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oppins" charset="1" panose="00000500000000000000"/>
      <p:regular r:id="rId15"/>
    </p:embeddedFont>
    <p:embeddedFont>
      <p:font typeface="Open Sans Condensed" charset="1" panose="00000000000000000000"/>
      <p:regular r:id="rId16"/>
    </p:embeddedFont>
    <p:embeddedFont>
      <p:font typeface="Poppins Bold" charset="1" panose="00000800000000000000"/>
      <p:regular r:id="rId17"/>
    </p:embeddedFont>
    <p:embeddedFont>
      <p:font typeface="Open Sans Extra Bold" charset="1" panose="020B09060308040202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ai-agent-development/" TargetMode="External" Type="http://schemas.openxmlformats.org/officeDocument/2006/relationships/hyperlink"/><Relationship Id="rId3"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https://www.blockchainx.tech/ai-agent-developmen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2E9"/>
        </a:solidFill>
      </p:bgPr>
    </p:bg>
    <p:spTree>
      <p:nvGrpSpPr>
        <p:cNvPr id="1" name=""/>
        <p:cNvGrpSpPr/>
        <p:nvPr/>
      </p:nvGrpSpPr>
      <p:grpSpPr>
        <a:xfrm>
          <a:off x="0" y="0"/>
          <a:ext cx="0" cy="0"/>
          <a:chOff x="0" y="0"/>
          <a:chExt cx="0" cy="0"/>
        </a:xfrm>
      </p:grpSpPr>
      <p:grpSp>
        <p:nvGrpSpPr>
          <p:cNvPr name="Group 2" id="2"/>
          <p:cNvGrpSpPr/>
          <p:nvPr/>
        </p:nvGrpSpPr>
        <p:grpSpPr>
          <a:xfrm rot="0">
            <a:off x="5576588" y="8682564"/>
            <a:ext cx="6414503" cy="1151472"/>
            <a:chOff x="0" y="0"/>
            <a:chExt cx="1650676" cy="296314"/>
          </a:xfrm>
        </p:grpSpPr>
        <p:sp>
          <p:nvSpPr>
            <p:cNvPr name="Freeform 3" id="3"/>
            <p:cNvSpPr/>
            <p:nvPr/>
          </p:nvSpPr>
          <p:spPr>
            <a:xfrm flipH="false" flipV="false" rot="0">
              <a:off x="0" y="0"/>
              <a:ext cx="1650676" cy="296314"/>
            </a:xfrm>
            <a:custGeom>
              <a:avLst/>
              <a:gdLst/>
              <a:ahLst/>
              <a:cxnLst/>
              <a:rect r="r" b="b" t="t" l="l"/>
              <a:pathLst>
                <a:path h="296314" w="1650676">
                  <a:moveTo>
                    <a:pt x="1447476" y="0"/>
                  </a:moveTo>
                  <a:cubicBezTo>
                    <a:pt x="1559700" y="0"/>
                    <a:pt x="1650676" y="66332"/>
                    <a:pt x="1650676" y="148157"/>
                  </a:cubicBezTo>
                  <a:cubicBezTo>
                    <a:pt x="1650676" y="229982"/>
                    <a:pt x="1559700" y="296314"/>
                    <a:pt x="1447476" y="296314"/>
                  </a:cubicBezTo>
                  <a:lnTo>
                    <a:pt x="203200" y="296314"/>
                  </a:lnTo>
                  <a:cubicBezTo>
                    <a:pt x="90976" y="296314"/>
                    <a:pt x="0" y="229982"/>
                    <a:pt x="0" y="148157"/>
                  </a:cubicBezTo>
                  <a:cubicBezTo>
                    <a:pt x="0" y="66332"/>
                    <a:pt x="90976" y="0"/>
                    <a:pt x="203200" y="0"/>
                  </a:cubicBezTo>
                  <a:close/>
                </a:path>
              </a:pathLst>
            </a:custGeom>
            <a:solidFill>
              <a:srgbClr val="FFDE59"/>
            </a:solidFill>
            <a:ln w="19050" cap="sq">
              <a:solidFill>
                <a:srgbClr val="D103D1"/>
              </a:solidFill>
              <a:prstDash val="solid"/>
              <a:miter/>
            </a:ln>
          </p:spPr>
        </p:sp>
        <p:sp>
          <p:nvSpPr>
            <p:cNvPr name="TextBox 4" id="4"/>
            <p:cNvSpPr txBox="true"/>
            <p:nvPr/>
          </p:nvSpPr>
          <p:spPr>
            <a:xfrm>
              <a:off x="0" y="19050"/>
              <a:ext cx="1650676" cy="277264"/>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true" flipV="false" rot="0">
            <a:off x="14173571" y="617220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5215231" y="8896943"/>
            <a:ext cx="722713" cy="722713"/>
          </a:xfrm>
          <a:custGeom>
            <a:avLst/>
            <a:gdLst/>
            <a:ahLst/>
            <a:cxnLst/>
            <a:rect r="r" b="b" t="t" l="l"/>
            <a:pathLst>
              <a:path h="722713" w="722713">
                <a:moveTo>
                  <a:pt x="0" y="0"/>
                </a:moveTo>
                <a:lnTo>
                  <a:pt x="722713" y="0"/>
                </a:lnTo>
                <a:lnTo>
                  <a:pt x="722713" y="722714"/>
                </a:lnTo>
                <a:lnTo>
                  <a:pt x="0" y="7227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1629735" y="8896943"/>
            <a:ext cx="722713" cy="722713"/>
          </a:xfrm>
          <a:custGeom>
            <a:avLst/>
            <a:gdLst/>
            <a:ahLst/>
            <a:cxnLst/>
            <a:rect r="r" b="b" t="t" l="l"/>
            <a:pathLst>
              <a:path h="722713" w="722713">
                <a:moveTo>
                  <a:pt x="0" y="0"/>
                </a:moveTo>
                <a:lnTo>
                  <a:pt x="722713" y="0"/>
                </a:lnTo>
                <a:lnTo>
                  <a:pt x="722713" y="722714"/>
                </a:lnTo>
                <a:lnTo>
                  <a:pt x="0" y="7227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785882" y="2057400"/>
            <a:ext cx="8858697" cy="5334002"/>
          </a:xfrm>
          <a:prstGeom prst="rect">
            <a:avLst/>
          </a:prstGeom>
        </p:spPr>
        <p:txBody>
          <a:bodyPr anchor="t" rtlCol="false" tIns="0" lIns="0" bIns="0" rIns="0">
            <a:spAutoFit/>
          </a:bodyPr>
          <a:lstStyle/>
          <a:p>
            <a:pPr algn="ctr">
              <a:lnSpc>
                <a:spcPts val="8250"/>
              </a:lnSpc>
            </a:pPr>
            <a:r>
              <a:rPr lang="en-US" sz="7500">
                <a:solidFill>
                  <a:srgbClr val="00BF63"/>
                </a:solidFill>
                <a:latin typeface="Poppins"/>
                <a:ea typeface="Poppins"/>
                <a:cs typeface="Poppins"/>
                <a:sym typeface="Poppins"/>
              </a:rPr>
              <a:t>FORGET CHATBOTS: AI </a:t>
            </a:r>
            <a:r>
              <a:rPr lang="en-US" sz="7500">
                <a:solidFill>
                  <a:srgbClr val="00BF63"/>
                </a:solidFill>
                <a:latin typeface="Poppins"/>
                <a:ea typeface="Poppins"/>
                <a:cs typeface="Poppins"/>
                <a:sym typeface="Poppins"/>
              </a:rPr>
              <a:t>AGENTS ARE THE REAL GAME CHANGER</a:t>
            </a:r>
          </a:p>
        </p:txBody>
      </p:sp>
      <p:sp>
        <p:nvSpPr>
          <p:cNvPr name="Freeform 10" id="10"/>
          <p:cNvSpPr/>
          <p:nvPr/>
        </p:nvSpPr>
        <p:spPr>
          <a:xfrm flipH="true" flipV="false" rot="-10800000">
            <a:off x="0" y="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true" flipV="false" rot="-5400000">
            <a:off x="14173200" y="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0542440" y="1365971"/>
            <a:ext cx="6716860" cy="6716860"/>
          </a:xfrm>
          <a:custGeom>
            <a:avLst/>
            <a:gdLst/>
            <a:ahLst/>
            <a:cxnLst/>
            <a:rect r="r" b="b" t="t" l="l"/>
            <a:pathLst>
              <a:path h="6716860" w="6716860">
                <a:moveTo>
                  <a:pt x="0" y="0"/>
                </a:moveTo>
                <a:lnTo>
                  <a:pt x="6716860" y="0"/>
                </a:lnTo>
                <a:lnTo>
                  <a:pt x="6716860" y="6716860"/>
                </a:lnTo>
                <a:lnTo>
                  <a:pt x="0" y="6716860"/>
                </a:lnTo>
                <a:lnTo>
                  <a:pt x="0" y="0"/>
                </a:lnTo>
                <a:close/>
              </a:path>
            </a:pathLst>
          </a:custGeom>
          <a:blipFill>
            <a:blip r:embed="rId6"/>
            <a:stretch>
              <a:fillRect l="0" t="0" r="0" b="0"/>
            </a:stretch>
          </a:blipFill>
        </p:spPr>
      </p:sp>
      <p:sp>
        <p:nvSpPr>
          <p:cNvPr name="TextBox 13" id="13"/>
          <p:cNvSpPr txBox="true"/>
          <p:nvPr/>
        </p:nvSpPr>
        <p:spPr>
          <a:xfrm rot="0">
            <a:off x="6096602" y="8817761"/>
            <a:ext cx="5374475" cy="795354"/>
          </a:xfrm>
          <a:prstGeom prst="rect">
            <a:avLst/>
          </a:prstGeom>
        </p:spPr>
        <p:txBody>
          <a:bodyPr anchor="t" rtlCol="false" tIns="0" lIns="0" bIns="0" rIns="0">
            <a:spAutoFit/>
          </a:bodyPr>
          <a:lstStyle/>
          <a:p>
            <a:pPr algn="ctr">
              <a:lnSpc>
                <a:spcPts val="6557"/>
              </a:lnSpc>
            </a:pPr>
            <a:r>
              <a:rPr lang="en-US" sz="4684" spc="187">
                <a:solidFill>
                  <a:srgbClr val="004AAD"/>
                </a:solidFill>
                <a:latin typeface="Open Sans Condensed"/>
                <a:ea typeface="Open Sans Condensed"/>
                <a:cs typeface="Open Sans Condensed"/>
                <a:sym typeface="Open Sans Condense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AF3"/>
        </a:solidFill>
      </p:bgPr>
    </p:bg>
    <p:spTree>
      <p:nvGrpSpPr>
        <p:cNvPr id="1" name=""/>
        <p:cNvGrpSpPr/>
        <p:nvPr/>
      </p:nvGrpSpPr>
      <p:grpSpPr>
        <a:xfrm>
          <a:off x="0" y="0"/>
          <a:ext cx="0" cy="0"/>
          <a:chOff x="0" y="0"/>
          <a:chExt cx="0" cy="0"/>
        </a:xfrm>
      </p:grpSpPr>
      <p:sp>
        <p:nvSpPr>
          <p:cNvPr name="TextBox 2" id="2"/>
          <p:cNvSpPr txBox="true"/>
          <p:nvPr/>
        </p:nvSpPr>
        <p:spPr>
          <a:xfrm rot="0">
            <a:off x="7444983" y="842678"/>
            <a:ext cx="10345972" cy="8387752"/>
          </a:xfrm>
          <a:prstGeom prst="rect">
            <a:avLst/>
          </a:prstGeom>
        </p:spPr>
        <p:txBody>
          <a:bodyPr anchor="t" rtlCol="false" tIns="0" lIns="0" bIns="0" rIns="0">
            <a:spAutoFit/>
          </a:bodyPr>
          <a:lstStyle/>
          <a:p>
            <a:pPr algn="ctr">
              <a:lnSpc>
                <a:spcPts val="3357"/>
              </a:lnSpc>
            </a:pPr>
            <a:r>
              <a:rPr lang="en-US" sz="2398">
                <a:solidFill>
                  <a:srgbClr val="A30052"/>
                </a:solidFill>
                <a:latin typeface="Poppins"/>
                <a:ea typeface="Poppins"/>
                <a:cs typeface="Poppins"/>
                <a:sym typeface="Poppins"/>
              </a:rPr>
              <a:t>Chatbots have provided an automated customer service facility and streamlined business communication for over 10 years. In return, automated help organizations process squeezed time and money but allow users to have instant answers. Of course, the limitations have become more evident-they tend to be rigid, are prone to misunderstanding context, and cannot handle complex tasks like others. Enter the AI agent-the next generation of AI. Not merely a replying tool, but a proactive, intelligent individual system that thinks, decides, acts, and learns. These redefine how software is built and used. They aren't there to attend a single conversation; they are there to take on the ownership of the destination and achieve outcomes.</a:t>
            </a:r>
          </a:p>
          <a:p>
            <a:pPr algn="ctr">
              <a:lnSpc>
                <a:spcPts val="3357"/>
              </a:lnSpc>
            </a:pPr>
          </a:p>
          <a:p>
            <a:pPr algn="ctr">
              <a:lnSpc>
                <a:spcPts val="3357"/>
              </a:lnSpc>
            </a:pPr>
            <a:r>
              <a:rPr lang="en-US" sz="2398">
                <a:solidFill>
                  <a:srgbClr val="A30052"/>
                </a:solidFill>
                <a:latin typeface="Poppins"/>
                <a:ea typeface="Poppins"/>
                <a:cs typeface="Poppins"/>
                <a:sym typeface="Poppins"/>
              </a:rPr>
              <a:t>The requirement for </a:t>
            </a:r>
            <a:r>
              <a:rPr lang="en-US" b="true" sz="2398" u="sng">
                <a:solidFill>
                  <a:srgbClr val="23547B"/>
                </a:solidFill>
                <a:latin typeface="Poppins Bold"/>
                <a:ea typeface="Poppins Bold"/>
                <a:cs typeface="Poppins Bold"/>
                <a:sym typeface="Poppins Bold"/>
                <a:hlinkClick r:id="rId2" tooltip="https://www.blockchainx.tech/ai-agent-development/"/>
              </a:rPr>
              <a:t>AI agents development services</a:t>
            </a:r>
            <a:r>
              <a:rPr lang="en-US" sz="2398">
                <a:solidFill>
                  <a:srgbClr val="A30052"/>
                </a:solidFill>
                <a:latin typeface="Poppins"/>
                <a:ea typeface="Poppins"/>
                <a:cs typeface="Poppins"/>
                <a:sym typeface="Poppins"/>
              </a:rPr>
              <a:t> is rising rapidly within organizations to create tailor-made intelligent systems to manage autonomous tasks and decision-making processes and improve over time as companies seek higher levels of sophistication in automation. The development of AI agents is the start of a more significant digitization workforce that will act smarter and more autonomously.</a:t>
            </a:r>
          </a:p>
        </p:txBody>
      </p:sp>
      <p:sp>
        <p:nvSpPr>
          <p:cNvPr name="Freeform 3" id="3"/>
          <p:cNvSpPr/>
          <p:nvPr/>
        </p:nvSpPr>
        <p:spPr>
          <a:xfrm flipH="false" flipV="false" rot="0">
            <a:off x="428181" y="2173368"/>
            <a:ext cx="5940263" cy="5940263"/>
          </a:xfrm>
          <a:custGeom>
            <a:avLst/>
            <a:gdLst/>
            <a:ahLst/>
            <a:cxnLst/>
            <a:rect r="r" b="b" t="t" l="l"/>
            <a:pathLst>
              <a:path h="5940263" w="5940263">
                <a:moveTo>
                  <a:pt x="0" y="0"/>
                </a:moveTo>
                <a:lnTo>
                  <a:pt x="5940263" y="0"/>
                </a:lnTo>
                <a:lnTo>
                  <a:pt x="5940263" y="5940264"/>
                </a:lnTo>
                <a:lnTo>
                  <a:pt x="0" y="5940264"/>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AF1"/>
        </a:solidFill>
      </p:bgPr>
    </p:bg>
    <p:spTree>
      <p:nvGrpSpPr>
        <p:cNvPr id="1" name=""/>
        <p:cNvGrpSpPr/>
        <p:nvPr/>
      </p:nvGrpSpPr>
      <p:grpSpPr>
        <a:xfrm>
          <a:off x="0" y="0"/>
          <a:ext cx="0" cy="0"/>
          <a:chOff x="0" y="0"/>
          <a:chExt cx="0" cy="0"/>
        </a:xfrm>
      </p:grpSpPr>
      <p:grpSp>
        <p:nvGrpSpPr>
          <p:cNvPr name="Group 2" id="2"/>
          <p:cNvGrpSpPr/>
          <p:nvPr/>
        </p:nvGrpSpPr>
        <p:grpSpPr>
          <a:xfrm rot="0">
            <a:off x="763286" y="660469"/>
            <a:ext cx="9987170" cy="1280399"/>
            <a:chOff x="0" y="0"/>
            <a:chExt cx="2570048" cy="329491"/>
          </a:xfrm>
        </p:grpSpPr>
        <p:sp>
          <p:nvSpPr>
            <p:cNvPr name="Freeform 3" id="3"/>
            <p:cNvSpPr/>
            <p:nvPr/>
          </p:nvSpPr>
          <p:spPr>
            <a:xfrm flipH="false" flipV="false" rot="0">
              <a:off x="0" y="0"/>
              <a:ext cx="2570048" cy="329491"/>
            </a:xfrm>
            <a:custGeom>
              <a:avLst/>
              <a:gdLst/>
              <a:ahLst/>
              <a:cxnLst/>
              <a:rect r="r" b="b" t="t" l="l"/>
              <a:pathLst>
                <a:path h="329491" w="2570048">
                  <a:moveTo>
                    <a:pt x="2366848" y="0"/>
                  </a:moveTo>
                  <a:cubicBezTo>
                    <a:pt x="2479072" y="0"/>
                    <a:pt x="2570048" y="73759"/>
                    <a:pt x="2570048" y="164746"/>
                  </a:cubicBezTo>
                  <a:cubicBezTo>
                    <a:pt x="2570048" y="255732"/>
                    <a:pt x="2479072" y="329491"/>
                    <a:pt x="2366848"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2570048"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10282453" y="2108911"/>
            <a:ext cx="7154898" cy="4387624"/>
          </a:xfrm>
          <a:custGeom>
            <a:avLst/>
            <a:gdLst/>
            <a:ahLst/>
            <a:cxnLst/>
            <a:rect r="r" b="b" t="t" l="l"/>
            <a:pathLst>
              <a:path h="4387624" w="7154898">
                <a:moveTo>
                  <a:pt x="0" y="0"/>
                </a:moveTo>
                <a:lnTo>
                  <a:pt x="7154898" y="0"/>
                </a:lnTo>
                <a:lnTo>
                  <a:pt x="7154898" y="4387625"/>
                </a:lnTo>
                <a:lnTo>
                  <a:pt x="0" y="4387625"/>
                </a:lnTo>
                <a:lnTo>
                  <a:pt x="0" y="0"/>
                </a:lnTo>
                <a:close/>
              </a:path>
            </a:pathLst>
          </a:custGeom>
          <a:blipFill>
            <a:blip r:embed="rId2"/>
            <a:stretch>
              <a:fillRect l="0" t="-4356" r="0" b="-4356"/>
            </a:stretch>
          </a:blipFill>
        </p:spPr>
      </p:sp>
      <p:sp>
        <p:nvSpPr>
          <p:cNvPr name="TextBox 6" id="6"/>
          <p:cNvSpPr txBox="true"/>
          <p:nvPr/>
        </p:nvSpPr>
        <p:spPr>
          <a:xfrm rot="0">
            <a:off x="916150" y="579943"/>
            <a:ext cx="9681444" cy="1250950"/>
          </a:xfrm>
          <a:prstGeom prst="rect">
            <a:avLst/>
          </a:prstGeom>
        </p:spPr>
        <p:txBody>
          <a:bodyPr anchor="t" rtlCol="false" tIns="0" lIns="0" bIns="0" rIns="0">
            <a:spAutoFit/>
          </a:bodyPr>
          <a:lstStyle/>
          <a:p>
            <a:pPr algn="ctr">
              <a:lnSpc>
                <a:spcPts val="9799"/>
              </a:lnSpc>
            </a:pPr>
            <a:r>
              <a:rPr lang="en-US" sz="6999">
                <a:solidFill>
                  <a:srgbClr val="2F5972"/>
                </a:solidFill>
                <a:latin typeface="Poppins"/>
                <a:ea typeface="Poppins"/>
                <a:cs typeface="Poppins"/>
                <a:sym typeface="Poppins"/>
              </a:rPr>
              <a:t>What is an AI Agent?</a:t>
            </a:r>
          </a:p>
        </p:txBody>
      </p:sp>
      <p:sp>
        <p:nvSpPr>
          <p:cNvPr name="TextBox 7" id="7"/>
          <p:cNvSpPr txBox="true"/>
          <p:nvPr/>
        </p:nvSpPr>
        <p:spPr>
          <a:xfrm rot="0">
            <a:off x="1591451" y="2455218"/>
            <a:ext cx="6988192" cy="4041318"/>
          </a:xfrm>
          <a:prstGeom prst="rect">
            <a:avLst/>
          </a:prstGeom>
        </p:spPr>
        <p:txBody>
          <a:bodyPr anchor="t" rtlCol="false" tIns="0" lIns="0" bIns="0" rIns="0">
            <a:spAutoFit/>
          </a:bodyPr>
          <a:lstStyle/>
          <a:p>
            <a:pPr algn="just">
              <a:lnSpc>
                <a:spcPts val="3525"/>
              </a:lnSpc>
            </a:pPr>
            <a:r>
              <a:rPr lang="en-US" sz="2517">
                <a:solidFill>
                  <a:srgbClr val="A30052"/>
                </a:solidFill>
                <a:latin typeface="Poppins"/>
                <a:ea typeface="Poppins"/>
                <a:cs typeface="Poppins"/>
                <a:sym typeface="Poppins"/>
              </a:rPr>
              <a:t>The AI agent is a highly sophisticated software entity that can operate by itself in a digital setting. Unlike traditional bots or programs that execute static instructions, these are quite dynamic and context aware. They learn from data, perceive language, reason, and act toward a goal defined by a human with little more than cursory supervision.</a:t>
            </a:r>
          </a:p>
        </p:txBody>
      </p:sp>
      <p:sp>
        <p:nvSpPr>
          <p:cNvPr name="TextBox 8" id="8"/>
          <p:cNvSpPr txBox="true"/>
          <p:nvPr/>
        </p:nvSpPr>
        <p:spPr>
          <a:xfrm rot="0">
            <a:off x="1591451" y="7012733"/>
            <a:ext cx="16487429" cy="2698293"/>
          </a:xfrm>
          <a:prstGeom prst="rect">
            <a:avLst/>
          </a:prstGeom>
        </p:spPr>
        <p:txBody>
          <a:bodyPr anchor="t" rtlCol="false" tIns="0" lIns="0" bIns="0" rIns="0">
            <a:spAutoFit/>
          </a:bodyPr>
          <a:lstStyle/>
          <a:p>
            <a:pPr algn="just">
              <a:lnSpc>
                <a:spcPts val="3525"/>
              </a:lnSpc>
            </a:pPr>
            <a:r>
              <a:rPr lang="en-US" sz="2517">
                <a:solidFill>
                  <a:srgbClr val="A30052"/>
                </a:solidFill>
                <a:latin typeface="Poppins"/>
                <a:ea typeface="Poppins"/>
                <a:cs typeface="Poppins"/>
                <a:sym typeface="Poppins"/>
              </a:rPr>
              <a:t>AI agents are modeled after human-like reasoning and behavior. These agents do not simply ask for information; they see the big picture by working across systems and can coordinate with each other or humans. Their sophistication and autonomy make them well-suited for handling multi-part tasks like project coordination, financial planning, or IT system auditing. In conclusion, an AI agent, therefore, can be regarded as a virtual co-worker capable of managing work streams, optimizing results, and continually improving its own effectiveness.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AF1"/>
        </a:solidFill>
      </p:bgPr>
    </p:bg>
    <p:spTree>
      <p:nvGrpSpPr>
        <p:cNvPr id="1" name=""/>
        <p:cNvGrpSpPr/>
        <p:nvPr/>
      </p:nvGrpSpPr>
      <p:grpSpPr>
        <a:xfrm>
          <a:off x="0" y="0"/>
          <a:ext cx="0" cy="0"/>
          <a:chOff x="0" y="0"/>
          <a:chExt cx="0" cy="0"/>
        </a:xfrm>
      </p:grpSpPr>
      <p:grpSp>
        <p:nvGrpSpPr>
          <p:cNvPr name="Group 2" id="2"/>
          <p:cNvGrpSpPr/>
          <p:nvPr/>
        </p:nvGrpSpPr>
        <p:grpSpPr>
          <a:xfrm rot="0">
            <a:off x="763286" y="660469"/>
            <a:ext cx="13686437" cy="1280399"/>
            <a:chOff x="0" y="0"/>
            <a:chExt cx="3521999" cy="329491"/>
          </a:xfrm>
        </p:grpSpPr>
        <p:sp>
          <p:nvSpPr>
            <p:cNvPr name="Freeform 3" id="3"/>
            <p:cNvSpPr/>
            <p:nvPr/>
          </p:nvSpPr>
          <p:spPr>
            <a:xfrm flipH="false" flipV="false" rot="0">
              <a:off x="0" y="0"/>
              <a:ext cx="3521999" cy="329491"/>
            </a:xfrm>
            <a:custGeom>
              <a:avLst/>
              <a:gdLst/>
              <a:ahLst/>
              <a:cxnLst/>
              <a:rect r="r" b="b" t="t" l="l"/>
              <a:pathLst>
                <a:path h="329491" w="3521999">
                  <a:moveTo>
                    <a:pt x="3318799" y="0"/>
                  </a:moveTo>
                  <a:cubicBezTo>
                    <a:pt x="3431023" y="0"/>
                    <a:pt x="3521999" y="73759"/>
                    <a:pt x="3521999" y="164746"/>
                  </a:cubicBezTo>
                  <a:cubicBezTo>
                    <a:pt x="3521999" y="255732"/>
                    <a:pt x="3431023" y="329491"/>
                    <a:pt x="3318799"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3521999"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1028700" y="2308504"/>
            <a:ext cx="7255252" cy="4578857"/>
          </a:xfrm>
          <a:custGeom>
            <a:avLst/>
            <a:gdLst/>
            <a:ahLst/>
            <a:cxnLst/>
            <a:rect r="r" b="b" t="t" l="l"/>
            <a:pathLst>
              <a:path h="4578857" w="7255252">
                <a:moveTo>
                  <a:pt x="0" y="0"/>
                </a:moveTo>
                <a:lnTo>
                  <a:pt x="7255252" y="0"/>
                </a:lnTo>
                <a:lnTo>
                  <a:pt x="7255252" y="4578857"/>
                </a:lnTo>
                <a:lnTo>
                  <a:pt x="0" y="4578857"/>
                </a:lnTo>
                <a:lnTo>
                  <a:pt x="0" y="0"/>
                </a:lnTo>
                <a:close/>
              </a:path>
            </a:pathLst>
          </a:custGeom>
          <a:blipFill>
            <a:blip r:embed="rId2"/>
            <a:stretch>
              <a:fillRect l="0" t="-2784" r="0" b="-2784"/>
            </a:stretch>
          </a:blipFill>
        </p:spPr>
      </p:sp>
      <p:sp>
        <p:nvSpPr>
          <p:cNvPr name="TextBox 6" id="6"/>
          <p:cNvSpPr txBox="true"/>
          <p:nvPr/>
        </p:nvSpPr>
        <p:spPr>
          <a:xfrm rot="0">
            <a:off x="581413" y="579943"/>
            <a:ext cx="13868311" cy="1250950"/>
          </a:xfrm>
          <a:prstGeom prst="rect">
            <a:avLst/>
          </a:prstGeom>
        </p:spPr>
        <p:txBody>
          <a:bodyPr anchor="t" rtlCol="false" tIns="0" lIns="0" bIns="0" rIns="0">
            <a:spAutoFit/>
          </a:bodyPr>
          <a:lstStyle/>
          <a:p>
            <a:pPr algn="ctr">
              <a:lnSpc>
                <a:spcPts val="9799"/>
              </a:lnSpc>
            </a:pPr>
            <a:r>
              <a:rPr lang="en-US" sz="6999">
                <a:solidFill>
                  <a:srgbClr val="2F5972"/>
                </a:solidFill>
                <a:latin typeface="Poppins"/>
                <a:ea typeface="Poppins"/>
                <a:cs typeface="Poppins"/>
                <a:sym typeface="Poppins"/>
              </a:rPr>
              <a:t>How Does an AI Agent Work?</a:t>
            </a:r>
          </a:p>
        </p:txBody>
      </p:sp>
      <p:sp>
        <p:nvSpPr>
          <p:cNvPr name="TextBox 7" id="7"/>
          <p:cNvSpPr txBox="true"/>
          <p:nvPr/>
        </p:nvSpPr>
        <p:spPr>
          <a:xfrm rot="0">
            <a:off x="8761329" y="2315336"/>
            <a:ext cx="9114960" cy="4488993"/>
          </a:xfrm>
          <a:prstGeom prst="rect">
            <a:avLst/>
          </a:prstGeom>
        </p:spPr>
        <p:txBody>
          <a:bodyPr anchor="t" rtlCol="false" tIns="0" lIns="0" bIns="0" rIns="0">
            <a:spAutoFit/>
          </a:bodyPr>
          <a:lstStyle/>
          <a:p>
            <a:pPr algn="just">
              <a:lnSpc>
                <a:spcPts val="3525"/>
              </a:lnSpc>
            </a:pPr>
            <a:r>
              <a:rPr lang="en-US" sz="2517">
                <a:solidFill>
                  <a:srgbClr val="A30052"/>
                </a:solidFill>
                <a:latin typeface="Poppins"/>
                <a:ea typeface="Poppins"/>
                <a:cs typeface="Poppins"/>
                <a:sym typeface="Poppins"/>
              </a:rPr>
              <a:t>They comprise a continuous cycle of sensing, reasoning, and acting action by the AI. They start with perception, which includes things like user input, system logs, sensor data, and digital interfaces. Then they interpret this data with machine learning algorithms, NLP (Natural Language Processing), and sometimes RL (reinforcement learning) to figure out the best possible action. Finally, they perform actions such as emailing, initiating tasks, triggering workflows, or updating systems.</a:t>
            </a:r>
          </a:p>
        </p:txBody>
      </p:sp>
      <p:sp>
        <p:nvSpPr>
          <p:cNvPr name="TextBox 8" id="8"/>
          <p:cNvSpPr txBox="true"/>
          <p:nvPr/>
        </p:nvSpPr>
        <p:spPr>
          <a:xfrm rot="0">
            <a:off x="1591451" y="7012733"/>
            <a:ext cx="16487429" cy="2698293"/>
          </a:xfrm>
          <a:prstGeom prst="rect">
            <a:avLst/>
          </a:prstGeom>
        </p:spPr>
        <p:txBody>
          <a:bodyPr anchor="t" rtlCol="false" tIns="0" lIns="0" bIns="0" rIns="0">
            <a:spAutoFit/>
          </a:bodyPr>
          <a:lstStyle/>
          <a:p>
            <a:pPr algn="just">
              <a:lnSpc>
                <a:spcPts val="3525"/>
              </a:lnSpc>
            </a:pPr>
            <a:r>
              <a:rPr lang="en-US" sz="2517">
                <a:solidFill>
                  <a:srgbClr val="A30052"/>
                </a:solidFill>
                <a:latin typeface="Poppins"/>
                <a:ea typeface="Poppins"/>
                <a:cs typeface="Poppins"/>
                <a:sym typeface="Poppins"/>
              </a:rPr>
              <a:t>Most special are their very high capacity for learning and adapting. A feedback loop could help an AI agent improve its future decisions. A situation in point is where an agent fails to meet its goal; it then analyzes what went wrong and changes its strategy accordingly. Many AI agents also have a goal-based architecture: rather than being programmed by the human being how to perform an action, they are simply told what to achieve through available tools and data, and let them figure out the most efficient way to get there.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AF1"/>
        </a:solidFill>
      </p:bgPr>
    </p:bg>
    <p:spTree>
      <p:nvGrpSpPr>
        <p:cNvPr id="1" name=""/>
        <p:cNvGrpSpPr/>
        <p:nvPr/>
      </p:nvGrpSpPr>
      <p:grpSpPr>
        <a:xfrm>
          <a:off x="0" y="0"/>
          <a:ext cx="0" cy="0"/>
          <a:chOff x="0" y="0"/>
          <a:chExt cx="0" cy="0"/>
        </a:xfrm>
      </p:grpSpPr>
      <p:grpSp>
        <p:nvGrpSpPr>
          <p:cNvPr name="Group 2" id="2"/>
          <p:cNvGrpSpPr/>
          <p:nvPr/>
        </p:nvGrpSpPr>
        <p:grpSpPr>
          <a:xfrm rot="0">
            <a:off x="763286" y="660469"/>
            <a:ext cx="16496014" cy="1280399"/>
            <a:chOff x="0" y="0"/>
            <a:chExt cx="4245001" cy="329491"/>
          </a:xfrm>
        </p:grpSpPr>
        <p:sp>
          <p:nvSpPr>
            <p:cNvPr name="Freeform 3" id="3"/>
            <p:cNvSpPr/>
            <p:nvPr/>
          </p:nvSpPr>
          <p:spPr>
            <a:xfrm flipH="false" flipV="false" rot="0">
              <a:off x="0" y="0"/>
              <a:ext cx="4245001" cy="329491"/>
            </a:xfrm>
            <a:custGeom>
              <a:avLst/>
              <a:gdLst/>
              <a:ahLst/>
              <a:cxnLst/>
              <a:rect r="r" b="b" t="t" l="l"/>
              <a:pathLst>
                <a:path h="329491" w="4245001">
                  <a:moveTo>
                    <a:pt x="4041801" y="0"/>
                  </a:moveTo>
                  <a:cubicBezTo>
                    <a:pt x="4154026" y="0"/>
                    <a:pt x="4245001" y="73759"/>
                    <a:pt x="4245001" y="164746"/>
                  </a:cubicBezTo>
                  <a:cubicBezTo>
                    <a:pt x="4245001" y="255732"/>
                    <a:pt x="4154026" y="329491"/>
                    <a:pt x="4041801"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4245001"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515145" y="3364247"/>
            <a:ext cx="7982593" cy="5198877"/>
          </a:xfrm>
          <a:custGeom>
            <a:avLst/>
            <a:gdLst/>
            <a:ahLst/>
            <a:cxnLst/>
            <a:rect r="r" b="b" t="t" l="l"/>
            <a:pathLst>
              <a:path h="5198877" w="7982593">
                <a:moveTo>
                  <a:pt x="0" y="0"/>
                </a:moveTo>
                <a:lnTo>
                  <a:pt x="7982594" y="0"/>
                </a:lnTo>
                <a:lnTo>
                  <a:pt x="7982594" y="5198877"/>
                </a:lnTo>
                <a:lnTo>
                  <a:pt x="0" y="5198877"/>
                </a:lnTo>
                <a:lnTo>
                  <a:pt x="0" y="0"/>
                </a:lnTo>
                <a:close/>
              </a:path>
            </a:pathLst>
          </a:custGeom>
          <a:blipFill>
            <a:blip r:embed="rId2"/>
            <a:stretch>
              <a:fillRect l="0" t="-1181" r="0" b="-1181"/>
            </a:stretch>
          </a:blipFill>
        </p:spPr>
      </p:sp>
      <p:sp>
        <p:nvSpPr>
          <p:cNvPr name="TextBox 6" id="6"/>
          <p:cNvSpPr txBox="true"/>
          <p:nvPr/>
        </p:nvSpPr>
        <p:spPr>
          <a:xfrm rot="0">
            <a:off x="483470" y="677865"/>
            <a:ext cx="17055647" cy="1074155"/>
          </a:xfrm>
          <a:prstGeom prst="rect">
            <a:avLst/>
          </a:prstGeom>
        </p:spPr>
        <p:txBody>
          <a:bodyPr anchor="t" rtlCol="false" tIns="0" lIns="0" bIns="0" rIns="0">
            <a:spAutoFit/>
          </a:bodyPr>
          <a:lstStyle/>
          <a:p>
            <a:pPr algn="ctr">
              <a:lnSpc>
                <a:spcPts val="8342"/>
              </a:lnSpc>
            </a:pPr>
            <a:r>
              <a:rPr lang="en-US" sz="5958">
                <a:solidFill>
                  <a:srgbClr val="2F5972"/>
                </a:solidFill>
                <a:latin typeface="Poppins"/>
                <a:ea typeface="Poppins"/>
                <a:cs typeface="Poppins"/>
                <a:sym typeface="Poppins"/>
              </a:rPr>
              <a:t>What is the Role of AI Agent Development?</a:t>
            </a:r>
          </a:p>
        </p:txBody>
      </p:sp>
      <p:sp>
        <p:nvSpPr>
          <p:cNvPr name="TextBox 7" id="7"/>
          <p:cNvSpPr txBox="true"/>
          <p:nvPr/>
        </p:nvSpPr>
        <p:spPr>
          <a:xfrm rot="0">
            <a:off x="8777555" y="2839181"/>
            <a:ext cx="8761561" cy="6419119"/>
          </a:xfrm>
          <a:prstGeom prst="rect">
            <a:avLst/>
          </a:prstGeom>
        </p:spPr>
        <p:txBody>
          <a:bodyPr anchor="t" rtlCol="false" tIns="0" lIns="0" bIns="0" rIns="0">
            <a:spAutoFit/>
          </a:bodyPr>
          <a:lstStyle/>
          <a:p>
            <a:pPr algn="just">
              <a:lnSpc>
                <a:spcPts val="4240"/>
              </a:lnSpc>
            </a:pPr>
            <a:r>
              <a:rPr lang="en-US" sz="3028">
                <a:solidFill>
                  <a:srgbClr val="A30052"/>
                </a:solidFill>
                <a:latin typeface="Poppins"/>
                <a:ea typeface="Poppins"/>
                <a:cs typeface="Poppins"/>
                <a:sym typeface="Poppins"/>
              </a:rPr>
              <a:t>An AI agent can be developed not just by programming and coding simple logic or conversation flows. Rather, there has to be a deep integration of different AI techniques like machine learning, deep learning, and decision-making frameworks with the aim of creating systems that work independently and intelligently. Developers must also take into consideration an agent's architecture, knowledge base, ability to learn through experience, and ability to interact with multiple digital environments.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AF1"/>
        </a:solidFill>
      </p:bgPr>
    </p:bg>
    <p:spTree>
      <p:nvGrpSpPr>
        <p:cNvPr id="1" name=""/>
        <p:cNvGrpSpPr/>
        <p:nvPr/>
      </p:nvGrpSpPr>
      <p:grpSpPr>
        <a:xfrm>
          <a:off x="0" y="0"/>
          <a:ext cx="0" cy="0"/>
          <a:chOff x="0" y="0"/>
          <a:chExt cx="0" cy="0"/>
        </a:xfrm>
      </p:grpSpPr>
      <p:grpSp>
        <p:nvGrpSpPr>
          <p:cNvPr name="Group 2" id="2"/>
          <p:cNvGrpSpPr/>
          <p:nvPr/>
        </p:nvGrpSpPr>
        <p:grpSpPr>
          <a:xfrm rot="0">
            <a:off x="763286" y="660469"/>
            <a:ext cx="16496014" cy="1280399"/>
            <a:chOff x="0" y="0"/>
            <a:chExt cx="4245001" cy="329491"/>
          </a:xfrm>
        </p:grpSpPr>
        <p:sp>
          <p:nvSpPr>
            <p:cNvPr name="Freeform 3" id="3"/>
            <p:cNvSpPr/>
            <p:nvPr/>
          </p:nvSpPr>
          <p:spPr>
            <a:xfrm flipH="false" flipV="false" rot="0">
              <a:off x="0" y="0"/>
              <a:ext cx="4245001" cy="329491"/>
            </a:xfrm>
            <a:custGeom>
              <a:avLst/>
              <a:gdLst/>
              <a:ahLst/>
              <a:cxnLst/>
              <a:rect r="r" b="b" t="t" l="l"/>
              <a:pathLst>
                <a:path h="329491" w="4245001">
                  <a:moveTo>
                    <a:pt x="4041801" y="0"/>
                  </a:moveTo>
                  <a:cubicBezTo>
                    <a:pt x="4154026" y="0"/>
                    <a:pt x="4245001" y="73759"/>
                    <a:pt x="4245001" y="164746"/>
                  </a:cubicBezTo>
                  <a:cubicBezTo>
                    <a:pt x="4245001" y="255732"/>
                    <a:pt x="4154026" y="329491"/>
                    <a:pt x="4041801"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4245001"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515145" y="3364247"/>
            <a:ext cx="7982593" cy="5198877"/>
          </a:xfrm>
          <a:custGeom>
            <a:avLst/>
            <a:gdLst/>
            <a:ahLst/>
            <a:cxnLst/>
            <a:rect r="r" b="b" t="t" l="l"/>
            <a:pathLst>
              <a:path h="5198877" w="7982593">
                <a:moveTo>
                  <a:pt x="0" y="0"/>
                </a:moveTo>
                <a:lnTo>
                  <a:pt x="7982594" y="0"/>
                </a:lnTo>
                <a:lnTo>
                  <a:pt x="7982594" y="5198877"/>
                </a:lnTo>
                <a:lnTo>
                  <a:pt x="0" y="5198877"/>
                </a:lnTo>
                <a:lnTo>
                  <a:pt x="0" y="0"/>
                </a:lnTo>
                <a:close/>
              </a:path>
            </a:pathLst>
          </a:custGeom>
          <a:blipFill>
            <a:blip r:embed="rId2"/>
            <a:stretch>
              <a:fillRect l="0" t="-1181" r="0" b="-1181"/>
            </a:stretch>
          </a:blipFill>
        </p:spPr>
      </p:sp>
      <p:sp>
        <p:nvSpPr>
          <p:cNvPr name="TextBox 6" id="6"/>
          <p:cNvSpPr txBox="true"/>
          <p:nvPr/>
        </p:nvSpPr>
        <p:spPr>
          <a:xfrm rot="0">
            <a:off x="483470" y="677865"/>
            <a:ext cx="17055647" cy="1074155"/>
          </a:xfrm>
          <a:prstGeom prst="rect">
            <a:avLst/>
          </a:prstGeom>
        </p:spPr>
        <p:txBody>
          <a:bodyPr anchor="t" rtlCol="false" tIns="0" lIns="0" bIns="0" rIns="0">
            <a:spAutoFit/>
          </a:bodyPr>
          <a:lstStyle/>
          <a:p>
            <a:pPr algn="ctr">
              <a:lnSpc>
                <a:spcPts val="8342"/>
              </a:lnSpc>
            </a:pPr>
            <a:r>
              <a:rPr lang="en-US" sz="5958">
                <a:solidFill>
                  <a:srgbClr val="2F5972"/>
                </a:solidFill>
                <a:latin typeface="Poppins"/>
                <a:ea typeface="Poppins"/>
                <a:cs typeface="Poppins"/>
                <a:sym typeface="Poppins"/>
              </a:rPr>
              <a:t>What is the Role of AI Agent Development?</a:t>
            </a:r>
          </a:p>
        </p:txBody>
      </p:sp>
      <p:sp>
        <p:nvSpPr>
          <p:cNvPr name="TextBox 7" id="7"/>
          <p:cNvSpPr txBox="true"/>
          <p:nvPr/>
        </p:nvSpPr>
        <p:spPr>
          <a:xfrm rot="0">
            <a:off x="8497739" y="2856048"/>
            <a:ext cx="9369332" cy="6480185"/>
          </a:xfrm>
          <a:prstGeom prst="rect">
            <a:avLst/>
          </a:prstGeom>
        </p:spPr>
        <p:txBody>
          <a:bodyPr anchor="t" rtlCol="false" tIns="0" lIns="0" bIns="0" rIns="0">
            <a:spAutoFit/>
          </a:bodyPr>
          <a:lstStyle/>
          <a:p>
            <a:pPr algn="ctr">
              <a:lnSpc>
                <a:spcPts val="4240"/>
              </a:lnSpc>
            </a:pPr>
            <a:r>
              <a:rPr lang="en-US" sz="3028">
                <a:solidFill>
                  <a:srgbClr val="A30052"/>
                </a:solidFill>
                <a:latin typeface="Poppins"/>
                <a:ea typeface="Poppins"/>
                <a:cs typeface="Poppins"/>
                <a:sym typeface="Poppins"/>
              </a:rPr>
              <a:t>An AI agent can be developed not just by programming and coding simple logic or conversation flows. Rather, there has to be a deep integration of different AI techniques like machine learning, deep learning, and decision-making frameworks with the aim of creating systems that work independently and intelligently. Developers must also take into consideration an agent's architecture, knowledge base, ability to learn through experience, and ability to interact with multiple digital environments.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BF5"/>
        </a:solidFill>
      </p:bgPr>
    </p:bg>
    <p:spTree>
      <p:nvGrpSpPr>
        <p:cNvPr id="1" name=""/>
        <p:cNvGrpSpPr/>
        <p:nvPr/>
      </p:nvGrpSpPr>
      <p:grpSpPr>
        <a:xfrm>
          <a:off x="0" y="0"/>
          <a:ext cx="0" cy="0"/>
          <a:chOff x="0" y="0"/>
          <a:chExt cx="0" cy="0"/>
        </a:xfrm>
      </p:grpSpPr>
      <p:grpSp>
        <p:nvGrpSpPr>
          <p:cNvPr name="Group 2" id="2"/>
          <p:cNvGrpSpPr/>
          <p:nvPr/>
        </p:nvGrpSpPr>
        <p:grpSpPr>
          <a:xfrm rot="0">
            <a:off x="763286" y="660469"/>
            <a:ext cx="12826877" cy="1280399"/>
            <a:chOff x="0" y="0"/>
            <a:chExt cx="3300804" cy="329491"/>
          </a:xfrm>
        </p:grpSpPr>
        <p:sp>
          <p:nvSpPr>
            <p:cNvPr name="Freeform 3" id="3"/>
            <p:cNvSpPr/>
            <p:nvPr/>
          </p:nvSpPr>
          <p:spPr>
            <a:xfrm flipH="false" flipV="false" rot="0">
              <a:off x="0" y="0"/>
              <a:ext cx="3300804" cy="329491"/>
            </a:xfrm>
            <a:custGeom>
              <a:avLst/>
              <a:gdLst/>
              <a:ahLst/>
              <a:cxnLst/>
              <a:rect r="r" b="b" t="t" l="l"/>
              <a:pathLst>
                <a:path h="329491" w="3300804">
                  <a:moveTo>
                    <a:pt x="3097604" y="0"/>
                  </a:moveTo>
                  <a:cubicBezTo>
                    <a:pt x="3209828" y="0"/>
                    <a:pt x="3300804" y="73759"/>
                    <a:pt x="3300804" y="164746"/>
                  </a:cubicBezTo>
                  <a:cubicBezTo>
                    <a:pt x="3300804" y="255732"/>
                    <a:pt x="3209828" y="329491"/>
                    <a:pt x="3097604"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3300804"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400430" y="3381870"/>
            <a:ext cx="8097308" cy="5394832"/>
          </a:xfrm>
          <a:custGeom>
            <a:avLst/>
            <a:gdLst/>
            <a:ahLst/>
            <a:cxnLst/>
            <a:rect r="r" b="b" t="t" l="l"/>
            <a:pathLst>
              <a:path h="5394832" w="8097308">
                <a:moveTo>
                  <a:pt x="0" y="0"/>
                </a:moveTo>
                <a:lnTo>
                  <a:pt x="8097309" y="0"/>
                </a:lnTo>
                <a:lnTo>
                  <a:pt x="8097309" y="5394831"/>
                </a:lnTo>
                <a:lnTo>
                  <a:pt x="0" y="5394831"/>
                </a:lnTo>
                <a:lnTo>
                  <a:pt x="0" y="0"/>
                </a:lnTo>
                <a:close/>
              </a:path>
            </a:pathLst>
          </a:custGeom>
          <a:blipFill>
            <a:blip r:embed="rId2"/>
            <a:stretch>
              <a:fillRect l="0" t="0" r="0" b="0"/>
            </a:stretch>
          </a:blipFill>
        </p:spPr>
      </p:sp>
      <p:sp>
        <p:nvSpPr>
          <p:cNvPr name="TextBox 6" id="6"/>
          <p:cNvSpPr txBox="true"/>
          <p:nvPr/>
        </p:nvSpPr>
        <p:spPr>
          <a:xfrm rot="0">
            <a:off x="-1272313" y="677865"/>
            <a:ext cx="17055647" cy="1074155"/>
          </a:xfrm>
          <a:prstGeom prst="rect">
            <a:avLst/>
          </a:prstGeom>
        </p:spPr>
        <p:txBody>
          <a:bodyPr anchor="t" rtlCol="false" tIns="0" lIns="0" bIns="0" rIns="0">
            <a:spAutoFit/>
          </a:bodyPr>
          <a:lstStyle/>
          <a:p>
            <a:pPr algn="ctr">
              <a:lnSpc>
                <a:spcPts val="8342"/>
              </a:lnSpc>
            </a:pPr>
            <a:r>
              <a:rPr lang="en-US" sz="5958">
                <a:solidFill>
                  <a:srgbClr val="2F5972"/>
                </a:solidFill>
                <a:latin typeface="Poppins"/>
                <a:ea typeface="Poppins"/>
                <a:cs typeface="Poppins"/>
                <a:sym typeface="Poppins"/>
              </a:rPr>
              <a:t>AI Agents in the Future of Work</a:t>
            </a:r>
          </a:p>
        </p:txBody>
      </p:sp>
      <p:sp>
        <p:nvSpPr>
          <p:cNvPr name="TextBox 7" id="7"/>
          <p:cNvSpPr txBox="true"/>
          <p:nvPr/>
        </p:nvSpPr>
        <p:spPr>
          <a:xfrm rot="0">
            <a:off x="8497739" y="2856048"/>
            <a:ext cx="9369332" cy="6480185"/>
          </a:xfrm>
          <a:prstGeom prst="rect">
            <a:avLst/>
          </a:prstGeom>
        </p:spPr>
        <p:txBody>
          <a:bodyPr anchor="t" rtlCol="false" tIns="0" lIns="0" bIns="0" rIns="0">
            <a:spAutoFit/>
          </a:bodyPr>
          <a:lstStyle/>
          <a:p>
            <a:pPr algn="ctr">
              <a:lnSpc>
                <a:spcPts val="4240"/>
              </a:lnSpc>
            </a:pPr>
            <a:r>
              <a:rPr lang="en-US" sz="3028">
                <a:solidFill>
                  <a:srgbClr val="A30052"/>
                </a:solidFill>
                <a:latin typeface="Poppins"/>
                <a:ea typeface="Poppins"/>
                <a:cs typeface="Poppins"/>
                <a:sym typeface="Poppins"/>
              </a:rPr>
              <a:t>An AI agent can be developed not just by programming and coding simple logic or conversation flows. Rather, there has to be a deep integration of different AI techniques like machine learning, deep learning, and decision-making frameworks with the aim of creating systems that work independently and intelligently. Developers must also take into consideration an agent's architecture, knowledge base, ability to learn through experience, and ability to interact with multiple digital environments.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AF1"/>
        </a:solidFill>
      </p:bgPr>
    </p:bg>
    <p:spTree>
      <p:nvGrpSpPr>
        <p:cNvPr id="1" name=""/>
        <p:cNvGrpSpPr/>
        <p:nvPr/>
      </p:nvGrpSpPr>
      <p:grpSpPr>
        <a:xfrm>
          <a:off x="0" y="0"/>
          <a:ext cx="0" cy="0"/>
          <a:chOff x="0" y="0"/>
          <a:chExt cx="0" cy="0"/>
        </a:xfrm>
      </p:grpSpPr>
      <p:grpSp>
        <p:nvGrpSpPr>
          <p:cNvPr name="Group 2" id="2"/>
          <p:cNvGrpSpPr/>
          <p:nvPr/>
        </p:nvGrpSpPr>
        <p:grpSpPr>
          <a:xfrm rot="0">
            <a:off x="2766680" y="208420"/>
            <a:ext cx="5691195" cy="1280399"/>
            <a:chOff x="0" y="0"/>
            <a:chExt cx="1464543" cy="329491"/>
          </a:xfrm>
        </p:grpSpPr>
        <p:sp>
          <p:nvSpPr>
            <p:cNvPr name="Freeform 3" id="3"/>
            <p:cNvSpPr/>
            <p:nvPr/>
          </p:nvSpPr>
          <p:spPr>
            <a:xfrm flipH="false" flipV="false" rot="0">
              <a:off x="0" y="0"/>
              <a:ext cx="1464543" cy="329491"/>
            </a:xfrm>
            <a:custGeom>
              <a:avLst/>
              <a:gdLst/>
              <a:ahLst/>
              <a:cxnLst/>
              <a:rect r="r" b="b" t="t" l="l"/>
              <a:pathLst>
                <a:path h="329491" w="1464543">
                  <a:moveTo>
                    <a:pt x="1261343" y="0"/>
                  </a:moveTo>
                  <a:cubicBezTo>
                    <a:pt x="1373568" y="0"/>
                    <a:pt x="1464543" y="73759"/>
                    <a:pt x="1464543" y="164746"/>
                  </a:cubicBezTo>
                  <a:cubicBezTo>
                    <a:pt x="1464543" y="255732"/>
                    <a:pt x="1373568" y="329491"/>
                    <a:pt x="1261343" y="329491"/>
                  </a:cubicBezTo>
                  <a:lnTo>
                    <a:pt x="203200" y="329491"/>
                  </a:lnTo>
                  <a:cubicBezTo>
                    <a:pt x="90976" y="329491"/>
                    <a:pt x="0" y="255732"/>
                    <a:pt x="0" y="164746"/>
                  </a:cubicBezTo>
                  <a:cubicBezTo>
                    <a:pt x="0" y="73759"/>
                    <a:pt x="90976" y="0"/>
                    <a:pt x="203200" y="0"/>
                  </a:cubicBezTo>
                  <a:close/>
                </a:path>
              </a:pathLst>
            </a:custGeom>
            <a:solidFill>
              <a:srgbClr val="EF94CA"/>
            </a:solidFill>
            <a:ln w="19050" cap="sq">
              <a:solidFill>
                <a:srgbClr val="D103D1"/>
              </a:solidFill>
              <a:prstDash val="solid"/>
              <a:miter/>
            </a:ln>
          </p:spPr>
        </p:sp>
        <p:sp>
          <p:nvSpPr>
            <p:cNvPr name="TextBox 4" id="4"/>
            <p:cNvSpPr txBox="true"/>
            <p:nvPr/>
          </p:nvSpPr>
          <p:spPr>
            <a:xfrm>
              <a:off x="0" y="19050"/>
              <a:ext cx="1464543" cy="310441"/>
            </a:xfrm>
            <a:prstGeom prst="rect">
              <a:avLst/>
            </a:prstGeom>
          </p:spPr>
          <p:txBody>
            <a:bodyPr anchor="ctr" rtlCol="false" tIns="50800" lIns="50800" bIns="50800" rIns="50800"/>
            <a:lstStyle/>
            <a:p>
              <a:pPr algn="ctr">
                <a:lnSpc>
                  <a:spcPts val="2749"/>
                </a:lnSpc>
              </a:pPr>
            </a:p>
          </p:txBody>
        </p:sp>
      </p:grpSp>
      <p:sp>
        <p:nvSpPr>
          <p:cNvPr name="Freeform 5" id="5"/>
          <p:cNvSpPr/>
          <p:nvPr/>
        </p:nvSpPr>
        <p:spPr>
          <a:xfrm flipH="false" flipV="false" rot="0">
            <a:off x="9966047" y="1840009"/>
            <a:ext cx="7418291" cy="7418291"/>
          </a:xfrm>
          <a:custGeom>
            <a:avLst/>
            <a:gdLst/>
            <a:ahLst/>
            <a:cxnLst/>
            <a:rect r="r" b="b" t="t" l="l"/>
            <a:pathLst>
              <a:path h="7418291" w="7418291">
                <a:moveTo>
                  <a:pt x="0" y="0"/>
                </a:moveTo>
                <a:lnTo>
                  <a:pt x="7418292" y="0"/>
                </a:lnTo>
                <a:lnTo>
                  <a:pt x="7418292" y="7418291"/>
                </a:lnTo>
                <a:lnTo>
                  <a:pt x="0" y="7418291"/>
                </a:lnTo>
                <a:lnTo>
                  <a:pt x="0" y="0"/>
                </a:lnTo>
                <a:close/>
              </a:path>
            </a:pathLst>
          </a:custGeom>
          <a:blipFill>
            <a:blip r:embed="rId2"/>
            <a:stretch>
              <a:fillRect l="0" t="0" r="0" b="0"/>
            </a:stretch>
          </a:blipFill>
        </p:spPr>
      </p:sp>
      <p:sp>
        <p:nvSpPr>
          <p:cNvPr name="TextBox 6" id="6"/>
          <p:cNvSpPr txBox="true"/>
          <p:nvPr/>
        </p:nvSpPr>
        <p:spPr>
          <a:xfrm rot="0">
            <a:off x="-2893036" y="225817"/>
            <a:ext cx="17055647" cy="1074155"/>
          </a:xfrm>
          <a:prstGeom prst="rect">
            <a:avLst/>
          </a:prstGeom>
        </p:spPr>
        <p:txBody>
          <a:bodyPr anchor="t" rtlCol="false" tIns="0" lIns="0" bIns="0" rIns="0">
            <a:spAutoFit/>
          </a:bodyPr>
          <a:lstStyle/>
          <a:p>
            <a:pPr algn="ctr">
              <a:lnSpc>
                <a:spcPts val="8342"/>
              </a:lnSpc>
            </a:pPr>
            <a:r>
              <a:rPr lang="en-US" sz="5958">
                <a:solidFill>
                  <a:srgbClr val="2F5972"/>
                </a:solidFill>
                <a:latin typeface="Poppins"/>
                <a:ea typeface="Poppins"/>
                <a:cs typeface="Poppins"/>
                <a:sym typeface="Poppins"/>
              </a:rPr>
              <a:t>Conclusion</a:t>
            </a:r>
          </a:p>
        </p:txBody>
      </p:sp>
      <p:sp>
        <p:nvSpPr>
          <p:cNvPr name="TextBox 7" id="7"/>
          <p:cNvSpPr txBox="true"/>
          <p:nvPr/>
        </p:nvSpPr>
        <p:spPr>
          <a:xfrm rot="0">
            <a:off x="788887" y="1895413"/>
            <a:ext cx="9177160" cy="7691907"/>
          </a:xfrm>
          <a:prstGeom prst="rect">
            <a:avLst/>
          </a:prstGeom>
        </p:spPr>
        <p:txBody>
          <a:bodyPr anchor="t" rtlCol="false" tIns="0" lIns="0" bIns="0" rIns="0">
            <a:spAutoFit/>
          </a:bodyPr>
          <a:lstStyle/>
          <a:p>
            <a:pPr algn="ctr">
              <a:lnSpc>
                <a:spcPts val="3526"/>
              </a:lnSpc>
            </a:pPr>
            <a:r>
              <a:rPr lang="en-US" sz="2519">
                <a:solidFill>
                  <a:srgbClr val="A30052"/>
                </a:solidFill>
                <a:latin typeface="Poppins"/>
                <a:ea typeface="Poppins"/>
                <a:cs typeface="Poppins"/>
                <a:sym typeface="Poppins"/>
              </a:rPr>
              <a:t>With AI agents, we have made an enormous jump beyond traditional and normal chatbots, as these are smart, independent systems that can perform a number of complex tasks in a range of areas. They are turning out to be important in scaling in the modern economy driven by AI for efficient and competitive business continuity, bringing in understanding of context, initiative, and learning by experience over time.</a:t>
            </a:r>
          </a:p>
          <a:p>
            <a:pPr algn="ctr">
              <a:lnSpc>
                <a:spcPts val="3246"/>
              </a:lnSpc>
            </a:pPr>
          </a:p>
          <a:p>
            <a:pPr algn="ctr">
              <a:lnSpc>
                <a:spcPts val="3246"/>
              </a:lnSpc>
            </a:pPr>
            <a:r>
              <a:rPr lang="en-US" sz="2319">
                <a:solidFill>
                  <a:srgbClr val="A30052"/>
                </a:solidFill>
                <a:latin typeface="Poppins"/>
                <a:ea typeface="Poppins"/>
                <a:cs typeface="Poppins"/>
                <a:sym typeface="Poppins"/>
              </a:rPr>
              <a:t>Investing in </a:t>
            </a:r>
            <a:r>
              <a:rPr lang="en-US" b="true" sz="2319" u="sng">
                <a:solidFill>
                  <a:srgbClr val="23547B"/>
                </a:solidFill>
                <a:latin typeface="Poppins Bold"/>
                <a:ea typeface="Poppins Bold"/>
                <a:cs typeface="Poppins Bold"/>
                <a:sym typeface="Poppins Bold"/>
                <a:hlinkClick r:id="rId3" tooltip="https://www.blockchainx.tech/ai-agent-development/"/>
              </a:rPr>
              <a:t>AI agent development solutions</a:t>
            </a:r>
            <a:r>
              <a:rPr lang="en-US" sz="2319">
                <a:solidFill>
                  <a:srgbClr val="A30052"/>
                </a:solidFill>
                <a:latin typeface="Poppins"/>
                <a:ea typeface="Poppins"/>
                <a:cs typeface="Poppins"/>
                <a:sym typeface="Poppins"/>
              </a:rPr>
              <a:t> toward the future of long-term automation becomes a strategy rather than an investment for organizations. Business entities may now build intelligent systems that really not only answer but also take actions and generate tangible changes. If chatbots represent the beginning of automation, AI agents leap to true, digital intelligence. Moving beyond interacting with scripted conversations opens a door to intelligent, actions-oriented systems getting the job done.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AF2E9"/>
        </a:solidFill>
      </p:bgPr>
    </p:bg>
    <p:spTree>
      <p:nvGrpSpPr>
        <p:cNvPr id="1" name=""/>
        <p:cNvGrpSpPr/>
        <p:nvPr/>
      </p:nvGrpSpPr>
      <p:grpSpPr>
        <a:xfrm>
          <a:off x="0" y="0"/>
          <a:ext cx="0" cy="0"/>
          <a:chOff x="0" y="0"/>
          <a:chExt cx="0" cy="0"/>
        </a:xfrm>
      </p:grpSpPr>
      <p:sp>
        <p:nvSpPr>
          <p:cNvPr name="Freeform 2" id="2"/>
          <p:cNvSpPr/>
          <p:nvPr/>
        </p:nvSpPr>
        <p:spPr>
          <a:xfrm flipH="false" flipV="false" rot="0">
            <a:off x="0" y="61722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4173571" y="617220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10800000">
            <a:off x="0" y="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true" flipV="false" rot="-5400000">
            <a:off x="14173200" y="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706174" y="2057400"/>
            <a:ext cx="6934793" cy="5632954"/>
          </a:xfrm>
          <a:custGeom>
            <a:avLst/>
            <a:gdLst/>
            <a:ahLst/>
            <a:cxnLst/>
            <a:rect r="r" b="b" t="t" l="l"/>
            <a:pathLst>
              <a:path h="5632954" w="6934793">
                <a:moveTo>
                  <a:pt x="0" y="0"/>
                </a:moveTo>
                <a:lnTo>
                  <a:pt x="6934793" y="0"/>
                </a:lnTo>
                <a:lnTo>
                  <a:pt x="6934793" y="5632954"/>
                </a:lnTo>
                <a:lnTo>
                  <a:pt x="0" y="5632954"/>
                </a:lnTo>
                <a:lnTo>
                  <a:pt x="0" y="0"/>
                </a:lnTo>
                <a:close/>
              </a:path>
            </a:pathLst>
          </a:custGeom>
          <a:blipFill>
            <a:blip r:embed="rId4"/>
            <a:stretch>
              <a:fillRect l="0" t="0" r="0" b="0"/>
            </a:stretch>
          </a:blipFill>
        </p:spPr>
      </p:sp>
      <p:grpSp>
        <p:nvGrpSpPr>
          <p:cNvPr name="Group 7" id="7"/>
          <p:cNvGrpSpPr>
            <a:grpSpLocks noChangeAspect="true"/>
          </p:cNvGrpSpPr>
          <p:nvPr/>
        </p:nvGrpSpPr>
        <p:grpSpPr>
          <a:xfrm rot="0">
            <a:off x="1028700" y="4551366"/>
            <a:ext cx="2706695" cy="2696122"/>
            <a:chOff x="0" y="0"/>
            <a:chExt cx="6502400" cy="6477000"/>
          </a:xfrm>
        </p:grpSpPr>
        <p:sp>
          <p:nvSpPr>
            <p:cNvPr name="Freeform 8" id="8"/>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5"/>
              <a:stretch>
                <a:fillRect l="223" t="0" r="223" b="0"/>
              </a:stretch>
            </a:blipFill>
          </p:spPr>
        </p:sp>
        <p:sp>
          <p:nvSpPr>
            <p:cNvPr name="Freeform 9" id="9"/>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10" id="10"/>
          <p:cNvSpPr/>
          <p:nvPr/>
        </p:nvSpPr>
        <p:spPr>
          <a:xfrm flipH="false" flipV="false" rot="0">
            <a:off x="3847706" y="4551366"/>
            <a:ext cx="536522" cy="536522"/>
          </a:xfrm>
          <a:custGeom>
            <a:avLst/>
            <a:gdLst/>
            <a:ahLst/>
            <a:cxnLst/>
            <a:rect r="r" b="b" t="t" l="l"/>
            <a:pathLst>
              <a:path h="536522" w="536522">
                <a:moveTo>
                  <a:pt x="0" y="0"/>
                </a:moveTo>
                <a:lnTo>
                  <a:pt x="536522" y="0"/>
                </a:lnTo>
                <a:lnTo>
                  <a:pt x="536522" y="536522"/>
                </a:lnTo>
                <a:lnTo>
                  <a:pt x="0" y="5365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880796" y="5713439"/>
            <a:ext cx="503432" cy="503432"/>
          </a:xfrm>
          <a:custGeom>
            <a:avLst/>
            <a:gdLst/>
            <a:ahLst/>
            <a:cxnLst/>
            <a:rect r="r" b="b" t="t" l="l"/>
            <a:pathLst>
              <a:path h="503432" w="503432">
                <a:moveTo>
                  <a:pt x="0" y="0"/>
                </a:moveTo>
                <a:lnTo>
                  <a:pt x="503432" y="0"/>
                </a:lnTo>
                <a:lnTo>
                  <a:pt x="503432" y="503432"/>
                </a:lnTo>
                <a:lnTo>
                  <a:pt x="0" y="5034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2" id="12"/>
          <p:cNvSpPr/>
          <p:nvPr/>
        </p:nvSpPr>
        <p:spPr>
          <a:xfrm flipH="false" flipV="false" rot="0">
            <a:off x="3899157" y="6845521"/>
            <a:ext cx="433620" cy="473197"/>
          </a:xfrm>
          <a:custGeom>
            <a:avLst/>
            <a:gdLst/>
            <a:ahLst/>
            <a:cxnLst/>
            <a:rect r="r" b="b" t="t" l="l"/>
            <a:pathLst>
              <a:path h="473197" w="433620">
                <a:moveTo>
                  <a:pt x="0" y="0"/>
                </a:moveTo>
                <a:lnTo>
                  <a:pt x="433621" y="0"/>
                </a:lnTo>
                <a:lnTo>
                  <a:pt x="433621" y="473197"/>
                </a:lnTo>
                <a:lnTo>
                  <a:pt x="0" y="47319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1028700" y="2229012"/>
            <a:ext cx="8819592" cy="1759325"/>
          </a:xfrm>
          <a:prstGeom prst="rect">
            <a:avLst/>
          </a:prstGeom>
        </p:spPr>
        <p:txBody>
          <a:bodyPr anchor="t" rtlCol="false" tIns="0" lIns="0" bIns="0" rIns="0">
            <a:spAutoFit/>
          </a:bodyPr>
          <a:lstStyle/>
          <a:p>
            <a:pPr algn="l" marL="0" indent="0" lvl="0">
              <a:lnSpc>
                <a:spcPts val="14329"/>
              </a:lnSpc>
              <a:spcBef>
                <a:spcPct val="0"/>
              </a:spcBef>
            </a:pPr>
            <a:r>
              <a:rPr lang="en-US" b="true" sz="10235">
                <a:solidFill>
                  <a:srgbClr val="934713"/>
                </a:solidFill>
                <a:latin typeface="Open Sans Extra Bold"/>
                <a:ea typeface="Open Sans Extra Bold"/>
                <a:cs typeface="Open Sans Extra Bold"/>
                <a:sym typeface="Open Sans Extra Bold"/>
              </a:rPr>
              <a:t>thank you!</a:t>
            </a:r>
          </a:p>
        </p:txBody>
      </p:sp>
      <p:sp>
        <p:nvSpPr>
          <p:cNvPr name="TextBox 14" id="14"/>
          <p:cNvSpPr txBox="true"/>
          <p:nvPr/>
        </p:nvSpPr>
        <p:spPr>
          <a:xfrm rot="0">
            <a:off x="4885797" y="5618189"/>
            <a:ext cx="4541344"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www.blockchainx.tech</a:t>
            </a:r>
          </a:p>
        </p:txBody>
      </p:sp>
      <p:sp>
        <p:nvSpPr>
          <p:cNvPr name="TextBox 15" id="15"/>
          <p:cNvSpPr txBox="true"/>
          <p:nvPr/>
        </p:nvSpPr>
        <p:spPr>
          <a:xfrm rot="0">
            <a:off x="4885797" y="4497835"/>
            <a:ext cx="4922902" cy="583629"/>
          </a:xfrm>
          <a:prstGeom prst="rect">
            <a:avLst/>
          </a:prstGeom>
        </p:spPr>
        <p:txBody>
          <a:bodyPr anchor="t" rtlCol="false" tIns="0" lIns="0" bIns="0" rIns="0">
            <a:spAutoFit/>
          </a:bodyPr>
          <a:lstStyle/>
          <a:p>
            <a:pPr algn="l" marL="0" indent="0" lvl="1">
              <a:lnSpc>
                <a:spcPts val="4581"/>
              </a:lnSpc>
              <a:spcBef>
                <a:spcPct val="0"/>
              </a:spcBef>
            </a:pPr>
            <a:r>
              <a:rPr lang="en-US" sz="3272" spc="-65">
                <a:solidFill>
                  <a:srgbClr val="051D40"/>
                </a:solidFill>
                <a:latin typeface="Poppins"/>
                <a:ea typeface="Poppins"/>
                <a:cs typeface="Poppins"/>
                <a:sym typeface="Poppins"/>
              </a:rPr>
              <a:t>+91 7708889555</a:t>
            </a:r>
          </a:p>
        </p:txBody>
      </p:sp>
      <p:sp>
        <p:nvSpPr>
          <p:cNvPr name="TextBox 16" id="16"/>
          <p:cNvSpPr txBox="true"/>
          <p:nvPr/>
        </p:nvSpPr>
        <p:spPr>
          <a:xfrm rot="0">
            <a:off x="4885797" y="6734001"/>
            <a:ext cx="5881165" cy="584717"/>
          </a:xfrm>
          <a:prstGeom prst="rect">
            <a:avLst/>
          </a:prstGeom>
        </p:spPr>
        <p:txBody>
          <a:bodyPr anchor="t" rtlCol="false" tIns="0" lIns="0" bIns="0" rIns="0">
            <a:spAutoFit/>
          </a:bodyPr>
          <a:lstStyle/>
          <a:p>
            <a:pPr algn="l" marL="0" indent="0" lvl="1">
              <a:lnSpc>
                <a:spcPts val="4521"/>
              </a:lnSpc>
              <a:spcBef>
                <a:spcPct val="0"/>
              </a:spcBef>
            </a:pPr>
            <a:r>
              <a:rPr lang="en-US" sz="3229" spc="-64">
                <a:solidFill>
                  <a:srgbClr val="051D4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DAGkxOfUV0U</dc:identifier>
  <dcterms:modified xsi:type="dcterms:W3CDTF">2011-08-01T06:04:30Z</dcterms:modified>
  <cp:revision>1</cp:revision>
  <dc:title>Forget Chatbots: AI Agents Are the Real Game Changer</dc:title>
</cp:coreProperties>
</file>