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Inter Bold" charset="1" panose="020B0802030000000004"/>
      <p:regular r:id="rId14"/>
    </p:embeddedFont>
    <p:embeddedFont>
      <p:font typeface="Open Sans Bold" charset="1" panose="00000000000000000000"/>
      <p:regular r:id="rId15"/>
    </p:embeddedFont>
    <p:embeddedFont>
      <p:font typeface="Canva Sans" charset="1" panose="020B0503030501040103"/>
      <p:regular r:id="rId16"/>
    </p:embeddedFont>
    <p:embeddedFont>
      <p:font typeface="Open Sans" charset="1" panose="000000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https://www.blockchainx.tech/uniswap-clone-scrip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 Id="rId4" Target="../media/image15.png" Type="http://schemas.openxmlformats.org/officeDocument/2006/relationships/image"/><Relationship Id="rId5" Target="../media/image1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svg" Type="http://schemas.openxmlformats.org/officeDocument/2006/relationships/image"/><Relationship Id="rId11" Target="../media/image2.png" Type="http://schemas.openxmlformats.org/officeDocument/2006/relationships/image"/><Relationship Id="rId2" Target="../media/image18.png" Type="http://schemas.openxmlformats.org/officeDocument/2006/relationships/image"/><Relationship Id="rId3" Target="../media/image19.png" Type="http://schemas.openxmlformats.org/officeDocument/2006/relationships/image"/><Relationship Id="rId4" Target="../media/image20.svg" Type="http://schemas.openxmlformats.org/officeDocument/2006/relationships/image"/><Relationship Id="rId5" Target="../media/image21.png" Type="http://schemas.openxmlformats.org/officeDocument/2006/relationships/image"/><Relationship Id="rId6" Target="../media/image22.svg" Type="http://schemas.openxmlformats.org/officeDocument/2006/relationships/image"/><Relationship Id="rId7" Target="../media/image23.png" Type="http://schemas.openxmlformats.org/officeDocument/2006/relationships/image"/><Relationship Id="rId8" Target="../media/image24.svg" Type="http://schemas.openxmlformats.org/officeDocument/2006/relationships/image"/><Relationship Id="rId9" Target="../media/image2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F2020"/>
        </a:solidFill>
      </p:bgPr>
    </p:bg>
    <p:spTree>
      <p:nvGrpSpPr>
        <p:cNvPr id="1" name=""/>
        <p:cNvGrpSpPr/>
        <p:nvPr/>
      </p:nvGrpSpPr>
      <p:grpSpPr>
        <a:xfrm>
          <a:off x="0" y="0"/>
          <a:ext cx="0" cy="0"/>
          <a:chOff x="0" y="0"/>
          <a:chExt cx="0" cy="0"/>
        </a:xfrm>
      </p:grpSpPr>
      <p:grpSp>
        <p:nvGrpSpPr>
          <p:cNvPr name="Group 2" id="2"/>
          <p:cNvGrpSpPr/>
          <p:nvPr/>
        </p:nvGrpSpPr>
        <p:grpSpPr>
          <a:xfrm rot="0">
            <a:off x="324188" y="1760647"/>
            <a:ext cx="8118090" cy="7802771"/>
            <a:chOff x="0" y="0"/>
            <a:chExt cx="10824120" cy="10403694"/>
          </a:xfrm>
        </p:grpSpPr>
        <p:pic>
          <p:nvPicPr>
            <p:cNvPr name="Picture 3" id="3"/>
            <p:cNvPicPr>
              <a:picLocks noChangeAspect="true"/>
            </p:cNvPicPr>
            <p:nvPr/>
          </p:nvPicPr>
          <p:blipFill>
            <a:blip r:embed="rId2"/>
            <a:srcRect l="13492" t="0" r="13492" b="0"/>
            <a:stretch>
              <a:fillRect/>
            </a:stretch>
          </p:blipFill>
          <p:spPr>
            <a:xfrm flipH="false" flipV="false">
              <a:off x="0" y="0"/>
              <a:ext cx="10824120" cy="10403694"/>
            </a:xfrm>
            <a:prstGeom prst="rect">
              <a:avLst/>
            </a:prstGeom>
          </p:spPr>
        </p:pic>
      </p:grpSp>
      <p:grpSp>
        <p:nvGrpSpPr>
          <p:cNvPr name="Group 4" id="4"/>
          <p:cNvGrpSpPr/>
          <p:nvPr/>
        </p:nvGrpSpPr>
        <p:grpSpPr>
          <a:xfrm rot="0">
            <a:off x="0" y="0"/>
            <a:ext cx="18288000" cy="1028700"/>
            <a:chOff x="0" y="0"/>
            <a:chExt cx="4816593" cy="270933"/>
          </a:xfrm>
        </p:grpSpPr>
        <p:sp>
          <p:nvSpPr>
            <p:cNvPr name="Freeform 5" id="5"/>
            <p:cNvSpPr/>
            <p:nvPr/>
          </p:nvSpPr>
          <p:spPr>
            <a:xfrm flipH="false" flipV="false" rot="0">
              <a:off x="0" y="0"/>
              <a:ext cx="4816592" cy="270933"/>
            </a:xfrm>
            <a:custGeom>
              <a:avLst/>
              <a:gdLst/>
              <a:ahLst/>
              <a:cxnLst/>
              <a:rect r="r" b="b" t="t" l="l"/>
              <a:pathLst>
                <a:path h="270933" w="4816592">
                  <a:moveTo>
                    <a:pt x="0" y="0"/>
                  </a:moveTo>
                  <a:lnTo>
                    <a:pt x="4816592" y="0"/>
                  </a:lnTo>
                  <a:lnTo>
                    <a:pt x="4816592" y="270933"/>
                  </a:lnTo>
                  <a:lnTo>
                    <a:pt x="0" y="270933"/>
                  </a:lnTo>
                  <a:close/>
                </a:path>
              </a:pathLst>
            </a:custGeom>
            <a:solidFill>
              <a:srgbClr val="2D2D2D"/>
            </a:solidFill>
          </p:spPr>
        </p:sp>
        <p:sp>
          <p:nvSpPr>
            <p:cNvPr name="TextBox 6" id="6"/>
            <p:cNvSpPr txBox="true"/>
            <p:nvPr/>
          </p:nvSpPr>
          <p:spPr>
            <a:xfrm>
              <a:off x="0" y="-38100"/>
              <a:ext cx="4816593" cy="309033"/>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17293116" y="453800"/>
            <a:ext cx="397367" cy="28996"/>
            <a:chOff x="0" y="0"/>
            <a:chExt cx="128243" cy="9358"/>
          </a:xfrm>
        </p:grpSpPr>
        <p:sp>
          <p:nvSpPr>
            <p:cNvPr name="Freeform 8" id="8"/>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9" id="9"/>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10" id="10"/>
          <p:cNvGrpSpPr/>
          <p:nvPr/>
        </p:nvGrpSpPr>
        <p:grpSpPr>
          <a:xfrm rot="0">
            <a:off x="17293116" y="545903"/>
            <a:ext cx="397367" cy="28996"/>
            <a:chOff x="0" y="0"/>
            <a:chExt cx="128243" cy="9358"/>
          </a:xfrm>
        </p:grpSpPr>
        <p:sp>
          <p:nvSpPr>
            <p:cNvPr name="Freeform 11" id="11"/>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12" id="12"/>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sp>
        <p:nvSpPr>
          <p:cNvPr name="AutoShape 13" id="13"/>
          <p:cNvSpPr/>
          <p:nvPr/>
        </p:nvSpPr>
        <p:spPr>
          <a:xfrm>
            <a:off x="12027774" y="2636035"/>
            <a:ext cx="6492240" cy="0"/>
          </a:xfrm>
          <a:prstGeom prst="line">
            <a:avLst/>
          </a:prstGeom>
          <a:ln cap="flat" w="19050">
            <a:solidFill>
              <a:srgbClr val="FFFFFF"/>
            </a:solidFill>
            <a:prstDash val="solid"/>
            <a:headEnd type="none" len="sm" w="sm"/>
            <a:tailEnd type="none" len="sm" w="sm"/>
          </a:ln>
        </p:spPr>
      </p:sp>
      <p:grpSp>
        <p:nvGrpSpPr>
          <p:cNvPr name="Group 14" id="14"/>
          <p:cNvGrpSpPr/>
          <p:nvPr/>
        </p:nvGrpSpPr>
        <p:grpSpPr>
          <a:xfrm rot="0">
            <a:off x="8862237" y="8624835"/>
            <a:ext cx="1635867" cy="633465"/>
            <a:chOff x="0" y="0"/>
            <a:chExt cx="2098984" cy="812800"/>
          </a:xfrm>
        </p:grpSpPr>
        <p:sp>
          <p:nvSpPr>
            <p:cNvPr name="Freeform 15" id="15"/>
            <p:cNvSpPr/>
            <p:nvPr/>
          </p:nvSpPr>
          <p:spPr>
            <a:xfrm flipH="false" flipV="false" rot="0">
              <a:off x="0" y="0"/>
              <a:ext cx="2098984" cy="812800"/>
            </a:xfrm>
            <a:custGeom>
              <a:avLst/>
              <a:gdLst/>
              <a:ahLst/>
              <a:cxnLst/>
              <a:rect r="r" b="b" t="t" l="l"/>
              <a:pathLst>
                <a:path h="812800" w="2098984">
                  <a:moveTo>
                    <a:pt x="0" y="0"/>
                  </a:moveTo>
                  <a:lnTo>
                    <a:pt x="2098984" y="0"/>
                  </a:lnTo>
                  <a:lnTo>
                    <a:pt x="2098984" y="812800"/>
                  </a:lnTo>
                  <a:lnTo>
                    <a:pt x="0" y="812800"/>
                  </a:lnTo>
                  <a:close/>
                </a:path>
              </a:pathLst>
            </a:custGeom>
            <a:solidFill>
              <a:srgbClr val="FFFFFF"/>
            </a:solidFill>
          </p:spPr>
        </p:sp>
        <p:sp>
          <p:nvSpPr>
            <p:cNvPr name="TextBox 16" id="16"/>
            <p:cNvSpPr txBox="true"/>
            <p:nvPr/>
          </p:nvSpPr>
          <p:spPr>
            <a:xfrm>
              <a:off x="0" y="-38100"/>
              <a:ext cx="2098984" cy="850900"/>
            </a:xfrm>
            <a:prstGeom prst="rect">
              <a:avLst/>
            </a:prstGeom>
          </p:spPr>
          <p:txBody>
            <a:bodyPr anchor="ctr" rtlCol="false" tIns="50800" lIns="50800" bIns="50800" rIns="50800"/>
            <a:lstStyle/>
            <a:p>
              <a:pPr algn="ctr">
                <a:lnSpc>
                  <a:spcPts val="2659"/>
                </a:lnSpc>
              </a:pPr>
            </a:p>
          </p:txBody>
        </p:sp>
      </p:grpSp>
      <p:sp>
        <p:nvSpPr>
          <p:cNvPr name="Freeform 17" id="17"/>
          <p:cNvSpPr/>
          <p:nvPr/>
        </p:nvSpPr>
        <p:spPr>
          <a:xfrm flipH="false" flipV="false" rot="0">
            <a:off x="15034317" y="1599310"/>
            <a:ext cx="2457482" cy="774107"/>
          </a:xfrm>
          <a:custGeom>
            <a:avLst/>
            <a:gdLst/>
            <a:ahLst/>
            <a:cxnLst/>
            <a:rect r="r" b="b" t="t" l="l"/>
            <a:pathLst>
              <a:path h="774107" w="2457482">
                <a:moveTo>
                  <a:pt x="0" y="0"/>
                </a:moveTo>
                <a:lnTo>
                  <a:pt x="2457482" y="0"/>
                </a:lnTo>
                <a:lnTo>
                  <a:pt x="2457482" y="774107"/>
                </a:lnTo>
                <a:lnTo>
                  <a:pt x="0" y="774107"/>
                </a:lnTo>
                <a:lnTo>
                  <a:pt x="0" y="0"/>
                </a:lnTo>
                <a:close/>
              </a:path>
            </a:pathLst>
          </a:custGeom>
          <a:blipFill>
            <a:blip r:embed="rId3"/>
            <a:stretch>
              <a:fillRect l="0" t="0" r="0" b="0"/>
            </a:stretch>
          </a:blipFill>
        </p:spPr>
      </p:sp>
      <p:sp>
        <p:nvSpPr>
          <p:cNvPr name="TextBox 18" id="18"/>
          <p:cNvSpPr txBox="true"/>
          <p:nvPr/>
        </p:nvSpPr>
        <p:spPr>
          <a:xfrm rot="0">
            <a:off x="8868202" y="3207327"/>
            <a:ext cx="8424913" cy="3425190"/>
          </a:xfrm>
          <a:prstGeom prst="rect">
            <a:avLst/>
          </a:prstGeom>
        </p:spPr>
        <p:txBody>
          <a:bodyPr anchor="t" rtlCol="false" tIns="0" lIns="0" bIns="0" rIns="0">
            <a:spAutoFit/>
          </a:bodyPr>
          <a:lstStyle/>
          <a:p>
            <a:pPr algn="l">
              <a:lnSpc>
                <a:spcPts val="9180"/>
              </a:lnSpc>
            </a:pPr>
            <a:r>
              <a:rPr lang="en-US" sz="6000" b="true">
                <a:solidFill>
                  <a:srgbClr val="B7396E"/>
                </a:solidFill>
                <a:latin typeface="Inter Bold"/>
                <a:ea typeface="Inter Bold"/>
                <a:cs typeface="Inter Bold"/>
                <a:sym typeface="Inter Bold"/>
              </a:rPr>
              <a:t>Uniswap Clone Script</a:t>
            </a:r>
            <a:r>
              <a:rPr lang="en-US" sz="6000" b="true">
                <a:solidFill>
                  <a:srgbClr val="FFFFFF"/>
                </a:solidFill>
                <a:latin typeface="Inter Bold"/>
                <a:ea typeface="Inter Bold"/>
                <a:cs typeface="Inter Bold"/>
                <a:sym typeface="Inter Bold"/>
              </a:rPr>
              <a:t> is the Future of </a:t>
            </a:r>
            <a:r>
              <a:rPr lang="en-US" sz="6000" b="true">
                <a:solidFill>
                  <a:srgbClr val="B7396E"/>
                </a:solidFill>
                <a:latin typeface="Inter Bold"/>
                <a:ea typeface="Inter Bold"/>
                <a:cs typeface="Inter Bold"/>
                <a:sym typeface="Inter Bold"/>
              </a:rPr>
              <a:t>Digital Finance?</a:t>
            </a:r>
          </a:p>
        </p:txBody>
      </p:sp>
      <p:sp>
        <p:nvSpPr>
          <p:cNvPr name="TextBox 19" id="19"/>
          <p:cNvSpPr txBox="true"/>
          <p:nvPr/>
        </p:nvSpPr>
        <p:spPr>
          <a:xfrm rot="0">
            <a:off x="8862237" y="8833057"/>
            <a:ext cx="1635867" cy="197971"/>
          </a:xfrm>
          <a:prstGeom prst="rect">
            <a:avLst/>
          </a:prstGeom>
        </p:spPr>
        <p:txBody>
          <a:bodyPr anchor="t" rtlCol="false" tIns="0" lIns="0" bIns="0" rIns="0">
            <a:spAutoFit/>
          </a:bodyPr>
          <a:lstStyle/>
          <a:p>
            <a:pPr algn="ctr">
              <a:lnSpc>
                <a:spcPts val="1680"/>
              </a:lnSpc>
              <a:spcBef>
                <a:spcPct val="0"/>
              </a:spcBef>
            </a:pPr>
            <a:r>
              <a:rPr lang="en-US" b="true" sz="1200">
                <a:solidFill>
                  <a:srgbClr val="1F2020"/>
                </a:solidFill>
                <a:latin typeface="Open Sans Bold"/>
                <a:ea typeface="Open Sans Bold"/>
                <a:cs typeface="Open Sans Bold"/>
                <a:sym typeface="Open Sans Bold"/>
              </a:rPr>
              <a:t>Explore Now</a:t>
            </a:r>
          </a:p>
        </p:txBody>
      </p:sp>
      <p:sp>
        <p:nvSpPr>
          <p:cNvPr name="TextBox 20" id="20"/>
          <p:cNvSpPr txBox="true"/>
          <p:nvPr/>
        </p:nvSpPr>
        <p:spPr>
          <a:xfrm rot="0">
            <a:off x="8862237" y="7079894"/>
            <a:ext cx="8930431" cy="701674"/>
          </a:xfrm>
          <a:prstGeom prst="rect">
            <a:avLst/>
          </a:prstGeom>
        </p:spPr>
        <p:txBody>
          <a:bodyPr anchor="t" rtlCol="false" tIns="0" lIns="0" bIns="0" rIns="0">
            <a:spAutoFit/>
          </a:bodyPr>
          <a:lstStyle/>
          <a:p>
            <a:pPr algn="l">
              <a:lnSpc>
                <a:spcPts val="2800"/>
              </a:lnSpc>
            </a:pPr>
            <a:r>
              <a:rPr lang="en-US" sz="2000">
                <a:solidFill>
                  <a:srgbClr val="FF914D"/>
                </a:solidFill>
                <a:latin typeface="Canva Sans"/>
                <a:ea typeface="Canva Sans"/>
                <a:cs typeface="Canva Sans"/>
                <a:sym typeface="Canva Sans"/>
              </a:rPr>
              <a:t>In this </a:t>
            </a:r>
            <a:r>
              <a:rPr lang="en-US" sz="2000">
                <a:solidFill>
                  <a:srgbClr val="FF914D"/>
                </a:solidFill>
                <a:latin typeface="Canva Sans"/>
                <a:ea typeface="Canva Sans"/>
                <a:cs typeface="Canva Sans"/>
                <a:sym typeface="Canva Sans"/>
              </a:rPr>
              <a:t>Article about Uniswap Clone Script is the Future of Digital Finance?, Read it out.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F202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
            <a:chOff x="0" y="0"/>
            <a:chExt cx="4816593" cy="270933"/>
          </a:xfrm>
        </p:grpSpPr>
        <p:sp>
          <p:nvSpPr>
            <p:cNvPr name="Freeform 3" id="3"/>
            <p:cNvSpPr/>
            <p:nvPr/>
          </p:nvSpPr>
          <p:spPr>
            <a:xfrm flipH="false" flipV="false" rot="0">
              <a:off x="0" y="0"/>
              <a:ext cx="4816592" cy="270933"/>
            </a:xfrm>
            <a:custGeom>
              <a:avLst/>
              <a:gdLst/>
              <a:ahLst/>
              <a:cxnLst/>
              <a:rect r="r" b="b" t="t" l="l"/>
              <a:pathLst>
                <a:path h="270933" w="4816592">
                  <a:moveTo>
                    <a:pt x="0" y="0"/>
                  </a:moveTo>
                  <a:lnTo>
                    <a:pt x="4816592" y="0"/>
                  </a:lnTo>
                  <a:lnTo>
                    <a:pt x="4816592" y="270933"/>
                  </a:lnTo>
                  <a:lnTo>
                    <a:pt x="0" y="270933"/>
                  </a:lnTo>
                  <a:close/>
                </a:path>
              </a:pathLst>
            </a:custGeom>
            <a:solidFill>
              <a:srgbClr val="2D2D2D"/>
            </a:solidFill>
          </p:spPr>
        </p:sp>
        <p:sp>
          <p:nvSpPr>
            <p:cNvPr name="TextBox 4" id="4"/>
            <p:cNvSpPr txBox="true"/>
            <p:nvPr/>
          </p:nvSpPr>
          <p:spPr>
            <a:xfrm>
              <a:off x="0" y="-38100"/>
              <a:ext cx="4816593" cy="30903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7293116" y="453800"/>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7293116" y="545903"/>
            <a:ext cx="397367" cy="28996"/>
            <a:chOff x="0" y="0"/>
            <a:chExt cx="128243" cy="9358"/>
          </a:xfrm>
        </p:grpSpPr>
        <p:sp>
          <p:nvSpPr>
            <p:cNvPr name="Freeform 9" id="9"/>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10" id="10"/>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9707857" y="2119208"/>
            <a:ext cx="7783942" cy="6925798"/>
            <a:chOff x="0" y="0"/>
            <a:chExt cx="10378590" cy="9234398"/>
          </a:xfrm>
        </p:grpSpPr>
        <p:pic>
          <p:nvPicPr>
            <p:cNvPr name="Picture 12" id="12"/>
            <p:cNvPicPr>
              <a:picLocks noChangeAspect="true"/>
            </p:cNvPicPr>
            <p:nvPr/>
          </p:nvPicPr>
          <p:blipFill>
            <a:blip r:embed="rId2"/>
            <a:srcRect l="0" t="5512" r="0" b="5512"/>
            <a:stretch>
              <a:fillRect/>
            </a:stretch>
          </p:blipFill>
          <p:spPr>
            <a:xfrm flipH="false" flipV="false">
              <a:off x="0" y="0"/>
              <a:ext cx="10378590" cy="9234398"/>
            </a:xfrm>
            <a:prstGeom prst="rect">
              <a:avLst/>
            </a:prstGeom>
          </p:spPr>
        </p:pic>
      </p:grpSp>
      <p:sp>
        <p:nvSpPr>
          <p:cNvPr name="AutoShape 13" id="13"/>
          <p:cNvSpPr/>
          <p:nvPr/>
        </p:nvSpPr>
        <p:spPr>
          <a:xfrm>
            <a:off x="1028700" y="3942619"/>
            <a:ext cx="3595106" cy="0"/>
          </a:xfrm>
          <a:prstGeom prst="line">
            <a:avLst/>
          </a:prstGeom>
          <a:ln cap="flat" w="19050">
            <a:solidFill>
              <a:srgbClr val="FFFFFF"/>
            </a:solidFill>
            <a:prstDash val="solid"/>
            <a:headEnd type="none" len="sm" w="sm"/>
            <a:tailEnd type="none" len="sm" w="sm"/>
          </a:ln>
        </p:spPr>
      </p:sp>
      <p:sp>
        <p:nvSpPr>
          <p:cNvPr name="TextBox 14" id="14"/>
          <p:cNvSpPr txBox="true"/>
          <p:nvPr/>
        </p:nvSpPr>
        <p:spPr>
          <a:xfrm rot="0">
            <a:off x="1028700" y="2022862"/>
            <a:ext cx="8831064" cy="1697355"/>
          </a:xfrm>
          <a:prstGeom prst="rect">
            <a:avLst/>
          </a:prstGeom>
        </p:spPr>
        <p:txBody>
          <a:bodyPr anchor="t" rtlCol="false" tIns="0" lIns="0" bIns="0" rIns="0">
            <a:spAutoFit/>
          </a:bodyPr>
          <a:lstStyle/>
          <a:p>
            <a:pPr algn="l">
              <a:lnSpc>
                <a:spcPts val="6660"/>
              </a:lnSpc>
            </a:pPr>
            <a:r>
              <a:rPr lang="en-US" sz="6000" b="true">
                <a:solidFill>
                  <a:srgbClr val="FFFFFF"/>
                </a:solidFill>
                <a:latin typeface="Inter Bold"/>
                <a:ea typeface="Inter Bold"/>
                <a:cs typeface="Inter Bold"/>
                <a:sym typeface="Inter Bold"/>
              </a:rPr>
              <a:t>What is Uniswap Clone Script</a:t>
            </a:r>
          </a:p>
        </p:txBody>
      </p:sp>
      <p:sp>
        <p:nvSpPr>
          <p:cNvPr name="TextBox 15" id="15"/>
          <p:cNvSpPr txBox="true"/>
          <p:nvPr/>
        </p:nvSpPr>
        <p:spPr>
          <a:xfrm rot="0">
            <a:off x="1028700" y="4543131"/>
            <a:ext cx="8679157" cy="4277995"/>
          </a:xfrm>
          <a:prstGeom prst="rect">
            <a:avLst/>
          </a:prstGeom>
        </p:spPr>
        <p:txBody>
          <a:bodyPr anchor="t" rtlCol="false" tIns="0" lIns="0" bIns="0" rIns="0">
            <a:spAutoFit/>
          </a:bodyPr>
          <a:lstStyle/>
          <a:p>
            <a:pPr algn="l">
              <a:lnSpc>
                <a:spcPts val="3079"/>
              </a:lnSpc>
            </a:pPr>
            <a:r>
              <a:rPr lang="en-US" sz="2199">
                <a:solidFill>
                  <a:srgbClr val="FFFFFF"/>
                </a:solidFill>
                <a:latin typeface="Open Sans"/>
                <a:ea typeface="Open Sans"/>
                <a:cs typeface="Open Sans"/>
                <a:sym typeface="Open Sans"/>
              </a:rPr>
              <a:t>The </a:t>
            </a:r>
            <a:r>
              <a:rPr lang="en-US" b="true" sz="2199" u="sng">
                <a:solidFill>
                  <a:srgbClr val="B7396E"/>
                </a:solidFill>
                <a:latin typeface="Open Sans Bold"/>
                <a:ea typeface="Open Sans Bold"/>
                <a:cs typeface="Open Sans Bold"/>
                <a:sym typeface="Open Sans Bold"/>
                <a:hlinkClick r:id="rId3" tooltip="https://www.blockchainx.tech/uniswap-clone-script/"/>
              </a:rPr>
              <a:t>Uniswap clone script</a:t>
            </a:r>
            <a:r>
              <a:rPr lang="en-US" sz="2199">
                <a:solidFill>
                  <a:srgbClr val="FFFFFF"/>
                </a:solidFill>
                <a:latin typeface="Open Sans"/>
                <a:ea typeface="Open Sans"/>
                <a:cs typeface="Open Sans"/>
                <a:sym typeface="Open Sans"/>
              </a:rPr>
              <a:t> functions as a pre-developed software which duplicates the essential capabilities from the decentralized exchange (DEX) platform Uniswap. The script enables users to develop their own decentralized exchange (DEX) through liquidity pools connected to automated market making and token swapping functions. </a:t>
            </a:r>
          </a:p>
          <a:p>
            <a:pPr algn="l">
              <a:lnSpc>
                <a:spcPts val="3079"/>
              </a:lnSpc>
            </a:pPr>
          </a:p>
          <a:p>
            <a:pPr algn="l">
              <a:lnSpc>
                <a:spcPts val="3079"/>
              </a:lnSpc>
              <a:spcBef>
                <a:spcPct val="0"/>
              </a:spcBef>
            </a:pPr>
            <a:r>
              <a:rPr lang="en-US" sz="2199">
                <a:solidFill>
                  <a:srgbClr val="FFFFFF"/>
                </a:solidFill>
                <a:latin typeface="Open Sans"/>
                <a:ea typeface="Open Sans"/>
                <a:cs typeface="Open Sans"/>
                <a:sym typeface="Open Sans"/>
              </a:rPr>
              <a:t>The script enables high customization which leads to cost-effectiveness along with rapid launching capabilities of decentralized platforms that retain Uniswap's core DeFi system features.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F202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
            <a:chOff x="0" y="0"/>
            <a:chExt cx="4816593" cy="270933"/>
          </a:xfrm>
        </p:grpSpPr>
        <p:sp>
          <p:nvSpPr>
            <p:cNvPr name="Freeform 3" id="3"/>
            <p:cNvSpPr/>
            <p:nvPr/>
          </p:nvSpPr>
          <p:spPr>
            <a:xfrm flipH="false" flipV="false" rot="0">
              <a:off x="0" y="0"/>
              <a:ext cx="4816592" cy="270933"/>
            </a:xfrm>
            <a:custGeom>
              <a:avLst/>
              <a:gdLst/>
              <a:ahLst/>
              <a:cxnLst/>
              <a:rect r="r" b="b" t="t" l="l"/>
              <a:pathLst>
                <a:path h="270933" w="4816592">
                  <a:moveTo>
                    <a:pt x="0" y="0"/>
                  </a:moveTo>
                  <a:lnTo>
                    <a:pt x="4816592" y="0"/>
                  </a:lnTo>
                  <a:lnTo>
                    <a:pt x="4816592" y="270933"/>
                  </a:lnTo>
                  <a:lnTo>
                    <a:pt x="0" y="270933"/>
                  </a:lnTo>
                  <a:close/>
                </a:path>
              </a:pathLst>
            </a:custGeom>
            <a:solidFill>
              <a:srgbClr val="2D2D2D"/>
            </a:solidFill>
          </p:spPr>
        </p:sp>
        <p:sp>
          <p:nvSpPr>
            <p:cNvPr name="TextBox 4" id="4"/>
            <p:cNvSpPr txBox="true"/>
            <p:nvPr/>
          </p:nvSpPr>
          <p:spPr>
            <a:xfrm>
              <a:off x="0" y="-38100"/>
              <a:ext cx="4816593" cy="30903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7293116" y="453800"/>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7293116" y="545903"/>
            <a:ext cx="397367" cy="28996"/>
            <a:chOff x="0" y="0"/>
            <a:chExt cx="128243" cy="9358"/>
          </a:xfrm>
        </p:grpSpPr>
        <p:sp>
          <p:nvSpPr>
            <p:cNvPr name="Freeform 9" id="9"/>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10" id="10"/>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10565349" y="1861765"/>
            <a:ext cx="7579238" cy="6563471"/>
            <a:chOff x="0" y="0"/>
            <a:chExt cx="10105650" cy="8751294"/>
          </a:xfrm>
        </p:grpSpPr>
        <p:pic>
          <p:nvPicPr>
            <p:cNvPr name="Picture 12" id="12"/>
            <p:cNvPicPr>
              <a:picLocks noChangeAspect="true"/>
            </p:cNvPicPr>
            <p:nvPr/>
          </p:nvPicPr>
          <p:blipFill>
            <a:blip r:embed="rId2"/>
            <a:srcRect l="0" t="3420" r="0" b="3420"/>
            <a:stretch>
              <a:fillRect/>
            </a:stretch>
          </p:blipFill>
          <p:spPr>
            <a:xfrm flipH="false" flipV="false">
              <a:off x="0" y="0"/>
              <a:ext cx="10105650" cy="8751294"/>
            </a:xfrm>
            <a:prstGeom prst="rect">
              <a:avLst/>
            </a:prstGeom>
          </p:spPr>
        </p:pic>
      </p:grpSp>
      <p:sp>
        <p:nvSpPr>
          <p:cNvPr name="TextBox 13" id="13"/>
          <p:cNvSpPr txBox="true"/>
          <p:nvPr/>
        </p:nvSpPr>
        <p:spPr>
          <a:xfrm rot="0">
            <a:off x="1028700" y="1864909"/>
            <a:ext cx="7975143" cy="1697355"/>
          </a:xfrm>
          <a:prstGeom prst="rect">
            <a:avLst/>
          </a:prstGeom>
        </p:spPr>
        <p:txBody>
          <a:bodyPr anchor="t" rtlCol="false" tIns="0" lIns="0" bIns="0" rIns="0">
            <a:spAutoFit/>
          </a:bodyPr>
          <a:lstStyle/>
          <a:p>
            <a:pPr algn="l">
              <a:lnSpc>
                <a:spcPts val="6660"/>
              </a:lnSpc>
            </a:pPr>
            <a:r>
              <a:rPr lang="en-US" sz="6000" b="true">
                <a:solidFill>
                  <a:srgbClr val="FFFFFF"/>
                </a:solidFill>
                <a:latin typeface="Inter Bold"/>
                <a:ea typeface="Inter Bold"/>
                <a:cs typeface="Inter Bold"/>
                <a:sym typeface="Inter Bold"/>
              </a:rPr>
              <a:t>Overview of Digital Finance</a:t>
            </a:r>
          </a:p>
        </p:txBody>
      </p:sp>
      <p:sp>
        <p:nvSpPr>
          <p:cNvPr name="TextBox 14" id="14"/>
          <p:cNvSpPr txBox="true"/>
          <p:nvPr/>
        </p:nvSpPr>
        <p:spPr>
          <a:xfrm rot="0">
            <a:off x="1028700" y="3854709"/>
            <a:ext cx="10146885" cy="4277995"/>
          </a:xfrm>
          <a:prstGeom prst="rect">
            <a:avLst/>
          </a:prstGeom>
        </p:spPr>
        <p:txBody>
          <a:bodyPr anchor="t" rtlCol="false" tIns="0" lIns="0" bIns="0" rIns="0">
            <a:spAutoFit/>
          </a:bodyPr>
          <a:lstStyle/>
          <a:p>
            <a:pPr algn="l">
              <a:lnSpc>
                <a:spcPts val="3079"/>
              </a:lnSpc>
            </a:pPr>
            <a:r>
              <a:rPr lang="en-US" sz="2199">
                <a:solidFill>
                  <a:srgbClr val="FFFFFF"/>
                </a:solidFill>
                <a:latin typeface="Open Sans"/>
                <a:ea typeface="Open Sans"/>
                <a:cs typeface="Open Sans"/>
                <a:sym typeface="Open Sans"/>
              </a:rPr>
              <a:t>Financial services along with their products become accessible through technological systems which constitute digital finance. Digital finance includes numerous financial operations which now operate through digital network systems and technological infrastructure. </a:t>
            </a:r>
          </a:p>
          <a:p>
            <a:pPr algn="l">
              <a:lnSpc>
                <a:spcPts val="3079"/>
              </a:lnSpc>
            </a:pPr>
          </a:p>
          <a:p>
            <a:pPr algn="l">
              <a:lnSpc>
                <a:spcPts val="3079"/>
              </a:lnSpc>
              <a:spcBef>
                <a:spcPct val="0"/>
              </a:spcBef>
            </a:pPr>
            <a:r>
              <a:rPr lang="en-US" sz="2199">
                <a:solidFill>
                  <a:srgbClr val="FFFFFF"/>
                </a:solidFill>
                <a:latin typeface="Open Sans"/>
                <a:ea typeface="Open Sans"/>
                <a:cs typeface="Open Sans"/>
                <a:sym typeface="Open Sans"/>
              </a:rPr>
              <a:t>The new age of digital finance brought revolutionary changes to financial operations which now control transactions and expenditures while determining the nature of investments and lending practice and currency utilization. Digital finance includes online banking alongside several financial services industry innovations that speed up efficient financial products accessibility.</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F202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
            <a:chOff x="0" y="0"/>
            <a:chExt cx="4816593" cy="270933"/>
          </a:xfrm>
        </p:grpSpPr>
        <p:sp>
          <p:nvSpPr>
            <p:cNvPr name="Freeform 3" id="3"/>
            <p:cNvSpPr/>
            <p:nvPr/>
          </p:nvSpPr>
          <p:spPr>
            <a:xfrm flipH="false" flipV="false" rot="0">
              <a:off x="0" y="0"/>
              <a:ext cx="4816592" cy="270933"/>
            </a:xfrm>
            <a:custGeom>
              <a:avLst/>
              <a:gdLst/>
              <a:ahLst/>
              <a:cxnLst/>
              <a:rect r="r" b="b" t="t" l="l"/>
              <a:pathLst>
                <a:path h="270933" w="4816592">
                  <a:moveTo>
                    <a:pt x="0" y="0"/>
                  </a:moveTo>
                  <a:lnTo>
                    <a:pt x="4816592" y="0"/>
                  </a:lnTo>
                  <a:lnTo>
                    <a:pt x="4816592" y="270933"/>
                  </a:lnTo>
                  <a:lnTo>
                    <a:pt x="0" y="270933"/>
                  </a:lnTo>
                  <a:close/>
                </a:path>
              </a:pathLst>
            </a:custGeom>
            <a:solidFill>
              <a:srgbClr val="2D2D2D"/>
            </a:solidFill>
          </p:spPr>
        </p:sp>
        <p:sp>
          <p:nvSpPr>
            <p:cNvPr name="TextBox 4" id="4"/>
            <p:cNvSpPr txBox="true"/>
            <p:nvPr/>
          </p:nvSpPr>
          <p:spPr>
            <a:xfrm>
              <a:off x="0" y="-38100"/>
              <a:ext cx="4816593" cy="30903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7293116" y="453800"/>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7293116" y="545903"/>
            <a:ext cx="397367" cy="28996"/>
            <a:chOff x="0" y="0"/>
            <a:chExt cx="128243" cy="9358"/>
          </a:xfrm>
        </p:grpSpPr>
        <p:sp>
          <p:nvSpPr>
            <p:cNvPr name="Freeform 9" id="9"/>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10" id="10"/>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1028700" y="4975377"/>
            <a:ext cx="3249465" cy="3249465"/>
            <a:chOff x="0" y="0"/>
            <a:chExt cx="4332620" cy="4332620"/>
          </a:xfrm>
        </p:grpSpPr>
        <p:pic>
          <p:nvPicPr>
            <p:cNvPr name="Picture 12" id="12"/>
            <p:cNvPicPr>
              <a:picLocks noChangeAspect="true"/>
            </p:cNvPicPr>
            <p:nvPr/>
          </p:nvPicPr>
          <p:blipFill>
            <a:blip r:embed="rId2"/>
            <a:srcRect l="16666" t="0" r="16666" b="0"/>
            <a:stretch>
              <a:fillRect/>
            </a:stretch>
          </p:blipFill>
          <p:spPr>
            <a:xfrm flipH="false" flipV="false">
              <a:off x="0" y="0"/>
              <a:ext cx="4332620" cy="4332620"/>
            </a:xfrm>
            <a:prstGeom prst="rect">
              <a:avLst/>
            </a:prstGeom>
          </p:spPr>
        </p:pic>
      </p:grpSp>
      <p:grpSp>
        <p:nvGrpSpPr>
          <p:cNvPr name="Group 13" id="13"/>
          <p:cNvGrpSpPr/>
          <p:nvPr/>
        </p:nvGrpSpPr>
        <p:grpSpPr>
          <a:xfrm rot="0">
            <a:off x="5511099" y="3449835"/>
            <a:ext cx="3249465" cy="3249465"/>
            <a:chOff x="0" y="0"/>
            <a:chExt cx="4332620" cy="4332620"/>
          </a:xfrm>
        </p:grpSpPr>
        <p:pic>
          <p:nvPicPr>
            <p:cNvPr name="Picture 14" id="14"/>
            <p:cNvPicPr>
              <a:picLocks noChangeAspect="true"/>
            </p:cNvPicPr>
            <p:nvPr/>
          </p:nvPicPr>
          <p:blipFill>
            <a:blip r:embed="rId3"/>
            <a:srcRect l="16727" t="0" r="16727" b="0"/>
            <a:stretch>
              <a:fillRect/>
            </a:stretch>
          </p:blipFill>
          <p:spPr>
            <a:xfrm flipH="false" flipV="false">
              <a:off x="0" y="0"/>
              <a:ext cx="4332620" cy="4332620"/>
            </a:xfrm>
            <a:prstGeom prst="rect">
              <a:avLst/>
            </a:prstGeom>
          </p:spPr>
        </p:pic>
      </p:grpSp>
      <p:grpSp>
        <p:nvGrpSpPr>
          <p:cNvPr name="Group 15" id="15"/>
          <p:cNvGrpSpPr/>
          <p:nvPr/>
        </p:nvGrpSpPr>
        <p:grpSpPr>
          <a:xfrm rot="0">
            <a:off x="10017864" y="4975377"/>
            <a:ext cx="3249465" cy="3249465"/>
            <a:chOff x="0" y="0"/>
            <a:chExt cx="4332620" cy="4332620"/>
          </a:xfrm>
        </p:grpSpPr>
        <p:pic>
          <p:nvPicPr>
            <p:cNvPr name="Picture 16" id="16"/>
            <p:cNvPicPr>
              <a:picLocks noChangeAspect="true"/>
            </p:cNvPicPr>
            <p:nvPr/>
          </p:nvPicPr>
          <p:blipFill>
            <a:blip r:embed="rId4"/>
            <a:srcRect l="0" t="0" r="0" b="0"/>
            <a:stretch>
              <a:fillRect/>
            </a:stretch>
          </p:blipFill>
          <p:spPr>
            <a:xfrm flipH="false" flipV="false">
              <a:off x="0" y="0"/>
              <a:ext cx="4332620" cy="4332620"/>
            </a:xfrm>
            <a:prstGeom prst="rect">
              <a:avLst/>
            </a:prstGeom>
          </p:spPr>
        </p:pic>
      </p:grpSp>
      <p:grpSp>
        <p:nvGrpSpPr>
          <p:cNvPr name="Group 17" id="17"/>
          <p:cNvGrpSpPr/>
          <p:nvPr/>
        </p:nvGrpSpPr>
        <p:grpSpPr>
          <a:xfrm rot="0">
            <a:off x="14496054" y="3449835"/>
            <a:ext cx="3249465" cy="3249465"/>
            <a:chOff x="0" y="0"/>
            <a:chExt cx="4332620" cy="4332620"/>
          </a:xfrm>
        </p:grpSpPr>
        <p:pic>
          <p:nvPicPr>
            <p:cNvPr name="Picture 18" id="18"/>
            <p:cNvPicPr>
              <a:picLocks noChangeAspect="true"/>
            </p:cNvPicPr>
            <p:nvPr/>
          </p:nvPicPr>
          <p:blipFill>
            <a:blip r:embed="rId5"/>
            <a:srcRect l="0" t="0" r="0" b="0"/>
            <a:stretch>
              <a:fillRect/>
            </a:stretch>
          </p:blipFill>
          <p:spPr>
            <a:xfrm flipH="false" flipV="false">
              <a:off x="0" y="0"/>
              <a:ext cx="4332620" cy="4332620"/>
            </a:xfrm>
            <a:prstGeom prst="rect">
              <a:avLst/>
            </a:prstGeom>
          </p:spPr>
        </p:pic>
      </p:grpSp>
      <p:sp>
        <p:nvSpPr>
          <p:cNvPr name="TextBox 19" id="19"/>
          <p:cNvSpPr txBox="true"/>
          <p:nvPr/>
        </p:nvSpPr>
        <p:spPr>
          <a:xfrm rot="0">
            <a:off x="1042674" y="8674121"/>
            <a:ext cx="3221517" cy="724594"/>
          </a:xfrm>
          <a:prstGeom prst="rect">
            <a:avLst/>
          </a:prstGeom>
        </p:spPr>
        <p:txBody>
          <a:bodyPr anchor="t" rtlCol="false" tIns="0" lIns="0" bIns="0" rIns="0">
            <a:spAutoFit/>
          </a:bodyPr>
          <a:lstStyle/>
          <a:p>
            <a:pPr algn="ctr">
              <a:lnSpc>
                <a:spcPts val="2967"/>
              </a:lnSpc>
              <a:spcBef>
                <a:spcPct val="0"/>
              </a:spcBef>
            </a:pPr>
            <a:r>
              <a:rPr lang="en-US" b="true" sz="2119">
                <a:solidFill>
                  <a:srgbClr val="FFFFFF"/>
                </a:solidFill>
                <a:latin typeface="Open Sans Bold"/>
                <a:ea typeface="Open Sans Bold"/>
                <a:cs typeface="Open Sans Bold"/>
                <a:sym typeface="Open Sans Bold"/>
              </a:rPr>
              <a:t>Digital Payments and Banking</a:t>
            </a:r>
          </a:p>
        </p:txBody>
      </p:sp>
      <p:sp>
        <p:nvSpPr>
          <p:cNvPr name="TextBox 20" id="20"/>
          <p:cNvSpPr txBox="true"/>
          <p:nvPr/>
        </p:nvSpPr>
        <p:spPr>
          <a:xfrm rot="0">
            <a:off x="5525073" y="7148578"/>
            <a:ext cx="3221517" cy="1094763"/>
          </a:xfrm>
          <a:prstGeom prst="rect">
            <a:avLst/>
          </a:prstGeom>
        </p:spPr>
        <p:txBody>
          <a:bodyPr anchor="t" rtlCol="false" tIns="0" lIns="0" bIns="0" rIns="0">
            <a:spAutoFit/>
          </a:bodyPr>
          <a:lstStyle/>
          <a:p>
            <a:pPr algn="ctr">
              <a:lnSpc>
                <a:spcPts val="2967"/>
              </a:lnSpc>
              <a:spcBef>
                <a:spcPct val="0"/>
              </a:spcBef>
            </a:pPr>
            <a:r>
              <a:rPr lang="en-US" b="true" sz="2119">
                <a:solidFill>
                  <a:srgbClr val="FFFFFF"/>
                </a:solidFill>
                <a:latin typeface="Open Sans Bold"/>
                <a:ea typeface="Open Sans Bold"/>
                <a:cs typeface="Open Sans Bold"/>
                <a:sym typeface="Open Sans Bold"/>
              </a:rPr>
              <a:t>Cryptocurrency development and Blockchain Technology</a:t>
            </a:r>
          </a:p>
        </p:txBody>
      </p:sp>
      <p:sp>
        <p:nvSpPr>
          <p:cNvPr name="TextBox 21" id="21"/>
          <p:cNvSpPr txBox="true"/>
          <p:nvPr/>
        </p:nvSpPr>
        <p:spPr>
          <a:xfrm rot="0">
            <a:off x="10031838" y="8602331"/>
            <a:ext cx="3221517" cy="724594"/>
          </a:xfrm>
          <a:prstGeom prst="rect">
            <a:avLst/>
          </a:prstGeom>
        </p:spPr>
        <p:txBody>
          <a:bodyPr anchor="t" rtlCol="false" tIns="0" lIns="0" bIns="0" rIns="0">
            <a:spAutoFit/>
          </a:bodyPr>
          <a:lstStyle/>
          <a:p>
            <a:pPr algn="ctr">
              <a:lnSpc>
                <a:spcPts val="2967"/>
              </a:lnSpc>
              <a:spcBef>
                <a:spcPct val="0"/>
              </a:spcBef>
            </a:pPr>
            <a:r>
              <a:rPr lang="en-US" b="true" sz="2119">
                <a:solidFill>
                  <a:srgbClr val="FFFFFF"/>
                </a:solidFill>
                <a:latin typeface="Open Sans Bold"/>
                <a:ea typeface="Open Sans Bold"/>
                <a:cs typeface="Open Sans Bold"/>
                <a:sym typeface="Open Sans Bold"/>
              </a:rPr>
              <a:t>Robo-Advisors and AI in Finance</a:t>
            </a:r>
          </a:p>
        </p:txBody>
      </p:sp>
      <p:sp>
        <p:nvSpPr>
          <p:cNvPr name="TextBox 22" id="22"/>
          <p:cNvSpPr txBox="true"/>
          <p:nvPr/>
        </p:nvSpPr>
        <p:spPr>
          <a:xfrm rot="0">
            <a:off x="14510028" y="7148578"/>
            <a:ext cx="3221517" cy="354426"/>
          </a:xfrm>
          <a:prstGeom prst="rect">
            <a:avLst/>
          </a:prstGeom>
        </p:spPr>
        <p:txBody>
          <a:bodyPr anchor="t" rtlCol="false" tIns="0" lIns="0" bIns="0" rIns="0">
            <a:spAutoFit/>
          </a:bodyPr>
          <a:lstStyle/>
          <a:p>
            <a:pPr algn="ctr">
              <a:lnSpc>
                <a:spcPts val="2967"/>
              </a:lnSpc>
              <a:spcBef>
                <a:spcPct val="0"/>
              </a:spcBef>
            </a:pPr>
            <a:r>
              <a:rPr lang="en-US" b="true" sz="2119">
                <a:solidFill>
                  <a:srgbClr val="FFFFFF"/>
                </a:solidFill>
                <a:latin typeface="Open Sans Bold"/>
                <a:ea typeface="Open Sans Bold"/>
                <a:cs typeface="Open Sans Bold"/>
                <a:sym typeface="Open Sans Bold"/>
              </a:rPr>
              <a:t>Decentralized Finance</a:t>
            </a:r>
          </a:p>
        </p:txBody>
      </p:sp>
      <p:sp>
        <p:nvSpPr>
          <p:cNvPr name="TextBox 23" id="23"/>
          <p:cNvSpPr txBox="true"/>
          <p:nvPr/>
        </p:nvSpPr>
        <p:spPr>
          <a:xfrm rot="0">
            <a:off x="1028700" y="1411417"/>
            <a:ext cx="16230600" cy="1057273"/>
          </a:xfrm>
          <a:prstGeom prst="rect">
            <a:avLst/>
          </a:prstGeom>
        </p:spPr>
        <p:txBody>
          <a:bodyPr anchor="t" rtlCol="false" tIns="0" lIns="0" bIns="0" rIns="0">
            <a:spAutoFit/>
          </a:bodyPr>
          <a:lstStyle/>
          <a:p>
            <a:pPr algn="ctr">
              <a:lnSpc>
                <a:spcPts val="9000"/>
              </a:lnSpc>
            </a:pPr>
            <a:r>
              <a:rPr lang="en-US" b="true" sz="5000">
                <a:solidFill>
                  <a:srgbClr val="FFFFFF"/>
                </a:solidFill>
                <a:latin typeface="Inter Bold"/>
                <a:ea typeface="Inter Bold"/>
                <a:cs typeface="Inter Bold"/>
                <a:sym typeface="Inter Bold"/>
              </a:rPr>
              <a:t>Key Components of Digital Finance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F202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
            <a:chOff x="0" y="0"/>
            <a:chExt cx="4816593" cy="270933"/>
          </a:xfrm>
        </p:grpSpPr>
        <p:sp>
          <p:nvSpPr>
            <p:cNvPr name="Freeform 3" id="3"/>
            <p:cNvSpPr/>
            <p:nvPr/>
          </p:nvSpPr>
          <p:spPr>
            <a:xfrm flipH="false" flipV="false" rot="0">
              <a:off x="0" y="0"/>
              <a:ext cx="4816592" cy="270933"/>
            </a:xfrm>
            <a:custGeom>
              <a:avLst/>
              <a:gdLst/>
              <a:ahLst/>
              <a:cxnLst/>
              <a:rect r="r" b="b" t="t" l="l"/>
              <a:pathLst>
                <a:path h="270933" w="4816592">
                  <a:moveTo>
                    <a:pt x="0" y="0"/>
                  </a:moveTo>
                  <a:lnTo>
                    <a:pt x="4816592" y="0"/>
                  </a:lnTo>
                  <a:lnTo>
                    <a:pt x="4816592" y="270933"/>
                  </a:lnTo>
                  <a:lnTo>
                    <a:pt x="0" y="270933"/>
                  </a:lnTo>
                  <a:close/>
                </a:path>
              </a:pathLst>
            </a:custGeom>
            <a:solidFill>
              <a:srgbClr val="2D2D2D"/>
            </a:solidFill>
          </p:spPr>
        </p:sp>
        <p:sp>
          <p:nvSpPr>
            <p:cNvPr name="TextBox 4" id="4"/>
            <p:cNvSpPr txBox="true"/>
            <p:nvPr/>
          </p:nvSpPr>
          <p:spPr>
            <a:xfrm>
              <a:off x="0" y="-38100"/>
              <a:ext cx="4816593" cy="30903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7293116" y="453800"/>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7293116" y="545903"/>
            <a:ext cx="397367" cy="28996"/>
            <a:chOff x="0" y="0"/>
            <a:chExt cx="128243" cy="9358"/>
          </a:xfrm>
        </p:grpSpPr>
        <p:sp>
          <p:nvSpPr>
            <p:cNvPr name="Freeform 9" id="9"/>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10" id="10"/>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13234631" y="1403880"/>
            <a:ext cx="3856701" cy="4024669"/>
            <a:chOff x="0" y="0"/>
            <a:chExt cx="5142268" cy="5366226"/>
          </a:xfrm>
        </p:grpSpPr>
        <p:pic>
          <p:nvPicPr>
            <p:cNvPr name="Picture 12" id="12"/>
            <p:cNvPicPr>
              <a:picLocks noChangeAspect="true"/>
            </p:cNvPicPr>
            <p:nvPr/>
          </p:nvPicPr>
          <p:blipFill>
            <a:blip r:embed="rId2"/>
            <a:srcRect l="2086" t="0" r="2086" b="0"/>
            <a:stretch>
              <a:fillRect/>
            </a:stretch>
          </p:blipFill>
          <p:spPr>
            <a:xfrm flipH="false" flipV="false">
              <a:off x="0" y="0"/>
              <a:ext cx="5142268" cy="5366226"/>
            </a:xfrm>
            <a:prstGeom prst="rect">
              <a:avLst/>
            </a:prstGeom>
          </p:spPr>
        </p:pic>
      </p:grpSp>
      <p:grpSp>
        <p:nvGrpSpPr>
          <p:cNvPr name="Group 13" id="13"/>
          <p:cNvGrpSpPr/>
          <p:nvPr/>
        </p:nvGrpSpPr>
        <p:grpSpPr>
          <a:xfrm rot="0">
            <a:off x="13467130" y="5608810"/>
            <a:ext cx="4024669" cy="4024669"/>
            <a:chOff x="0" y="0"/>
            <a:chExt cx="5366226" cy="5366226"/>
          </a:xfrm>
        </p:grpSpPr>
        <p:pic>
          <p:nvPicPr>
            <p:cNvPr name="Picture 14" id="14"/>
            <p:cNvPicPr>
              <a:picLocks noChangeAspect="true"/>
            </p:cNvPicPr>
            <p:nvPr/>
          </p:nvPicPr>
          <p:blipFill>
            <a:blip r:embed="rId3"/>
            <a:srcRect l="0" t="0" r="0" b="0"/>
            <a:stretch>
              <a:fillRect/>
            </a:stretch>
          </p:blipFill>
          <p:spPr>
            <a:xfrm flipH="false" flipV="false">
              <a:off x="0" y="0"/>
              <a:ext cx="5366226" cy="5366226"/>
            </a:xfrm>
            <a:prstGeom prst="rect">
              <a:avLst/>
            </a:prstGeom>
          </p:spPr>
        </p:pic>
      </p:grpSp>
      <p:grpSp>
        <p:nvGrpSpPr>
          <p:cNvPr name="Group 15" id="15"/>
          <p:cNvGrpSpPr/>
          <p:nvPr/>
        </p:nvGrpSpPr>
        <p:grpSpPr>
          <a:xfrm rot="0">
            <a:off x="9376512" y="1403880"/>
            <a:ext cx="3624202" cy="4024669"/>
            <a:chOff x="0" y="0"/>
            <a:chExt cx="4832270" cy="5366226"/>
          </a:xfrm>
        </p:grpSpPr>
        <p:pic>
          <p:nvPicPr>
            <p:cNvPr name="Picture 16" id="16"/>
            <p:cNvPicPr>
              <a:picLocks noChangeAspect="true"/>
            </p:cNvPicPr>
            <p:nvPr/>
          </p:nvPicPr>
          <p:blipFill>
            <a:blip r:embed="rId4"/>
            <a:srcRect l="4975" t="0" r="4975" b="0"/>
            <a:stretch>
              <a:fillRect/>
            </a:stretch>
          </p:blipFill>
          <p:spPr>
            <a:xfrm flipH="false" flipV="false">
              <a:off x="0" y="0"/>
              <a:ext cx="4832270" cy="5366226"/>
            </a:xfrm>
            <a:prstGeom prst="rect">
              <a:avLst/>
            </a:prstGeom>
          </p:spPr>
        </p:pic>
      </p:grpSp>
      <p:grpSp>
        <p:nvGrpSpPr>
          <p:cNvPr name="Group 17" id="17"/>
          <p:cNvGrpSpPr/>
          <p:nvPr/>
        </p:nvGrpSpPr>
        <p:grpSpPr>
          <a:xfrm rot="0">
            <a:off x="9376512" y="5608810"/>
            <a:ext cx="3910250" cy="4024669"/>
            <a:chOff x="0" y="0"/>
            <a:chExt cx="5213667" cy="5366226"/>
          </a:xfrm>
        </p:grpSpPr>
        <p:pic>
          <p:nvPicPr>
            <p:cNvPr name="Picture 18" id="18"/>
            <p:cNvPicPr>
              <a:picLocks noChangeAspect="true"/>
            </p:cNvPicPr>
            <p:nvPr/>
          </p:nvPicPr>
          <p:blipFill>
            <a:blip r:embed="rId5"/>
            <a:srcRect l="16010" t="0" r="16010" b="0"/>
            <a:stretch>
              <a:fillRect/>
            </a:stretch>
          </p:blipFill>
          <p:spPr>
            <a:xfrm flipH="false" flipV="false">
              <a:off x="0" y="0"/>
              <a:ext cx="5213667" cy="5366226"/>
            </a:xfrm>
            <a:prstGeom prst="rect">
              <a:avLst/>
            </a:prstGeom>
          </p:spPr>
        </p:pic>
      </p:grpSp>
      <p:sp>
        <p:nvSpPr>
          <p:cNvPr name="AutoShape 19" id="19"/>
          <p:cNvSpPr/>
          <p:nvPr/>
        </p:nvSpPr>
        <p:spPr>
          <a:xfrm>
            <a:off x="1028700" y="3702328"/>
            <a:ext cx="1402071" cy="0"/>
          </a:xfrm>
          <a:prstGeom prst="line">
            <a:avLst/>
          </a:prstGeom>
          <a:ln cap="flat" w="19050">
            <a:solidFill>
              <a:srgbClr val="FFFFFF"/>
            </a:solidFill>
            <a:prstDash val="solid"/>
            <a:headEnd type="none" len="sm" w="sm"/>
            <a:tailEnd type="none" len="sm" w="sm"/>
          </a:ln>
        </p:spPr>
      </p:sp>
      <p:sp>
        <p:nvSpPr>
          <p:cNvPr name="TextBox 20" id="20"/>
          <p:cNvSpPr txBox="true"/>
          <p:nvPr/>
        </p:nvSpPr>
        <p:spPr>
          <a:xfrm rot="0">
            <a:off x="1028700" y="1345584"/>
            <a:ext cx="8085066" cy="2031999"/>
          </a:xfrm>
          <a:prstGeom prst="rect">
            <a:avLst/>
          </a:prstGeom>
        </p:spPr>
        <p:txBody>
          <a:bodyPr anchor="t" rtlCol="false" tIns="0" lIns="0" bIns="0" rIns="0">
            <a:spAutoFit/>
          </a:bodyPr>
          <a:lstStyle/>
          <a:p>
            <a:pPr algn="l">
              <a:lnSpc>
                <a:spcPts val="8300"/>
              </a:lnSpc>
            </a:pPr>
            <a:r>
              <a:rPr lang="en-US" sz="5000" b="true">
                <a:solidFill>
                  <a:srgbClr val="FFFFFF"/>
                </a:solidFill>
                <a:latin typeface="Inter Bold"/>
                <a:ea typeface="Inter Bold"/>
                <a:cs typeface="Inter Bold"/>
                <a:sym typeface="Inter Bold"/>
              </a:rPr>
              <a:t>Role of Uniswap Clone Script in Digital Finance</a:t>
            </a:r>
          </a:p>
        </p:txBody>
      </p:sp>
      <p:sp>
        <p:nvSpPr>
          <p:cNvPr name="TextBox 21" id="21"/>
          <p:cNvSpPr txBox="true"/>
          <p:nvPr/>
        </p:nvSpPr>
        <p:spPr>
          <a:xfrm rot="0">
            <a:off x="1828891" y="4197628"/>
            <a:ext cx="5205353" cy="339725"/>
          </a:xfrm>
          <a:prstGeom prst="rect">
            <a:avLst/>
          </a:prstGeom>
        </p:spPr>
        <p:txBody>
          <a:bodyPr anchor="t" rtlCol="false" tIns="0" lIns="0" bIns="0" rIns="0">
            <a:spAutoFit/>
          </a:bodyPr>
          <a:lstStyle/>
          <a:p>
            <a:pPr algn="l">
              <a:lnSpc>
                <a:spcPts val="2799"/>
              </a:lnSpc>
              <a:spcBef>
                <a:spcPct val="0"/>
              </a:spcBef>
            </a:pPr>
            <a:r>
              <a:rPr lang="en-US" sz="1999">
                <a:solidFill>
                  <a:srgbClr val="FFFFFF"/>
                </a:solidFill>
                <a:latin typeface="Open Sans"/>
                <a:ea typeface="Open Sans"/>
                <a:cs typeface="Open Sans"/>
                <a:sym typeface="Open Sans"/>
              </a:rPr>
              <a:t>Enabling Decentralized Finance (DeFi)</a:t>
            </a:r>
          </a:p>
        </p:txBody>
      </p:sp>
      <p:sp>
        <p:nvSpPr>
          <p:cNvPr name="TextBox 22" id="22"/>
          <p:cNvSpPr txBox="true"/>
          <p:nvPr/>
        </p:nvSpPr>
        <p:spPr>
          <a:xfrm rot="0">
            <a:off x="1828891" y="5021084"/>
            <a:ext cx="5205353" cy="339725"/>
          </a:xfrm>
          <a:prstGeom prst="rect">
            <a:avLst/>
          </a:prstGeom>
        </p:spPr>
        <p:txBody>
          <a:bodyPr anchor="t" rtlCol="false" tIns="0" lIns="0" bIns="0" rIns="0">
            <a:spAutoFit/>
          </a:bodyPr>
          <a:lstStyle/>
          <a:p>
            <a:pPr algn="l">
              <a:lnSpc>
                <a:spcPts val="2799"/>
              </a:lnSpc>
              <a:spcBef>
                <a:spcPct val="0"/>
              </a:spcBef>
            </a:pPr>
            <a:r>
              <a:rPr lang="en-US" sz="1999">
                <a:solidFill>
                  <a:srgbClr val="FFFFFF"/>
                </a:solidFill>
                <a:latin typeface="Open Sans"/>
                <a:ea typeface="Open Sans"/>
                <a:cs typeface="Open Sans"/>
                <a:sym typeface="Open Sans"/>
              </a:rPr>
              <a:t>Financial Inclusion</a:t>
            </a:r>
          </a:p>
        </p:txBody>
      </p:sp>
      <p:sp>
        <p:nvSpPr>
          <p:cNvPr name="TextBox 23" id="23"/>
          <p:cNvSpPr txBox="true"/>
          <p:nvPr/>
        </p:nvSpPr>
        <p:spPr>
          <a:xfrm rot="0">
            <a:off x="1828891" y="5847854"/>
            <a:ext cx="5205353" cy="339725"/>
          </a:xfrm>
          <a:prstGeom prst="rect">
            <a:avLst/>
          </a:prstGeom>
        </p:spPr>
        <p:txBody>
          <a:bodyPr anchor="t" rtlCol="false" tIns="0" lIns="0" bIns="0" rIns="0">
            <a:spAutoFit/>
          </a:bodyPr>
          <a:lstStyle/>
          <a:p>
            <a:pPr algn="l">
              <a:lnSpc>
                <a:spcPts val="2799"/>
              </a:lnSpc>
              <a:spcBef>
                <a:spcPct val="0"/>
              </a:spcBef>
            </a:pPr>
            <a:r>
              <a:rPr lang="en-US" sz="1999">
                <a:solidFill>
                  <a:srgbClr val="FFFFFF"/>
                </a:solidFill>
                <a:latin typeface="Open Sans"/>
                <a:ea typeface="Open Sans"/>
                <a:cs typeface="Open Sans"/>
                <a:sym typeface="Open Sans"/>
              </a:rPr>
              <a:t>Lower Costs and Fees</a:t>
            </a:r>
          </a:p>
        </p:txBody>
      </p:sp>
      <p:sp>
        <p:nvSpPr>
          <p:cNvPr name="TextBox 24" id="24"/>
          <p:cNvSpPr txBox="true"/>
          <p:nvPr/>
        </p:nvSpPr>
        <p:spPr>
          <a:xfrm rot="0">
            <a:off x="1828891" y="6674623"/>
            <a:ext cx="5205353" cy="339725"/>
          </a:xfrm>
          <a:prstGeom prst="rect">
            <a:avLst/>
          </a:prstGeom>
        </p:spPr>
        <p:txBody>
          <a:bodyPr anchor="t" rtlCol="false" tIns="0" lIns="0" bIns="0" rIns="0">
            <a:spAutoFit/>
          </a:bodyPr>
          <a:lstStyle/>
          <a:p>
            <a:pPr algn="l">
              <a:lnSpc>
                <a:spcPts val="2799"/>
              </a:lnSpc>
              <a:spcBef>
                <a:spcPct val="0"/>
              </a:spcBef>
            </a:pPr>
            <a:r>
              <a:rPr lang="en-US" sz="1999">
                <a:solidFill>
                  <a:srgbClr val="FFFFFF"/>
                </a:solidFill>
                <a:latin typeface="Open Sans"/>
                <a:ea typeface="Open Sans"/>
                <a:cs typeface="Open Sans"/>
                <a:sym typeface="Open Sans"/>
              </a:rPr>
              <a:t>Liquidity and Market Efficiency</a:t>
            </a:r>
          </a:p>
        </p:txBody>
      </p:sp>
      <p:sp>
        <p:nvSpPr>
          <p:cNvPr name="TextBox 25" id="25"/>
          <p:cNvSpPr txBox="true"/>
          <p:nvPr/>
        </p:nvSpPr>
        <p:spPr>
          <a:xfrm rot="0">
            <a:off x="1828891" y="7501393"/>
            <a:ext cx="5205353" cy="339725"/>
          </a:xfrm>
          <a:prstGeom prst="rect">
            <a:avLst/>
          </a:prstGeom>
        </p:spPr>
        <p:txBody>
          <a:bodyPr anchor="t" rtlCol="false" tIns="0" lIns="0" bIns="0" rIns="0">
            <a:spAutoFit/>
          </a:bodyPr>
          <a:lstStyle/>
          <a:p>
            <a:pPr algn="l">
              <a:lnSpc>
                <a:spcPts val="2799"/>
              </a:lnSpc>
              <a:spcBef>
                <a:spcPct val="0"/>
              </a:spcBef>
            </a:pPr>
            <a:r>
              <a:rPr lang="en-US" sz="1999">
                <a:solidFill>
                  <a:srgbClr val="FFFFFF"/>
                </a:solidFill>
                <a:latin typeface="Open Sans"/>
                <a:ea typeface="Open Sans"/>
                <a:cs typeface="Open Sans"/>
                <a:sym typeface="Open Sans"/>
              </a:rPr>
              <a:t>Security and Trust</a:t>
            </a:r>
          </a:p>
        </p:txBody>
      </p:sp>
      <p:sp>
        <p:nvSpPr>
          <p:cNvPr name="TextBox 26" id="26"/>
          <p:cNvSpPr txBox="true"/>
          <p:nvPr/>
        </p:nvSpPr>
        <p:spPr>
          <a:xfrm rot="0">
            <a:off x="1828891" y="8328163"/>
            <a:ext cx="5205353" cy="339725"/>
          </a:xfrm>
          <a:prstGeom prst="rect">
            <a:avLst/>
          </a:prstGeom>
        </p:spPr>
        <p:txBody>
          <a:bodyPr anchor="t" rtlCol="false" tIns="0" lIns="0" bIns="0" rIns="0">
            <a:spAutoFit/>
          </a:bodyPr>
          <a:lstStyle/>
          <a:p>
            <a:pPr algn="l">
              <a:lnSpc>
                <a:spcPts val="2799"/>
              </a:lnSpc>
              <a:spcBef>
                <a:spcPct val="0"/>
              </a:spcBef>
            </a:pPr>
            <a:r>
              <a:rPr lang="en-US" sz="1999">
                <a:solidFill>
                  <a:srgbClr val="FFFFFF"/>
                </a:solidFill>
                <a:latin typeface="Open Sans"/>
                <a:ea typeface="Open Sans"/>
                <a:cs typeface="Open Sans"/>
                <a:sym typeface="Open Sans"/>
              </a:rPr>
              <a:t>Supporting Tokenization and Asset Diversity</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F202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
            <a:chOff x="0" y="0"/>
            <a:chExt cx="4816593" cy="270933"/>
          </a:xfrm>
        </p:grpSpPr>
        <p:sp>
          <p:nvSpPr>
            <p:cNvPr name="Freeform 3" id="3"/>
            <p:cNvSpPr/>
            <p:nvPr/>
          </p:nvSpPr>
          <p:spPr>
            <a:xfrm flipH="false" flipV="false" rot="0">
              <a:off x="0" y="0"/>
              <a:ext cx="4816592" cy="270933"/>
            </a:xfrm>
            <a:custGeom>
              <a:avLst/>
              <a:gdLst/>
              <a:ahLst/>
              <a:cxnLst/>
              <a:rect r="r" b="b" t="t" l="l"/>
              <a:pathLst>
                <a:path h="270933" w="4816592">
                  <a:moveTo>
                    <a:pt x="0" y="0"/>
                  </a:moveTo>
                  <a:lnTo>
                    <a:pt x="4816592" y="0"/>
                  </a:lnTo>
                  <a:lnTo>
                    <a:pt x="4816592" y="270933"/>
                  </a:lnTo>
                  <a:lnTo>
                    <a:pt x="0" y="270933"/>
                  </a:lnTo>
                  <a:close/>
                </a:path>
              </a:pathLst>
            </a:custGeom>
            <a:solidFill>
              <a:srgbClr val="2D2D2D"/>
            </a:solidFill>
          </p:spPr>
        </p:sp>
        <p:sp>
          <p:nvSpPr>
            <p:cNvPr name="TextBox 4" id="4"/>
            <p:cNvSpPr txBox="true"/>
            <p:nvPr/>
          </p:nvSpPr>
          <p:spPr>
            <a:xfrm>
              <a:off x="0" y="-38100"/>
              <a:ext cx="4816593" cy="30903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7293116" y="453800"/>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7293116" y="545903"/>
            <a:ext cx="397367" cy="28996"/>
            <a:chOff x="0" y="0"/>
            <a:chExt cx="128243" cy="9358"/>
          </a:xfrm>
        </p:grpSpPr>
        <p:sp>
          <p:nvSpPr>
            <p:cNvPr name="Freeform 9" id="9"/>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10" id="10"/>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957271" y="4479561"/>
            <a:ext cx="3249465" cy="3249465"/>
            <a:chOff x="0" y="0"/>
            <a:chExt cx="4332620" cy="4332620"/>
          </a:xfrm>
        </p:grpSpPr>
        <p:pic>
          <p:nvPicPr>
            <p:cNvPr name="Picture 12" id="12"/>
            <p:cNvPicPr>
              <a:picLocks noChangeAspect="true"/>
            </p:cNvPicPr>
            <p:nvPr/>
          </p:nvPicPr>
          <p:blipFill>
            <a:blip r:embed="rId2"/>
            <a:srcRect l="21875" t="0" r="21875" b="0"/>
            <a:stretch>
              <a:fillRect/>
            </a:stretch>
          </p:blipFill>
          <p:spPr>
            <a:xfrm flipH="false" flipV="false">
              <a:off x="0" y="0"/>
              <a:ext cx="4332620" cy="4332620"/>
            </a:xfrm>
            <a:prstGeom prst="rect">
              <a:avLst/>
            </a:prstGeom>
          </p:spPr>
        </p:pic>
      </p:grpSp>
      <p:grpSp>
        <p:nvGrpSpPr>
          <p:cNvPr name="Group 13" id="13"/>
          <p:cNvGrpSpPr/>
          <p:nvPr/>
        </p:nvGrpSpPr>
        <p:grpSpPr>
          <a:xfrm rot="0">
            <a:off x="5451853" y="3694355"/>
            <a:ext cx="3249465" cy="3249465"/>
            <a:chOff x="0" y="0"/>
            <a:chExt cx="4332620" cy="4332620"/>
          </a:xfrm>
        </p:grpSpPr>
        <p:pic>
          <p:nvPicPr>
            <p:cNvPr name="Picture 14" id="14"/>
            <p:cNvPicPr>
              <a:picLocks noChangeAspect="true"/>
            </p:cNvPicPr>
            <p:nvPr/>
          </p:nvPicPr>
          <p:blipFill>
            <a:blip r:embed="rId3"/>
            <a:srcRect l="24500" t="0" r="24500" b="0"/>
            <a:stretch>
              <a:fillRect/>
            </a:stretch>
          </p:blipFill>
          <p:spPr>
            <a:xfrm flipH="false" flipV="false">
              <a:off x="0" y="0"/>
              <a:ext cx="4332620" cy="4332620"/>
            </a:xfrm>
            <a:prstGeom prst="rect">
              <a:avLst/>
            </a:prstGeom>
          </p:spPr>
        </p:pic>
      </p:grpSp>
      <p:grpSp>
        <p:nvGrpSpPr>
          <p:cNvPr name="Group 15" id="15"/>
          <p:cNvGrpSpPr/>
          <p:nvPr/>
        </p:nvGrpSpPr>
        <p:grpSpPr>
          <a:xfrm rot="0">
            <a:off x="9946435" y="4479561"/>
            <a:ext cx="3249465" cy="3249465"/>
            <a:chOff x="0" y="0"/>
            <a:chExt cx="4332620" cy="4332620"/>
          </a:xfrm>
        </p:grpSpPr>
        <p:pic>
          <p:nvPicPr>
            <p:cNvPr name="Picture 16" id="16"/>
            <p:cNvPicPr>
              <a:picLocks noChangeAspect="true"/>
            </p:cNvPicPr>
            <p:nvPr/>
          </p:nvPicPr>
          <p:blipFill>
            <a:blip r:embed="rId4"/>
            <a:srcRect l="0" t="0" r="0" b="0"/>
            <a:stretch>
              <a:fillRect/>
            </a:stretch>
          </p:blipFill>
          <p:spPr>
            <a:xfrm flipH="false" flipV="false">
              <a:off x="0" y="0"/>
              <a:ext cx="4332620" cy="4332620"/>
            </a:xfrm>
            <a:prstGeom prst="rect">
              <a:avLst/>
            </a:prstGeom>
          </p:spPr>
        </p:pic>
      </p:grpSp>
      <p:grpSp>
        <p:nvGrpSpPr>
          <p:cNvPr name="Group 17" id="17"/>
          <p:cNvGrpSpPr/>
          <p:nvPr/>
        </p:nvGrpSpPr>
        <p:grpSpPr>
          <a:xfrm rot="0">
            <a:off x="14441017" y="3694355"/>
            <a:ext cx="3249465" cy="3249465"/>
            <a:chOff x="0" y="0"/>
            <a:chExt cx="4332620" cy="4332620"/>
          </a:xfrm>
        </p:grpSpPr>
        <p:pic>
          <p:nvPicPr>
            <p:cNvPr name="Picture 18" id="18"/>
            <p:cNvPicPr>
              <a:picLocks noChangeAspect="true"/>
            </p:cNvPicPr>
            <p:nvPr/>
          </p:nvPicPr>
          <p:blipFill>
            <a:blip r:embed="rId5"/>
            <a:srcRect l="0" t="0" r="0" b="0"/>
            <a:stretch>
              <a:fillRect/>
            </a:stretch>
          </p:blipFill>
          <p:spPr>
            <a:xfrm flipH="false" flipV="false">
              <a:off x="0" y="0"/>
              <a:ext cx="4332620" cy="4332620"/>
            </a:xfrm>
            <a:prstGeom prst="rect">
              <a:avLst/>
            </a:prstGeom>
          </p:spPr>
        </p:pic>
      </p:grpSp>
      <p:sp>
        <p:nvSpPr>
          <p:cNvPr name="TextBox 19" id="19"/>
          <p:cNvSpPr txBox="true"/>
          <p:nvPr/>
        </p:nvSpPr>
        <p:spPr>
          <a:xfrm rot="0">
            <a:off x="971246" y="8178304"/>
            <a:ext cx="3221517" cy="724594"/>
          </a:xfrm>
          <a:prstGeom prst="rect">
            <a:avLst/>
          </a:prstGeom>
        </p:spPr>
        <p:txBody>
          <a:bodyPr anchor="t" rtlCol="false" tIns="0" lIns="0" bIns="0" rIns="0">
            <a:spAutoFit/>
          </a:bodyPr>
          <a:lstStyle/>
          <a:p>
            <a:pPr algn="ctr">
              <a:lnSpc>
                <a:spcPts val="2967"/>
              </a:lnSpc>
              <a:spcBef>
                <a:spcPct val="0"/>
              </a:spcBef>
            </a:pPr>
            <a:r>
              <a:rPr lang="en-US" b="true" sz="2119">
                <a:solidFill>
                  <a:srgbClr val="FFFFFF"/>
                </a:solidFill>
                <a:latin typeface="Open Sans Bold"/>
                <a:ea typeface="Open Sans Bold"/>
                <a:cs typeface="Open Sans Bold"/>
                <a:sym typeface="Open Sans Bold"/>
              </a:rPr>
              <a:t>Cross-Chain Interoperability</a:t>
            </a:r>
          </a:p>
        </p:txBody>
      </p:sp>
      <p:sp>
        <p:nvSpPr>
          <p:cNvPr name="TextBox 20" id="20"/>
          <p:cNvSpPr txBox="true"/>
          <p:nvPr/>
        </p:nvSpPr>
        <p:spPr>
          <a:xfrm rot="0">
            <a:off x="5465827" y="7393098"/>
            <a:ext cx="3221517" cy="724594"/>
          </a:xfrm>
          <a:prstGeom prst="rect">
            <a:avLst/>
          </a:prstGeom>
        </p:spPr>
        <p:txBody>
          <a:bodyPr anchor="t" rtlCol="false" tIns="0" lIns="0" bIns="0" rIns="0">
            <a:spAutoFit/>
          </a:bodyPr>
          <a:lstStyle/>
          <a:p>
            <a:pPr algn="ctr">
              <a:lnSpc>
                <a:spcPts val="2967"/>
              </a:lnSpc>
              <a:spcBef>
                <a:spcPct val="0"/>
              </a:spcBef>
            </a:pPr>
            <a:r>
              <a:rPr lang="en-US" b="true" sz="2119">
                <a:solidFill>
                  <a:srgbClr val="FFFFFF"/>
                </a:solidFill>
                <a:latin typeface="Open Sans Bold"/>
                <a:ea typeface="Open Sans Bold"/>
                <a:cs typeface="Open Sans Bold"/>
                <a:sym typeface="Open Sans Bold"/>
              </a:rPr>
              <a:t>Layer 2 Solutions for Scalability</a:t>
            </a:r>
          </a:p>
        </p:txBody>
      </p:sp>
      <p:sp>
        <p:nvSpPr>
          <p:cNvPr name="TextBox 21" id="21"/>
          <p:cNvSpPr txBox="true"/>
          <p:nvPr/>
        </p:nvSpPr>
        <p:spPr>
          <a:xfrm rot="0">
            <a:off x="9960409" y="8178304"/>
            <a:ext cx="3221517" cy="724594"/>
          </a:xfrm>
          <a:prstGeom prst="rect">
            <a:avLst/>
          </a:prstGeom>
        </p:spPr>
        <p:txBody>
          <a:bodyPr anchor="t" rtlCol="false" tIns="0" lIns="0" bIns="0" rIns="0">
            <a:spAutoFit/>
          </a:bodyPr>
          <a:lstStyle/>
          <a:p>
            <a:pPr algn="ctr">
              <a:lnSpc>
                <a:spcPts val="2967"/>
              </a:lnSpc>
              <a:spcBef>
                <a:spcPct val="0"/>
              </a:spcBef>
            </a:pPr>
            <a:r>
              <a:rPr lang="en-US" b="true" sz="2119">
                <a:solidFill>
                  <a:srgbClr val="FFFFFF"/>
                </a:solidFill>
                <a:latin typeface="Open Sans Bold"/>
                <a:ea typeface="Open Sans Bold"/>
                <a:cs typeface="Open Sans Bold"/>
                <a:sym typeface="Open Sans Bold"/>
              </a:rPr>
              <a:t>NFT and Tokenized Asset Support</a:t>
            </a:r>
          </a:p>
        </p:txBody>
      </p:sp>
      <p:sp>
        <p:nvSpPr>
          <p:cNvPr name="TextBox 22" id="22"/>
          <p:cNvSpPr txBox="true"/>
          <p:nvPr/>
        </p:nvSpPr>
        <p:spPr>
          <a:xfrm rot="0">
            <a:off x="14454991" y="7393098"/>
            <a:ext cx="3221517" cy="724594"/>
          </a:xfrm>
          <a:prstGeom prst="rect">
            <a:avLst/>
          </a:prstGeom>
        </p:spPr>
        <p:txBody>
          <a:bodyPr anchor="t" rtlCol="false" tIns="0" lIns="0" bIns="0" rIns="0">
            <a:spAutoFit/>
          </a:bodyPr>
          <a:lstStyle/>
          <a:p>
            <a:pPr algn="ctr">
              <a:lnSpc>
                <a:spcPts val="2967"/>
              </a:lnSpc>
              <a:spcBef>
                <a:spcPct val="0"/>
              </a:spcBef>
            </a:pPr>
            <a:r>
              <a:rPr lang="en-US" b="true" sz="2119">
                <a:solidFill>
                  <a:srgbClr val="FFFFFF"/>
                </a:solidFill>
                <a:latin typeface="Open Sans Bold"/>
                <a:ea typeface="Open Sans Bold"/>
                <a:cs typeface="Open Sans Bold"/>
                <a:sym typeface="Open Sans Bold"/>
              </a:rPr>
              <a:t>Advanced Governance Models</a:t>
            </a:r>
          </a:p>
        </p:txBody>
      </p:sp>
      <p:sp>
        <p:nvSpPr>
          <p:cNvPr name="TextBox 23" id="23"/>
          <p:cNvSpPr txBox="true"/>
          <p:nvPr/>
        </p:nvSpPr>
        <p:spPr>
          <a:xfrm rot="0">
            <a:off x="1028700" y="1201648"/>
            <a:ext cx="16230600" cy="2200273"/>
          </a:xfrm>
          <a:prstGeom prst="rect">
            <a:avLst/>
          </a:prstGeom>
        </p:spPr>
        <p:txBody>
          <a:bodyPr anchor="t" rtlCol="false" tIns="0" lIns="0" bIns="0" rIns="0">
            <a:spAutoFit/>
          </a:bodyPr>
          <a:lstStyle/>
          <a:p>
            <a:pPr algn="ctr">
              <a:lnSpc>
                <a:spcPts val="9000"/>
              </a:lnSpc>
            </a:pPr>
            <a:r>
              <a:rPr lang="en-US" b="true" sz="5000">
                <a:solidFill>
                  <a:srgbClr val="FFFFFF"/>
                </a:solidFill>
                <a:latin typeface="Inter Bold"/>
                <a:ea typeface="Inter Bold"/>
                <a:cs typeface="Inter Bold"/>
                <a:sym typeface="Inter Bold"/>
              </a:rPr>
              <a:t>Top Key Features of Digital Finance with Uniswap Clone Scripts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F202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
            <a:chOff x="0" y="0"/>
            <a:chExt cx="4816593" cy="270933"/>
          </a:xfrm>
        </p:grpSpPr>
        <p:sp>
          <p:nvSpPr>
            <p:cNvPr name="Freeform 3" id="3"/>
            <p:cNvSpPr/>
            <p:nvPr/>
          </p:nvSpPr>
          <p:spPr>
            <a:xfrm flipH="false" flipV="false" rot="0">
              <a:off x="0" y="0"/>
              <a:ext cx="4816592" cy="270933"/>
            </a:xfrm>
            <a:custGeom>
              <a:avLst/>
              <a:gdLst/>
              <a:ahLst/>
              <a:cxnLst/>
              <a:rect r="r" b="b" t="t" l="l"/>
              <a:pathLst>
                <a:path h="270933" w="4816592">
                  <a:moveTo>
                    <a:pt x="0" y="0"/>
                  </a:moveTo>
                  <a:lnTo>
                    <a:pt x="4816592" y="0"/>
                  </a:lnTo>
                  <a:lnTo>
                    <a:pt x="4816592" y="270933"/>
                  </a:lnTo>
                  <a:lnTo>
                    <a:pt x="0" y="270933"/>
                  </a:lnTo>
                  <a:close/>
                </a:path>
              </a:pathLst>
            </a:custGeom>
            <a:solidFill>
              <a:srgbClr val="2D2D2D"/>
            </a:solidFill>
          </p:spPr>
        </p:sp>
        <p:sp>
          <p:nvSpPr>
            <p:cNvPr name="TextBox 4" id="4"/>
            <p:cNvSpPr txBox="true"/>
            <p:nvPr/>
          </p:nvSpPr>
          <p:spPr>
            <a:xfrm>
              <a:off x="0" y="-38100"/>
              <a:ext cx="4816593" cy="30903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7293116" y="453800"/>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7293116" y="545903"/>
            <a:ext cx="397367" cy="28996"/>
            <a:chOff x="0" y="0"/>
            <a:chExt cx="128243" cy="9358"/>
          </a:xfrm>
        </p:grpSpPr>
        <p:sp>
          <p:nvSpPr>
            <p:cNvPr name="Freeform 9" id="9"/>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10" id="10"/>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8546482" y="1271849"/>
            <a:ext cx="9144000" cy="8229600"/>
            <a:chOff x="0" y="0"/>
            <a:chExt cx="12192000" cy="10972800"/>
          </a:xfrm>
        </p:grpSpPr>
        <p:pic>
          <p:nvPicPr>
            <p:cNvPr name="Picture 12" id="12"/>
            <p:cNvPicPr>
              <a:picLocks noChangeAspect="true"/>
            </p:cNvPicPr>
            <p:nvPr/>
          </p:nvPicPr>
          <p:blipFill>
            <a:blip r:embed="rId2"/>
            <a:srcRect l="0" t="5000" r="0" b="5000"/>
            <a:stretch>
              <a:fillRect/>
            </a:stretch>
          </p:blipFill>
          <p:spPr>
            <a:xfrm flipH="false" flipV="false">
              <a:off x="0" y="0"/>
              <a:ext cx="12192000" cy="10972800"/>
            </a:xfrm>
            <a:prstGeom prst="rect">
              <a:avLst/>
            </a:prstGeom>
          </p:spPr>
        </p:pic>
      </p:grpSp>
      <p:sp>
        <p:nvSpPr>
          <p:cNvPr name="AutoShape 13" id="13"/>
          <p:cNvSpPr/>
          <p:nvPr/>
        </p:nvSpPr>
        <p:spPr>
          <a:xfrm>
            <a:off x="1028700" y="3511760"/>
            <a:ext cx="1402071" cy="0"/>
          </a:xfrm>
          <a:prstGeom prst="line">
            <a:avLst/>
          </a:prstGeom>
          <a:ln cap="flat" w="19050">
            <a:solidFill>
              <a:srgbClr val="FFFFFF"/>
            </a:solidFill>
            <a:prstDash val="solid"/>
            <a:headEnd type="none" len="sm" w="sm"/>
            <a:tailEnd type="none" len="sm" w="sm"/>
          </a:ln>
        </p:spPr>
      </p:sp>
      <p:sp>
        <p:nvSpPr>
          <p:cNvPr name="TextBox 14" id="14"/>
          <p:cNvSpPr txBox="true"/>
          <p:nvPr/>
        </p:nvSpPr>
        <p:spPr>
          <a:xfrm rot="0">
            <a:off x="1028700" y="1962841"/>
            <a:ext cx="5078982" cy="859155"/>
          </a:xfrm>
          <a:prstGeom prst="rect">
            <a:avLst/>
          </a:prstGeom>
        </p:spPr>
        <p:txBody>
          <a:bodyPr anchor="t" rtlCol="false" tIns="0" lIns="0" bIns="0" rIns="0">
            <a:spAutoFit/>
          </a:bodyPr>
          <a:lstStyle/>
          <a:p>
            <a:pPr algn="l">
              <a:lnSpc>
                <a:spcPts val="6660"/>
              </a:lnSpc>
            </a:pPr>
            <a:r>
              <a:rPr lang="en-US" sz="6000" b="true">
                <a:solidFill>
                  <a:srgbClr val="FFFFFF"/>
                </a:solidFill>
                <a:latin typeface="Inter Bold"/>
                <a:ea typeface="Inter Bold"/>
                <a:cs typeface="Inter Bold"/>
                <a:sym typeface="Inter Bold"/>
              </a:rPr>
              <a:t>Conclusion</a:t>
            </a:r>
          </a:p>
        </p:txBody>
      </p:sp>
      <p:sp>
        <p:nvSpPr>
          <p:cNvPr name="TextBox 15" id="15"/>
          <p:cNvSpPr txBox="true"/>
          <p:nvPr/>
        </p:nvSpPr>
        <p:spPr>
          <a:xfrm rot="0">
            <a:off x="1028700" y="3568009"/>
            <a:ext cx="7170772" cy="3589655"/>
          </a:xfrm>
          <a:prstGeom prst="rect">
            <a:avLst/>
          </a:prstGeom>
        </p:spPr>
        <p:txBody>
          <a:bodyPr anchor="t" rtlCol="false" tIns="0" lIns="0" bIns="0" rIns="0">
            <a:spAutoFit/>
          </a:bodyPr>
          <a:lstStyle/>
          <a:p>
            <a:pPr algn="l">
              <a:lnSpc>
                <a:spcPts val="3220"/>
              </a:lnSpc>
            </a:pPr>
            <a:r>
              <a:rPr lang="en-US" sz="2300">
                <a:solidFill>
                  <a:srgbClr val="FFFFFF"/>
                </a:solidFill>
                <a:latin typeface="Open Sans"/>
                <a:ea typeface="Open Sans"/>
                <a:cs typeface="Open Sans"/>
                <a:sym typeface="Open Sans"/>
              </a:rPr>
              <a:t>The Uniswap Clone Scripts function as fundamental tools for developing the digital financial landscape through decentralized operations and reduced costs together with advanced security features and user-friendly platforms. </a:t>
            </a:r>
          </a:p>
          <a:p>
            <a:pPr algn="l">
              <a:lnSpc>
                <a:spcPts val="3220"/>
              </a:lnSpc>
            </a:pPr>
          </a:p>
          <a:p>
            <a:pPr algn="l">
              <a:lnSpc>
                <a:spcPts val="3220"/>
              </a:lnSpc>
              <a:spcBef>
                <a:spcPct val="0"/>
              </a:spcBef>
            </a:pPr>
            <a:r>
              <a:rPr lang="en-US" sz="2300">
                <a:solidFill>
                  <a:srgbClr val="FFFFFF"/>
                </a:solidFill>
                <a:latin typeface="Open Sans"/>
                <a:ea typeface="Open Sans"/>
                <a:cs typeface="Open Sans"/>
                <a:sym typeface="Open Sans"/>
              </a:rPr>
              <a:t>Through empowerment they enable users to create new possibilities for DeFi development while establishing conditions for financial access for all.</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F202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
            <a:chOff x="0" y="0"/>
            <a:chExt cx="4816593" cy="270933"/>
          </a:xfrm>
        </p:grpSpPr>
        <p:sp>
          <p:nvSpPr>
            <p:cNvPr name="Freeform 3" id="3"/>
            <p:cNvSpPr/>
            <p:nvPr/>
          </p:nvSpPr>
          <p:spPr>
            <a:xfrm flipH="false" flipV="false" rot="0">
              <a:off x="0" y="0"/>
              <a:ext cx="4816592" cy="270933"/>
            </a:xfrm>
            <a:custGeom>
              <a:avLst/>
              <a:gdLst/>
              <a:ahLst/>
              <a:cxnLst/>
              <a:rect r="r" b="b" t="t" l="l"/>
              <a:pathLst>
                <a:path h="270933" w="4816592">
                  <a:moveTo>
                    <a:pt x="0" y="0"/>
                  </a:moveTo>
                  <a:lnTo>
                    <a:pt x="4816592" y="0"/>
                  </a:lnTo>
                  <a:lnTo>
                    <a:pt x="4816592" y="270933"/>
                  </a:lnTo>
                  <a:lnTo>
                    <a:pt x="0" y="270933"/>
                  </a:lnTo>
                  <a:close/>
                </a:path>
              </a:pathLst>
            </a:custGeom>
            <a:solidFill>
              <a:srgbClr val="2D2D2D"/>
            </a:solidFill>
          </p:spPr>
        </p:sp>
        <p:sp>
          <p:nvSpPr>
            <p:cNvPr name="TextBox 4" id="4"/>
            <p:cNvSpPr txBox="true"/>
            <p:nvPr/>
          </p:nvSpPr>
          <p:spPr>
            <a:xfrm>
              <a:off x="0" y="-38100"/>
              <a:ext cx="4816593" cy="30903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7293116" y="453800"/>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7293116" y="545903"/>
            <a:ext cx="397367" cy="28996"/>
            <a:chOff x="0" y="0"/>
            <a:chExt cx="128243" cy="9358"/>
          </a:xfrm>
        </p:grpSpPr>
        <p:sp>
          <p:nvSpPr>
            <p:cNvPr name="Freeform 9" id="9"/>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10" id="10"/>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1973228" y="1028700"/>
            <a:ext cx="7170772" cy="9258300"/>
            <a:chOff x="0" y="0"/>
            <a:chExt cx="9561029" cy="12344400"/>
          </a:xfrm>
        </p:grpSpPr>
        <p:pic>
          <p:nvPicPr>
            <p:cNvPr name="Picture 12" id="12"/>
            <p:cNvPicPr>
              <a:picLocks noChangeAspect="true"/>
            </p:cNvPicPr>
            <p:nvPr/>
          </p:nvPicPr>
          <p:blipFill>
            <a:blip r:embed="rId2"/>
            <a:srcRect l="20955" t="0" r="20955" b="0"/>
            <a:stretch>
              <a:fillRect/>
            </a:stretch>
          </p:blipFill>
          <p:spPr>
            <a:xfrm flipH="false" flipV="false">
              <a:off x="0" y="0"/>
              <a:ext cx="9561029" cy="12344400"/>
            </a:xfrm>
            <a:prstGeom prst="rect">
              <a:avLst/>
            </a:prstGeom>
          </p:spPr>
        </p:pic>
      </p:grpSp>
      <p:sp>
        <p:nvSpPr>
          <p:cNvPr name="AutoShape 13" id="13"/>
          <p:cNvSpPr/>
          <p:nvPr/>
        </p:nvSpPr>
        <p:spPr>
          <a:xfrm>
            <a:off x="10773095" y="4217000"/>
            <a:ext cx="1402071" cy="0"/>
          </a:xfrm>
          <a:prstGeom prst="line">
            <a:avLst/>
          </a:prstGeom>
          <a:ln cap="flat" w="19050">
            <a:solidFill>
              <a:srgbClr val="FFFFFF"/>
            </a:solidFill>
            <a:prstDash val="solid"/>
            <a:headEnd type="none" len="sm" w="sm"/>
            <a:tailEnd type="none" len="sm" w="sm"/>
          </a:ln>
        </p:spPr>
      </p:sp>
      <p:sp>
        <p:nvSpPr>
          <p:cNvPr name="Freeform 14" id="14"/>
          <p:cNvSpPr/>
          <p:nvPr/>
        </p:nvSpPr>
        <p:spPr>
          <a:xfrm flipH="false" flipV="false" rot="0">
            <a:off x="10773095" y="4998615"/>
            <a:ext cx="301534" cy="301534"/>
          </a:xfrm>
          <a:custGeom>
            <a:avLst/>
            <a:gdLst/>
            <a:ahLst/>
            <a:cxnLst/>
            <a:rect r="r" b="b" t="t" l="l"/>
            <a:pathLst>
              <a:path h="301534" w="301534">
                <a:moveTo>
                  <a:pt x="0" y="0"/>
                </a:moveTo>
                <a:lnTo>
                  <a:pt x="301535" y="0"/>
                </a:lnTo>
                <a:lnTo>
                  <a:pt x="301535" y="301535"/>
                </a:lnTo>
                <a:lnTo>
                  <a:pt x="0" y="30153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5" id="15"/>
          <p:cNvSpPr/>
          <p:nvPr/>
        </p:nvSpPr>
        <p:spPr>
          <a:xfrm flipH="false" flipV="false" rot="0">
            <a:off x="10773095" y="5616761"/>
            <a:ext cx="301534" cy="301534"/>
          </a:xfrm>
          <a:custGeom>
            <a:avLst/>
            <a:gdLst/>
            <a:ahLst/>
            <a:cxnLst/>
            <a:rect r="r" b="b" t="t" l="l"/>
            <a:pathLst>
              <a:path h="301534" w="301534">
                <a:moveTo>
                  <a:pt x="0" y="0"/>
                </a:moveTo>
                <a:lnTo>
                  <a:pt x="301535" y="0"/>
                </a:lnTo>
                <a:lnTo>
                  <a:pt x="301535" y="301534"/>
                </a:lnTo>
                <a:lnTo>
                  <a:pt x="0" y="3015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6" id="16"/>
          <p:cNvSpPr/>
          <p:nvPr/>
        </p:nvSpPr>
        <p:spPr>
          <a:xfrm flipH="false" flipV="false" rot="0">
            <a:off x="10773095" y="6448981"/>
            <a:ext cx="301534" cy="301534"/>
          </a:xfrm>
          <a:custGeom>
            <a:avLst/>
            <a:gdLst/>
            <a:ahLst/>
            <a:cxnLst/>
            <a:rect r="r" b="b" t="t" l="l"/>
            <a:pathLst>
              <a:path h="301534" w="301534">
                <a:moveTo>
                  <a:pt x="0" y="0"/>
                </a:moveTo>
                <a:lnTo>
                  <a:pt x="301535" y="0"/>
                </a:lnTo>
                <a:lnTo>
                  <a:pt x="301535" y="301535"/>
                </a:lnTo>
                <a:lnTo>
                  <a:pt x="0" y="30153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7" id="17"/>
          <p:cNvSpPr/>
          <p:nvPr/>
        </p:nvSpPr>
        <p:spPr>
          <a:xfrm flipH="false" flipV="false" rot="0">
            <a:off x="10773095" y="7103505"/>
            <a:ext cx="301534" cy="301534"/>
          </a:xfrm>
          <a:custGeom>
            <a:avLst/>
            <a:gdLst/>
            <a:ahLst/>
            <a:cxnLst/>
            <a:rect r="r" b="b" t="t" l="l"/>
            <a:pathLst>
              <a:path h="301534" w="301534">
                <a:moveTo>
                  <a:pt x="0" y="0"/>
                </a:moveTo>
                <a:lnTo>
                  <a:pt x="301535" y="0"/>
                </a:lnTo>
                <a:lnTo>
                  <a:pt x="301535" y="301534"/>
                </a:lnTo>
                <a:lnTo>
                  <a:pt x="0" y="30153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8" id="18"/>
          <p:cNvSpPr/>
          <p:nvPr/>
        </p:nvSpPr>
        <p:spPr>
          <a:xfrm flipH="false" flipV="false" rot="0">
            <a:off x="15034317" y="1475535"/>
            <a:ext cx="2457482" cy="774107"/>
          </a:xfrm>
          <a:custGeom>
            <a:avLst/>
            <a:gdLst/>
            <a:ahLst/>
            <a:cxnLst/>
            <a:rect r="r" b="b" t="t" l="l"/>
            <a:pathLst>
              <a:path h="774107" w="2457482">
                <a:moveTo>
                  <a:pt x="0" y="0"/>
                </a:moveTo>
                <a:lnTo>
                  <a:pt x="2457482" y="0"/>
                </a:lnTo>
                <a:lnTo>
                  <a:pt x="2457482" y="774107"/>
                </a:lnTo>
                <a:lnTo>
                  <a:pt x="0" y="774107"/>
                </a:lnTo>
                <a:lnTo>
                  <a:pt x="0" y="0"/>
                </a:lnTo>
                <a:close/>
              </a:path>
            </a:pathLst>
          </a:custGeom>
          <a:blipFill>
            <a:blip r:embed="rId11"/>
            <a:stretch>
              <a:fillRect l="0" t="0" r="0" b="0"/>
            </a:stretch>
          </a:blipFill>
        </p:spPr>
      </p:sp>
      <p:sp>
        <p:nvSpPr>
          <p:cNvPr name="TextBox 19" id="19"/>
          <p:cNvSpPr txBox="true"/>
          <p:nvPr/>
        </p:nvSpPr>
        <p:spPr>
          <a:xfrm rot="0">
            <a:off x="10773095" y="3197903"/>
            <a:ext cx="5516895" cy="859006"/>
          </a:xfrm>
          <a:prstGeom prst="rect">
            <a:avLst/>
          </a:prstGeom>
        </p:spPr>
        <p:txBody>
          <a:bodyPr anchor="t" rtlCol="false" tIns="0" lIns="0" bIns="0" rIns="0">
            <a:spAutoFit/>
          </a:bodyPr>
          <a:lstStyle/>
          <a:p>
            <a:pPr algn="l">
              <a:lnSpc>
                <a:spcPts val="6660"/>
              </a:lnSpc>
            </a:pPr>
            <a:r>
              <a:rPr lang="en-US" sz="6000" b="true">
                <a:solidFill>
                  <a:srgbClr val="FFFFFF"/>
                </a:solidFill>
                <a:latin typeface="Inter Bold"/>
                <a:ea typeface="Inter Bold"/>
                <a:cs typeface="Inter Bold"/>
                <a:sym typeface="Inter Bold"/>
              </a:rPr>
              <a:t>My Contact</a:t>
            </a:r>
          </a:p>
        </p:txBody>
      </p:sp>
      <p:sp>
        <p:nvSpPr>
          <p:cNvPr name="TextBox 20" id="20"/>
          <p:cNvSpPr txBox="true"/>
          <p:nvPr/>
        </p:nvSpPr>
        <p:spPr>
          <a:xfrm rot="0">
            <a:off x="11319915" y="4891026"/>
            <a:ext cx="1968705" cy="459563"/>
          </a:xfrm>
          <a:prstGeom prst="rect">
            <a:avLst/>
          </a:prstGeom>
        </p:spPr>
        <p:txBody>
          <a:bodyPr anchor="t" rtlCol="false" tIns="0" lIns="0" bIns="0" rIns="0">
            <a:spAutoFit/>
          </a:bodyPr>
          <a:lstStyle/>
          <a:p>
            <a:pPr algn="l">
              <a:lnSpc>
                <a:spcPts val="3735"/>
              </a:lnSpc>
              <a:spcBef>
                <a:spcPct val="0"/>
              </a:spcBef>
            </a:pPr>
            <a:r>
              <a:rPr lang="en-US" sz="2668">
                <a:solidFill>
                  <a:srgbClr val="FFFFFF"/>
                </a:solidFill>
                <a:latin typeface="Open Sans"/>
                <a:ea typeface="Open Sans"/>
                <a:cs typeface="Open Sans"/>
                <a:sym typeface="Open Sans"/>
              </a:rPr>
              <a:t>7708889555</a:t>
            </a:r>
          </a:p>
        </p:txBody>
      </p:sp>
      <p:sp>
        <p:nvSpPr>
          <p:cNvPr name="TextBox 21" id="21"/>
          <p:cNvSpPr txBox="true"/>
          <p:nvPr/>
        </p:nvSpPr>
        <p:spPr>
          <a:xfrm rot="0">
            <a:off x="11319915" y="5589728"/>
            <a:ext cx="4829185" cy="459563"/>
          </a:xfrm>
          <a:prstGeom prst="rect">
            <a:avLst/>
          </a:prstGeom>
        </p:spPr>
        <p:txBody>
          <a:bodyPr anchor="t" rtlCol="false" tIns="0" lIns="0" bIns="0" rIns="0">
            <a:spAutoFit/>
          </a:bodyPr>
          <a:lstStyle/>
          <a:p>
            <a:pPr algn="l">
              <a:lnSpc>
                <a:spcPts val="3735"/>
              </a:lnSpc>
              <a:spcBef>
                <a:spcPct val="0"/>
              </a:spcBef>
            </a:pPr>
            <a:r>
              <a:rPr lang="en-US" sz="2668">
                <a:solidFill>
                  <a:srgbClr val="FFFFFF"/>
                </a:solidFill>
                <a:latin typeface="Open Sans"/>
                <a:ea typeface="Open Sans"/>
                <a:cs typeface="Open Sans"/>
                <a:sym typeface="Open Sans"/>
              </a:rPr>
              <a:t>https://www.blockchainx.tech/</a:t>
            </a:r>
          </a:p>
        </p:txBody>
      </p:sp>
      <p:sp>
        <p:nvSpPr>
          <p:cNvPr name="TextBox 22" id="22"/>
          <p:cNvSpPr txBox="true"/>
          <p:nvPr/>
        </p:nvSpPr>
        <p:spPr>
          <a:xfrm rot="0">
            <a:off x="11319915" y="6290953"/>
            <a:ext cx="4238019" cy="459563"/>
          </a:xfrm>
          <a:prstGeom prst="rect">
            <a:avLst/>
          </a:prstGeom>
        </p:spPr>
        <p:txBody>
          <a:bodyPr anchor="t" rtlCol="false" tIns="0" lIns="0" bIns="0" rIns="0">
            <a:spAutoFit/>
          </a:bodyPr>
          <a:lstStyle/>
          <a:p>
            <a:pPr algn="l">
              <a:lnSpc>
                <a:spcPts val="3735"/>
              </a:lnSpc>
              <a:spcBef>
                <a:spcPct val="0"/>
              </a:spcBef>
            </a:pPr>
            <a:r>
              <a:rPr lang="en-US" sz="2668">
                <a:solidFill>
                  <a:srgbClr val="FFFFFF"/>
                </a:solidFill>
                <a:latin typeface="Open Sans"/>
                <a:ea typeface="Open Sans"/>
                <a:cs typeface="Open Sans"/>
                <a:sym typeface="Open Sans"/>
              </a:rPr>
              <a:t>contact@blockchainx.tech</a:t>
            </a:r>
          </a:p>
        </p:txBody>
      </p:sp>
      <p:sp>
        <p:nvSpPr>
          <p:cNvPr name="TextBox 23" id="23"/>
          <p:cNvSpPr txBox="true"/>
          <p:nvPr/>
        </p:nvSpPr>
        <p:spPr>
          <a:xfrm rot="0">
            <a:off x="11319915" y="6988641"/>
            <a:ext cx="6370567" cy="929744"/>
          </a:xfrm>
          <a:prstGeom prst="rect">
            <a:avLst/>
          </a:prstGeom>
        </p:spPr>
        <p:txBody>
          <a:bodyPr anchor="t" rtlCol="false" tIns="0" lIns="0" bIns="0" rIns="0">
            <a:spAutoFit/>
          </a:bodyPr>
          <a:lstStyle/>
          <a:p>
            <a:pPr algn="l">
              <a:lnSpc>
                <a:spcPts val="3735"/>
              </a:lnSpc>
              <a:spcBef>
                <a:spcPct val="0"/>
              </a:spcBef>
            </a:pPr>
            <a:r>
              <a:rPr lang="en-US" sz="2668">
                <a:solidFill>
                  <a:srgbClr val="FFFFFF"/>
                </a:solidFill>
                <a:latin typeface="Open Sans"/>
                <a:ea typeface="Open Sans"/>
                <a:cs typeface="Open Sans"/>
                <a:sym typeface="Open Sans"/>
              </a:rPr>
              <a:t>CM Nagar, Sathy Rd,Ramakrishnapuram.Coimbatore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DAGkBfTeeQI</dc:identifier>
  <dcterms:modified xsi:type="dcterms:W3CDTF">2011-08-01T06:04:30Z</dcterms:modified>
  <cp:revision>1</cp:revision>
  <dc:title>Uniswap Clone Script is the Future of Digital Finance?</dc:title>
</cp:coreProperties>
</file>