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Canva Sans Bold" charset="1" panose="020B0803030501040103"/>
      <p:regular r:id="rId14"/>
    </p:embeddedFont>
    <p:embeddedFont>
      <p:font typeface="Canva Sans" charset="1" panose="020B0503030501040103"/>
      <p:regular r:id="rId15"/>
    </p:embeddedFont>
    <p:embeddedFont>
      <p:font typeface="Radley" charset="1" panose="00000500000000000000"/>
      <p:regular r:id="rId16"/>
    </p:embeddedFont>
    <p:embeddedFont>
      <p:font typeface="Arsenal" charset="1" panose="000005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 Id="rId3" Target="https://www.blockchainx.tech/ai-agent-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5CE1E6"/>
        </a:solidFill>
      </p:bgPr>
    </p:bg>
    <p:spTree>
      <p:nvGrpSpPr>
        <p:cNvPr id="1" name=""/>
        <p:cNvGrpSpPr/>
        <p:nvPr/>
      </p:nvGrpSpPr>
      <p:grpSpPr>
        <a:xfrm>
          <a:off x="0" y="0"/>
          <a:ext cx="0" cy="0"/>
          <a:chOff x="0" y="0"/>
          <a:chExt cx="0" cy="0"/>
        </a:xfrm>
      </p:grpSpPr>
      <p:sp>
        <p:nvSpPr>
          <p:cNvPr name="Freeform 2" id="2"/>
          <p:cNvSpPr/>
          <p:nvPr/>
        </p:nvSpPr>
        <p:spPr>
          <a:xfrm flipH="false" flipV="false" rot="0">
            <a:off x="4534109" y="629115"/>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Freeform 3" id="3"/>
          <p:cNvSpPr/>
          <p:nvPr/>
        </p:nvSpPr>
        <p:spPr>
          <a:xfrm flipH="false" flipV="false" rot="-5400000">
            <a:off x="14168347" y="5646980"/>
            <a:ext cx="5617123" cy="3594959"/>
          </a:xfrm>
          <a:custGeom>
            <a:avLst/>
            <a:gdLst/>
            <a:ahLst/>
            <a:cxnLst/>
            <a:rect r="r" b="b" t="t" l="l"/>
            <a:pathLst>
              <a:path h="3594959" w="5617123">
                <a:moveTo>
                  <a:pt x="0" y="0"/>
                </a:moveTo>
                <a:lnTo>
                  <a:pt x="5617122" y="0"/>
                </a:lnTo>
                <a:lnTo>
                  <a:pt x="5617122" y="3594959"/>
                </a:lnTo>
                <a:lnTo>
                  <a:pt x="0" y="359495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400000">
            <a:off x="-958864" y="727916"/>
            <a:ext cx="4397263" cy="2814249"/>
          </a:xfrm>
          <a:custGeom>
            <a:avLst/>
            <a:gdLst/>
            <a:ahLst/>
            <a:cxnLst/>
            <a:rect r="r" b="b" t="t" l="l"/>
            <a:pathLst>
              <a:path h="2814249" w="4397263">
                <a:moveTo>
                  <a:pt x="0" y="0"/>
                </a:moveTo>
                <a:lnTo>
                  <a:pt x="4397263" y="0"/>
                </a:lnTo>
                <a:lnTo>
                  <a:pt x="4397263" y="2814249"/>
                </a:lnTo>
                <a:lnTo>
                  <a:pt x="0" y="281424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075275" y="6944042"/>
            <a:ext cx="4054948" cy="4114800"/>
          </a:xfrm>
          <a:custGeom>
            <a:avLst/>
            <a:gdLst/>
            <a:ahLst/>
            <a:cxnLst/>
            <a:rect r="r" b="b" t="t" l="l"/>
            <a:pathLst>
              <a:path h="4114800" w="4054948">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5791304" y="-1596870"/>
            <a:ext cx="4054948" cy="4114800"/>
          </a:xfrm>
          <a:custGeom>
            <a:avLst/>
            <a:gdLst/>
            <a:ahLst/>
            <a:cxnLst/>
            <a:rect r="r" b="b" t="t" l="l"/>
            <a:pathLst>
              <a:path h="4114800" w="4054948">
                <a:moveTo>
                  <a:pt x="0" y="0"/>
                </a:moveTo>
                <a:lnTo>
                  <a:pt x="4054949" y="0"/>
                </a:lnTo>
                <a:lnTo>
                  <a:pt x="4054949"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10696342" y="1819421"/>
            <a:ext cx="6934793" cy="5632954"/>
          </a:xfrm>
          <a:custGeom>
            <a:avLst/>
            <a:gdLst/>
            <a:ahLst/>
            <a:cxnLst/>
            <a:rect r="r" b="b" t="t" l="l"/>
            <a:pathLst>
              <a:path h="5632954" w="6934793">
                <a:moveTo>
                  <a:pt x="0" y="0"/>
                </a:moveTo>
                <a:lnTo>
                  <a:pt x="6934793" y="0"/>
                </a:lnTo>
                <a:lnTo>
                  <a:pt x="6934793" y="5632954"/>
                </a:lnTo>
                <a:lnTo>
                  <a:pt x="0" y="5632954"/>
                </a:lnTo>
                <a:lnTo>
                  <a:pt x="0" y="0"/>
                </a:lnTo>
                <a:close/>
              </a:path>
            </a:pathLst>
          </a:custGeom>
          <a:blipFill>
            <a:blip r:embed="rId7"/>
            <a:stretch>
              <a:fillRect l="0" t="0" r="0" b="0"/>
            </a:stretch>
          </a:blipFill>
        </p:spPr>
      </p:sp>
      <p:sp>
        <p:nvSpPr>
          <p:cNvPr name="TextBox 8" id="8"/>
          <p:cNvSpPr txBox="true"/>
          <p:nvPr/>
        </p:nvSpPr>
        <p:spPr>
          <a:xfrm rot="0">
            <a:off x="1239768" y="2116385"/>
            <a:ext cx="9227036" cy="5892304"/>
          </a:xfrm>
          <a:prstGeom prst="rect">
            <a:avLst/>
          </a:prstGeom>
        </p:spPr>
        <p:txBody>
          <a:bodyPr anchor="t" rtlCol="false" tIns="0" lIns="0" bIns="0" rIns="0">
            <a:spAutoFit/>
          </a:bodyPr>
          <a:lstStyle/>
          <a:p>
            <a:pPr algn="ctr">
              <a:lnSpc>
                <a:spcPts val="11752"/>
              </a:lnSpc>
            </a:pPr>
            <a:r>
              <a:rPr lang="en-US" sz="8394" b="true">
                <a:solidFill>
                  <a:srgbClr val="A30052"/>
                </a:solidFill>
                <a:latin typeface="Canva Sans Bold"/>
                <a:ea typeface="Canva Sans Bold"/>
                <a:cs typeface="Canva Sans Bold"/>
                <a:sym typeface="Canva Sans Bold"/>
              </a:rPr>
              <a:t>Why AI Agents Are the Next Big Thing After ChatGPT</a:t>
            </a:r>
          </a:p>
        </p:txBody>
      </p:sp>
      <p:sp>
        <p:nvSpPr>
          <p:cNvPr name="TextBox 9" id="9"/>
          <p:cNvSpPr txBox="true"/>
          <p:nvPr/>
        </p:nvSpPr>
        <p:spPr>
          <a:xfrm rot="0">
            <a:off x="6653808" y="8934767"/>
            <a:ext cx="4980384" cy="604550"/>
          </a:xfrm>
          <a:prstGeom prst="rect">
            <a:avLst/>
          </a:prstGeom>
        </p:spPr>
        <p:txBody>
          <a:bodyPr anchor="t" rtlCol="false" tIns="0" lIns="0" bIns="0" rIns="0">
            <a:spAutoFit/>
          </a:bodyPr>
          <a:lstStyle/>
          <a:p>
            <a:pPr algn="ctr">
              <a:lnSpc>
                <a:spcPts val="5003"/>
              </a:lnSpc>
            </a:pPr>
            <a:r>
              <a:rPr lang="en-US" sz="3573" b="true">
                <a:solidFill>
                  <a:srgbClr val="245F0A"/>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0">
            <a:off x="0" y="0"/>
            <a:ext cx="4848206" cy="10287000"/>
            <a:chOff x="0" y="0"/>
            <a:chExt cx="1276894" cy="2709333"/>
          </a:xfrm>
        </p:grpSpPr>
        <p:sp>
          <p:nvSpPr>
            <p:cNvPr name="Freeform 3" id="3"/>
            <p:cNvSpPr/>
            <p:nvPr/>
          </p:nvSpPr>
          <p:spPr>
            <a:xfrm flipH="false" flipV="false" rot="0">
              <a:off x="0" y="0"/>
              <a:ext cx="1276894" cy="2709333"/>
            </a:xfrm>
            <a:custGeom>
              <a:avLst/>
              <a:gdLst/>
              <a:ahLst/>
              <a:cxnLst/>
              <a:rect r="r" b="b" t="t" l="l"/>
              <a:pathLst>
                <a:path h="2709333" w="1276894">
                  <a:moveTo>
                    <a:pt x="0" y="0"/>
                  </a:moveTo>
                  <a:lnTo>
                    <a:pt x="1276894" y="0"/>
                  </a:lnTo>
                  <a:lnTo>
                    <a:pt x="1276894" y="2709333"/>
                  </a:lnTo>
                  <a:lnTo>
                    <a:pt x="0" y="2709333"/>
                  </a:lnTo>
                  <a:close/>
                </a:path>
              </a:pathLst>
            </a:custGeom>
            <a:solidFill>
              <a:srgbClr val="FFDE59"/>
            </a:solidFill>
          </p:spPr>
        </p:sp>
        <p:sp>
          <p:nvSpPr>
            <p:cNvPr name="TextBox 4" id="4"/>
            <p:cNvSpPr txBox="true"/>
            <p:nvPr/>
          </p:nvSpPr>
          <p:spPr>
            <a:xfrm>
              <a:off x="0" y="-28575"/>
              <a:ext cx="1276894" cy="2737908"/>
            </a:xfrm>
            <a:prstGeom prst="rect">
              <a:avLst/>
            </a:prstGeom>
          </p:spPr>
          <p:txBody>
            <a:bodyPr anchor="ctr" rtlCol="false" tIns="50800" lIns="50800" bIns="50800" rIns="50800"/>
            <a:lstStyle/>
            <a:p>
              <a:pPr algn="ctr">
                <a:lnSpc>
                  <a:spcPts val="2852"/>
                </a:lnSpc>
              </a:pPr>
            </a:p>
          </p:txBody>
        </p:sp>
      </p:grpSp>
      <p:grpSp>
        <p:nvGrpSpPr>
          <p:cNvPr name="Group 5" id="5"/>
          <p:cNvGrpSpPr/>
          <p:nvPr/>
        </p:nvGrpSpPr>
        <p:grpSpPr>
          <a:xfrm rot="0">
            <a:off x="1028700" y="600595"/>
            <a:ext cx="18405841" cy="8903713"/>
            <a:chOff x="0" y="0"/>
            <a:chExt cx="4847629" cy="2345011"/>
          </a:xfrm>
        </p:grpSpPr>
        <p:sp>
          <p:nvSpPr>
            <p:cNvPr name="Freeform 6" id="6"/>
            <p:cNvSpPr/>
            <p:nvPr/>
          </p:nvSpPr>
          <p:spPr>
            <a:xfrm flipH="false" flipV="false" rot="0">
              <a:off x="0" y="0"/>
              <a:ext cx="4847629" cy="2345011"/>
            </a:xfrm>
            <a:custGeom>
              <a:avLst/>
              <a:gdLst/>
              <a:ahLst/>
              <a:cxnLst/>
              <a:rect r="r" b="b" t="t" l="l"/>
              <a:pathLst>
                <a:path h="2345011" w="4847629">
                  <a:moveTo>
                    <a:pt x="0" y="0"/>
                  </a:moveTo>
                  <a:lnTo>
                    <a:pt x="4847629" y="0"/>
                  </a:lnTo>
                  <a:lnTo>
                    <a:pt x="4847629" y="2345011"/>
                  </a:lnTo>
                  <a:lnTo>
                    <a:pt x="0" y="2345011"/>
                  </a:lnTo>
                  <a:close/>
                </a:path>
              </a:pathLst>
            </a:custGeom>
            <a:solidFill>
              <a:srgbClr val="FFFFFF"/>
            </a:solidFill>
          </p:spPr>
        </p:sp>
        <p:sp>
          <p:nvSpPr>
            <p:cNvPr name="TextBox 7" id="7"/>
            <p:cNvSpPr txBox="true"/>
            <p:nvPr/>
          </p:nvSpPr>
          <p:spPr>
            <a:xfrm>
              <a:off x="0" y="-28575"/>
              <a:ext cx="4847629" cy="2373586"/>
            </a:xfrm>
            <a:prstGeom prst="rect">
              <a:avLst/>
            </a:prstGeom>
          </p:spPr>
          <p:txBody>
            <a:bodyPr anchor="ctr" rtlCol="false" tIns="50800" lIns="50800" bIns="50800" rIns="50800"/>
            <a:lstStyle/>
            <a:p>
              <a:pPr algn="ctr">
                <a:lnSpc>
                  <a:spcPts val="2852"/>
                </a:lnSpc>
              </a:pPr>
            </a:p>
          </p:txBody>
        </p:sp>
      </p:grpSp>
      <p:sp>
        <p:nvSpPr>
          <p:cNvPr name="TextBox 8" id="8"/>
          <p:cNvSpPr txBox="true"/>
          <p:nvPr/>
        </p:nvSpPr>
        <p:spPr>
          <a:xfrm rot="0">
            <a:off x="1338956" y="962025"/>
            <a:ext cx="16524766" cy="8273441"/>
          </a:xfrm>
          <a:prstGeom prst="rect">
            <a:avLst/>
          </a:prstGeom>
        </p:spPr>
        <p:txBody>
          <a:bodyPr anchor="t" rtlCol="false" tIns="0" lIns="0" bIns="0" rIns="0">
            <a:spAutoFit/>
          </a:bodyPr>
          <a:lstStyle/>
          <a:p>
            <a:pPr algn="ctr">
              <a:lnSpc>
                <a:spcPts val="4408"/>
              </a:lnSpc>
            </a:pPr>
            <a:r>
              <a:rPr lang="en-US" sz="3148">
                <a:solidFill>
                  <a:srgbClr val="844A2B"/>
                </a:solidFill>
                <a:latin typeface="Canva Sans"/>
                <a:ea typeface="Canva Sans"/>
                <a:cs typeface="Canva Sans"/>
                <a:sym typeface="Canva Sans"/>
              </a:rPr>
              <a:t>The Artificial Intelligence movement has redefined the tech landscape during the past years however, it was tools like ChatGPT that truly brought AI to the forefront. These advanced conversational models demonstrated how machines could understand context, generate natural language, and give intelligent responses: A true disruption in the world-gone-ahead of customer service, content creation, and education. But that was just the beginning. Right now, there is another giant leap occurring in AI-the AI Agents. Unlike static chatbots, AI Agents are dynamic autonomous systems that can communicate and act on the user's behalf. They amalgamate natural language processing, task automat</a:t>
            </a:r>
            <a:r>
              <a:rPr lang="en-US" sz="3148" u="none">
                <a:solidFill>
                  <a:srgbClr val="844A2B"/>
                </a:solidFill>
                <a:latin typeface="Canva Sans"/>
                <a:ea typeface="Canva Sans"/>
                <a:cs typeface="Canva Sans"/>
                <a:sym typeface="Canva Sans"/>
              </a:rPr>
              <a:t>i</a:t>
            </a:r>
            <a:r>
              <a:rPr lang="en-US" sz="3148">
                <a:solidFill>
                  <a:srgbClr val="844A2B"/>
                </a:solidFill>
                <a:latin typeface="Canva Sans"/>
                <a:ea typeface="Canva Sans"/>
                <a:cs typeface="Canva Sans"/>
                <a:sym typeface="Canva Sans"/>
              </a:rPr>
              <a:t>on, d</a:t>
            </a:r>
            <a:r>
              <a:rPr lang="en-US" sz="3148" u="none">
                <a:solidFill>
                  <a:srgbClr val="844A2B"/>
                </a:solidFill>
                <a:latin typeface="Canva Sans"/>
                <a:ea typeface="Canva Sans"/>
                <a:cs typeface="Canva Sans"/>
                <a:sym typeface="Canva Sans"/>
              </a:rPr>
              <a:t>e</a:t>
            </a:r>
            <a:r>
              <a:rPr lang="en-US" sz="3148">
                <a:solidFill>
                  <a:srgbClr val="844A2B"/>
                </a:solidFill>
                <a:latin typeface="Canva Sans"/>
                <a:ea typeface="Canva Sans"/>
                <a:cs typeface="Canva Sans"/>
                <a:sym typeface="Canva Sans"/>
              </a:rPr>
              <a:t>cision-making,</a:t>
            </a:r>
            <a:r>
              <a:rPr lang="en-US" sz="3148" u="none">
                <a:solidFill>
                  <a:srgbClr val="844A2B"/>
                </a:solidFill>
                <a:latin typeface="Canva Sans"/>
                <a:ea typeface="Canva Sans"/>
                <a:cs typeface="Canva Sans"/>
                <a:sym typeface="Canva Sans"/>
              </a:rPr>
              <a:t> an</a:t>
            </a:r>
            <a:r>
              <a:rPr lang="en-US" sz="3148">
                <a:solidFill>
                  <a:srgbClr val="844A2B"/>
                </a:solidFill>
                <a:latin typeface="Canva Sans"/>
                <a:ea typeface="Canva Sans"/>
                <a:cs typeface="Canva Sans"/>
                <a:sym typeface="Canva Sans"/>
              </a:rPr>
              <a:t>d</a:t>
            </a:r>
            <a:r>
              <a:rPr lang="en-US" sz="3148" u="none">
                <a:solidFill>
                  <a:srgbClr val="844A2B"/>
                </a:solidFill>
                <a:latin typeface="Canva Sans"/>
                <a:ea typeface="Canva Sans"/>
                <a:cs typeface="Canva Sans"/>
                <a:sym typeface="Canva Sans"/>
              </a:rPr>
              <a:t> </a:t>
            </a:r>
            <a:r>
              <a:rPr lang="en-US" sz="3148">
                <a:solidFill>
                  <a:srgbClr val="844A2B"/>
                </a:solidFill>
                <a:latin typeface="Canva Sans"/>
                <a:ea typeface="Canva Sans"/>
                <a:cs typeface="Canva Sans"/>
                <a:sym typeface="Canva Sans"/>
              </a:rPr>
              <a:t>m</a:t>
            </a:r>
            <a:r>
              <a:rPr lang="en-US" sz="3148" u="none">
                <a:solidFill>
                  <a:srgbClr val="844A2B"/>
                </a:solidFill>
                <a:latin typeface="Canva Sans"/>
                <a:ea typeface="Canva Sans"/>
                <a:cs typeface="Canva Sans"/>
                <a:sym typeface="Canva Sans"/>
              </a:rPr>
              <a:t>u</a:t>
            </a:r>
            <a:r>
              <a:rPr lang="en-US" sz="3148">
                <a:solidFill>
                  <a:srgbClr val="844A2B"/>
                </a:solidFill>
                <a:latin typeface="Canva Sans"/>
                <a:ea typeface="Canva Sans"/>
                <a:cs typeface="Canva Sans"/>
                <a:sym typeface="Canva Sans"/>
              </a:rPr>
              <a:t>lti-</a:t>
            </a:r>
            <a:r>
              <a:rPr lang="en-US" sz="3148" u="none">
                <a:solidFill>
                  <a:srgbClr val="844A2B"/>
                </a:solidFill>
                <a:latin typeface="Canva Sans"/>
                <a:ea typeface="Canva Sans"/>
                <a:cs typeface="Canva Sans"/>
                <a:sym typeface="Canva Sans"/>
              </a:rPr>
              <a:t>st</a:t>
            </a:r>
            <a:r>
              <a:rPr lang="en-US" sz="3148">
                <a:solidFill>
                  <a:srgbClr val="844A2B"/>
                </a:solidFill>
                <a:latin typeface="Canva Sans"/>
                <a:ea typeface="Canva Sans"/>
                <a:cs typeface="Canva Sans"/>
                <a:sym typeface="Canva Sans"/>
              </a:rPr>
              <a:t>ep</a:t>
            </a:r>
            <a:r>
              <a:rPr lang="en-US" sz="3148" u="none">
                <a:solidFill>
                  <a:srgbClr val="844A2B"/>
                </a:solidFill>
                <a:latin typeface="Canva Sans"/>
                <a:ea typeface="Canva Sans"/>
                <a:cs typeface="Canva Sans"/>
                <a:sym typeface="Canva Sans"/>
              </a:rPr>
              <a:t> e</a:t>
            </a:r>
            <a:r>
              <a:rPr lang="en-US" sz="3148">
                <a:solidFill>
                  <a:srgbClr val="844A2B"/>
                </a:solidFill>
                <a:latin typeface="Canva Sans"/>
                <a:ea typeface="Canva Sans"/>
                <a:cs typeface="Canva Sans"/>
                <a:sym typeface="Canva Sans"/>
              </a:rPr>
              <a:t>x</a:t>
            </a:r>
            <a:r>
              <a:rPr lang="en-US" sz="3148" u="none">
                <a:solidFill>
                  <a:srgbClr val="844A2B"/>
                </a:solidFill>
                <a:latin typeface="Canva Sans"/>
                <a:ea typeface="Canva Sans"/>
                <a:cs typeface="Canva Sans"/>
                <a:sym typeface="Canva Sans"/>
              </a:rPr>
              <a:t>e</a:t>
            </a:r>
            <a:r>
              <a:rPr lang="en-US" sz="3148">
                <a:solidFill>
                  <a:srgbClr val="844A2B"/>
                </a:solidFill>
                <a:latin typeface="Canva Sans"/>
                <a:ea typeface="Canva Sans"/>
                <a:cs typeface="Canva Sans"/>
                <a:sym typeface="Canva Sans"/>
              </a:rPr>
              <a:t>cuti</a:t>
            </a:r>
            <a:r>
              <a:rPr lang="en-US" sz="3148" u="none">
                <a:solidFill>
                  <a:srgbClr val="844A2B"/>
                </a:solidFill>
                <a:latin typeface="Canva Sans"/>
                <a:ea typeface="Canva Sans"/>
                <a:cs typeface="Canva Sans"/>
                <a:sym typeface="Canva Sans"/>
              </a:rPr>
              <a:t>o</a:t>
            </a:r>
            <a:r>
              <a:rPr lang="en-US" sz="3148">
                <a:solidFill>
                  <a:srgbClr val="844A2B"/>
                </a:solidFill>
                <a:latin typeface="Canva Sans"/>
                <a:ea typeface="Canva Sans"/>
                <a:cs typeface="Canva Sans"/>
                <a:sym typeface="Canva Sans"/>
              </a:rPr>
              <a:t>n to strain real-world functions. From automating business workflows to managing personal tasks, AI Agents are becoming an obvious choice for companies whose needs go beyond just having a digital assistant. The end-user demand for such agents is thus growing tremendously, hence the increasing supply of such needs that have prompted companies to partner with any well-established </a:t>
            </a:r>
            <a:r>
              <a:rPr lang="en-US" b="true" sz="3148" u="sng">
                <a:solidFill>
                  <a:srgbClr val="004AAD"/>
                </a:solidFill>
                <a:latin typeface="Canva Sans Bold"/>
                <a:ea typeface="Canva Sans Bold"/>
                <a:cs typeface="Canva Sans Bold"/>
                <a:sym typeface="Canva Sans Bold"/>
                <a:hlinkClick r:id="rId2" tooltip="https://www.blockchainx.tech/ai-agent-development/"/>
              </a:rPr>
              <a:t>AI Agent Development company</a:t>
            </a:r>
            <a:r>
              <a:rPr lang="en-US" sz="3148" u="sng">
                <a:solidFill>
                  <a:srgbClr val="844A2B"/>
                </a:solidFill>
                <a:latin typeface="Canva Sans"/>
                <a:ea typeface="Canva Sans"/>
                <a:cs typeface="Canva Sans"/>
                <a:sym typeface="Canva Sans"/>
                <a:hlinkClick r:id="rId3" tooltip="https://www.blockchainx.tech/ai-agent-development/"/>
              </a:rPr>
              <a:t> </a:t>
            </a:r>
            <a:r>
              <a:rPr lang="en-US" sz="3148">
                <a:solidFill>
                  <a:srgbClr val="844A2B"/>
                </a:solidFill>
                <a:latin typeface="Canva Sans"/>
                <a:ea typeface="Canva Sans"/>
                <a:cs typeface="Canva Sans"/>
                <a:sym typeface="Canva Sans"/>
              </a:rPr>
              <a:t>to offer custom smart, reliable, and scalable solutions.</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7D76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531716" y="728378"/>
            <a:ext cx="13608487" cy="1149342"/>
          </a:xfrm>
          <a:prstGeom prst="rect">
            <a:avLst/>
          </a:prstGeom>
        </p:spPr>
        <p:txBody>
          <a:bodyPr anchor="t" rtlCol="false" tIns="0" lIns="0" bIns="0" rIns="0">
            <a:spAutoFit/>
          </a:bodyPr>
          <a:lstStyle/>
          <a:p>
            <a:pPr algn="ctr">
              <a:lnSpc>
                <a:spcPts val="9350"/>
              </a:lnSpc>
              <a:spcBef>
                <a:spcPct val="0"/>
              </a:spcBef>
            </a:pPr>
            <a:r>
              <a:rPr lang="en-US" sz="7083">
                <a:solidFill>
                  <a:srgbClr val="FF3131"/>
                </a:solidFill>
                <a:latin typeface="Radley"/>
                <a:ea typeface="Radley"/>
                <a:cs typeface="Radley"/>
                <a:sym typeface="Radley"/>
              </a:rPr>
              <a:t>What Makes AI Agents Stand Out?</a:t>
            </a:r>
          </a:p>
        </p:txBody>
      </p:sp>
      <p:sp>
        <p:nvSpPr>
          <p:cNvPr name="TextBox 6" id="6"/>
          <p:cNvSpPr txBox="true"/>
          <p:nvPr/>
        </p:nvSpPr>
        <p:spPr>
          <a:xfrm rot="0">
            <a:off x="538220" y="3208378"/>
            <a:ext cx="16862545" cy="6635179"/>
          </a:xfrm>
          <a:prstGeom prst="rect">
            <a:avLst/>
          </a:prstGeom>
        </p:spPr>
        <p:txBody>
          <a:bodyPr anchor="t" rtlCol="false" tIns="0" lIns="0" bIns="0" rIns="0">
            <a:spAutoFit/>
          </a:bodyPr>
          <a:lstStyle/>
          <a:p>
            <a:pPr algn="ctr">
              <a:lnSpc>
                <a:spcPts val="4411"/>
              </a:lnSpc>
            </a:pPr>
            <a:r>
              <a:rPr lang="en-US" sz="3341">
                <a:solidFill>
                  <a:srgbClr val="0F1105"/>
                </a:solidFill>
                <a:latin typeface="Radley"/>
                <a:ea typeface="Radley"/>
                <a:cs typeface="Radley"/>
                <a:sym typeface="Radley"/>
              </a:rPr>
              <a:t>AI agents differ from conventional AI tools in the following three aspects: autonomy, awareness of context, and goal-oriented behavior. Conventional AI models like chatbots wait for users to prompt them and answer questions. AI agents, however, might independently determine what to do, when, and how to achieve a specified goal. For instance, an agent might recommend a marketing strategy, analyze performance metrics, draft emails, schedule posts, and adapt campaigns based on results-everything without having to be constantly overseen by a human. These agents work through integrated APIs, machine learning, and contextual learning, making them work more like virtual employees rather than passive tools. As they are proactive, they can learn continuously and adapt to new situations, making them an apt choice for long-term integration with enterprise systems. This unique intelligence has given AI agents an edge in being the most suitable option for businesses aiming to keep in touch with the rhythm of the digital world.</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7D76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313194" y="952500"/>
            <a:ext cx="17661613" cy="1149342"/>
          </a:xfrm>
          <a:prstGeom prst="rect">
            <a:avLst/>
          </a:prstGeom>
        </p:spPr>
        <p:txBody>
          <a:bodyPr anchor="t" rtlCol="false" tIns="0" lIns="0" bIns="0" rIns="0">
            <a:spAutoFit/>
          </a:bodyPr>
          <a:lstStyle/>
          <a:p>
            <a:pPr algn="ctr">
              <a:lnSpc>
                <a:spcPts val="9350"/>
              </a:lnSpc>
              <a:spcBef>
                <a:spcPct val="0"/>
              </a:spcBef>
            </a:pPr>
            <a:r>
              <a:rPr lang="en-US" sz="7083">
                <a:solidFill>
                  <a:srgbClr val="FF3131"/>
                </a:solidFill>
                <a:latin typeface="Radley"/>
                <a:ea typeface="Radley"/>
                <a:cs typeface="Radley"/>
                <a:sym typeface="Radley"/>
              </a:rPr>
              <a:t>Real-World Use Cases of AI Agents in Action</a:t>
            </a:r>
          </a:p>
        </p:txBody>
      </p:sp>
      <p:sp>
        <p:nvSpPr>
          <p:cNvPr name="TextBox 6" id="6"/>
          <p:cNvSpPr txBox="true"/>
          <p:nvPr/>
        </p:nvSpPr>
        <p:spPr>
          <a:xfrm rot="0">
            <a:off x="712728" y="2938258"/>
            <a:ext cx="16862545" cy="7189179"/>
          </a:xfrm>
          <a:prstGeom prst="rect">
            <a:avLst/>
          </a:prstGeom>
        </p:spPr>
        <p:txBody>
          <a:bodyPr anchor="t" rtlCol="false" tIns="0" lIns="0" bIns="0" rIns="0">
            <a:spAutoFit/>
          </a:bodyPr>
          <a:lstStyle/>
          <a:p>
            <a:pPr algn="ctr">
              <a:lnSpc>
                <a:spcPts val="4411"/>
              </a:lnSpc>
            </a:pPr>
            <a:r>
              <a:rPr lang="en-US" sz="3341">
                <a:solidFill>
                  <a:srgbClr val="0F1105"/>
                </a:solidFill>
                <a:latin typeface="Radley"/>
                <a:ea typeface="Radley"/>
                <a:cs typeface="Radley"/>
                <a:sym typeface="Radley"/>
              </a:rPr>
              <a:t>Emerging applications of AI Agents seem endless and spread across every industry imaginable. When it comes to customer support, AI agents can interact with clients, solve their queries, escalate issues, and give real-time solutions; they provide 24/7 presence extending infinitely. They can automate lead generation in sales and marketing, create personalized emails, follow-up on prospects, and track customer interactions over different platforms. Human resource departments benefit from AI Agents by executing hiring through the scanning of resumes, scheduling interviews, and even onboarding new employees with training materials. In e-commerce, they guide users with personalized recommendations to products, update inventory, process orders, and accept returns. In healthcare, these AI Agents help patients book appointments, understand reports, and adhere to treatment plans. These are not theoretical applications; they have already enhanced efficiency, lowered operational overheads, and contributed to an overall positive user experience worldwide.</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7D76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209669"/>
            <a:ext cx="18288000" cy="2330442"/>
          </a:xfrm>
          <a:prstGeom prst="rect">
            <a:avLst/>
          </a:prstGeom>
        </p:spPr>
        <p:txBody>
          <a:bodyPr anchor="t" rtlCol="false" tIns="0" lIns="0" bIns="0" rIns="0">
            <a:spAutoFit/>
          </a:bodyPr>
          <a:lstStyle/>
          <a:p>
            <a:pPr algn="ctr">
              <a:lnSpc>
                <a:spcPts val="9350"/>
              </a:lnSpc>
              <a:spcBef>
                <a:spcPct val="0"/>
              </a:spcBef>
            </a:pPr>
            <a:r>
              <a:rPr lang="en-US" sz="7083">
                <a:solidFill>
                  <a:srgbClr val="FF3131"/>
                </a:solidFill>
                <a:latin typeface="Radley"/>
                <a:ea typeface="Radley"/>
                <a:cs typeface="Radley"/>
                <a:sym typeface="Radley"/>
              </a:rPr>
              <a:t>AI Agents and the Future of Work: Intelligent Collaboration</a:t>
            </a:r>
          </a:p>
        </p:txBody>
      </p:sp>
      <p:sp>
        <p:nvSpPr>
          <p:cNvPr name="TextBox 6" id="6"/>
          <p:cNvSpPr txBox="true"/>
          <p:nvPr/>
        </p:nvSpPr>
        <p:spPr>
          <a:xfrm rot="0">
            <a:off x="712728" y="3140848"/>
            <a:ext cx="16862545" cy="6635179"/>
          </a:xfrm>
          <a:prstGeom prst="rect">
            <a:avLst/>
          </a:prstGeom>
        </p:spPr>
        <p:txBody>
          <a:bodyPr anchor="t" rtlCol="false" tIns="0" lIns="0" bIns="0" rIns="0">
            <a:spAutoFit/>
          </a:bodyPr>
          <a:lstStyle/>
          <a:p>
            <a:pPr algn="ctr">
              <a:lnSpc>
                <a:spcPts val="4411"/>
              </a:lnSpc>
            </a:pPr>
            <a:r>
              <a:rPr lang="en-US" sz="3341">
                <a:solidFill>
                  <a:srgbClr val="0F1105"/>
                </a:solidFill>
                <a:latin typeface="Radley"/>
                <a:ea typeface="Radley"/>
                <a:cs typeface="Radley"/>
                <a:sym typeface="Radley"/>
              </a:rPr>
              <a:t>Hybrid work environments and digital-first business models are going to govern the future, and AI Agents will be the next essential productivity and innovation tools. They will build intelligent collaborations that take care of mundane and repetitive work to allow humans to focus on strategy, creativity, and decision making. Whether managing workflows, organizing team communication, generating reports, or executing multi-input tasks, AI Agents bring speed, accuracy, and adaptability to the workplace to heights never experienced before. Further, they are also customizable, which means that organizations can train them to understand specific terms, workflows, or goals so that the AI shapes up perfectly to company values and objectives. The promise of AI Agents lies in not only automating but also augmenting human potential by taking over time-consuming digital labor. With further acceleration in adoption, the boundaries of work and technology will be redefined.</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7D76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209669"/>
            <a:ext cx="18288000" cy="2330442"/>
          </a:xfrm>
          <a:prstGeom prst="rect">
            <a:avLst/>
          </a:prstGeom>
        </p:spPr>
        <p:txBody>
          <a:bodyPr anchor="t" rtlCol="false" tIns="0" lIns="0" bIns="0" rIns="0">
            <a:spAutoFit/>
          </a:bodyPr>
          <a:lstStyle/>
          <a:p>
            <a:pPr algn="ctr">
              <a:lnSpc>
                <a:spcPts val="9350"/>
              </a:lnSpc>
              <a:spcBef>
                <a:spcPct val="0"/>
              </a:spcBef>
            </a:pPr>
            <a:r>
              <a:rPr lang="en-US" sz="7083">
                <a:solidFill>
                  <a:srgbClr val="FF3131"/>
                </a:solidFill>
                <a:latin typeface="Radley"/>
                <a:ea typeface="Radley"/>
                <a:cs typeface="Radley"/>
                <a:sym typeface="Radley"/>
              </a:rPr>
              <a:t>Why Partner with an AI Agent Development Company</a:t>
            </a:r>
          </a:p>
        </p:txBody>
      </p:sp>
      <p:sp>
        <p:nvSpPr>
          <p:cNvPr name="TextBox 6" id="6"/>
          <p:cNvSpPr txBox="true"/>
          <p:nvPr/>
        </p:nvSpPr>
        <p:spPr>
          <a:xfrm rot="0">
            <a:off x="712728" y="3140848"/>
            <a:ext cx="16862545" cy="6635179"/>
          </a:xfrm>
          <a:prstGeom prst="rect">
            <a:avLst/>
          </a:prstGeom>
        </p:spPr>
        <p:txBody>
          <a:bodyPr anchor="t" rtlCol="false" tIns="0" lIns="0" bIns="0" rIns="0">
            <a:spAutoFit/>
          </a:bodyPr>
          <a:lstStyle/>
          <a:p>
            <a:pPr algn="ctr">
              <a:lnSpc>
                <a:spcPts val="4411"/>
              </a:lnSpc>
            </a:pPr>
            <a:r>
              <a:rPr lang="en-US" sz="3341">
                <a:solidFill>
                  <a:srgbClr val="0F1105"/>
                </a:solidFill>
                <a:latin typeface="Radley"/>
                <a:ea typeface="Radley"/>
                <a:cs typeface="Radley"/>
                <a:sym typeface="Radley"/>
              </a:rPr>
              <a:t>Building a powerful and reliable AI Agent has got nothing to do with just hooking up to a language model—it requires expertise in system integrations, workflow optimizations, UX, and data security. Hence, there has been a growing trend among enterprises to partner with specialized AI Agent Developer companies that can create, develop, and deploy dedicated agents. These firms have in-depth knowledge of AI architecture, API connectivity, data processing, and ethical use of AI. Be it a startup that is automating its first process or an enterprise that is intent on scaling intelligent workflows across its departments, a trustworthy development partner will guarantee the AI Agent being built is one for performance, scalability, and compliance. They provide long-term support, monitoring, and upgrades to ensure that your AI systems grow along with your business. Now the world of difference accompanying a chatbot and an agent that revolutionizes businesses is in the design-and-this is where these development companies excel.</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E7D76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4671511" y="125082"/>
            <a:ext cx="8914974" cy="2274941"/>
          </a:xfrm>
          <a:prstGeom prst="rect">
            <a:avLst/>
          </a:prstGeom>
        </p:spPr>
        <p:txBody>
          <a:bodyPr anchor="t" rtlCol="false" tIns="0" lIns="0" bIns="0" rIns="0">
            <a:spAutoFit/>
          </a:bodyPr>
          <a:lstStyle/>
          <a:p>
            <a:pPr algn="ctr">
              <a:lnSpc>
                <a:spcPts val="18494"/>
              </a:lnSpc>
              <a:spcBef>
                <a:spcPct val="0"/>
              </a:spcBef>
            </a:pPr>
            <a:r>
              <a:rPr lang="en-US" sz="14010">
                <a:solidFill>
                  <a:srgbClr val="FF3131"/>
                </a:solidFill>
                <a:latin typeface="Radley"/>
                <a:ea typeface="Radley"/>
                <a:cs typeface="Radley"/>
                <a:sym typeface="Radley"/>
              </a:rPr>
              <a:t>Conclusion</a:t>
            </a:r>
          </a:p>
        </p:txBody>
      </p:sp>
      <p:sp>
        <p:nvSpPr>
          <p:cNvPr name="TextBox 6" id="6"/>
          <p:cNvSpPr txBox="true"/>
          <p:nvPr/>
        </p:nvSpPr>
        <p:spPr>
          <a:xfrm rot="0">
            <a:off x="646029" y="3263481"/>
            <a:ext cx="16965937" cy="6480145"/>
          </a:xfrm>
          <a:prstGeom prst="rect">
            <a:avLst/>
          </a:prstGeom>
        </p:spPr>
        <p:txBody>
          <a:bodyPr anchor="t" rtlCol="false" tIns="0" lIns="0" bIns="0" rIns="0">
            <a:spAutoFit/>
          </a:bodyPr>
          <a:lstStyle/>
          <a:p>
            <a:pPr algn="ctr">
              <a:lnSpc>
                <a:spcPts val="4677"/>
              </a:lnSpc>
            </a:pPr>
            <a:r>
              <a:rPr lang="en-US" sz="3543">
                <a:solidFill>
                  <a:srgbClr val="040913"/>
                </a:solidFill>
                <a:latin typeface="Radley"/>
                <a:ea typeface="Radley"/>
                <a:cs typeface="Radley"/>
                <a:sym typeface="Radley"/>
              </a:rPr>
              <a:t>AI Agents are setting the tone in the rapidly evolving AI world. They signify a switch from interacting passive to active execution: they will have to automate tasks, solve problems, and continuously learn. Whereas ChatGPT made AI available and fun, AI Agents have made them necessary. Not least of which is their impact in actual benefit-day-to-day cost and efficiency gains plus improved customer satisfaction and agility for businesses. Organizations are looking toward insulating their businesses for future changes, and the pressing need for intelligent, autonomous, and adaptable systems </a:t>
            </a:r>
            <a:r>
              <a:rPr lang="en-US" sz="3543" u="none">
                <a:solidFill>
                  <a:srgbClr val="040913"/>
                </a:solidFill>
                <a:latin typeface="Radley"/>
                <a:ea typeface="Radley"/>
                <a:cs typeface="Radley"/>
                <a:sym typeface="Radley"/>
              </a:rPr>
              <a:t>i</a:t>
            </a:r>
            <a:r>
              <a:rPr lang="en-US" sz="3543">
                <a:solidFill>
                  <a:srgbClr val="040913"/>
                </a:solidFill>
                <a:latin typeface="Radley"/>
                <a:ea typeface="Radley"/>
                <a:cs typeface="Radley"/>
                <a:sym typeface="Radley"/>
              </a:rPr>
              <a:t>s</a:t>
            </a:r>
            <a:r>
              <a:rPr lang="en-US" sz="3543" u="none">
                <a:solidFill>
                  <a:srgbClr val="040913"/>
                </a:solidFill>
                <a:latin typeface="Radley"/>
                <a:ea typeface="Radley"/>
                <a:cs typeface="Radley"/>
                <a:sym typeface="Radley"/>
              </a:rPr>
              <a:t> e</a:t>
            </a:r>
            <a:r>
              <a:rPr lang="en-US" sz="3543">
                <a:solidFill>
                  <a:srgbClr val="040913"/>
                </a:solidFill>
                <a:latin typeface="Radley"/>
                <a:ea typeface="Radley"/>
                <a:cs typeface="Radley"/>
                <a:sym typeface="Radley"/>
              </a:rPr>
              <a:t>v</a:t>
            </a:r>
            <a:r>
              <a:rPr lang="en-US" sz="3543" u="none">
                <a:solidFill>
                  <a:srgbClr val="040913"/>
                </a:solidFill>
                <a:latin typeface="Radley"/>
                <a:ea typeface="Radley"/>
                <a:cs typeface="Radley"/>
                <a:sym typeface="Radley"/>
              </a:rPr>
              <a:t>er st</a:t>
            </a:r>
            <a:r>
              <a:rPr lang="en-US" sz="3543">
                <a:solidFill>
                  <a:srgbClr val="040913"/>
                </a:solidFill>
                <a:latin typeface="Radley"/>
                <a:ea typeface="Radley"/>
                <a:cs typeface="Radley"/>
                <a:sym typeface="Radley"/>
              </a:rPr>
              <a:t>r</a:t>
            </a:r>
            <a:r>
              <a:rPr lang="en-US" sz="3543" u="none">
                <a:solidFill>
                  <a:srgbClr val="040913"/>
                </a:solidFill>
                <a:latin typeface="Radley"/>
                <a:ea typeface="Radley"/>
                <a:cs typeface="Radley"/>
                <a:sym typeface="Radley"/>
              </a:rPr>
              <a:t>o</a:t>
            </a:r>
            <a:r>
              <a:rPr lang="en-US" sz="3543">
                <a:solidFill>
                  <a:srgbClr val="040913"/>
                </a:solidFill>
                <a:latin typeface="Radley"/>
                <a:ea typeface="Radley"/>
                <a:cs typeface="Radley"/>
                <a:sym typeface="Radley"/>
              </a:rPr>
              <a:t>ng</a:t>
            </a:r>
            <a:r>
              <a:rPr lang="en-US" sz="3543" u="none">
                <a:solidFill>
                  <a:srgbClr val="040913"/>
                </a:solidFill>
                <a:latin typeface="Radley"/>
                <a:ea typeface="Radley"/>
                <a:cs typeface="Radley"/>
                <a:sym typeface="Radley"/>
              </a:rPr>
              <a:t>er</a:t>
            </a:r>
            <a:r>
              <a:rPr lang="en-US" sz="3543">
                <a:solidFill>
                  <a:srgbClr val="040913"/>
                </a:solidFill>
                <a:latin typeface="Radley"/>
                <a:ea typeface="Radley"/>
                <a:cs typeface="Radley"/>
                <a:sym typeface="Radley"/>
              </a:rPr>
              <a:t>. We mu</a:t>
            </a:r>
            <a:r>
              <a:rPr lang="en-US" sz="3543" u="none">
                <a:solidFill>
                  <a:srgbClr val="040913"/>
                </a:solidFill>
                <a:latin typeface="Radley"/>
                <a:ea typeface="Radley"/>
                <a:cs typeface="Radley"/>
                <a:sym typeface="Radley"/>
              </a:rPr>
              <a:t>s</a:t>
            </a:r>
            <a:r>
              <a:rPr lang="en-US" sz="3543">
                <a:solidFill>
                  <a:srgbClr val="040913"/>
                </a:solidFill>
                <a:latin typeface="Radley"/>
                <a:ea typeface="Radley"/>
                <a:cs typeface="Radley"/>
                <a:sym typeface="Radley"/>
              </a:rPr>
              <a:t>t begin accepting this new paradigm with the right tools and the right partners. The issue of investment towards </a:t>
            </a:r>
            <a:r>
              <a:rPr lang="en-US" sz="3543" u="sng">
                <a:solidFill>
                  <a:srgbClr val="A30052"/>
                </a:solidFill>
                <a:latin typeface="Radley"/>
                <a:ea typeface="Radley"/>
                <a:cs typeface="Radley"/>
                <a:sym typeface="Radley"/>
                <a:hlinkClick r:id="rId2" tooltip="https://www.blockchainx.tech/ai-agent-development/"/>
              </a:rPr>
              <a:t>AI Agent Development Solutions</a:t>
            </a:r>
            <a:r>
              <a:rPr lang="en-US" sz="3543">
                <a:solidFill>
                  <a:srgbClr val="040913"/>
                </a:solidFill>
                <a:latin typeface="Radley"/>
                <a:ea typeface="Radley"/>
                <a:cs typeface="Radley"/>
                <a:sym typeface="Radley"/>
              </a:rPr>
              <a:t> is no longer a luxury; rather, it is a strategic move that could give businesses serious advantages in a world constituted increasingly by automation, intelligence, and speed.</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5CE1E6"/>
        </a:solidFill>
      </p:bgPr>
    </p:bg>
    <p:spTree>
      <p:nvGrpSpPr>
        <p:cNvPr id="1" name=""/>
        <p:cNvGrpSpPr/>
        <p:nvPr/>
      </p:nvGrpSpPr>
      <p:grpSpPr>
        <a:xfrm>
          <a:off x="0" y="0"/>
          <a:ext cx="0" cy="0"/>
          <a:chOff x="0" y="0"/>
          <a:chExt cx="0" cy="0"/>
        </a:xfrm>
      </p:grpSpPr>
      <p:sp>
        <p:nvSpPr>
          <p:cNvPr name="Freeform 2" id="2"/>
          <p:cNvSpPr/>
          <p:nvPr/>
        </p:nvSpPr>
        <p:spPr>
          <a:xfrm flipH="false" flipV="false" rot="0">
            <a:off x="15498611" y="564547"/>
            <a:ext cx="1786588" cy="1676145"/>
          </a:xfrm>
          <a:custGeom>
            <a:avLst/>
            <a:gdLst/>
            <a:ahLst/>
            <a:cxnLst/>
            <a:rect r="r" b="b" t="t" l="l"/>
            <a:pathLst>
              <a:path h="1676145" w="1786588">
                <a:moveTo>
                  <a:pt x="0" y="0"/>
                </a:moveTo>
                <a:lnTo>
                  <a:pt x="1786589" y="0"/>
                </a:lnTo>
                <a:lnTo>
                  <a:pt x="1786589"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7983777"/>
            <a:ext cx="1786588" cy="1676145"/>
          </a:xfrm>
          <a:custGeom>
            <a:avLst/>
            <a:gdLst/>
            <a:ahLst/>
            <a:cxnLst/>
            <a:rect r="r" b="b" t="t" l="l"/>
            <a:pathLst>
              <a:path h="1676145" w="1786588">
                <a:moveTo>
                  <a:pt x="0" y="0"/>
                </a:moveTo>
                <a:lnTo>
                  <a:pt x="1786588" y="0"/>
                </a:lnTo>
                <a:lnTo>
                  <a:pt x="1786588"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10"/>
            <a:stretch>
              <a:fillRect l="0" t="0" r="0" b="0"/>
            </a:stretch>
          </a:blipFill>
        </p:spPr>
      </p:sp>
      <p:sp>
        <p:nvSpPr>
          <p:cNvPr name="TextBox 8" id="8"/>
          <p:cNvSpPr txBox="true"/>
          <p:nvPr/>
        </p:nvSpPr>
        <p:spPr>
          <a:xfrm rot="0">
            <a:off x="7111008" y="2712903"/>
            <a:ext cx="4065984" cy="820793"/>
          </a:xfrm>
          <a:prstGeom prst="rect">
            <a:avLst/>
          </a:prstGeom>
        </p:spPr>
        <p:txBody>
          <a:bodyPr anchor="t" rtlCol="false" tIns="0" lIns="0" bIns="0" rIns="0">
            <a:spAutoFit/>
          </a:bodyPr>
          <a:lstStyle/>
          <a:p>
            <a:pPr algn="ctr">
              <a:lnSpc>
                <a:spcPts val="6734"/>
              </a:lnSpc>
            </a:pPr>
            <a:r>
              <a:rPr lang="en-US" sz="4810">
                <a:solidFill>
                  <a:srgbClr val="2A2E30"/>
                </a:solidFill>
                <a:latin typeface="Radley"/>
                <a:ea typeface="Radley"/>
                <a:cs typeface="Radley"/>
                <a:sym typeface="Radley"/>
              </a:rPr>
              <a:t>CONTACT US</a:t>
            </a:r>
          </a:p>
        </p:txBody>
      </p:sp>
      <p:sp>
        <p:nvSpPr>
          <p:cNvPr name="TextBox 9" id="9"/>
          <p:cNvSpPr txBox="true"/>
          <p:nvPr/>
        </p:nvSpPr>
        <p:spPr>
          <a:xfrm rot="0">
            <a:off x="5204341" y="364522"/>
            <a:ext cx="7879318" cy="1782598"/>
          </a:xfrm>
          <a:prstGeom prst="rect">
            <a:avLst/>
          </a:prstGeom>
        </p:spPr>
        <p:txBody>
          <a:bodyPr anchor="t" rtlCol="false" tIns="0" lIns="0" bIns="0" rIns="0">
            <a:spAutoFit/>
          </a:bodyPr>
          <a:lstStyle/>
          <a:p>
            <a:pPr algn="ctr">
              <a:lnSpc>
                <a:spcPts val="14621"/>
              </a:lnSpc>
            </a:pPr>
            <a:r>
              <a:rPr lang="en-US" sz="10443" spc="-208">
                <a:solidFill>
                  <a:srgbClr val="2A2E30"/>
                </a:solidFill>
                <a:latin typeface="Arsenal"/>
                <a:ea typeface="Arsenal"/>
                <a:cs typeface="Arsenal"/>
                <a:sym typeface="Arsenal"/>
              </a:rPr>
              <a:t>Thank You</a:t>
            </a:r>
          </a:p>
        </p:txBody>
      </p:sp>
      <p:sp>
        <p:nvSpPr>
          <p:cNvPr name="TextBox 10" id="10"/>
          <p:cNvSpPr txBox="true"/>
          <p:nvPr/>
        </p:nvSpPr>
        <p:spPr>
          <a:xfrm rot="0">
            <a:off x="7000220" y="4360607"/>
            <a:ext cx="4287560" cy="580390"/>
          </a:xfrm>
          <a:prstGeom prst="rect">
            <a:avLst/>
          </a:prstGeom>
        </p:spPr>
        <p:txBody>
          <a:bodyPr anchor="t" rtlCol="false" tIns="0" lIns="0" bIns="0" rIns="0">
            <a:spAutoFit/>
          </a:bodyPr>
          <a:lstStyle/>
          <a:p>
            <a:pPr algn="ctr">
              <a:lnSpc>
                <a:spcPts val="4759"/>
              </a:lnSpc>
            </a:pPr>
            <a:r>
              <a:rPr lang="en-US" sz="3399">
                <a:solidFill>
                  <a:srgbClr val="2A2E30"/>
                </a:solidFill>
                <a:latin typeface="Radley"/>
                <a:ea typeface="Radley"/>
                <a:cs typeface="Radley"/>
                <a:sym typeface="Radley"/>
              </a:rPr>
              <a:t>www.blockchainx.tech</a:t>
            </a:r>
          </a:p>
        </p:txBody>
      </p:sp>
      <p:sp>
        <p:nvSpPr>
          <p:cNvPr name="TextBox 11" id="11"/>
          <p:cNvSpPr txBox="true"/>
          <p:nvPr/>
        </p:nvSpPr>
        <p:spPr>
          <a:xfrm rot="0">
            <a:off x="7067550" y="6645972"/>
            <a:ext cx="5050750" cy="580390"/>
          </a:xfrm>
          <a:prstGeom prst="rect">
            <a:avLst/>
          </a:prstGeom>
        </p:spPr>
        <p:txBody>
          <a:bodyPr anchor="t" rtlCol="false" tIns="0" lIns="0" bIns="0" rIns="0">
            <a:spAutoFit/>
          </a:bodyPr>
          <a:lstStyle/>
          <a:p>
            <a:pPr algn="ctr">
              <a:lnSpc>
                <a:spcPts val="4759"/>
              </a:lnSpc>
            </a:pPr>
            <a:r>
              <a:rPr lang="en-US" sz="3399">
                <a:solidFill>
                  <a:srgbClr val="2A2E30"/>
                </a:solidFill>
                <a:latin typeface="Radley"/>
                <a:ea typeface="Radley"/>
                <a:cs typeface="Radley"/>
                <a:sym typeface="Radley"/>
              </a:rPr>
              <a:t>contact@blockchainx.tech</a:t>
            </a:r>
          </a:p>
        </p:txBody>
      </p:sp>
      <p:sp>
        <p:nvSpPr>
          <p:cNvPr name="TextBox 12" id="12"/>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sz="3399">
                <a:solidFill>
                  <a:srgbClr val="2A2E30"/>
                </a:solidFill>
                <a:latin typeface="Radley"/>
                <a:ea typeface="Radley"/>
                <a:cs typeface="Radley"/>
                <a:sym typeface="Radley"/>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DAGkHsbNp8M</dc:identifier>
  <dcterms:modified xsi:type="dcterms:W3CDTF">2011-08-01T06:04:30Z</dcterms:modified>
  <cp:revision>1</cp:revision>
  <dc:title>Why AI Agents Are the Next Big Thing After ChatGPT</dc:title>
</cp:coreProperties>
</file>