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Lst>
  <p:sldSz cx="18288000" cy="10287000"/>
  <p:notesSz cx="6858000" cy="9144000"/>
  <p:embeddedFontLst>
    <p:embeddedFont>
      <p:font typeface="Radnika Next Bold" charset="1" panose="00000800000000000000"/>
      <p:regular r:id="rId12"/>
    </p:embeddedFont>
    <p:embeddedFont>
      <p:font typeface="DM Sans Bold" charset="1" panose="00000000000000000000"/>
      <p:regular r:id="rId13"/>
    </p:embeddedFont>
    <p:embeddedFont>
      <p:font typeface="DM Sans" charset="1" panose="00000000000000000000"/>
      <p:regular r:id="rId1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fonts/font12.fntdata" Type="http://schemas.openxmlformats.org/officeDocument/2006/relationships/font"/><Relationship Id="rId13" Target="fonts/font13.fntdata" Type="http://schemas.openxmlformats.org/officeDocument/2006/relationships/font"/><Relationship Id="rId14" Target="fonts/font14.fntdata" Type="http://schemas.openxmlformats.org/officeDocument/2006/relationships/font"/><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png" Type="http://schemas.openxmlformats.org/officeDocument/2006/relationships/image"/><Relationship Id="rId11" Target="../media/image10.png" Type="http://schemas.openxmlformats.org/officeDocument/2006/relationships/image"/><Relationship Id="rId12" Target="../media/image11.svg" Type="http://schemas.openxmlformats.org/officeDocument/2006/relationships/image"/><Relationship Id="rId13" Target="../media/image12.png" Type="http://schemas.openxmlformats.org/officeDocument/2006/relationships/image"/><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jpeg" Type="http://schemas.openxmlformats.org/officeDocument/2006/relationships/image"/><Relationship Id="rId6" Target="../media/image5.png" Type="http://schemas.openxmlformats.org/officeDocument/2006/relationships/image"/><Relationship Id="rId7" Target="../media/image6.svg" Type="http://schemas.openxmlformats.org/officeDocument/2006/relationships/image"/><Relationship Id="rId8" Target="../media/image7.png" Type="http://schemas.openxmlformats.org/officeDocument/2006/relationships/image"/><Relationship Id="rId9" Target="../media/image8.jpe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0.svg" Type="http://schemas.openxmlformats.org/officeDocument/2006/relationships/image"/><Relationship Id="rId11" Target="https://enernew.in/knowledge-center/choosing-the-right-green-energy-path-a-comparison-of-captive-and-third-party-ppas" TargetMode="External" Type="http://schemas.openxmlformats.org/officeDocument/2006/relationships/hyperlink"/><Relationship Id="rId12" Target="../media/image12.png" Type="http://schemas.openxmlformats.org/officeDocument/2006/relationships/image"/><Relationship Id="rId2" Target="../media/image13.png" Type="http://schemas.openxmlformats.org/officeDocument/2006/relationships/image"/><Relationship Id="rId3" Target="../media/image14.svg" Type="http://schemas.openxmlformats.org/officeDocument/2006/relationships/image"/><Relationship Id="rId4" Target="../media/image3.png" Type="http://schemas.openxmlformats.org/officeDocument/2006/relationships/image"/><Relationship Id="rId5" Target="../media/image15.jpeg" Type="http://schemas.openxmlformats.org/officeDocument/2006/relationships/image"/><Relationship Id="rId6" Target="../media/image16.png" Type="http://schemas.openxmlformats.org/officeDocument/2006/relationships/image"/><Relationship Id="rId7" Target="../media/image17.png" Type="http://schemas.openxmlformats.org/officeDocument/2006/relationships/image"/><Relationship Id="rId8" Target="../media/image18.svg" Type="http://schemas.openxmlformats.org/officeDocument/2006/relationships/image"/><Relationship Id="rId9" Target="../media/image19.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svg" Type="http://schemas.openxmlformats.org/officeDocument/2006/relationships/image"/><Relationship Id="rId4" Target="../media/image21.jpeg" Type="http://schemas.openxmlformats.org/officeDocument/2006/relationships/image"/><Relationship Id="rId5" Target="../media/image22.png" Type="http://schemas.openxmlformats.org/officeDocument/2006/relationships/image"/><Relationship Id="rId6" Target="../media/image23.svg" Type="http://schemas.openxmlformats.org/officeDocument/2006/relationships/image"/><Relationship Id="rId7" Target="../media/image24.png" Type="http://schemas.openxmlformats.org/officeDocument/2006/relationships/image"/><Relationship Id="rId8" Target="../media/image25.jpeg" Type="http://schemas.openxmlformats.org/officeDocument/2006/relationships/image"/><Relationship Id="rId9" Target="../media/image12.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0.png" Type="http://schemas.openxmlformats.org/officeDocument/2006/relationships/image"/><Relationship Id="rId11" Target="../media/image31.svg" Type="http://schemas.openxmlformats.org/officeDocument/2006/relationships/image"/><Relationship Id="rId12" Target="../media/image32.png" Type="http://schemas.openxmlformats.org/officeDocument/2006/relationships/image"/><Relationship Id="rId13" Target="../media/image33.png" Type="http://schemas.openxmlformats.org/officeDocument/2006/relationships/image"/><Relationship Id="rId14" Target="../media/image34.svg" Type="http://schemas.openxmlformats.org/officeDocument/2006/relationships/image"/><Relationship Id="rId15" Target="../media/image12.png" Type="http://schemas.openxmlformats.org/officeDocument/2006/relationships/image"/><Relationship Id="rId2" Target="../media/image26.jpeg" Type="http://schemas.openxmlformats.org/officeDocument/2006/relationships/image"/><Relationship Id="rId3" Target="../media/image27.jpeg" Type="http://schemas.openxmlformats.org/officeDocument/2006/relationships/image"/><Relationship Id="rId4" Target="../media/image5.png" Type="http://schemas.openxmlformats.org/officeDocument/2006/relationships/image"/><Relationship Id="rId5" Target="../media/image6.svg" Type="http://schemas.openxmlformats.org/officeDocument/2006/relationships/image"/><Relationship Id="rId6" Target="../media/image13.png" Type="http://schemas.openxmlformats.org/officeDocument/2006/relationships/image"/><Relationship Id="rId7" Target="../media/image14.svg" Type="http://schemas.openxmlformats.org/officeDocument/2006/relationships/image"/><Relationship Id="rId8" Target="../media/image28.png" Type="http://schemas.openxmlformats.org/officeDocument/2006/relationships/image"/><Relationship Id="rId9" Target="../media/image29.sv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5.png" Type="http://schemas.openxmlformats.org/officeDocument/2006/relationships/image"/><Relationship Id="rId3" Target="../media/image36.svg" Type="http://schemas.openxmlformats.org/officeDocument/2006/relationships/image"/><Relationship Id="rId4" Target="../media/image37.jpeg" Type="http://schemas.openxmlformats.org/officeDocument/2006/relationships/image"/><Relationship Id="rId5" Target="../media/image38.jpeg" Type="http://schemas.openxmlformats.org/officeDocument/2006/relationships/image"/><Relationship Id="rId6" Target="../media/image39.png" Type="http://schemas.openxmlformats.org/officeDocument/2006/relationships/image"/><Relationship Id="rId7" Target="../media/image40.png" Type="http://schemas.openxmlformats.org/officeDocument/2006/relationships/image"/><Relationship Id="rId8" Target="../media/image12.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46.svg" Type="http://schemas.openxmlformats.org/officeDocument/2006/relationships/image"/><Relationship Id="rId11" Target="../media/image47.png" Type="http://schemas.openxmlformats.org/officeDocument/2006/relationships/image"/><Relationship Id="rId12" Target="../media/image48.svg" Type="http://schemas.openxmlformats.org/officeDocument/2006/relationships/image"/><Relationship Id="rId13" Target="tel:+91%2088%2000%20222%20600" TargetMode="External" Type="http://schemas.openxmlformats.org/officeDocument/2006/relationships/hyperlink"/><Relationship Id="rId14" Target="../media/image12.png" Type="http://schemas.openxmlformats.org/officeDocument/2006/relationships/image"/><Relationship Id="rId2" Target="../media/image41.png" Type="http://schemas.openxmlformats.org/officeDocument/2006/relationships/image"/><Relationship Id="rId3" Target="../media/image42.svg" Type="http://schemas.openxmlformats.org/officeDocument/2006/relationships/image"/><Relationship Id="rId4" Target="../media/image43.png" Type="http://schemas.openxmlformats.org/officeDocument/2006/relationships/image"/><Relationship Id="rId5" Target="../media/image35.png" Type="http://schemas.openxmlformats.org/officeDocument/2006/relationships/image"/><Relationship Id="rId6" Target="../media/image36.svg" Type="http://schemas.openxmlformats.org/officeDocument/2006/relationships/image"/><Relationship Id="rId7" Target="../media/image44.png" Type="http://schemas.openxmlformats.org/officeDocument/2006/relationships/image"/><Relationship Id="rId8" Target="https://enernew.in/about-us" TargetMode="External" Type="http://schemas.openxmlformats.org/officeDocument/2006/relationships/hyperlink"/><Relationship Id="rId9" Target="../media/image45.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4448204" y="6786566"/>
            <a:ext cx="18121891" cy="10340859"/>
            <a:chOff x="0" y="0"/>
            <a:chExt cx="1224090" cy="698500"/>
          </a:xfrm>
        </p:grpSpPr>
        <p:sp>
          <p:nvSpPr>
            <p:cNvPr name="Freeform 3" id="3"/>
            <p:cNvSpPr/>
            <p:nvPr/>
          </p:nvSpPr>
          <p:spPr>
            <a:xfrm flipH="false" flipV="false" rot="0">
              <a:off x="2133" y="0"/>
              <a:ext cx="1219824" cy="698500"/>
            </a:xfrm>
            <a:custGeom>
              <a:avLst/>
              <a:gdLst/>
              <a:ahLst/>
              <a:cxnLst/>
              <a:rect r="r" b="b" t="t" l="l"/>
              <a:pathLst>
                <a:path h="698500" w="1219824">
                  <a:moveTo>
                    <a:pt x="1216371" y="358851"/>
                  </a:moveTo>
                  <a:lnTo>
                    <a:pt x="1024343" y="688899"/>
                  </a:lnTo>
                  <a:cubicBezTo>
                    <a:pt x="1020884" y="694843"/>
                    <a:pt x="1014526" y="698500"/>
                    <a:pt x="1007649" y="698500"/>
                  </a:cubicBezTo>
                  <a:lnTo>
                    <a:pt x="212175" y="698500"/>
                  </a:lnTo>
                  <a:cubicBezTo>
                    <a:pt x="205298" y="698500"/>
                    <a:pt x="198939" y="694843"/>
                    <a:pt x="195481" y="688899"/>
                  </a:cubicBezTo>
                  <a:lnTo>
                    <a:pt x="3453" y="358851"/>
                  </a:lnTo>
                  <a:cubicBezTo>
                    <a:pt x="0" y="352916"/>
                    <a:pt x="0" y="345584"/>
                    <a:pt x="3453" y="339649"/>
                  </a:cubicBezTo>
                  <a:lnTo>
                    <a:pt x="195481" y="9601"/>
                  </a:lnTo>
                  <a:cubicBezTo>
                    <a:pt x="198939" y="3657"/>
                    <a:pt x="205298" y="0"/>
                    <a:pt x="212175" y="0"/>
                  </a:cubicBezTo>
                  <a:lnTo>
                    <a:pt x="1007649" y="0"/>
                  </a:lnTo>
                  <a:cubicBezTo>
                    <a:pt x="1014526" y="0"/>
                    <a:pt x="1020884" y="3657"/>
                    <a:pt x="1024343" y="9601"/>
                  </a:cubicBezTo>
                  <a:lnTo>
                    <a:pt x="1216371" y="339649"/>
                  </a:lnTo>
                  <a:cubicBezTo>
                    <a:pt x="1219824" y="345584"/>
                    <a:pt x="1219824" y="352916"/>
                    <a:pt x="1216371" y="358851"/>
                  </a:cubicBezTo>
                  <a:close/>
                </a:path>
              </a:pathLst>
            </a:custGeom>
            <a:solidFill>
              <a:srgbClr val="73C153"/>
            </a:solidFill>
          </p:spPr>
        </p:sp>
        <p:sp>
          <p:nvSpPr>
            <p:cNvPr name="TextBox 4" id="4"/>
            <p:cNvSpPr txBox="true"/>
            <p:nvPr/>
          </p:nvSpPr>
          <p:spPr>
            <a:xfrm>
              <a:off x="114300" y="-47625"/>
              <a:ext cx="995490" cy="746125"/>
            </a:xfrm>
            <a:prstGeom prst="rect">
              <a:avLst/>
            </a:prstGeom>
          </p:spPr>
          <p:txBody>
            <a:bodyPr anchor="ctr" rtlCol="false" tIns="50800" lIns="50800" bIns="50800" rIns="50800"/>
            <a:lstStyle/>
            <a:p>
              <a:pPr algn="ctr">
                <a:lnSpc>
                  <a:spcPts val="2659"/>
                </a:lnSpc>
              </a:pPr>
            </a:p>
          </p:txBody>
        </p:sp>
      </p:grpSp>
      <p:grpSp>
        <p:nvGrpSpPr>
          <p:cNvPr name="Group 5" id="5"/>
          <p:cNvGrpSpPr/>
          <p:nvPr/>
        </p:nvGrpSpPr>
        <p:grpSpPr>
          <a:xfrm rot="0">
            <a:off x="11334900" y="-3965104"/>
            <a:ext cx="15634544" cy="16253616"/>
            <a:chOff x="0" y="0"/>
            <a:chExt cx="1056076" cy="1097892"/>
          </a:xfrm>
        </p:grpSpPr>
        <p:sp>
          <p:nvSpPr>
            <p:cNvPr name="Freeform 6" id="6"/>
            <p:cNvSpPr/>
            <p:nvPr/>
          </p:nvSpPr>
          <p:spPr>
            <a:xfrm flipH="false" flipV="false" rot="0">
              <a:off x="1585" y="0"/>
              <a:ext cx="1052905" cy="1097892"/>
            </a:xfrm>
            <a:custGeom>
              <a:avLst/>
              <a:gdLst/>
              <a:ahLst/>
              <a:cxnLst/>
              <a:rect r="r" b="b" t="t" l="l"/>
              <a:pathLst>
                <a:path h="1097892" w="1052905">
                  <a:moveTo>
                    <a:pt x="1050021" y="561020"/>
                  </a:moveTo>
                  <a:lnTo>
                    <a:pt x="855760" y="1085818"/>
                  </a:lnTo>
                  <a:cubicBezTo>
                    <a:pt x="853074" y="1093075"/>
                    <a:pt x="846154" y="1097892"/>
                    <a:pt x="838416" y="1097892"/>
                  </a:cubicBezTo>
                  <a:lnTo>
                    <a:pt x="214490" y="1097892"/>
                  </a:lnTo>
                  <a:cubicBezTo>
                    <a:pt x="206752" y="1097892"/>
                    <a:pt x="199832" y="1093075"/>
                    <a:pt x="197146" y="1085818"/>
                  </a:cubicBezTo>
                  <a:lnTo>
                    <a:pt x="2884" y="561020"/>
                  </a:lnTo>
                  <a:cubicBezTo>
                    <a:pt x="0" y="553229"/>
                    <a:pt x="0" y="544663"/>
                    <a:pt x="2884" y="536872"/>
                  </a:cubicBezTo>
                  <a:lnTo>
                    <a:pt x="197146" y="12074"/>
                  </a:lnTo>
                  <a:cubicBezTo>
                    <a:pt x="199832" y="4817"/>
                    <a:pt x="206752" y="0"/>
                    <a:pt x="214490" y="0"/>
                  </a:cubicBezTo>
                  <a:lnTo>
                    <a:pt x="838416" y="0"/>
                  </a:lnTo>
                  <a:cubicBezTo>
                    <a:pt x="846154" y="0"/>
                    <a:pt x="853074" y="4817"/>
                    <a:pt x="855760" y="12074"/>
                  </a:cubicBezTo>
                  <a:lnTo>
                    <a:pt x="1050021" y="536872"/>
                  </a:lnTo>
                  <a:cubicBezTo>
                    <a:pt x="1052905" y="544663"/>
                    <a:pt x="1052905" y="553229"/>
                    <a:pt x="1050021" y="561020"/>
                  </a:cubicBezTo>
                  <a:close/>
                </a:path>
              </a:pathLst>
            </a:custGeom>
            <a:solidFill>
              <a:srgbClr val="73C153"/>
            </a:solidFill>
          </p:spPr>
        </p:sp>
        <p:sp>
          <p:nvSpPr>
            <p:cNvPr name="TextBox 7" id="7"/>
            <p:cNvSpPr txBox="true"/>
            <p:nvPr/>
          </p:nvSpPr>
          <p:spPr>
            <a:xfrm>
              <a:off x="114300" y="-47625"/>
              <a:ext cx="827476" cy="1145517"/>
            </a:xfrm>
            <a:prstGeom prst="rect">
              <a:avLst/>
            </a:prstGeom>
          </p:spPr>
          <p:txBody>
            <a:bodyPr anchor="ctr" rtlCol="false" tIns="50800" lIns="50800" bIns="50800" rIns="50800"/>
            <a:lstStyle/>
            <a:p>
              <a:pPr algn="ctr">
                <a:lnSpc>
                  <a:spcPts val="2659"/>
                </a:lnSpc>
              </a:pPr>
            </a:p>
          </p:txBody>
        </p:sp>
      </p:grpSp>
      <p:sp>
        <p:nvSpPr>
          <p:cNvPr name="TextBox 8" id="8"/>
          <p:cNvSpPr txBox="true"/>
          <p:nvPr/>
        </p:nvSpPr>
        <p:spPr>
          <a:xfrm rot="0">
            <a:off x="1028700" y="1685922"/>
            <a:ext cx="10714178" cy="2682240"/>
          </a:xfrm>
          <a:prstGeom prst="rect">
            <a:avLst/>
          </a:prstGeom>
        </p:spPr>
        <p:txBody>
          <a:bodyPr anchor="t" rtlCol="false" tIns="0" lIns="0" bIns="0" rIns="0">
            <a:spAutoFit/>
          </a:bodyPr>
          <a:lstStyle/>
          <a:p>
            <a:pPr algn="l">
              <a:lnSpc>
                <a:spcPts val="10530"/>
              </a:lnSpc>
            </a:pPr>
            <a:r>
              <a:rPr lang="en-US" sz="9000" b="true">
                <a:solidFill>
                  <a:srgbClr val="73C153"/>
                </a:solidFill>
                <a:latin typeface="Radnika Next Bold"/>
                <a:ea typeface="Radnika Next Bold"/>
                <a:cs typeface="Radnika Next Bold"/>
                <a:sym typeface="Radnika Next Bold"/>
              </a:rPr>
              <a:t>Solar Group Captive PPA</a:t>
            </a:r>
          </a:p>
        </p:txBody>
      </p:sp>
      <p:sp>
        <p:nvSpPr>
          <p:cNvPr name="Freeform 9" id="9"/>
          <p:cNvSpPr/>
          <p:nvPr/>
        </p:nvSpPr>
        <p:spPr>
          <a:xfrm flipH="false" flipV="false" rot="0">
            <a:off x="11590197" y="-1073662"/>
            <a:ext cx="3744388" cy="2934664"/>
          </a:xfrm>
          <a:custGeom>
            <a:avLst/>
            <a:gdLst/>
            <a:ahLst/>
            <a:cxnLst/>
            <a:rect r="r" b="b" t="t" l="l"/>
            <a:pathLst>
              <a:path h="2934664" w="3744388">
                <a:moveTo>
                  <a:pt x="0" y="0"/>
                </a:moveTo>
                <a:lnTo>
                  <a:pt x="3744389" y="0"/>
                </a:lnTo>
                <a:lnTo>
                  <a:pt x="3744389" y="2934665"/>
                </a:lnTo>
                <a:lnTo>
                  <a:pt x="0" y="293466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10" id="10"/>
          <p:cNvSpPr/>
          <p:nvPr/>
        </p:nvSpPr>
        <p:spPr>
          <a:xfrm flipH="false" flipV="false" rot="0">
            <a:off x="10148185" y="1737509"/>
            <a:ext cx="11159176" cy="6263087"/>
          </a:xfrm>
          <a:custGeom>
            <a:avLst/>
            <a:gdLst/>
            <a:ahLst/>
            <a:cxnLst/>
            <a:rect r="r" b="b" t="t" l="l"/>
            <a:pathLst>
              <a:path h="6263087" w="11159176">
                <a:moveTo>
                  <a:pt x="0" y="0"/>
                </a:moveTo>
                <a:lnTo>
                  <a:pt x="11159176" y="0"/>
                </a:lnTo>
                <a:lnTo>
                  <a:pt x="11159176" y="6263088"/>
                </a:lnTo>
                <a:lnTo>
                  <a:pt x="0" y="6263088"/>
                </a:lnTo>
                <a:lnTo>
                  <a:pt x="0" y="0"/>
                </a:lnTo>
                <a:close/>
              </a:path>
            </a:pathLst>
          </a:custGeom>
          <a:blipFill>
            <a:blip r:embed="rId4"/>
            <a:stretch>
              <a:fillRect l="0" t="0" r="0" b="0"/>
            </a:stretch>
          </a:blipFill>
        </p:spPr>
      </p:sp>
      <p:grpSp>
        <p:nvGrpSpPr>
          <p:cNvPr name="Group 11" id="11"/>
          <p:cNvGrpSpPr/>
          <p:nvPr/>
        </p:nvGrpSpPr>
        <p:grpSpPr>
          <a:xfrm rot="0">
            <a:off x="10791635" y="2194777"/>
            <a:ext cx="9695335" cy="4617728"/>
            <a:chOff x="0" y="0"/>
            <a:chExt cx="926140" cy="441105"/>
          </a:xfrm>
        </p:grpSpPr>
        <p:sp>
          <p:nvSpPr>
            <p:cNvPr name="Freeform 12" id="12"/>
            <p:cNvSpPr/>
            <p:nvPr/>
          </p:nvSpPr>
          <p:spPr>
            <a:xfrm flipH="false" flipV="false" rot="0">
              <a:off x="0" y="0"/>
              <a:ext cx="926140" cy="441105"/>
            </a:xfrm>
            <a:custGeom>
              <a:avLst/>
              <a:gdLst/>
              <a:ahLst/>
              <a:cxnLst/>
              <a:rect r="r" b="b" t="t" l="l"/>
              <a:pathLst>
                <a:path h="441105" w="926140">
                  <a:moveTo>
                    <a:pt x="33538" y="0"/>
                  </a:moveTo>
                  <a:lnTo>
                    <a:pt x="892602" y="0"/>
                  </a:lnTo>
                  <a:cubicBezTo>
                    <a:pt x="901497" y="0"/>
                    <a:pt x="910027" y="3533"/>
                    <a:pt x="916317" y="9823"/>
                  </a:cubicBezTo>
                  <a:cubicBezTo>
                    <a:pt x="922606" y="16113"/>
                    <a:pt x="926140" y="24643"/>
                    <a:pt x="926140" y="33538"/>
                  </a:cubicBezTo>
                  <a:lnTo>
                    <a:pt x="926140" y="407567"/>
                  </a:lnTo>
                  <a:cubicBezTo>
                    <a:pt x="926140" y="416462"/>
                    <a:pt x="922606" y="424992"/>
                    <a:pt x="916317" y="431282"/>
                  </a:cubicBezTo>
                  <a:cubicBezTo>
                    <a:pt x="910027" y="437572"/>
                    <a:pt x="901497" y="441105"/>
                    <a:pt x="892602" y="441105"/>
                  </a:cubicBezTo>
                  <a:lnTo>
                    <a:pt x="33538" y="441105"/>
                  </a:lnTo>
                  <a:cubicBezTo>
                    <a:pt x="24643" y="441105"/>
                    <a:pt x="16113" y="437572"/>
                    <a:pt x="9823" y="431282"/>
                  </a:cubicBezTo>
                  <a:cubicBezTo>
                    <a:pt x="3533" y="424992"/>
                    <a:pt x="0" y="416462"/>
                    <a:pt x="0" y="407567"/>
                  </a:cubicBezTo>
                  <a:lnTo>
                    <a:pt x="0" y="33538"/>
                  </a:lnTo>
                  <a:cubicBezTo>
                    <a:pt x="0" y="24643"/>
                    <a:pt x="3533" y="16113"/>
                    <a:pt x="9823" y="9823"/>
                  </a:cubicBezTo>
                  <a:cubicBezTo>
                    <a:pt x="16113" y="3533"/>
                    <a:pt x="24643" y="0"/>
                    <a:pt x="33538" y="0"/>
                  </a:cubicBezTo>
                  <a:close/>
                </a:path>
              </a:pathLst>
            </a:custGeom>
            <a:blipFill>
              <a:blip r:embed="rId5"/>
              <a:stretch>
                <a:fillRect l="0" t="-20073" r="0" b="-20073"/>
              </a:stretch>
            </a:blipFill>
            <a:ln w="152400" cap="rnd">
              <a:solidFill>
                <a:srgbClr val="000000"/>
              </a:solidFill>
              <a:prstDash val="solid"/>
              <a:round/>
            </a:ln>
          </p:spPr>
        </p:sp>
      </p:grpSp>
      <p:sp>
        <p:nvSpPr>
          <p:cNvPr name="Freeform 13" id="13"/>
          <p:cNvSpPr/>
          <p:nvPr/>
        </p:nvSpPr>
        <p:spPr>
          <a:xfrm flipH="false" flipV="true" rot="0">
            <a:off x="10519278" y="1509822"/>
            <a:ext cx="5384548" cy="1393252"/>
          </a:xfrm>
          <a:custGeom>
            <a:avLst/>
            <a:gdLst/>
            <a:ahLst/>
            <a:cxnLst/>
            <a:rect r="r" b="b" t="t" l="l"/>
            <a:pathLst>
              <a:path h="1393252" w="5384548">
                <a:moveTo>
                  <a:pt x="0" y="1393252"/>
                </a:moveTo>
                <a:lnTo>
                  <a:pt x="5384549" y="1393252"/>
                </a:lnTo>
                <a:lnTo>
                  <a:pt x="5384549" y="0"/>
                </a:lnTo>
                <a:lnTo>
                  <a:pt x="0" y="0"/>
                </a:lnTo>
                <a:lnTo>
                  <a:pt x="0" y="1393252"/>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4" id="14"/>
          <p:cNvSpPr/>
          <p:nvPr/>
        </p:nvSpPr>
        <p:spPr>
          <a:xfrm flipH="false" flipV="false" rot="0">
            <a:off x="-1265101" y="5143500"/>
            <a:ext cx="4110511" cy="6165767"/>
          </a:xfrm>
          <a:custGeom>
            <a:avLst/>
            <a:gdLst/>
            <a:ahLst/>
            <a:cxnLst/>
            <a:rect r="r" b="b" t="t" l="l"/>
            <a:pathLst>
              <a:path h="6165767" w="4110511">
                <a:moveTo>
                  <a:pt x="0" y="0"/>
                </a:moveTo>
                <a:lnTo>
                  <a:pt x="4110511" y="0"/>
                </a:lnTo>
                <a:lnTo>
                  <a:pt x="4110511" y="6165767"/>
                </a:lnTo>
                <a:lnTo>
                  <a:pt x="0" y="6165767"/>
                </a:lnTo>
                <a:lnTo>
                  <a:pt x="0" y="0"/>
                </a:lnTo>
                <a:close/>
              </a:path>
            </a:pathLst>
          </a:custGeom>
          <a:blipFill>
            <a:blip r:embed="rId8"/>
            <a:stretch>
              <a:fillRect l="0" t="0" r="0" b="0"/>
            </a:stretch>
          </a:blipFill>
        </p:spPr>
      </p:sp>
      <p:grpSp>
        <p:nvGrpSpPr>
          <p:cNvPr name="Group 15" id="15"/>
          <p:cNvGrpSpPr/>
          <p:nvPr/>
        </p:nvGrpSpPr>
        <p:grpSpPr>
          <a:xfrm rot="0">
            <a:off x="3666920" y="6268130"/>
            <a:ext cx="7020079" cy="1008551"/>
            <a:chOff x="0" y="0"/>
            <a:chExt cx="1842511" cy="264707"/>
          </a:xfrm>
        </p:grpSpPr>
        <p:sp>
          <p:nvSpPr>
            <p:cNvPr name="Freeform 16" id="16"/>
            <p:cNvSpPr/>
            <p:nvPr/>
          </p:nvSpPr>
          <p:spPr>
            <a:xfrm flipH="false" flipV="false" rot="0">
              <a:off x="0" y="0"/>
              <a:ext cx="1842511" cy="264707"/>
            </a:xfrm>
            <a:custGeom>
              <a:avLst/>
              <a:gdLst/>
              <a:ahLst/>
              <a:cxnLst/>
              <a:rect r="r" b="b" t="t" l="l"/>
              <a:pathLst>
                <a:path h="264707" w="1842511">
                  <a:moveTo>
                    <a:pt x="110283" y="0"/>
                  </a:moveTo>
                  <a:lnTo>
                    <a:pt x="1732228" y="0"/>
                  </a:lnTo>
                  <a:cubicBezTo>
                    <a:pt x="1793136" y="0"/>
                    <a:pt x="1842511" y="49375"/>
                    <a:pt x="1842511" y="110283"/>
                  </a:cubicBezTo>
                  <a:lnTo>
                    <a:pt x="1842511" y="154425"/>
                  </a:lnTo>
                  <a:cubicBezTo>
                    <a:pt x="1842511" y="183674"/>
                    <a:pt x="1830892" y="211724"/>
                    <a:pt x="1810210" y="232406"/>
                  </a:cubicBezTo>
                  <a:cubicBezTo>
                    <a:pt x="1789528" y="253088"/>
                    <a:pt x="1761477" y="264707"/>
                    <a:pt x="1732228" y="264707"/>
                  </a:cubicBezTo>
                  <a:lnTo>
                    <a:pt x="110283" y="264707"/>
                  </a:lnTo>
                  <a:cubicBezTo>
                    <a:pt x="81034" y="264707"/>
                    <a:pt x="52983" y="253088"/>
                    <a:pt x="32301" y="232406"/>
                  </a:cubicBezTo>
                  <a:cubicBezTo>
                    <a:pt x="11619" y="211724"/>
                    <a:pt x="0" y="183674"/>
                    <a:pt x="0" y="154425"/>
                  </a:cubicBezTo>
                  <a:lnTo>
                    <a:pt x="0" y="110283"/>
                  </a:lnTo>
                  <a:cubicBezTo>
                    <a:pt x="0" y="81034"/>
                    <a:pt x="11619" y="52983"/>
                    <a:pt x="32301" y="32301"/>
                  </a:cubicBezTo>
                  <a:cubicBezTo>
                    <a:pt x="52983" y="11619"/>
                    <a:pt x="81034" y="0"/>
                    <a:pt x="110283" y="0"/>
                  </a:cubicBezTo>
                  <a:close/>
                </a:path>
              </a:pathLst>
            </a:custGeom>
            <a:solidFill>
              <a:srgbClr val="FFB921"/>
            </a:solidFill>
          </p:spPr>
        </p:sp>
        <p:sp>
          <p:nvSpPr>
            <p:cNvPr name="TextBox 17" id="17"/>
            <p:cNvSpPr txBox="true"/>
            <p:nvPr/>
          </p:nvSpPr>
          <p:spPr>
            <a:xfrm>
              <a:off x="0" y="-47625"/>
              <a:ext cx="1842511" cy="312332"/>
            </a:xfrm>
            <a:prstGeom prst="rect">
              <a:avLst/>
            </a:prstGeom>
          </p:spPr>
          <p:txBody>
            <a:bodyPr anchor="ctr" rtlCol="false" tIns="50800" lIns="50800" bIns="50800" rIns="50800"/>
            <a:lstStyle/>
            <a:p>
              <a:pPr algn="ctr">
                <a:lnSpc>
                  <a:spcPts val="2659"/>
                </a:lnSpc>
              </a:pPr>
            </a:p>
          </p:txBody>
        </p:sp>
      </p:grpSp>
      <p:grpSp>
        <p:nvGrpSpPr>
          <p:cNvPr name="Group 18" id="18"/>
          <p:cNvGrpSpPr>
            <a:grpSpLocks noChangeAspect="true"/>
          </p:cNvGrpSpPr>
          <p:nvPr/>
        </p:nvGrpSpPr>
        <p:grpSpPr>
          <a:xfrm rot="0">
            <a:off x="1245696" y="5143500"/>
            <a:ext cx="3955026" cy="3955026"/>
            <a:chOff x="0" y="0"/>
            <a:chExt cx="6350000" cy="6350000"/>
          </a:xfrm>
        </p:grpSpPr>
        <p:sp>
          <p:nvSpPr>
            <p:cNvPr name="Freeform 19" id="19"/>
            <p:cNvSpPr/>
            <p:nvPr/>
          </p:nvSpPr>
          <p:spPr>
            <a:xfrm flipH="false" flipV="false" rot="0">
              <a:off x="-156812" y="-5088"/>
              <a:ext cx="6663624" cy="6360176"/>
            </a:xfrm>
            <a:custGeom>
              <a:avLst/>
              <a:gdLst/>
              <a:ahLst/>
              <a:cxnLst/>
              <a:rect r="r" b="b" t="t" l="l"/>
              <a:pathLst>
                <a:path h="6360176" w="6663624">
                  <a:moveTo>
                    <a:pt x="3331812" y="5088"/>
                  </a:moveTo>
                  <a:lnTo>
                    <a:pt x="3331812" y="5088"/>
                  </a:lnTo>
                  <a:cubicBezTo>
                    <a:pt x="2194111" y="0"/>
                    <a:pt x="1140649" y="604036"/>
                    <a:pt x="570324" y="1588475"/>
                  </a:cubicBezTo>
                  <a:cubicBezTo>
                    <a:pt x="0" y="2572913"/>
                    <a:pt x="0" y="3787263"/>
                    <a:pt x="570324" y="4771701"/>
                  </a:cubicBezTo>
                  <a:cubicBezTo>
                    <a:pt x="1140649" y="5756140"/>
                    <a:pt x="2194111" y="6360176"/>
                    <a:pt x="3331812" y="6355088"/>
                  </a:cubicBezTo>
                  <a:cubicBezTo>
                    <a:pt x="4469513" y="6360176"/>
                    <a:pt x="5522976" y="5756140"/>
                    <a:pt x="6093300" y="4771701"/>
                  </a:cubicBezTo>
                  <a:cubicBezTo>
                    <a:pt x="6663624" y="3787263"/>
                    <a:pt x="6663624" y="2572913"/>
                    <a:pt x="6093300" y="1588475"/>
                  </a:cubicBezTo>
                  <a:cubicBezTo>
                    <a:pt x="5522976" y="604036"/>
                    <a:pt x="4469513" y="0"/>
                    <a:pt x="3331812" y="5088"/>
                  </a:cubicBezTo>
                  <a:close/>
                </a:path>
              </a:pathLst>
            </a:custGeom>
            <a:solidFill>
              <a:srgbClr val="000000"/>
            </a:solidFill>
          </p:spPr>
        </p:sp>
        <p:sp>
          <p:nvSpPr>
            <p:cNvPr name="Freeform 20" id="20"/>
            <p:cNvSpPr/>
            <p:nvPr/>
          </p:nvSpPr>
          <p:spPr>
            <a:xfrm flipH="false" flipV="false" rot="0">
              <a:off x="400267" y="526623"/>
              <a:ext cx="5549466" cy="5296755"/>
            </a:xfrm>
            <a:custGeom>
              <a:avLst/>
              <a:gdLst/>
              <a:ahLst/>
              <a:cxnLst/>
              <a:rect r="r" b="b" t="t" l="l"/>
              <a:pathLst>
                <a:path h="5296755" w="5549466">
                  <a:moveTo>
                    <a:pt x="2774733" y="4237"/>
                  </a:moveTo>
                  <a:cubicBezTo>
                    <a:pt x="1827256" y="0"/>
                    <a:pt x="949932" y="503041"/>
                    <a:pt x="474966" y="1322882"/>
                  </a:cubicBezTo>
                  <a:cubicBezTo>
                    <a:pt x="0" y="2142722"/>
                    <a:pt x="0" y="3154032"/>
                    <a:pt x="474966" y="3973872"/>
                  </a:cubicBezTo>
                  <a:cubicBezTo>
                    <a:pt x="949932" y="4793713"/>
                    <a:pt x="1827256" y="5296754"/>
                    <a:pt x="2774733" y="5292517"/>
                  </a:cubicBezTo>
                  <a:cubicBezTo>
                    <a:pt x="3722210" y="5296754"/>
                    <a:pt x="4599534" y="4793713"/>
                    <a:pt x="5074500" y="3973872"/>
                  </a:cubicBezTo>
                  <a:cubicBezTo>
                    <a:pt x="5549466" y="3154032"/>
                    <a:pt x="5549466" y="2142722"/>
                    <a:pt x="5074500" y="1322882"/>
                  </a:cubicBezTo>
                  <a:cubicBezTo>
                    <a:pt x="4599534" y="503041"/>
                    <a:pt x="3722210" y="0"/>
                    <a:pt x="2774733" y="4237"/>
                  </a:cubicBezTo>
                  <a:close/>
                </a:path>
              </a:pathLst>
            </a:custGeom>
            <a:blipFill>
              <a:blip r:embed="rId9"/>
              <a:stretch>
                <a:fillRect l="223" t="-13829" r="223" b="-13829"/>
              </a:stretch>
            </a:blipFill>
          </p:spPr>
        </p:sp>
      </p:grpSp>
      <p:sp>
        <p:nvSpPr>
          <p:cNvPr name="Freeform 21" id="21"/>
          <p:cNvSpPr/>
          <p:nvPr/>
        </p:nvSpPr>
        <p:spPr>
          <a:xfrm flipH="true" flipV="false" rot="0">
            <a:off x="8165050" y="5492240"/>
            <a:ext cx="11544205" cy="6464755"/>
          </a:xfrm>
          <a:custGeom>
            <a:avLst/>
            <a:gdLst/>
            <a:ahLst/>
            <a:cxnLst/>
            <a:rect r="r" b="b" t="t" l="l"/>
            <a:pathLst>
              <a:path h="6464755" w="11544205">
                <a:moveTo>
                  <a:pt x="11544205" y="0"/>
                </a:moveTo>
                <a:lnTo>
                  <a:pt x="0" y="0"/>
                </a:lnTo>
                <a:lnTo>
                  <a:pt x="0" y="6464755"/>
                </a:lnTo>
                <a:lnTo>
                  <a:pt x="11544205" y="6464755"/>
                </a:lnTo>
                <a:lnTo>
                  <a:pt x="11544205" y="0"/>
                </a:lnTo>
                <a:close/>
              </a:path>
            </a:pathLst>
          </a:custGeom>
          <a:blipFill>
            <a:blip r:embed="rId10"/>
            <a:stretch>
              <a:fillRect l="0" t="0" r="0" b="0"/>
            </a:stretch>
          </a:blipFill>
        </p:spPr>
      </p:sp>
      <p:sp>
        <p:nvSpPr>
          <p:cNvPr name="Freeform 22" id="22"/>
          <p:cNvSpPr/>
          <p:nvPr/>
        </p:nvSpPr>
        <p:spPr>
          <a:xfrm flipH="false" flipV="false" rot="0">
            <a:off x="5200722" y="7676902"/>
            <a:ext cx="789872" cy="789872"/>
          </a:xfrm>
          <a:custGeom>
            <a:avLst/>
            <a:gdLst/>
            <a:ahLst/>
            <a:cxnLst/>
            <a:rect r="r" b="b" t="t" l="l"/>
            <a:pathLst>
              <a:path h="789872" w="789872">
                <a:moveTo>
                  <a:pt x="0" y="0"/>
                </a:moveTo>
                <a:lnTo>
                  <a:pt x="789872" y="0"/>
                </a:lnTo>
                <a:lnTo>
                  <a:pt x="789872" y="789872"/>
                </a:lnTo>
                <a:lnTo>
                  <a:pt x="0" y="789872"/>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Freeform 23" id="23"/>
          <p:cNvSpPr/>
          <p:nvPr/>
        </p:nvSpPr>
        <p:spPr>
          <a:xfrm flipH="false" flipV="false" rot="0">
            <a:off x="249554" y="200772"/>
            <a:ext cx="3607399" cy="827928"/>
          </a:xfrm>
          <a:custGeom>
            <a:avLst/>
            <a:gdLst/>
            <a:ahLst/>
            <a:cxnLst/>
            <a:rect r="r" b="b" t="t" l="l"/>
            <a:pathLst>
              <a:path h="827928" w="3607399">
                <a:moveTo>
                  <a:pt x="0" y="0"/>
                </a:moveTo>
                <a:lnTo>
                  <a:pt x="3607399" y="0"/>
                </a:lnTo>
                <a:lnTo>
                  <a:pt x="3607399" y="827928"/>
                </a:lnTo>
                <a:lnTo>
                  <a:pt x="0" y="827928"/>
                </a:lnTo>
                <a:lnTo>
                  <a:pt x="0" y="0"/>
                </a:lnTo>
                <a:close/>
              </a:path>
            </a:pathLst>
          </a:custGeom>
          <a:blipFill>
            <a:blip r:embed="rId13"/>
            <a:stretch>
              <a:fillRect l="0" t="0" r="0" b="0"/>
            </a:stretch>
          </a:blipFill>
        </p:spPr>
      </p:sp>
      <p:sp>
        <p:nvSpPr>
          <p:cNvPr name="TextBox 24" id="24"/>
          <p:cNvSpPr txBox="true"/>
          <p:nvPr/>
        </p:nvSpPr>
        <p:spPr>
          <a:xfrm rot="0">
            <a:off x="5418534" y="6495924"/>
            <a:ext cx="3373145" cy="495813"/>
          </a:xfrm>
          <a:prstGeom prst="rect">
            <a:avLst/>
          </a:prstGeom>
        </p:spPr>
        <p:txBody>
          <a:bodyPr anchor="t" rtlCol="false" tIns="0" lIns="0" bIns="0" rIns="0">
            <a:spAutoFit/>
          </a:bodyPr>
          <a:lstStyle/>
          <a:p>
            <a:pPr algn="l">
              <a:lnSpc>
                <a:spcPts val="4132"/>
              </a:lnSpc>
            </a:pPr>
            <a:r>
              <a:rPr lang="en-US" sz="2951" b="true">
                <a:solidFill>
                  <a:srgbClr val="FFFFFF"/>
                </a:solidFill>
                <a:latin typeface="DM Sans Bold"/>
                <a:ea typeface="DM Sans Bold"/>
                <a:cs typeface="DM Sans Bold"/>
                <a:sym typeface="DM Sans Bold"/>
              </a:rPr>
              <a:t>Presented By :</a:t>
            </a:r>
          </a:p>
        </p:txBody>
      </p:sp>
      <p:sp>
        <p:nvSpPr>
          <p:cNvPr name="TextBox 25" id="25"/>
          <p:cNvSpPr txBox="true"/>
          <p:nvPr/>
        </p:nvSpPr>
        <p:spPr>
          <a:xfrm rot="0">
            <a:off x="8133166" y="6535740"/>
            <a:ext cx="3134090" cy="422275"/>
          </a:xfrm>
          <a:prstGeom prst="rect">
            <a:avLst/>
          </a:prstGeom>
        </p:spPr>
        <p:txBody>
          <a:bodyPr anchor="t" rtlCol="false" tIns="0" lIns="0" bIns="0" rIns="0">
            <a:spAutoFit/>
          </a:bodyPr>
          <a:lstStyle/>
          <a:p>
            <a:pPr algn="l">
              <a:lnSpc>
                <a:spcPts val="3499"/>
              </a:lnSpc>
            </a:pPr>
            <a:r>
              <a:rPr lang="en-US" sz="2499">
                <a:solidFill>
                  <a:srgbClr val="FFFFFF"/>
                </a:solidFill>
                <a:latin typeface="DM Sans"/>
                <a:ea typeface="DM Sans"/>
                <a:cs typeface="DM Sans"/>
                <a:sym typeface="DM Sans"/>
              </a:rPr>
              <a:t>Enernew</a:t>
            </a:r>
          </a:p>
        </p:txBody>
      </p:sp>
      <p:sp>
        <p:nvSpPr>
          <p:cNvPr name="TextBox 26" id="26"/>
          <p:cNvSpPr txBox="true"/>
          <p:nvPr/>
        </p:nvSpPr>
        <p:spPr>
          <a:xfrm rot="0">
            <a:off x="6078633" y="7973635"/>
            <a:ext cx="3995849" cy="371541"/>
          </a:xfrm>
          <a:prstGeom prst="rect">
            <a:avLst/>
          </a:prstGeom>
        </p:spPr>
        <p:txBody>
          <a:bodyPr anchor="t" rtlCol="false" tIns="0" lIns="0" bIns="0" rIns="0">
            <a:spAutoFit/>
          </a:bodyPr>
          <a:lstStyle/>
          <a:p>
            <a:pPr algn="l">
              <a:lnSpc>
                <a:spcPts val="3058"/>
              </a:lnSpc>
            </a:pPr>
            <a:r>
              <a:rPr lang="en-US" sz="2184">
                <a:solidFill>
                  <a:srgbClr val="FFFFFF"/>
                </a:solidFill>
                <a:latin typeface="DM Sans"/>
                <a:ea typeface="DM Sans"/>
                <a:cs typeface="DM Sans"/>
                <a:sym typeface="DM Sans"/>
              </a:rPr>
              <a:t>www.enernew.in</a:t>
            </a:r>
          </a:p>
        </p:txBody>
      </p:sp>
      <p:sp>
        <p:nvSpPr>
          <p:cNvPr name="TextBox 27" id="27"/>
          <p:cNvSpPr txBox="true"/>
          <p:nvPr/>
        </p:nvSpPr>
        <p:spPr>
          <a:xfrm rot="0">
            <a:off x="6081500" y="7769847"/>
            <a:ext cx="3353386" cy="304337"/>
          </a:xfrm>
          <a:prstGeom prst="rect">
            <a:avLst/>
          </a:prstGeom>
        </p:spPr>
        <p:txBody>
          <a:bodyPr anchor="t" rtlCol="false" tIns="0" lIns="0" bIns="0" rIns="0">
            <a:spAutoFit/>
          </a:bodyPr>
          <a:lstStyle/>
          <a:p>
            <a:pPr algn="l">
              <a:lnSpc>
                <a:spcPts val="2566"/>
              </a:lnSpc>
            </a:pPr>
            <a:r>
              <a:rPr lang="en-US" sz="1833" b="true">
                <a:solidFill>
                  <a:srgbClr val="FFFFFF"/>
                </a:solidFill>
                <a:latin typeface="DM Sans Bold"/>
                <a:ea typeface="DM Sans Bold"/>
                <a:cs typeface="DM Sans Bold"/>
                <a:sym typeface="DM Sans Bold"/>
              </a:rPr>
              <a:t>Visit Our Website</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8917422" y="6064328"/>
            <a:ext cx="15634544" cy="8798195"/>
            <a:chOff x="0" y="0"/>
            <a:chExt cx="1056076" cy="594297"/>
          </a:xfrm>
        </p:grpSpPr>
        <p:sp>
          <p:nvSpPr>
            <p:cNvPr name="Freeform 3" id="3"/>
            <p:cNvSpPr/>
            <p:nvPr/>
          </p:nvSpPr>
          <p:spPr>
            <a:xfrm flipH="false" flipV="false" rot="0">
              <a:off x="2886" y="0"/>
              <a:ext cx="1050304" cy="594297"/>
            </a:xfrm>
            <a:custGeom>
              <a:avLst/>
              <a:gdLst/>
              <a:ahLst/>
              <a:cxnLst/>
              <a:rect r="r" b="b" t="t" l="l"/>
              <a:pathLst>
                <a:path h="594297" w="1050304">
                  <a:moveTo>
                    <a:pt x="1045922" y="307776"/>
                  </a:moveTo>
                  <a:lnTo>
                    <a:pt x="857257" y="583669"/>
                  </a:lnTo>
                  <a:cubicBezTo>
                    <a:pt x="852709" y="590320"/>
                    <a:pt x="845172" y="594297"/>
                    <a:pt x="837115" y="594297"/>
                  </a:cubicBezTo>
                  <a:lnTo>
                    <a:pt x="213189" y="594297"/>
                  </a:lnTo>
                  <a:cubicBezTo>
                    <a:pt x="205132" y="594297"/>
                    <a:pt x="197594" y="590320"/>
                    <a:pt x="193047" y="583669"/>
                  </a:cubicBezTo>
                  <a:lnTo>
                    <a:pt x="4381" y="307776"/>
                  </a:lnTo>
                  <a:cubicBezTo>
                    <a:pt x="0" y="301368"/>
                    <a:pt x="0" y="292928"/>
                    <a:pt x="4381" y="286521"/>
                  </a:cubicBezTo>
                  <a:lnTo>
                    <a:pt x="193047" y="10627"/>
                  </a:lnTo>
                  <a:cubicBezTo>
                    <a:pt x="197594" y="3977"/>
                    <a:pt x="205132" y="0"/>
                    <a:pt x="213189" y="0"/>
                  </a:cubicBezTo>
                  <a:lnTo>
                    <a:pt x="837115" y="0"/>
                  </a:lnTo>
                  <a:cubicBezTo>
                    <a:pt x="845172" y="0"/>
                    <a:pt x="852709" y="3977"/>
                    <a:pt x="857257" y="10627"/>
                  </a:cubicBezTo>
                  <a:lnTo>
                    <a:pt x="1045922" y="286521"/>
                  </a:lnTo>
                  <a:cubicBezTo>
                    <a:pt x="1050304" y="292928"/>
                    <a:pt x="1050304" y="301368"/>
                    <a:pt x="1045922" y="307776"/>
                  </a:cubicBezTo>
                  <a:close/>
                </a:path>
              </a:pathLst>
            </a:custGeom>
            <a:solidFill>
              <a:srgbClr val="FFB921"/>
            </a:solidFill>
          </p:spPr>
        </p:sp>
        <p:sp>
          <p:nvSpPr>
            <p:cNvPr name="TextBox 4" id="4"/>
            <p:cNvSpPr txBox="true"/>
            <p:nvPr/>
          </p:nvSpPr>
          <p:spPr>
            <a:xfrm>
              <a:off x="114300" y="-47625"/>
              <a:ext cx="827476" cy="641922"/>
            </a:xfrm>
            <a:prstGeom prst="rect">
              <a:avLst/>
            </a:prstGeom>
          </p:spPr>
          <p:txBody>
            <a:bodyPr anchor="ctr" rtlCol="false" tIns="50800" lIns="50800" bIns="50800" rIns="50800"/>
            <a:lstStyle/>
            <a:p>
              <a:pPr algn="ctr">
                <a:lnSpc>
                  <a:spcPts val="2659"/>
                </a:lnSpc>
              </a:pPr>
            </a:p>
          </p:txBody>
        </p:sp>
      </p:grpSp>
      <p:sp>
        <p:nvSpPr>
          <p:cNvPr name="TextBox 5" id="5"/>
          <p:cNvSpPr txBox="true"/>
          <p:nvPr/>
        </p:nvSpPr>
        <p:spPr>
          <a:xfrm rot="0">
            <a:off x="320430" y="868566"/>
            <a:ext cx="9694398" cy="1095375"/>
          </a:xfrm>
          <a:prstGeom prst="rect">
            <a:avLst/>
          </a:prstGeom>
        </p:spPr>
        <p:txBody>
          <a:bodyPr anchor="t" rtlCol="false" tIns="0" lIns="0" bIns="0" rIns="0">
            <a:spAutoFit/>
          </a:bodyPr>
          <a:lstStyle/>
          <a:p>
            <a:pPr algn="l">
              <a:lnSpc>
                <a:spcPts val="8549"/>
              </a:lnSpc>
            </a:pPr>
            <a:r>
              <a:rPr lang="en-US" sz="7500" b="true">
                <a:solidFill>
                  <a:srgbClr val="73C153"/>
                </a:solidFill>
                <a:latin typeface="Radnika Next Bold"/>
                <a:ea typeface="Radnika Next Bold"/>
                <a:cs typeface="Radnika Next Bold"/>
                <a:sym typeface="Radnika Next Bold"/>
              </a:rPr>
              <a:t>Introduction</a:t>
            </a:r>
          </a:p>
        </p:txBody>
      </p:sp>
      <p:sp>
        <p:nvSpPr>
          <p:cNvPr name="Freeform 6" id="6"/>
          <p:cNvSpPr/>
          <p:nvPr/>
        </p:nvSpPr>
        <p:spPr>
          <a:xfrm flipH="false" flipV="false" rot="0">
            <a:off x="10014828" y="6999457"/>
            <a:ext cx="2400187" cy="1881147"/>
          </a:xfrm>
          <a:custGeom>
            <a:avLst/>
            <a:gdLst/>
            <a:ahLst/>
            <a:cxnLst/>
            <a:rect r="r" b="b" t="t" l="l"/>
            <a:pathLst>
              <a:path h="1881147" w="2400187">
                <a:moveTo>
                  <a:pt x="0" y="0"/>
                </a:moveTo>
                <a:lnTo>
                  <a:pt x="2400187" y="0"/>
                </a:lnTo>
                <a:lnTo>
                  <a:pt x="2400187" y="1881146"/>
                </a:lnTo>
                <a:lnTo>
                  <a:pt x="0" y="188114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7" id="7"/>
          <p:cNvSpPr/>
          <p:nvPr/>
        </p:nvSpPr>
        <p:spPr>
          <a:xfrm flipH="false" flipV="false" rot="0">
            <a:off x="10014828" y="1617432"/>
            <a:ext cx="12283331" cy="6894019"/>
          </a:xfrm>
          <a:custGeom>
            <a:avLst/>
            <a:gdLst/>
            <a:ahLst/>
            <a:cxnLst/>
            <a:rect r="r" b="b" t="t" l="l"/>
            <a:pathLst>
              <a:path h="6894019" w="12283331">
                <a:moveTo>
                  <a:pt x="0" y="0"/>
                </a:moveTo>
                <a:lnTo>
                  <a:pt x="12283331" y="0"/>
                </a:lnTo>
                <a:lnTo>
                  <a:pt x="12283331" y="6894020"/>
                </a:lnTo>
                <a:lnTo>
                  <a:pt x="0" y="6894020"/>
                </a:lnTo>
                <a:lnTo>
                  <a:pt x="0" y="0"/>
                </a:lnTo>
                <a:close/>
              </a:path>
            </a:pathLst>
          </a:custGeom>
          <a:blipFill>
            <a:blip r:embed="rId4"/>
            <a:stretch>
              <a:fillRect l="0" t="0" r="0" b="0"/>
            </a:stretch>
          </a:blipFill>
        </p:spPr>
      </p:sp>
      <p:grpSp>
        <p:nvGrpSpPr>
          <p:cNvPr name="Group 8" id="8"/>
          <p:cNvGrpSpPr/>
          <p:nvPr/>
        </p:nvGrpSpPr>
        <p:grpSpPr>
          <a:xfrm rot="0">
            <a:off x="10723098" y="2120765"/>
            <a:ext cx="8129026" cy="5082909"/>
            <a:chOff x="0" y="0"/>
            <a:chExt cx="705453" cy="441105"/>
          </a:xfrm>
        </p:grpSpPr>
        <p:sp>
          <p:nvSpPr>
            <p:cNvPr name="Freeform 9" id="9"/>
            <p:cNvSpPr/>
            <p:nvPr/>
          </p:nvSpPr>
          <p:spPr>
            <a:xfrm flipH="false" flipV="false" rot="0">
              <a:off x="0" y="0"/>
              <a:ext cx="705453" cy="441105"/>
            </a:xfrm>
            <a:custGeom>
              <a:avLst/>
              <a:gdLst/>
              <a:ahLst/>
              <a:cxnLst/>
              <a:rect r="r" b="b" t="t" l="l"/>
              <a:pathLst>
                <a:path h="441105" w="705453">
                  <a:moveTo>
                    <a:pt x="40000" y="0"/>
                  </a:moveTo>
                  <a:lnTo>
                    <a:pt x="665453" y="0"/>
                  </a:lnTo>
                  <a:cubicBezTo>
                    <a:pt x="676062" y="0"/>
                    <a:pt x="686236" y="4214"/>
                    <a:pt x="693737" y="11716"/>
                  </a:cubicBezTo>
                  <a:cubicBezTo>
                    <a:pt x="701239" y="19217"/>
                    <a:pt x="705453" y="29391"/>
                    <a:pt x="705453" y="40000"/>
                  </a:cubicBezTo>
                  <a:lnTo>
                    <a:pt x="705453" y="401105"/>
                  </a:lnTo>
                  <a:cubicBezTo>
                    <a:pt x="705453" y="411714"/>
                    <a:pt x="701239" y="421888"/>
                    <a:pt x="693737" y="429389"/>
                  </a:cubicBezTo>
                  <a:cubicBezTo>
                    <a:pt x="686236" y="436891"/>
                    <a:pt x="676062" y="441105"/>
                    <a:pt x="665453" y="441105"/>
                  </a:cubicBezTo>
                  <a:lnTo>
                    <a:pt x="40000" y="441105"/>
                  </a:lnTo>
                  <a:cubicBezTo>
                    <a:pt x="29391" y="441105"/>
                    <a:pt x="19217" y="436891"/>
                    <a:pt x="11716" y="429389"/>
                  </a:cubicBezTo>
                  <a:cubicBezTo>
                    <a:pt x="4214" y="421888"/>
                    <a:pt x="0" y="411714"/>
                    <a:pt x="0" y="401105"/>
                  </a:cubicBezTo>
                  <a:lnTo>
                    <a:pt x="0" y="40000"/>
                  </a:lnTo>
                  <a:cubicBezTo>
                    <a:pt x="0" y="29391"/>
                    <a:pt x="4214" y="19217"/>
                    <a:pt x="11716" y="11716"/>
                  </a:cubicBezTo>
                  <a:cubicBezTo>
                    <a:pt x="19217" y="4214"/>
                    <a:pt x="29391" y="0"/>
                    <a:pt x="40000" y="0"/>
                  </a:cubicBezTo>
                  <a:close/>
                </a:path>
              </a:pathLst>
            </a:custGeom>
            <a:blipFill>
              <a:blip r:embed="rId5"/>
              <a:stretch>
                <a:fillRect l="0" t="-2376" r="0" b="-2376"/>
              </a:stretch>
            </a:blipFill>
            <a:ln w="152400" cap="rnd">
              <a:solidFill>
                <a:srgbClr val="FFB921"/>
              </a:solidFill>
              <a:prstDash val="solid"/>
              <a:round/>
            </a:ln>
          </p:spPr>
        </p:sp>
      </p:grpSp>
      <p:sp>
        <p:nvSpPr>
          <p:cNvPr name="Freeform 10" id="10"/>
          <p:cNvSpPr/>
          <p:nvPr/>
        </p:nvSpPr>
        <p:spPr>
          <a:xfrm flipH="false" flipV="false" rot="0">
            <a:off x="-1785271" y="7810929"/>
            <a:ext cx="9204778" cy="2964706"/>
          </a:xfrm>
          <a:custGeom>
            <a:avLst/>
            <a:gdLst/>
            <a:ahLst/>
            <a:cxnLst/>
            <a:rect r="r" b="b" t="t" l="l"/>
            <a:pathLst>
              <a:path h="2964706" w="9204778">
                <a:moveTo>
                  <a:pt x="0" y="0"/>
                </a:moveTo>
                <a:lnTo>
                  <a:pt x="9204778" y="0"/>
                </a:lnTo>
                <a:lnTo>
                  <a:pt x="9204778" y="2964705"/>
                </a:lnTo>
                <a:lnTo>
                  <a:pt x="0" y="2964705"/>
                </a:lnTo>
                <a:lnTo>
                  <a:pt x="0" y="0"/>
                </a:lnTo>
                <a:close/>
              </a:path>
            </a:pathLst>
          </a:custGeom>
          <a:blipFill>
            <a:blip r:embed="rId6"/>
            <a:stretch>
              <a:fillRect l="0" t="0" r="0" b="0"/>
            </a:stretch>
          </a:blipFill>
        </p:spPr>
      </p:sp>
      <p:sp>
        <p:nvSpPr>
          <p:cNvPr name="Freeform 11" id="11"/>
          <p:cNvSpPr/>
          <p:nvPr/>
        </p:nvSpPr>
        <p:spPr>
          <a:xfrm flipH="false" flipV="true" rot="0">
            <a:off x="10519278" y="1509822"/>
            <a:ext cx="5384548" cy="1393252"/>
          </a:xfrm>
          <a:custGeom>
            <a:avLst/>
            <a:gdLst/>
            <a:ahLst/>
            <a:cxnLst/>
            <a:rect r="r" b="b" t="t" l="l"/>
            <a:pathLst>
              <a:path h="1393252" w="5384548">
                <a:moveTo>
                  <a:pt x="0" y="1393252"/>
                </a:moveTo>
                <a:lnTo>
                  <a:pt x="5384549" y="1393252"/>
                </a:lnTo>
                <a:lnTo>
                  <a:pt x="5384549" y="0"/>
                </a:lnTo>
                <a:lnTo>
                  <a:pt x="0" y="0"/>
                </a:lnTo>
                <a:lnTo>
                  <a:pt x="0" y="1393252"/>
                </a:lnTo>
                <a:close/>
              </a:path>
            </a:pathLst>
          </a:custGeom>
          <a:blipFill>
            <a:blip r:embed="rId7">
              <a:extLst>
                <a:ext uri="{96DAC541-7B7A-43D3-8B79-37D633B846F1}">
                  <asvg:svgBlip xmlns:asvg="http://schemas.microsoft.com/office/drawing/2016/SVG/main" r:embed="rId8"/>
                </a:ext>
              </a:extLst>
            </a:blip>
            <a:stretch>
              <a:fillRect l="0" t="0" r="0" b="0"/>
            </a:stretch>
          </a:blipFill>
        </p:spPr>
      </p:sp>
      <p:grpSp>
        <p:nvGrpSpPr>
          <p:cNvPr name="Group 12" id="12"/>
          <p:cNvGrpSpPr/>
          <p:nvPr/>
        </p:nvGrpSpPr>
        <p:grpSpPr>
          <a:xfrm rot="5400000">
            <a:off x="-10651" y="3324458"/>
            <a:ext cx="2279484" cy="4002564"/>
            <a:chOff x="0" y="0"/>
            <a:chExt cx="660400" cy="1159602"/>
          </a:xfrm>
        </p:grpSpPr>
        <p:sp>
          <p:nvSpPr>
            <p:cNvPr name="Freeform 13" id="13"/>
            <p:cNvSpPr/>
            <p:nvPr/>
          </p:nvSpPr>
          <p:spPr>
            <a:xfrm flipH="false" flipV="false" rot="0">
              <a:off x="0" y="0"/>
              <a:ext cx="660400" cy="1159602"/>
            </a:xfrm>
            <a:custGeom>
              <a:avLst/>
              <a:gdLst/>
              <a:ahLst/>
              <a:cxnLst/>
              <a:rect r="r" b="b" t="t" l="l"/>
              <a:pathLst>
                <a:path h="1159602"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36205"/>
                  </a:cubicBezTo>
                  <a:lnTo>
                    <a:pt x="660400" y="1159602"/>
                  </a:lnTo>
                  <a:lnTo>
                    <a:pt x="0" y="1159602"/>
                  </a:lnTo>
                  <a:lnTo>
                    <a:pt x="0" y="336817"/>
                  </a:lnTo>
                  <a:cubicBezTo>
                    <a:pt x="1782" y="185660"/>
                    <a:pt x="93019" y="64045"/>
                    <a:pt x="220252" y="19070"/>
                  </a:cubicBezTo>
                  <a:close/>
                </a:path>
              </a:pathLst>
            </a:custGeom>
            <a:solidFill>
              <a:srgbClr val="FFB921"/>
            </a:solidFill>
          </p:spPr>
        </p:sp>
        <p:sp>
          <p:nvSpPr>
            <p:cNvPr name="TextBox 14" id="14"/>
            <p:cNvSpPr txBox="true"/>
            <p:nvPr/>
          </p:nvSpPr>
          <p:spPr>
            <a:xfrm>
              <a:off x="0" y="79375"/>
              <a:ext cx="660400" cy="1080227"/>
            </a:xfrm>
            <a:prstGeom prst="rect">
              <a:avLst/>
            </a:prstGeom>
          </p:spPr>
          <p:txBody>
            <a:bodyPr anchor="ctr" rtlCol="false" tIns="50800" lIns="50800" bIns="50800" rIns="50800"/>
            <a:lstStyle/>
            <a:p>
              <a:pPr algn="ctr">
                <a:lnSpc>
                  <a:spcPts val="2659"/>
                </a:lnSpc>
              </a:pPr>
            </a:p>
          </p:txBody>
        </p:sp>
      </p:grpSp>
      <p:grpSp>
        <p:nvGrpSpPr>
          <p:cNvPr name="Group 15" id="15"/>
          <p:cNvGrpSpPr/>
          <p:nvPr/>
        </p:nvGrpSpPr>
        <p:grpSpPr>
          <a:xfrm rot="-5400000">
            <a:off x="17148258" y="5739579"/>
            <a:ext cx="2279484" cy="4002564"/>
            <a:chOff x="0" y="0"/>
            <a:chExt cx="660400" cy="1159602"/>
          </a:xfrm>
        </p:grpSpPr>
        <p:sp>
          <p:nvSpPr>
            <p:cNvPr name="Freeform 16" id="16"/>
            <p:cNvSpPr/>
            <p:nvPr/>
          </p:nvSpPr>
          <p:spPr>
            <a:xfrm flipH="false" flipV="false" rot="0">
              <a:off x="0" y="0"/>
              <a:ext cx="660400" cy="1159602"/>
            </a:xfrm>
            <a:custGeom>
              <a:avLst/>
              <a:gdLst/>
              <a:ahLst/>
              <a:cxnLst/>
              <a:rect r="r" b="b" t="t" l="l"/>
              <a:pathLst>
                <a:path h="1159602"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36205"/>
                  </a:cubicBezTo>
                  <a:lnTo>
                    <a:pt x="660400" y="1159602"/>
                  </a:lnTo>
                  <a:lnTo>
                    <a:pt x="0" y="1159602"/>
                  </a:lnTo>
                  <a:lnTo>
                    <a:pt x="0" y="336817"/>
                  </a:lnTo>
                  <a:cubicBezTo>
                    <a:pt x="1782" y="185660"/>
                    <a:pt x="93019" y="64045"/>
                    <a:pt x="220252" y="19070"/>
                  </a:cubicBezTo>
                  <a:close/>
                </a:path>
              </a:pathLst>
            </a:custGeom>
            <a:solidFill>
              <a:srgbClr val="000000"/>
            </a:solidFill>
          </p:spPr>
        </p:sp>
        <p:sp>
          <p:nvSpPr>
            <p:cNvPr name="TextBox 17" id="17"/>
            <p:cNvSpPr txBox="true"/>
            <p:nvPr/>
          </p:nvSpPr>
          <p:spPr>
            <a:xfrm>
              <a:off x="0" y="79375"/>
              <a:ext cx="660400" cy="1080227"/>
            </a:xfrm>
            <a:prstGeom prst="rect">
              <a:avLst/>
            </a:prstGeom>
          </p:spPr>
          <p:txBody>
            <a:bodyPr anchor="ctr" rtlCol="false" tIns="50800" lIns="50800" bIns="50800" rIns="50800"/>
            <a:lstStyle/>
            <a:p>
              <a:pPr algn="ctr">
                <a:lnSpc>
                  <a:spcPts val="2659"/>
                </a:lnSpc>
              </a:pPr>
            </a:p>
          </p:txBody>
        </p:sp>
      </p:grpSp>
      <p:sp>
        <p:nvSpPr>
          <p:cNvPr name="Freeform 18" id="18"/>
          <p:cNvSpPr/>
          <p:nvPr/>
        </p:nvSpPr>
        <p:spPr>
          <a:xfrm flipH="false" flipV="false" rot="0">
            <a:off x="16734694" y="775960"/>
            <a:ext cx="856746" cy="505480"/>
          </a:xfrm>
          <a:custGeom>
            <a:avLst/>
            <a:gdLst/>
            <a:ahLst/>
            <a:cxnLst/>
            <a:rect r="r" b="b" t="t" l="l"/>
            <a:pathLst>
              <a:path h="505480" w="856746">
                <a:moveTo>
                  <a:pt x="0" y="0"/>
                </a:moveTo>
                <a:lnTo>
                  <a:pt x="856746" y="0"/>
                </a:lnTo>
                <a:lnTo>
                  <a:pt x="856746" y="505480"/>
                </a:lnTo>
                <a:lnTo>
                  <a:pt x="0" y="505480"/>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TextBox 19" id="19"/>
          <p:cNvSpPr txBox="true"/>
          <p:nvPr/>
        </p:nvSpPr>
        <p:spPr>
          <a:xfrm rot="0">
            <a:off x="320430" y="2429091"/>
            <a:ext cx="9152051" cy="1600200"/>
          </a:xfrm>
          <a:prstGeom prst="rect">
            <a:avLst/>
          </a:prstGeom>
        </p:spPr>
        <p:txBody>
          <a:bodyPr anchor="t" rtlCol="false" tIns="0" lIns="0" bIns="0" rIns="0">
            <a:spAutoFit/>
          </a:bodyPr>
          <a:lstStyle/>
          <a:p>
            <a:pPr algn="just">
              <a:lnSpc>
                <a:spcPts val="2100"/>
              </a:lnSpc>
            </a:pPr>
            <a:r>
              <a:rPr lang="en-US" sz="1500">
                <a:solidFill>
                  <a:srgbClr val="000000"/>
                </a:solidFill>
                <a:latin typeface="DM Sans"/>
                <a:ea typeface="DM Sans"/>
                <a:cs typeface="DM Sans"/>
                <a:sym typeface="DM Sans"/>
              </a:rPr>
              <a:t>A </a:t>
            </a:r>
            <a:r>
              <a:rPr lang="en-US" b="true" sz="1500">
                <a:solidFill>
                  <a:srgbClr val="FFB921"/>
                </a:solidFill>
                <a:latin typeface="DM Sans Bold"/>
                <a:ea typeface="DM Sans Bold"/>
                <a:cs typeface="DM Sans Bold"/>
                <a:sym typeface="DM Sans Bold"/>
                <a:hlinkClick r:id="rId11" tooltip="https://enernew.in/knowledge-center/choosing-the-right-green-energy-path-a-comparison-of-captive-and-third-party-ppas"/>
              </a:rPr>
              <a:t>Solar Group Captive PPA</a:t>
            </a:r>
            <a:r>
              <a:rPr lang="en-US" sz="1500">
                <a:solidFill>
                  <a:srgbClr val="000000"/>
                </a:solidFill>
                <a:latin typeface="DM Sans"/>
                <a:ea typeface="DM Sans"/>
                <a:cs typeface="DM Sans"/>
                <a:sym typeface="DM Sans"/>
              </a:rPr>
              <a:t> is a contractual arrangement in which a group of consumers—typically commercial and industrial entities—jointly invest in or hold a minimum equity stake (usually 26%) in a solar power project, thereby qualifying it as a "group captive" under Indian electricity regulations. This model allows these entities to procure renewable energy directly from the solar plant at competitive rates, typically lower than grid tariffs, while also enabling significant savings on energy costs and reducing their carbon footprint.</a:t>
            </a:r>
          </a:p>
        </p:txBody>
      </p:sp>
      <p:sp>
        <p:nvSpPr>
          <p:cNvPr name="TextBox 20" id="20"/>
          <p:cNvSpPr txBox="true"/>
          <p:nvPr/>
        </p:nvSpPr>
        <p:spPr>
          <a:xfrm rot="0">
            <a:off x="3468017" y="4451359"/>
            <a:ext cx="6712734" cy="2667000"/>
          </a:xfrm>
          <a:prstGeom prst="rect">
            <a:avLst/>
          </a:prstGeom>
        </p:spPr>
        <p:txBody>
          <a:bodyPr anchor="t" rtlCol="false" tIns="0" lIns="0" bIns="0" rIns="0">
            <a:spAutoFit/>
          </a:bodyPr>
          <a:lstStyle/>
          <a:p>
            <a:pPr algn="just">
              <a:lnSpc>
                <a:spcPts val="2100"/>
              </a:lnSpc>
            </a:pPr>
            <a:r>
              <a:rPr lang="en-US" sz="1500">
                <a:solidFill>
                  <a:srgbClr val="000000"/>
                </a:solidFill>
                <a:latin typeface="DM Sans"/>
                <a:ea typeface="DM Sans"/>
                <a:cs typeface="DM Sans"/>
                <a:sym typeface="DM Sans"/>
              </a:rPr>
              <a:t>The group captive framework is designed to promote private sector participation in renewable energy, offering benefits such as exemption from cross-subsidy surcharges and additional surcharges that are usually levied on open access power. It provides long-term price visibility, enhances energy security, and supports sustainability goals, all while remaining compliant with regulatory norms laid out by the Electricity Act, 2003 and further clarified by various state and central electricity regulatory commissions. The success of a group captive PPA hinges on careful planning, appropriate site selection, regulatory clearances, and the financial and operational commitment of all stakeholders involved.</a:t>
            </a:r>
          </a:p>
        </p:txBody>
      </p:sp>
      <p:sp>
        <p:nvSpPr>
          <p:cNvPr name="TextBox 21" id="21"/>
          <p:cNvSpPr txBox="true"/>
          <p:nvPr/>
        </p:nvSpPr>
        <p:spPr>
          <a:xfrm rot="0">
            <a:off x="115148" y="4679087"/>
            <a:ext cx="2809943" cy="1321879"/>
          </a:xfrm>
          <a:prstGeom prst="rect">
            <a:avLst/>
          </a:prstGeom>
        </p:spPr>
        <p:txBody>
          <a:bodyPr anchor="t" rtlCol="false" tIns="0" lIns="0" bIns="0" rIns="0">
            <a:spAutoFit/>
          </a:bodyPr>
          <a:lstStyle/>
          <a:p>
            <a:pPr algn="l">
              <a:lnSpc>
                <a:spcPts val="3496"/>
              </a:lnSpc>
            </a:pPr>
            <a:r>
              <a:rPr lang="en-US" sz="3150" b="true">
                <a:solidFill>
                  <a:srgbClr val="FFFFFF"/>
                </a:solidFill>
                <a:latin typeface="DM Sans Bold"/>
                <a:ea typeface="DM Sans Bold"/>
                <a:cs typeface="DM Sans Bold"/>
                <a:sym typeface="DM Sans Bold"/>
              </a:rPr>
              <a:t>What Is Solar Group Captive PPA</a:t>
            </a:r>
          </a:p>
        </p:txBody>
      </p:sp>
      <p:sp>
        <p:nvSpPr>
          <p:cNvPr name="Freeform 22" id="22"/>
          <p:cNvSpPr/>
          <p:nvPr/>
        </p:nvSpPr>
        <p:spPr>
          <a:xfrm flipH="false" flipV="false" rot="0">
            <a:off x="12045966" y="200772"/>
            <a:ext cx="3607399" cy="827928"/>
          </a:xfrm>
          <a:custGeom>
            <a:avLst/>
            <a:gdLst/>
            <a:ahLst/>
            <a:cxnLst/>
            <a:rect r="r" b="b" t="t" l="l"/>
            <a:pathLst>
              <a:path h="827928" w="3607399">
                <a:moveTo>
                  <a:pt x="0" y="0"/>
                </a:moveTo>
                <a:lnTo>
                  <a:pt x="3607399" y="0"/>
                </a:lnTo>
                <a:lnTo>
                  <a:pt x="3607399" y="827928"/>
                </a:lnTo>
                <a:lnTo>
                  <a:pt x="0" y="827928"/>
                </a:lnTo>
                <a:lnTo>
                  <a:pt x="0" y="0"/>
                </a:lnTo>
                <a:close/>
              </a:path>
            </a:pathLst>
          </a:custGeom>
          <a:blipFill>
            <a:blip r:embed="rId12"/>
            <a:stretch>
              <a:fillRect l="0" t="0" r="0" b="0"/>
            </a:stretch>
          </a:blipFill>
        </p:spPr>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8749342" y="-2983308"/>
            <a:ext cx="15634544" cy="16253616"/>
            <a:chOff x="0" y="0"/>
            <a:chExt cx="1056076" cy="1097892"/>
          </a:xfrm>
        </p:grpSpPr>
        <p:sp>
          <p:nvSpPr>
            <p:cNvPr name="Freeform 3" id="3"/>
            <p:cNvSpPr/>
            <p:nvPr/>
          </p:nvSpPr>
          <p:spPr>
            <a:xfrm flipH="false" flipV="false" rot="0">
              <a:off x="1585" y="0"/>
              <a:ext cx="1052905" cy="1097892"/>
            </a:xfrm>
            <a:custGeom>
              <a:avLst/>
              <a:gdLst/>
              <a:ahLst/>
              <a:cxnLst/>
              <a:rect r="r" b="b" t="t" l="l"/>
              <a:pathLst>
                <a:path h="1097892" w="1052905">
                  <a:moveTo>
                    <a:pt x="1050021" y="561020"/>
                  </a:moveTo>
                  <a:lnTo>
                    <a:pt x="855760" y="1085818"/>
                  </a:lnTo>
                  <a:cubicBezTo>
                    <a:pt x="853074" y="1093075"/>
                    <a:pt x="846154" y="1097892"/>
                    <a:pt x="838416" y="1097892"/>
                  </a:cubicBezTo>
                  <a:lnTo>
                    <a:pt x="214490" y="1097892"/>
                  </a:lnTo>
                  <a:cubicBezTo>
                    <a:pt x="206752" y="1097892"/>
                    <a:pt x="199832" y="1093075"/>
                    <a:pt x="197146" y="1085818"/>
                  </a:cubicBezTo>
                  <a:lnTo>
                    <a:pt x="2884" y="561020"/>
                  </a:lnTo>
                  <a:cubicBezTo>
                    <a:pt x="0" y="553229"/>
                    <a:pt x="0" y="544663"/>
                    <a:pt x="2884" y="536872"/>
                  </a:cubicBezTo>
                  <a:lnTo>
                    <a:pt x="197146" y="12074"/>
                  </a:lnTo>
                  <a:cubicBezTo>
                    <a:pt x="199832" y="4817"/>
                    <a:pt x="206752" y="0"/>
                    <a:pt x="214490" y="0"/>
                  </a:cubicBezTo>
                  <a:lnTo>
                    <a:pt x="838416" y="0"/>
                  </a:lnTo>
                  <a:cubicBezTo>
                    <a:pt x="846154" y="0"/>
                    <a:pt x="853074" y="4817"/>
                    <a:pt x="855760" y="12074"/>
                  </a:cubicBezTo>
                  <a:lnTo>
                    <a:pt x="1050021" y="536872"/>
                  </a:lnTo>
                  <a:cubicBezTo>
                    <a:pt x="1052905" y="544663"/>
                    <a:pt x="1052905" y="553229"/>
                    <a:pt x="1050021" y="561020"/>
                  </a:cubicBezTo>
                  <a:close/>
                </a:path>
              </a:pathLst>
            </a:custGeom>
            <a:solidFill>
              <a:srgbClr val="FFB921"/>
            </a:solidFill>
          </p:spPr>
        </p:sp>
        <p:sp>
          <p:nvSpPr>
            <p:cNvPr name="TextBox 4" id="4"/>
            <p:cNvSpPr txBox="true"/>
            <p:nvPr/>
          </p:nvSpPr>
          <p:spPr>
            <a:xfrm>
              <a:off x="114300" y="-47625"/>
              <a:ext cx="827476" cy="1145517"/>
            </a:xfrm>
            <a:prstGeom prst="rect">
              <a:avLst/>
            </a:prstGeom>
          </p:spPr>
          <p:txBody>
            <a:bodyPr anchor="ctr" rtlCol="false" tIns="50800" lIns="50800" bIns="50800" rIns="50800"/>
            <a:lstStyle/>
            <a:p>
              <a:pPr algn="ctr">
                <a:lnSpc>
                  <a:spcPts val="2659"/>
                </a:lnSpc>
              </a:pPr>
            </a:p>
          </p:txBody>
        </p:sp>
      </p:grpSp>
      <p:sp>
        <p:nvSpPr>
          <p:cNvPr name="Freeform 5" id="5"/>
          <p:cNvSpPr/>
          <p:nvPr/>
        </p:nvSpPr>
        <p:spPr>
          <a:xfrm flipH="false" flipV="false" rot="0">
            <a:off x="5151816" y="7885861"/>
            <a:ext cx="2400187" cy="1881147"/>
          </a:xfrm>
          <a:custGeom>
            <a:avLst/>
            <a:gdLst/>
            <a:ahLst/>
            <a:cxnLst/>
            <a:rect r="r" b="b" t="t" l="l"/>
            <a:pathLst>
              <a:path h="1881147" w="2400187">
                <a:moveTo>
                  <a:pt x="0" y="0"/>
                </a:moveTo>
                <a:lnTo>
                  <a:pt x="2400187" y="0"/>
                </a:lnTo>
                <a:lnTo>
                  <a:pt x="2400187" y="1881146"/>
                </a:lnTo>
                <a:lnTo>
                  <a:pt x="0" y="188114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6" id="6"/>
          <p:cNvGrpSpPr/>
          <p:nvPr/>
        </p:nvGrpSpPr>
        <p:grpSpPr>
          <a:xfrm rot="0">
            <a:off x="1423691" y="2732835"/>
            <a:ext cx="5627356" cy="5627356"/>
            <a:chOff x="0" y="0"/>
            <a:chExt cx="812800" cy="812800"/>
          </a:xfrm>
        </p:grpSpPr>
        <p:sp>
          <p:nvSpPr>
            <p:cNvPr name="Freeform 7" id="7"/>
            <p:cNvSpPr/>
            <p:nvPr/>
          </p:nvSpPr>
          <p:spPr>
            <a:xfrm flipH="false" flipV="false" rot="0">
              <a:off x="0" y="0"/>
              <a:ext cx="812800" cy="812800"/>
            </a:xfrm>
            <a:custGeom>
              <a:avLst/>
              <a:gdLst/>
              <a:ahLst/>
              <a:cxnLst/>
              <a:rect r="r" b="b" t="t" l="l"/>
              <a:pathLst>
                <a:path h="812800" w="812800">
                  <a:moveTo>
                    <a:pt x="104558" y="0"/>
                  </a:moveTo>
                  <a:lnTo>
                    <a:pt x="708242" y="0"/>
                  </a:lnTo>
                  <a:cubicBezTo>
                    <a:pt x="765988" y="0"/>
                    <a:pt x="812800" y="46812"/>
                    <a:pt x="812800" y="104558"/>
                  </a:cubicBezTo>
                  <a:lnTo>
                    <a:pt x="812800" y="708242"/>
                  </a:lnTo>
                  <a:cubicBezTo>
                    <a:pt x="812800" y="765988"/>
                    <a:pt x="765988" y="812800"/>
                    <a:pt x="708242" y="812800"/>
                  </a:cubicBezTo>
                  <a:lnTo>
                    <a:pt x="104558" y="812800"/>
                  </a:lnTo>
                  <a:cubicBezTo>
                    <a:pt x="46812" y="812800"/>
                    <a:pt x="0" y="765988"/>
                    <a:pt x="0" y="708242"/>
                  </a:cubicBezTo>
                  <a:lnTo>
                    <a:pt x="0" y="104558"/>
                  </a:lnTo>
                  <a:cubicBezTo>
                    <a:pt x="0" y="46812"/>
                    <a:pt x="46812" y="0"/>
                    <a:pt x="104558" y="0"/>
                  </a:cubicBezTo>
                  <a:close/>
                </a:path>
              </a:pathLst>
            </a:custGeom>
            <a:blipFill>
              <a:blip r:embed="rId4"/>
              <a:stretch>
                <a:fillRect l="-7306" t="0" r="-7306" b="0"/>
              </a:stretch>
            </a:blipFill>
            <a:ln w="238125" cap="rnd">
              <a:solidFill>
                <a:srgbClr val="000000"/>
              </a:solidFill>
              <a:prstDash val="solid"/>
              <a:round/>
            </a:ln>
          </p:spPr>
        </p:sp>
      </p:grpSp>
      <p:sp>
        <p:nvSpPr>
          <p:cNvPr name="Freeform 8" id="8"/>
          <p:cNvSpPr/>
          <p:nvPr/>
        </p:nvSpPr>
        <p:spPr>
          <a:xfrm flipH="false" flipV="true" rot="0">
            <a:off x="1151334" y="2255728"/>
            <a:ext cx="5384548" cy="1393252"/>
          </a:xfrm>
          <a:custGeom>
            <a:avLst/>
            <a:gdLst/>
            <a:ahLst/>
            <a:cxnLst/>
            <a:rect r="r" b="b" t="t" l="l"/>
            <a:pathLst>
              <a:path h="1393252" w="5384548">
                <a:moveTo>
                  <a:pt x="0" y="1393251"/>
                </a:moveTo>
                <a:lnTo>
                  <a:pt x="5384548" y="1393251"/>
                </a:lnTo>
                <a:lnTo>
                  <a:pt x="5384548" y="0"/>
                </a:lnTo>
                <a:lnTo>
                  <a:pt x="0" y="0"/>
                </a:lnTo>
                <a:lnTo>
                  <a:pt x="0" y="1393251"/>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9" id="9"/>
          <p:cNvSpPr txBox="true"/>
          <p:nvPr/>
        </p:nvSpPr>
        <p:spPr>
          <a:xfrm rot="0">
            <a:off x="7278707" y="1582621"/>
            <a:ext cx="7729895" cy="2171700"/>
          </a:xfrm>
          <a:prstGeom prst="rect">
            <a:avLst/>
          </a:prstGeom>
        </p:spPr>
        <p:txBody>
          <a:bodyPr anchor="t" rtlCol="false" tIns="0" lIns="0" bIns="0" rIns="0">
            <a:spAutoFit/>
          </a:bodyPr>
          <a:lstStyle/>
          <a:p>
            <a:pPr algn="l">
              <a:lnSpc>
                <a:spcPts val="8549"/>
              </a:lnSpc>
            </a:pPr>
            <a:r>
              <a:rPr lang="en-US" sz="7500" b="true">
                <a:solidFill>
                  <a:srgbClr val="73C153"/>
                </a:solidFill>
                <a:latin typeface="Radnika Next Bold"/>
                <a:ea typeface="Radnika Next Bold"/>
                <a:cs typeface="Radnika Next Bold"/>
                <a:sym typeface="Radnika Next Bold"/>
              </a:rPr>
              <a:t>Our Vision &amp; Mission</a:t>
            </a:r>
          </a:p>
        </p:txBody>
      </p:sp>
      <p:sp>
        <p:nvSpPr>
          <p:cNvPr name="Freeform 10" id="10"/>
          <p:cNvSpPr/>
          <p:nvPr/>
        </p:nvSpPr>
        <p:spPr>
          <a:xfrm flipH="false" flipV="false" rot="0">
            <a:off x="16364512" y="-962989"/>
            <a:ext cx="4995652" cy="3915342"/>
          </a:xfrm>
          <a:custGeom>
            <a:avLst/>
            <a:gdLst/>
            <a:ahLst/>
            <a:cxnLst/>
            <a:rect r="r" b="b" t="t" l="l"/>
            <a:pathLst>
              <a:path h="3915342" w="4995652">
                <a:moveTo>
                  <a:pt x="0" y="0"/>
                </a:moveTo>
                <a:lnTo>
                  <a:pt x="4995652" y="0"/>
                </a:lnTo>
                <a:lnTo>
                  <a:pt x="4995652" y="3915342"/>
                </a:lnTo>
                <a:lnTo>
                  <a:pt x="0" y="391534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11" id="11"/>
          <p:cNvSpPr txBox="true"/>
          <p:nvPr/>
        </p:nvSpPr>
        <p:spPr>
          <a:xfrm rot="0">
            <a:off x="9328800" y="5796989"/>
            <a:ext cx="6661270" cy="272386"/>
          </a:xfrm>
          <a:prstGeom prst="rect">
            <a:avLst/>
          </a:prstGeom>
        </p:spPr>
        <p:txBody>
          <a:bodyPr anchor="t" rtlCol="false" tIns="0" lIns="0" bIns="0" rIns="0">
            <a:spAutoFit/>
          </a:bodyPr>
          <a:lstStyle/>
          <a:p>
            <a:pPr algn="just" marL="356484" indent="-178242" lvl="1">
              <a:lnSpc>
                <a:spcPts val="2311"/>
              </a:lnSpc>
              <a:buFont typeface="Arial"/>
              <a:buChar char="•"/>
            </a:pPr>
            <a:r>
              <a:rPr lang="en-US" sz="1651">
                <a:solidFill>
                  <a:srgbClr val="000000"/>
                </a:solidFill>
                <a:latin typeface="DM Sans"/>
                <a:ea typeface="DM Sans"/>
                <a:cs typeface="DM Sans"/>
                <a:sym typeface="DM Sans"/>
              </a:rPr>
              <a:t>Embodying integrity in every business interaction</a:t>
            </a:r>
          </a:p>
        </p:txBody>
      </p:sp>
      <p:sp>
        <p:nvSpPr>
          <p:cNvPr name="TextBox 12" id="12"/>
          <p:cNvSpPr txBox="true"/>
          <p:nvPr/>
        </p:nvSpPr>
        <p:spPr>
          <a:xfrm rot="0">
            <a:off x="9328800" y="6536100"/>
            <a:ext cx="6661270" cy="272386"/>
          </a:xfrm>
          <a:prstGeom prst="rect">
            <a:avLst/>
          </a:prstGeom>
        </p:spPr>
        <p:txBody>
          <a:bodyPr anchor="t" rtlCol="false" tIns="0" lIns="0" bIns="0" rIns="0">
            <a:spAutoFit/>
          </a:bodyPr>
          <a:lstStyle/>
          <a:p>
            <a:pPr algn="just" marL="356484" indent="-178242" lvl="1">
              <a:lnSpc>
                <a:spcPts val="2311"/>
              </a:lnSpc>
              <a:buFont typeface="Arial"/>
              <a:buChar char="•"/>
            </a:pPr>
            <a:r>
              <a:rPr lang="en-US" sz="1651">
                <a:solidFill>
                  <a:srgbClr val="000000"/>
                </a:solidFill>
                <a:latin typeface="DM Sans"/>
                <a:ea typeface="DM Sans"/>
                <a:cs typeface="DM Sans"/>
                <a:sym typeface="DM Sans"/>
              </a:rPr>
              <a:t>Upholding the highest ethical and professional standards</a:t>
            </a:r>
          </a:p>
        </p:txBody>
      </p:sp>
      <p:sp>
        <p:nvSpPr>
          <p:cNvPr name="Freeform 13" id="13"/>
          <p:cNvSpPr/>
          <p:nvPr/>
        </p:nvSpPr>
        <p:spPr>
          <a:xfrm flipH="true" flipV="false" rot="0">
            <a:off x="14055540" y="1662058"/>
            <a:ext cx="6961715" cy="8624942"/>
          </a:xfrm>
          <a:custGeom>
            <a:avLst/>
            <a:gdLst/>
            <a:ahLst/>
            <a:cxnLst/>
            <a:rect r="r" b="b" t="t" l="l"/>
            <a:pathLst>
              <a:path h="8624942" w="6961715">
                <a:moveTo>
                  <a:pt x="6961715" y="0"/>
                </a:moveTo>
                <a:lnTo>
                  <a:pt x="0" y="0"/>
                </a:lnTo>
                <a:lnTo>
                  <a:pt x="0" y="8624942"/>
                </a:lnTo>
                <a:lnTo>
                  <a:pt x="6961715" y="8624942"/>
                </a:lnTo>
                <a:lnTo>
                  <a:pt x="6961715" y="0"/>
                </a:lnTo>
                <a:close/>
              </a:path>
            </a:pathLst>
          </a:custGeom>
          <a:blipFill>
            <a:blip r:embed="rId7"/>
            <a:stretch>
              <a:fillRect l="0" t="0" r="-15528" b="0"/>
            </a:stretch>
          </a:blipFill>
        </p:spPr>
      </p:sp>
      <p:grpSp>
        <p:nvGrpSpPr>
          <p:cNvPr name="Group 14" id="14"/>
          <p:cNvGrpSpPr/>
          <p:nvPr/>
        </p:nvGrpSpPr>
        <p:grpSpPr>
          <a:xfrm rot="0">
            <a:off x="6128885" y="4305911"/>
            <a:ext cx="2846237" cy="2318780"/>
            <a:chOff x="0" y="0"/>
            <a:chExt cx="812800" cy="662174"/>
          </a:xfrm>
        </p:grpSpPr>
        <p:sp>
          <p:nvSpPr>
            <p:cNvPr name="Freeform 15" id="15"/>
            <p:cNvSpPr/>
            <p:nvPr/>
          </p:nvSpPr>
          <p:spPr>
            <a:xfrm flipH="false" flipV="false" rot="0">
              <a:off x="0" y="0"/>
              <a:ext cx="812800" cy="662174"/>
            </a:xfrm>
            <a:custGeom>
              <a:avLst/>
              <a:gdLst/>
              <a:ahLst/>
              <a:cxnLst/>
              <a:rect r="r" b="b" t="t" l="l"/>
              <a:pathLst>
                <a:path h="662174" w="812800">
                  <a:moveTo>
                    <a:pt x="127843" y="0"/>
                  </a:moveTo>
                  <a:lnTo>
                    <a:pt x="684957" y="0"/>
                  </a:lnTo>
                  <a:cubicBezTo>
                    <a:pt x="755563" y="0"/>
                    <a:pt x="812800" y="57237"/>
                    <a:pt x="812800" y="127843"/>
                  </a:cubicBezTo>
                  <a:lnTo>
                    <a:pt x="812800" y="534332"/>
                  </a:lnTo>
                  <a:cubicBezTo>
                    <a:pt x="812800" y="604937"/>
                    <a:pt x="755563" y="662174"/>
                    <a:pt x="684957" y="662174"/>
                  </a:cubicBezTo>
                  <a:lnTo>
                    <a:pt x="127843" y="662174"/>
                  </a:lnTo>
                  <a:cubicBezTo>
                    <a:pt x="57237" y="662174"/>
                    <a:pt x="0" y="604937"/>
                    <a:pt x="0" y="534332"/>
                  </a:cubicBezTo>
                  <a:lnTo>
                    <a:pt x="0" y="127843"/>
                  </a:lnTo>
                  <a:cubicBezTo>
                    <a:pt x="0" y="57237"/>
                    <a:pt x="57237" y="0"/>
                    <a:pt x="127843" y="0"/>
                  </a:cubicBezTo>
                  <a:close/>
                </a:path>
              </a:pathLst>
            </a:custGeom>
            <a:blipFill>
              <a:blip r:embed="rId8"/>
              <a:stretch>
                <a:fillRect l="-10853" t="0" r="-10853" b="0"/>
              </a:stretch>
            </a:blipFill>
            <a:ln w="152400" cap="rnd">
              <a:solidFill>
                <a:srgbClr val="FFFFFF"/>
              </a:solidFill>
              <a:prstDash val="solid"/>
              <a:round/>
            </a:ln>
          </p:spPr>
        </p:sp>
      </p:grpSp>
      <p:sp>
        <p:nvSpPr>
          <p:cNvPr name="TextBox 16" id="16"/>
          <p:cNvSpPr txBox="true"/>
          <p:nvPr/>
        </p:nvSpPr>
        <p:spPr>
          <a:xfrm rot="0">
            <a:off x="9328800" y="5076825"/>
            <a:ext cx="2852174" cy="539115"/>
          </a:xfrm>
          <a:prstGeom prst="rect">
            <a:avLst/>
          </a:prstGeom>
        </p:spPr>
        <p:txBody>
          <a:bodyPr anchor="t" rtlCol="false" tIns="0" lIns="0" bIns="0" rIns="0">
            <a:spAutoFit/>
          </a:bodyPr>
          <a:lstStyle/>
          <a:p>
            <a:pPr algn="l">
              <a:lnSpc>
                <a:spcPts val="4409"/>
              </a:lnSpc>
            </a:pPr>
            <a:r>
              <a:rPr lang="en-US" sz="3150" b="true">
                <a:solidFill>
                  <a:srgbClr val="000000"/>
                </a:solidFill>
                <a:latin typeface="DM Sans Bold"/>
                <a:ea typeface="DM Sans Bold"/>
                <a:cs typeface="DM Sans Bold"/>
                <a:sym typeface="DM Sans Bold"/>
              </a:rPr>
              <a:t>Our Vision</a:t>
            </a:r>
          </a:p>
        </p:txBody>
      </p:sp>
      <p:sp>
        <p:nvSpPr>
          <p:cNvPr name="TextBox 17" id="17"/>
          <p:cNvSpPr txBox="true"/>
          <p:nvPr/>
        </p:nvSpPr>
        <p:spPr>
          <a:xfrm rot="0">
            <a:off x="7848785" y="8062050"/>
            <a:ext cx="7220512" cy="272386"/>
          </a:xfrm>
          <a:prstGeom prst="rect">
            <a:avLst/>
          </a:prstGeom>
        </p:spPr>
        <p:txBody>
          <a:bodyPr anchor="t" rtlCol="false" tIns="0" lIns="0" bIns="0" rIns="0">
            <a:spAutoFit/>
          </a:bodyPr>
          <a:lstStyle/>
          <a:p>
            <a:pPr algn="just" marL="356484" indent="-178242" lvl="1">
              <a:lnSpc>
                <a:spcPts val="2311"/>
              </a:lnSpc>
              <a:buFont typeface="Arial"/>
              <a:buChar char="•"/>
            </a:pPr>
            <a:r>
              <a:rPr lang="en-US" sz="1651">
                <a:solidFill>
                  <a:srgbClr val="000000"/>
                </a:solidFill>
                <a:latin typeface="DM Sans"/>
                <a:ea typeface="DM Sans"/>
                <a:cs typeface="DM Sans"/>
                <a:sym typeface="DM Sans"/>
              </a:rPr>
              <a:t>Embracing innovation and a pragmatic approach</a:t>
            </a:r>
          </a:p>
        </p:txBody>
      </p:sp>
      <p:sp>
        <p:nvSpPr>
          <p:cNvPr name="TextBox 18" id="18"/>
          <p:cNvSpPr txBox="true"/>
          <p:nvPr/>
        </p:nvSpPr>
        <p:spPr>
          <a:xfrm rot="0">
            <a:off x="7848785" y="7341886"/>
            <a:ext cx="3222122" cy="539115"/>
          </a:xfrm>
          <a:prstGeom prst="rect">
            <a:avLst/>
          </a:prstGeom>
        </p:spPr>
        <p:txBody>
          <a:bodyPr anchor="t" rtlCol="false" tIns="0" lIns="0" bIns="0" rIns="0">
            <a:spAutoFit/>
          </a:bodyPr>
          <a:lstStyle/>
          <a:p>
            <a:pPr algn="l">
              <a:lnSpc>
                <a:spcPts val="4409"/>
              </a:lnSpc>
            </a:pPr>
            <a:r>
              <a:rPr lang="en-US" sz="3150" b="true">
                <a:solidFill>
                  <a:srgbClr val="000000"/>
                </a:solidFill>
                <a:latin typeface="DM Sans Bold"/>
                <a:ea typeface="DM Sans Bold"/>
                <a:cs typeface="DM Sans Bold"/>
                <a:sym typeface="DM Sans Bold"/>
              </a:rPr>
              <a:t>Our Mission</a:t>
            </a:r>
          </a:p>
        </p:txBody>
      </p:sp>
      <p:sp>
        <p:nvSpPr>
          <p:cNvPr name="TextBox 19" id="19"/>
          <p:cNvSpPr txBox="true"/>
          <p:nvPr/>
        </p:nvSpPr>
        <p:spPr>
          <a:xfrm rot="0">
            <a:off x="7848785" y="8801161"/>
            <a:ext cx="7220512" cy="272386"/>
          </a:xfrm>
          <a:prstGeom prst="rect">
            <a:avLst/>
          </a:prstGeom>
        </p:spPr>
        <p:txBody>
          <a:bodyPr anchor="t" rtlCol="false" tIns="0" lIns="0" bIns="0" rIns="0">
            <a:spAutoFit/>
          </a:bodyPr>
          <a:lstStyle/>
          <a:p>
            <a:pPr algn="just" marL="356484" indent="-178242" lvl="1">
              <a:lnSpc>
                <a:spcPts val="2311"/>
              </a:lnSpc>
              <a:buFont typeface="Arial"/>
              <a:buChar char="•"/>
            </a:pPr>
            <a:r>
              <a:rPr lang="en-US" sz="1651">
                <a:solidFill>
                  <a:srgbClr val="000000"/>
                </a:solidFill>
                <a:latin typeface="DM Sans"/>
                <a:ea typeface="DM Sans"/>
                <a:cs typeface="DM Sans"/>
                <a:sym typeface="DM Sans"/>
              </a:rPr>
              <a:t>Cultivating continuous development and growth of our people</a:t>
            </a:r>
          </a:p>
        </p:txBody>
      </p:sp>
      <p:sp>
        <p:nvSpPr>
          <p:cNvPr name="Freeform 20" id="20"/>
          <p:cNvSpPr/>
          <p:nvPr/>
        </p:nvSpPr>
        <p:spPr>
          <a:xfrm flipH="false" flipV="false" rot="0">
            <a:off x="7278707" y="166755"/>
            <a:ext cx="3607399" cy="827928"/>
          </a:xfrm>
          <a:custGeom>
            <a:avLst/>
            <a:gdLst/>
            <a:ahLst/>
            <a:cxnLst/>
            <a:rect r="r" b="b" t="t" l="l"/>
            <a:pathLst>
              <a:path h="827928" w="3607399">
                <a:moveTo>
                  <a:pt x="0" y="0"/>
                </a:moveTo>
                <a:lnTo>
                  <a:pt x="3607400" y="0"/>
                </a:lnTo>
                <a:lnTo>
                  <a:pt x="3607400" y="827927"/>
                </a:lnTo>
                <a:lnTo>
                  <a:pt x="0" y="827927"/>
                </a:lnTo>
                <a:lnTo>
                  <a:pt x="0" y="0"/>
                </a:lnTo>
                <a:close/>
              </a:path>
            </a:pathLst>
          </a:custGeom>
          <a:blipFill>
            <a:blip r:embed="rId9"/>
            <a:stretch>
              <a:fillRect l="0" t="0" r="0" b="0"/>
            </a:stretch>
          </a:blipFill>
        </p:spPr>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1028700" y="2646619"/>
            <a:ext cx="7729895" cy="2171700"/>
          </a:xfrm>
          <a:prstGeom prst="rect">
            <a:avLst/>
          </a:prstGeom>
        </p:spPr>
        <p:txBody>
          <a:bodyPr anchor="t" rtlCol="false" tIns="0" lIns="0" bIns="0" rIns="0">
            <a:spAutoFit/>
          </a:bodyPr>
          <a:lstStyle/>
          <a:p>
            <a:pPr algn="l">
              <a:lnSpc>
                <a:spcPts val="8549"/>
              </a:lnSpc>
            </a:pPr>
            <a:r>
              <a:rPr lang="en-US" sz="7500" b="true">
                <a:solidFill>
                  <a:srgbClr val="73C153"/>
                </a:solidFill>
                <a:latin typeface="Radnika Next Bold"/>
                <a:ea typeface="Radnika Next Bold"/>
                <a:cs typeface="Radnika Next Bold"/>
                <a:sym typeface="Radnika Next Bold"/>
              </a:rPr>
              <a:t>How Solar Energy Work?</a:t>
            </a:r>
          </a:p>
        </p:txBody>
      </p:sp>
      <p:grpSp>
        <p:nvGrpSpPr>
          <p:cNvPr name="Group 3" id="3"/>
          <p:cNvGrpSpPr/>
          <p:nvPr/>
        </p:nvGrpSpPr>
        <p:grpSpPr>
          <a:xfrm rot="-10800000">
            <a:off x="8488476" y="-1913667"/>
            <a:ext cx="4019099" cy="7057167"/>
            <a:chOff x="0" y="0"/>
            <a:chExt cx="660400" cy="1159602"/>
          </a:xfrm>
        </p:grpSpPr>
        <p:sp>
          <p:nvSpPr>
            <p:cNvPr name="Freeform 4" id="4"/>
            <p:cNvSpPr/>
            <p:nvPr/>
          </p:nvSpPr>
          <p:spPr>
            <a:xfrm flipH="false" flipV="false" rot="0">
              <a:off x="0" y="0"/>
              <a:ext cx="660400" cy="1159602"/>
            </a:xfrm>
            <a:custGeom>
              <a:avLst/>
              <a:gdLst/>
              <a:ahLst/>
              <a:cxnLst/>
              <a:rect r="r" b="b" t="t" l="l"/>
              <a:pathLst>
                <a:path h="1159602"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36205"/>
                  </a:cubicBezTo>
                  <a:lnTo>
                    <a:pt x="660400" y="1159602"/>
                  </a:lnTo>
                  <a:lnTo>
                    <a:pt x="0" y="1159602"/>
                  </a:lnTo>
                  <a:lnTo>
                    <a:pt x="0" y="336817"/>
                  </a:lnTo>
                  <a:cubicBezTo>
                    <a:pt x="1782" y="185660"/>
                    <a:pt x="93019" y="64045"/>
                    <a:pt x="220252" y="19070"/>
                  </a:cubicBezTo>
                  <a:close/>
                </a:path>
              </a:pathLst>
            </a:custGeom>
            <a:solidFill>
              <a:srgbClr val="FFB921"/>
            </a:solidFill>
          </p:spPr>
        </p:sp>
        <p:sp>
          <p:nvSpPr>
            <p:cNvPr name="TextBox 5" id="5"/>
            <p:cNvSpPr txBox="true"/>
            <p:nvPr/>
          </p:nvSpPr>
          <p:spPr>
            <a:xfrm>
              <a:off x="0" y="79375"/>
              <a:ext cx="660400" cy="1080227"/>
            </a:xfrm>
            <a:prstGeom prst="rect">
              <a:avLst/>
            </a:prstGeom>
          </p:spPr>
          <p:txBody>
            <a:bodyPr anchor="ctr" rtlCol="false" tIns="50800" lIns="50800" bIns="50800" rIns="50800"/>
            <a:lstStyle/>
            <a:p>
              <a:pPr algn="ctr">
                <a:lnSpc>
                  <a:spcPts val="2659"/>
                </a:lnSpc>
              </a:pPr>
            </a:p>
          </p:txBody>
        </p:sp>
      </p:grpSp>
      <p:grpSp>
        <p:nvGrpSpPr>
          <p:cNvPr name="Group 6" id="6"/>
          <p:cNvGrpSpPr>
            <a:grpSpLocks noChangeAspect="true"/>
          </p:cNvGrpSpPr>
          <p:nvPr/>
        </p:nvGrpSpPr>
        <p:grpSpPr>
          <a:xfrm rot="0">
            <a:off x="8627435" y="1179258"/>
            <a:ext cx="3741182" cy="3741182"/>
            <a:chOff x="0" y="0"/>
            <a:chExt cx="6350000" cy="6350000"/>
          </a:xfrm>
        </p:grpSpPr>
        <p:sp>
          <p:nvSpPr>
            <p:cNvPr name="Freeform 7" id="7"/>
            <p:cNvSpPr/>
            <p:nvPr/>
          </p:nvSpPr>
          <p:spPr>
            <a:xfrm flipH="false" flipV="false" rot="0">
              <a:off x="-156812" y="-5088"/>
              <a:ext cx="6663624" cy="6360176"/>
            </a:xfrm>
            <a:custGeom>
              <a:avLst/>
              <a:gdLst/>
              <a:ahLst/>
              <a:cxnLst/>
              <a:rect r="r" b="b" t="t" l="l"/>
              <a:pathLst>
                <a:path h="6360176" w="6663624">
                  <a:moveTo>
                    <a:pt x="3331812" y="5088"/>
                  </a:moveTo>
                  <a:lnTo>
                    <a:pt x="3331812" y="5088"/>
                  </a:lnTo>
                  <a:cubicBezTo>
                    <a:pt x="2194111" y="0"/>
                    <a:pt x="1140649" y="604036"/>
                    <a:pt x="570324" y="1588475"/>
                  </a:cubicBezTo>
                  <a:cubicBezTo>
                    <a:pt x="0" y="2572913"/>
                    <a:pt x="0" y="3787263"/>
                    <a:pt x="570324" y="4771701"/>
                  </a:cubicBezTo>
                  <a:cubicBezTo>
                    <a:pt x="1140649" y="5756140"/>
                    <a:pt x="2194111" y="6360176"/>
                    <a:pt x="3331812" y="6355088"/>
                  </a:cubicBezTo>
                  <a:cubicBezTo>
                    <a:pt x="4469513" y="6360176"/>
                    <a:pt x="5522976" y="5756140"/>
                    <a:pt x="6093300" y="4771701"/>
                  </a:cubicBezTo>
                  <a:cubicBezTo>
                    <a:pt x="6663624" y="3787263"/>
                    <a:pt x="6663624" y="2572913"/>
                    <a:pt x="6093300" y="1588475"/>
                  </a:cubicBezTo>
                  <a:cubicBezTo>
                    <a:pt x="5522976" y="604036"/>
                    <a:pt x="4469513" y="0"/>
                    <a:pt x="3331812" y="5088"/>
                  </a:cubicBezTo>
                  <a:close/>
                </a:path>
              </a:pathLst>
            </a:custGeom>
            <a:solidFill>
              <a:srgbClr val="FFFFFF"/>
            </a:solidFill>
          </p:spPr>
        </p:sp>
        <p:sp>
          <p:nvSpPr>
            <p:cNvPr name="Freeform 8" id="8"/>
            <p:cNvSpPr/>
            <p:nvPr/>
          </p:nvSpPr>
          <p:spPr>
            <a:xfrm flipH="false" flipV="false" rot="0">
              <a:off x="400267" y="526623"/>
              <a:ext cx="5549466" cy="5296755"/>
            </a:xfrm>
            <a:custGeom>
              <a:avLst/>
              <a:gdLst/>
              <a:ahLst/>
              <a:cxnLst/>
              <a:rect r="r" b="b" t="t" l="l"/>
              <a:pathLst>
                <a:path h="5296755" w="5549466">
                  <a:moveTo>
                    <a:pt x="2774733" y="4237"/>
                  </a:moveTo>
                  <a:cubicBezTo>
                    <a:pt x="1827256" y="0"/>
                    <a:pt x="949932" y="503041"/>
                    <a:pt x="474966" y="1322882"/>
                  </a:cubicBezTo>
                  <a:cubicBezTo>
                    <a:pt x="0" y="2142722"/>
                    <a:pt x="0" y="3154032"/>
                    <a:pt x="474966" y="3973872"/>
                  </a:cubicBezTo>
                  <a:cubicBezTo>
                    <a:pt x="949932" y="4793713"/>
                    <a:pt x="1827256" y="5296754"/>
                    <a:pt x="2774733" y="5292517"/>
                  </a:cubicBezTo>
                  <a:cubicBezTo>
                    <a:pt x="3722210" y="5296754"/>
                    <a:pt x="4599534" y="4793713"/>
                    <a:pt x="5074500" y="3973872"/>
                  </a:cubicBezTo>
                  <a:cubicBezTo>
                    <a:pt x="5549466" y="3154032"/>
                    <a:pt x="5549466" y="2142722"/>
                    <a:pt x="5074500" y="1322882"/>
                  </a:cubicBezTo>
                  <a:cubicBezTo>
                    <a:pt x="4599534" y="503041"/>
                    <a:pt x="3722210" y="0"/>
                    <a:pt x="2774733" y="4237"/>
                  </a:cubicBezTo>
                  <a:close/>
                </a:path>
              </a:pathLst>
            </a:custGeom>
            <a:blipFill>
              <a:blip r:embed="rId2"/>
              <a:stretch>
                <a:fillRect l="-24712" t="0" r="-24712" b="0"/>
              </a:stretch>
            </a:blipFill>
          </p:spPr>
        </p:sp>
      </p:grpSp>
      <p:grpSp>
        <p:nvGrpSpPr>
          <p:cNvPr name="Group 9" id="9"/>
          <p:cNvGrpSpPr/>
          <p:nvPr/>
        </p:nvGrpSpPr>
        <p:grpSpPr>
          <a:xfrm rot="-10800000">
            <a:off x="12368617" y="-1806287"/>
            <a:ext cx="4019099" cy="7057167"/>
            <a:chOff x="0" y="0"/>
            <a:chExt cx="660400" cy="1159602"/>
          </a:xfrm>
        </p:grpSpPr>
        <p:sp>
          <p:nvSpPr>
            <p:cNvPr name="Freeform 10" id="10"/>
            <p:cNvSpPr/>
            <p:nvPr/>
          </p:nvSpPr>
          <p:spPr>
            <a:xfrm flipH="false" flipV="false" rot="0">
              <a:off x="0" y="0"/>
              <a:ext cx="660400" cy="1159602"/>
            </a:xfrm>
            <a:custGeom>
              <a:avLst/>
              <a:gdLst/>
              <a:ahLst/>
              <a:cxnLst/>
              <a:rect r="r" b="b" t="t" l="l"/>
              <a:pathLst>
                <a:path h="1159602"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36205"/>
                  </a:cubicBezTo>
                  <a:lnTo>
                    <a:pt x="660400" y="1159602"/>
                  </a:lnTo>
                  <a:lnTo>
                    <a:pt x="0" y="1159602"/>
                  </a:lnTo>
                  <a:lnTo>
                    <a:pt x="0" y="336817"/>
                  </a:lnTo>
                  <a:cubicBezTo>
                    <a:pt x="1782" y="185660"/>
                    <a:pt x="93019" y="64045"/>
                    <a:pt x="220252" y="19070"/>
                  </a:cubicBezTo>
                  <a:close/>
                </a:path>
              </a:pathLst>
            </a:custGeom>
            <a:solidFill>
              <a:srgbClr val="73C153"/>
            </a:solidFill>
          </p:spPr>
        </p:sp>
        <p:sp>
          <p:nvSpPr>
            <p:cNvPr name="TextBox 11" id="11"/>
            <p:cNvSpPr txBox="true"/>
            <p:nvPr/>
          </p:nvSpPr>
          <p:spPr>
            <a:xfrm>
              <a:off x="0" y="79375"/>
              <a:ext cx="660400" cy="1080227"/>
            </a:xfrm>
            <a:prstGeom prst="rect">
              <a:avLst/>
            </a:prstGeom>
          </p:spPr>
          <p:txBody>
            <a:bodyPr anchor="ctr" rtlCol="false" tIns="50800" lIns="50800" bIns="50800" rIns="50800"/>
            <a:lstStyle/>
            <a:p>
              <a:pPr algn="ctr">
                <a:lnSpc>
                  <a:spcPts val="2659"/>
                </a:lnSpc>
              </a:pPr>
            </a:p>
          </p:txBody>
        </p:sp>
      </p:grpSp>
      <p:grpSp>
        <p:nvGrpSpPr>
          <p:cNvPr name="Group 12" id="12"/>
          <p:cNvGrpSpPr/>
          <p:nvPr/>
        </p:nvGrpSpPr>
        <p:grpSpPr>
          <a:xfrm rot="0">
            <a:off x="14745155" y="-5518289"/>
            <a:ext cx="15634544" cy="16253616"/>
            <a:chOff x="0" y="0"/>
            <a:chExt cx="1056076" cy="1097892"/>
          </a:xfrm>
        </p:grpSpPr>
        <p:sp>
          <p:nvSpPr>
            <p:cNvPr name="Freeform 13" id="13"/>
            <p:cNvSpPr/>
            <p:nvPr/>
          </p:nvSpPr>
          <p:spPr>
            <a:xfrm flipH="false" flipV="false" rot="0">
              <a:off x="1585" y="0"/>
              <a:ext cx="1052905" cy="1097892"/>
            </a:xfrm>
            <a:custGeom>
              <a:avLst/>
              <a:gdLst/>
              <a:ahLst/>
              <a:cxnLst/>
              <a:rect r="r" b="b" t="t" l="l"/>
              <a:pathLst>
                <a:path h="1097892" w="1052905">
                  <a:moveTo>
                    <a:pt x="1050021" y="561020"/>
                  </a:moveTo>
                  <a:lnTo>
                    <a:pt x="855760" y="1085818"/>
                  </a:lnTo>
                  <a:cubicBezTo>
                    <a:pt x="853074" y="1093075"/>
                    <a:pt x="846154" y="1097892"/>
                    <a:pt x="838416" y="1097892"/>
                  </a:cubicBezTo>
                  <a:lnTo>
                    <a:pt x="214490" y="1097892"/>
                  </a:lnTo>
                  <a:cubicBezTo>
                    <a:pt x="206752" y="1097892"/>
                    <a:pt x="199832" y="1093075"/>
                    <a:pt x="197146" y="1085818"/>
                  </a:cubicBezTo>
                  <a:lnTo>
                    <a:pt x="2884" y="561020"/>
                  </a:lnTo>
                  <a:cubicBezTo>
                    <a:pt x="0" y="553229"/>
                    <a:pt x="0" y="544663"/>
                    <a:pt x="2884" y="536872"/>
                  </a:cubicBezTo>
                  <a:lnTo>
                    <a:pt x="197146" y="12074"/>
                  </a:lnTo>
                  <a:cubicBezTo>
                    <a:pt x="199832" y="4817"/>
                    <a:pt x="206752" y="0"/>
                    <a:pt x="214490" y="0"/>
                  </a:cubicBezTo>
                  <a:lnTo>
                    <a:pt x="838416" y="0"/>
                  </a:lnTo>
                  <a:cubicBezTo>
                    <a:pt x="846154" y="0"/>
                    <a:pt x="853074" y="4817"/>
                    <a:pt x="855760" y="12074"/>
                  </a:cubicBezTo>
                  <a:lnTo>
                    <a:pt x="1050021" y="536872"/>
                  </a:lnTo>
                  <a:cubicBezTo>
                    <a:pt x="1052905" y="544663"/>
                    <a:pt x="1052905" y="553229"/>
                    <a:pt x="1050021" y="561020"/>
                  </a:cubicBezTo>
                  <a:close/>
                </a:path>
              </a:pathLst>
            </a:custGeom>
            <a:solidFill>
              <a:srgbClr val="FFB921"/>
            </a:solidFill>
          </p:spPr>
        </p:sp>
        <p:sp>
          <p:nvSpPr>
            <p:cNvPr name="TextBox 14" id="14"/>
            <p:cNvSpPr txBox="true"/>
            <p:nvPr/>
          </p:nvSpPr>
          <p:spPr>
            <a:xfrm>
              <a:off x="114300" y="-47625"/>
              <a:ext cx="827476" cy="1145517"/>
            </a:xfrm>
            <a:prstGeom prst="rect">
              <a:avLst/>
            </a:prstGeom>
          </p:spPr>
          <p:txBody>
            <a:bodyPr anchor="ctr" rtlCol="false" tIns="50800" lIns="50800" bIns="50800" rIns="50800"/>
            <a:lstStyle/>
            <a:p>
              <a:pPr algn="ctr">
                <a:lnSpc>
                  <a:spcPts val="2659"/>
                </a:lnSpc>
              </a:pPr>
            </a:p>
          </p:txBody>
        </p:sp>
      </p:grpSp>
      <p:grpSp>
        <p:nvGrpSpPr>
          <p:cNvPr name="Group 15" id="15"/>
          <p:cNvGrpSpPr>
            <a:grpSpLocks noChangeAspect="true"/>
          </p:cNvGrpSpPr>
          <p:nvPr/>
        </p:nvGrpSpPr>
        <p:grpSpPr>
          <a:xfrm rot="0">
            <a:off x="12507575" y="1286639"/>
            <a:ext cx="3741182" cy="3741182"/>
            <a:chOff x="0" y="0"/>
            <a:chExt cx="6350000" cy="6350000"/>
          </a:xfrm>
        </p:grpSpPr>
        <p:sp>
          <p:nvSpPr>
            <p:cNvPr name="Freeform 16" id="16"/>
            <p:cNvSpPr/>
            <p:nvPr/>
          </p:nvSpPr>
          <p:spPr>
            <a:xfrm flipH="false" flipV="false" rot="0">
              <a:off x="-156812" y="-5088"/>
              <a:ext cx="6663624" cy="6360176"/>
            </a:xfrm>
            <a:custGeom>
              <a:avLst/>
              <a:gdLst/>
              <a:ahLst/>
              <a:cxnLst/>
              <a:rect r="r" b="b" t="t" l="l"/>
              <a:pathLst>
                <a:path h="6360176" w="6663624">
                  <a:moveTo>
                    <a:pt x="3331812" y="5088"/>
                  </a:moveTo>
                  <a:lnTo>
                    <a:pt x="3331812" y="5088"/>
                  </a:lnTo>
                  <a:cubicBezTo>
                    <a:pt x="2194111" y="0"/>
                    <a:pt x="1140649" y="604036"/>
                    <a:pt x="570324" y="1588475"/>
                  </a:cubicBezTo>
                  <a:cubicBezTo>
                    <a:pt x="0" y="2572913"/>
                    <a:pt x="0" y="3787263"/>
                    <a:pt x="570324" y="4771701"/>
                  </a:cubicBezTo>
                  <a:cubicBezTo>
                    <a:pt x="1140649" y="5756140"/>
                    <a:pt x="2194111" y="6360176"/>
                    <a:pt x="3331812" y="6355088"/>
                  </a:cubicBezTo>
                  <a:cubicBezTo>
                    <a:pt x="4469513" y="6360176"/>
                    <a:pt x="5522976" y="5756140"/>
                    <a:pt x="6093300" y="4771701"/>
                  </a:cubicBezTo>
                  <a:cubicBezTo>
                    <a:pt x="6663624" y="3787263"/>
                    <a:pt x="6663624" y="2572913"/>
                    <a:pt x="6093300" y="1588475"/>
                  </a:cubicBezTo>
                  <a:cubicBezTo>
                    <a:pt x="5522976" y="604036"/>
                    <a:pt x="4469513" y="0"/>
                    <a:pt x="3331812" y="5088"/>
                  </a:cubicBezTo>
                  <a:close/>
                </a:path>
              </a:pathLst>
            </a:custGeom>
            <a:solidFill>
              <a:srgbClr val="FFFFFF"/>
            </a:solidFill>
          </p:spPr>
        </p:sp>
        <p:sp>
          <p:nvSpPr>
            <p:cNvPr name="Freeform 17" id="17"/>
            <p:cNvSpPr/>
            <p:nvPr/>
          </p:nvSpPr>
          <p:spPr>
            <a:xfrm flipH="false" flipV="false" rot="0">
              <a:off x="400267" y="526623"/>
              <a:ext cx="5549466" cy="5296755"/>
            </a:xfrm>
            <a:custGeom>
              <a:avLst/>
              <a:gdLst/>
              <a:ahLst/>
              <a:cxnLst/>
              <a:rect r="r" b="b" t="t" l="l"/>
              <a:pathLst>
                <a:path h="5296755" w="5549466">
                  <a:moveTo>
                    <a:pt x="2774733" y="4237"/>
                  </a:moveTo>
                  <a:cubicBezTo>
                    <a:pt x="1827256" y="0"/>
                    <a:pt x="949932" y="503041"/>
                    <a:pt x="474966" y="1322882"/>
                  </a:cubicBezTo>
                  <a:cubicBezTo>
                    <a:pt x="0" y="2142722"/>
                    <a:pt x="0" y="3154032"/>
                    <a:pt x="474966" y="3973872"/>
                  </a:cubicBezTo>
                  <a:cubicBezTo>
                    <a:pt x="949932" y="4793713"/>
                    <a:pt x="1827256" y="5296754"/>
                    <a:pt x="2774733" y="5292517"/>
                  </a:cubicBezTo>
                  <a:cubicBezTo>
                    <a:pt x="3722210" y="5296754"/>
                    <a:pt x="4599534" y="4793713"/>
                    <a:pt x="5074500" y="3973872"/>
                  </a:cubicBezTo>
                  <a:cubicBezTo>
                    <a:pt x="5549466" y="3154032"/>
                    <a:pt x="5549466" y="2142722"/>
                    <a:pt x="5074500" y="1322882"/>
                  </a:cubicBezTo>
                  <a:cubicBezTo>
                    <a:pt x="4599534" y="503041"/>
                    <a:pt x="3722210" y="0"/>
                    <a:pt x="2774733" y="4237"/>
                  </a:cubicBezTo>
                  <a:close/>
                </a:path>
              </a:pathLst>
            </a:custGeom>
            <a:blipFill>
              <a:blip r:embed="rId3"/>
              <a:stretch>
                <a:fillRect l="-33834" t="0" r="-33834" b="0"/>
              </a:stretch>
            </a:blipFill>
          </p:spPr>
        </p:sp>
      </p:grpSp>
      <p:sp>
        <p:nvSpPr>
          <p:cNvPr name="Freeform 18" id="18"/>
          <p:cNvSpPr/>
          <p:nvPr/>
        </p:nvSpPr>
        <p:spPr>
          <a:xfrm flipH="false" flipV="true" rot="0">
            <a:off x="1028700" y="1215267"/>
            <a:ext cx="5384548" cy="1393252"/>
          </a:xfrm>
          <a:custGeom>
            <a:avLst/>
            <a:gdLst/>
            <a:ahLst/>
            <a:cxnLst/>
            <a:rect r="r" b="b" t="t" l="l"/>
            <a:pathLst>
              <a:path h="1393252" w="5384548">
                <a:moveTo>
                  <a:pt x="0" y="1393252"/>
                </a:moveTo>
                <a:lnTo>
                  <a:pt x="5384548" y="1393252"/>
                </a:lnTo>
                <a:lnTo>
                  <a:pt x="5384548" y="0"/>
                </a:lnTo>
                <a:lnTo>
                  <a:pt x="0" y="0"/>
                </a:lnTo>
                <a:lnTo>
                  <a:pt x="0" y="1393252"/>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9" id="19"/>
          <p:cNvSpPr/>
          <p:nvPr/>
        </p:nvSpPr>
        <p:spPr>
          <a:xfrm flipH="false" flipV="false" rot="0">
            <a:off x="15303795" y="5421023"/>
            <a:ext cx="2400187" cy="1881147"/>
          </a:xfrm>
          <a:custGeom>
            <a:avLst/>
            <a:gdLst/>
            <a:ahLst/>
            <a:cxnLst/>
            <a:rect r="r" b="b" t="t" l="l"/>
            <a:pathLst>
              <a:path h="1881147" w="2400187">
                <a:moveTo>
                  <a:pt x="0" y="0"/>
                </a:moveTo>
                <a:lnTo>
                  <a:pt x="2400187" y="0"/>
                </a:lnTo>
                <a:lnTo>
                  <a:pt x="2400187" y="1881147"/>
                </a:lnTo>
                <a:lnTo>
                  <a:pt x="0" y="1881147"/>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20" id="20"/>
          <p:cNvSpPr/>
          <p:nvPr/>
        </p:nvSpPr>
        <p:spPr>
          <a:xfrm flipH="true" flipV="true" rot="0">
            <a:off x="-1268834" y="6983809"/>
            <a:ext cx="2400187" cy="1881147"/>
          </a:xfrm>
          <a:custGeom>
            <a:avLst/>
            <a:gdLst/>
            <a:ahLst/>
            <a:cxnLst/>
            <a:rect r="r" b="b" t="t" l="l"/>
            <a:pathLst>
              <a:path h="1881147" w="2400187">
                <a:moveTo>
                  <a:pt x="2400187" y="1881147"/>
                </a:moveTo>
                <a:lnTo>
                  <a:pt x="0" y="1881147"/>
                </a:lnTo>
                <a:lnTo>
                  <a:pt x="0" y="0"/>
                </a:lnTo>
                <a:lnTo>
                  <a:pt x="2400187" y="0"/>
                </a:lnTo>
                <a:lnTo>
                  <a:pt x="2400187" y="1881147"/>
                </a:lnTo>
                <a:close/>
              </a:path>
            </a:pathLst>
          </a:custGeom>
          <a:blipFill>
            <a:blip r:embed="rId6">
              <a:extLst>
                <a:ext uri="{96DAC541-7B7A-43D3-8B79-37D633B846F1}">
                  <asvg:svgBlip xmlns:asvg="http://schemas.microsoft.com/office/drawing/2016/SVG/main" r:embed="rId7"/>
                </a:ext>
              </a:extLst>
            </a:blip>
            <a:stretch>
              <a:fillRect l="0" t="0" r="0" b="0"/>
            </a:stretch>
          </a:blipFill>
        </p:spPr>
      </p:sp>
      <p:grpSp>
        <p:nvGrpSpPr>
          <p:cNvPr name="Group 21" id="21"/>
          <p:cNvGrpSpPr/>
          <p:nvPr/>
        </p:nvGrpSpPr>
        <p:grpSpPr>
          <a:xfrm rot="5400000">
            <a:off x="3048072" y="5729967"/>
            <a:ext cx="2303510" cy="4753157"/>
            <a:chOff x="0" y="0"/>
            <a:chExt cx="696811" cy="1437829"/>
          </a:xfrm>
        </p:grpSpPr>
        <p:sp>
          <p:nvSpPr>
            <p:cNvPr name="Freeform 22" id="22"/>
            <p:cNvSpPr/>
            <p:nvPr/>
          </p:nvSpPr>
          <p:spPr>
            <a:xfrm flipH="false" flipV="false" rot="0">
              <a:off x="0" y="0"/>
              <a:ext cx="696811" cy="1437829"/>
            </a:xfrm>
            <a:custGeom>
              <a:avLst/>
              <a:gdLst/>
              <a:ahLst/>
              <a:cxnLst/>
              <a:rect r="r" b="b" t="t" l="l"/>
              <a:pathLst>
                <a:path h="1437829" w="696811">
                  <a:moveTo>
                    <a:pt x="232396" y="19070"/>
                  </a:moveTo>
                  <a:cubicBezTo>
                    <a:pt x="268004" y="7556"/>
                    <a:pt x="308733" y="0"/>
                    <a:pt x="348593" y="0"/>
                  </a:cubicBezTo>
                  <a:cubicBezTo>
                    <a:pt x="388455" y="0"/>
                    <a:pt x="426812" y="6476"/>
                    <a:pt x="462159" y="17990"/>
                  </a:cubicBezTo>
                  <a:cubicBezTo>
                    <a:pt x="462912" y="18350"/>
                    <a:pt x="463664" y="18350"/>
                    <a:pt x="464415" y="18710"/>
                  </a:cubicBezTo>
                  <a:cubicBezTo>
                    <a:pt x="597159" y="64765"/>
                    <a:pt x="694931" y="186379"/>
                    <a:pt x="696811" y="342386"/>
                  </a:cubicBezTo>
                  <a:lnTo>
                    <a:pt x="696811" y="1394137"/>
                  </a:lnTo>
                  <a:cubicBezTo>
                    <a:pt x="696811" y="1405725"/>
                    <a:pt x="692208" y="1416838"/>
                    <a:pt x="684014" y="1425032"/>
                  </a:cubicBezTo>
                  <a:cubicBezTo>
                    <a:pt x="675820" y="1433226"/>
                    <a:pt x="664707" y="1437829"/>
                    <a:pt x="653119" y="1437829"/>
                  </a:cubicBezTo>
                  <a:lnTo>
                    <a:pt x="43692" y="1437829"/>
                  </a:lnTo>
                  <a:cubicBezTo>
                    <a:pt x="32104" y="1437829"/>
                    <a:pt x="20991" y="1433226"/>
                    <a:pt x="12797" y="1425032"/>
                  </a:cubicBezTo>
                  <a:cubicBezTo>
                    <a:pt x="4603" y="1416838"/>
                    <a:pt x="0" y="1405725"/>
                    <a:pt x="0" y="1394137"/>
                  </a:cubicBezTo>
                  <a:lnTo>
                    <a:pt x="0" y="343199"/>
                  </a:lnTo>
                  <a:cubicBezTo>
                    <a:pt x="1880" y="185660"/>
                    <a:pt x="98148" y="64045"/>
                    <a:pt x="232396" y="19070"/>
                  </a:cubicBezTo>
                  <a:lnTo>
                    <a:pt x="232396" y="19070"/>
                  </a:lnTo>
                  <a:close/>
                </a:path>
              </a:pathLst>
            </a:custGeom>
            <a:solidFill>
              <a:srgbClr val="579E32"/>
            </a:solidFill>
          </p:spPr>
        </p:sp>
        <p:sp>
          <p:nvSpPr>
            <p:cNvPr name="TextBox 23" id="23"/>
            <p:cNvSpPr txBox="true"/>
            <p:nvPr/>
          </p:nvSpPr>
          <p:spPr>
            <a:xfrm>
              <a:off x="0" y="79375"/>
              <a:ext cx="696811" cy="1358454"/>
            </a:xfrm>
            <a:prstGeom prst="rect">
              <a:avLst/>
            </a:prstGeom>
          </p:spPr>
          <p:txBody>
            <a:bodyPr anchor="ctr" rtlCol="false" tIns="50800" lIns="50800" bIns="50800" rIns="50800"/>
            <a:lstStyle/>
            <a:p>
              <a:pPr algn="ctr">
                <a:lnSpc>
                  <a:spcPts val="2659"/>
                </a:lnSpc>
              </a:pPr>
            </a:p>
          </p:txBody>
        </p:sp>
      </p:grpSp>
      <p:sp>
        <p:nvSpPr>
          <p:cNvPr name="Freeform 24" id="24"/>
          <p:cNvSpPr/>
          <p:nvPr/>
        </p:nvSpPr>
        <p:spPr>
          <a:xfrm flipH="true" flipV="false" rot="0">
            <a:off x="1030446" y="7254874"/>
            <a:ext cx="1221854" cy="1339018"/>
          </a:xfrm>
          <a:custGeom>
            <a:avLst/>
            <a:gdLst/>
            <a:ahLst/>
            <a:cxnLst/>
            <a:rect r="r" b="b" t="t" l="l"/>
            <a:pathLst>
              <a:path h="1339018" w="1221854">
                <a:moveTo>
                  <a:pt x="1221854" y="0"/>
                </a:moveTo>
                <a:lnTo>
                  <a:pt x="0" y="0"/>
                </a:lnTo>
                <a:lnTo>
                  <a:pt x="0" y="1339017"/>
                </a:lnTo>
                <a:lnTo>
                  <a:pt x="1221854" y="1339017"/>
                </a:lnTo>
                <a:lnTo>
                  <a:pt x="1221854"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25" id="25"/>
          <p:cNvSpPr/>
          <p:nvPr/>
        </p:nvSpPr>
        <p:spPr>
          <a:xfrm flipH="false" flipV="false" rot="0">
            <a:off x="1302803" y="7574924"/>
            <a:ext cx="698918" cy="698918"/>
          </a:xfrm>
          <a:custGeom>
            <a:avLst/>
            <a:gdLst/>
            <a:ahLst/>
            <a:cxnLst/>
            <a:rect r="r" b="b" t="t" l="l"/>
            <a:pathLst>
              <a:path h="698918" w="698918">
                <a:moveTo>
                  <a:pt x="0" y="0"/>
                </a:moveTo>
                <a:lnTo>
                  <a:pt x="698918" y="0"/>
                </a:lnTo>
                <a:lnTo>
                  <a:pt x="698918" y="698918"/>
                </a:lnTo>
                <a:lnTo>
                  <a:pt x="0" y="698918"/>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grpSp>
        <p:nvGrpSpPr>
          <p:cNvPr name="Group 26" id="26"/>
          <p:cNvGrpSpPr/>
          <p:nvPr/>
        </p:nvGrpSpPr>
        <p:grpSpPr>
          <a:xfrm rot="5400000">
            <a:off x="8430874" y="4196200"/>
            <a:ext cx="2303510" cy="4753157"/>
            <a:chOff x="0" y="0"/>
            <a:chExt cx="696811" cy="1437829"/>
          </a:xfrm>
        </p:grpSpPr>
        <p:sp>
          <p:nvSpPr>
            <p:cNvPr name="Freeform 27" id="27"/>
            <p:cNvSpPr/>
            <p:nvPr/>
          </p:nvSpPr>
          <p:spPr>
            <a:xfrm flipH="false" flipV="false" rot="0">
              <a:off x="0" y="0"/>
              <a:ext cx="696811" cy="1437829"/>
            </a:xfrm>
            <a:custGeom>
              <a:avLst/>
              <a:gdLst/>
              <a:ahLst/>
              <a:cxnLst/>
              <a:rect r="r" b="b" t="t" l="l"/>
              <a:pathLst>
                <a:path h="1437829" w="696811">
                  <a:moveTo>
                    <a:pt x="232396" y="19070"/>
                  </a:moveTo>
                  <a:cubicBezTo>
                    <a:pt x="268004" y="7556"/>
                    <a:pt x="308733" y="0"/>
                    <a:pt x="348593" y="0"/>
                  </a:cubicBezTo>
                  <a:cubicBezTo>
                    <a:pt x="388455" y="0"/>
                    <a:pt x="426812" y="6476"/>
                    <a:pt x="462159" y="17990"/>
                  </a:cubicBezTo>
                  <a:cubicBezTo>
                    <a:pt x="462912" y="18350"/>
                    <a:pt x="463664" y="18350"/>
                    <a:pt x="464415" y="18710"/>
                  </a:cubicBezTo>
                  <a:cubicBezTo>
                    <a:pt x="597159" y="64765"/>
                    <a:pt x="694931" y="186379"/>
                    <a:pt x="696811" y="342386"/>
                  </a:cubicBezTo>
                  <a:lnTo>
                    <a:pt x="696811" y="1394137"/>
                  </a:lnTo>
                  <a:cubicBezTo>
                    <a:pt x="696811" y="1405725"/>
                    <a:pt x="692208" y="1416838"/>
                    <a:pt x="684014" y="1425032"/>
                  </a:cubicBezTo>
                  <a:cubicBezTo>
                    <a:pt x="675820" y="1433226"/>
                    <a:pt x="664707" y="1437829"/>
                    <a:pt x="653119" y="1437829"/>
                  </a:cubicBezTo>
                  <a:lnTo>
                    <a:pt x="43692" y="1437829"/>
                  </a:lnTo>
                  <a:cubicBezTo>
                    <a:pt x="32104" y="1437829"/>
                    <a:pt x="20991" y="1433226"/>
                    <a:pt x="12797" y="1425032"/>
                  </a:cubicBezTo>
                  <a:cubicBezTo>
                    <a:pt x="4603" y="1416838"/>
                    <a:pt x="0" y="1405725"/>
                    <a:pt x="0" y="1394137"/>
                  </a:cubicBezTo>
                  <a:lnTo>
                    <a:pt x="0" y="343199"/>
                  </a:lnTo>
                  <a:cubicBezTo>
                    <a:pt x="1880" y="185660"/>
                    <a:pt x="98148" y="64045"/>
                    <a:pt x="232396" y="19070"/>
                  </a:cubicBezTo>
                  <a:lnTo>
                    <a:pt x="232396" y="19070"/>
                  </a:lnTo>
                  <a:close/>
                </a:path>
              </a:pathLst>
            </a:custGeom>
            <a:solidFill>
              <a:srgbClr val="579E32"/>
            </a:solidFill>
          </p:spPr>
        </p:sp>
        <p:sp>
          <p:nvSpPr>
            <p:cNvPr name="TextBox 28" id="28"/>
            <p:cNvSpPr txBox="true"/>
            <p:nvPr/>
          </p:nvSpPr>
          <p:spPr>
            <a:xfrm>
              <a:off x="0" y="79375"/>
              <a:ext cx="696811" cy="1358454"/>
            </a:xfrm>
            <a:prstGeom prst="rect">
              <a:avLst/>
            </a:prstGeom>
          </p:spPr>
          <p:txBody>
            <a:bodyPr anchor="ctr" rtlCol="false" tIns="50800" lIns="50800" bIns="50800" rIns="50800"/>
            <a:lstStyle/>
            <a:p>
              <a:pPr algn="ctr">
                <a:lnSpc>
                  <a:spcPts val="2659"/>
                </a:lnSpc>
              </a:pPr>
            </a:p>
          </p:txBody>
        </p:sp>
      </p:grpSp>
      <p:sp>
        <p:nvSpPr>
          <p:cNvPr name="Freeform 29" id="29"/>
          <p:cNvSpPr/>
          <p:nvPr/>
        </p:nvSpPr>
        <p:spPr>
          <a:xfrm flipH="true" flipV="false" rot="0">
            <a:off x="6413248" y="5721107"/>
            <a:ext cx="1221854" cy="1339018"/>
          </a:xfrm>
          <a:custGeom>
            <a:avLst/>
            <a:gdLst/>
            <a:ahLst/>
            <a:cxnLst/>
            <a:rect r="r" b="b" t="t" l="l"/>
            <a:pathLst>
              <a:path h="1339018" w="1221854">
                <a:moveTo>
                  <a:pt x="1221854" y="0"/>
                </a:moveTo>
                <a:lnTo>
                  <a:pt x="0" y="0"/>
                </a:lnTo>
                <a:lnTo>
                  <a:pt x="0" y="1339017"/>
                </a:lnTo>
                <a:lnTo>
                  <a:pt x="1221854" y="1339017"/>
                </a:lnTo>
                <a:lnTo>
                  <a:pt x="1221854"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30" id="30"/>
          <p:cNvSpPr/>
          <p:nvPr/>
        </p:nvSpPr>
        <p:spPr>
          <a:xfrm flipH="false" flipV="false" rot="0">
            <a:off x="6685605" y="6041157"/>
            <a:ext cx="698918" cy="698918"/>
          </a:xfrm>
          <a:custGeom>
            <a:avLst/>
            <a:gdLst/>
            <a:ahLst/>
            <a:cxnLst/>
            <a:rect r="r" b="b" t="t" l="l"/>
            <a:pathLst>
              <a:path h="698918" w="698918">
                <a:moveTo>
                  <a:pt x="0" y="0"/>
                </a:moveTo>
                <a:lnTo>
                  <a:pt x="698918" y="0"/>
                </a:lnTo>
                <a:lnTo>
                  <a:pt x="698918" y="698918"/>
                </a:lnTo>
                <a:lnTo>
                  <a:pt x="0" y="698918"/>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grpSp>
        <p:nvGrpSpPr>
          <p:cNvPr name="Group 31" id="31"/>
          <p:cNvGrpSpPr/>
          <p:nvPr/>
        </p:nvGrpSpPr>
        <p:grpSpPr>
          <a:xfrm rot="5400000">
            <a:off x="13730967" y="5716322"/>
            <a:ext cx="2303510" cy="4753157"/>
            <a:chOff x="0" y="0"/>
            <a:chExt cx="696811" cy="1437829"/>
          </a:xfrm>
        </p:grpSpPr>
        <p:sp>
          <p:nvSpPr>
            <p:cNvPr name="Freeform 32" id="32"/>
            <p:cNvSpPr/>
            <p:nvPr/>
          </p:nvSpPr>
          <p:spPr>
            <a:xfrm flipH="false" flipV="false" rot="0">
              <a:off x="0" y="0"/>
              <a:ext cx="696811" cy="1437829"/>
            </a:xfrm>
            <a:custGeom>
              <a:avLst/>
              <a:gdLst/>
              <a:ahLst/>
              <a:cxnLst/>
              <a:rect r="r" b="b" t="t" l="l"/>
              <a:pathLst>
                <a:path h="1437829" w="696811">
                  <a:moveTo>
                    <a:pt x="232396" y="19070"/>
                  </a:moveTo>
                  <a:cubicBezTo>
                    <a:pt x="268004" y="7556"/>
                    <a:pt x="308733" y="0"/>
                    <a:pt x="348593" y="0"/>
                  </a:cubicBezTo>
                  <a:cubicBezTo>
                    <a:pt x="388455" y="0"/>
                    <a:pt x="426812" y="6476"/>
                    <a:pt x="462159" y="17990"/>
                  </a:cubicBezTo>
                  <a:cubicBezTo>
                    <a:pt x="462912" y="18350"/>
                    <a:pt x="463664" y="18350"/>
                    <a:pt x="464415" y="18710"/>
                  </a:cubicBezTo>
                  <a:cubicBezTo>
                    <a:pt x="597159" y="64765"/>
                    <a:pt x="694931" y="186379"/>
                    <a:pt x="696811" y="342386"/>
                  </a:cubicBezTo>
                  <a:lnTo>
                    <a:pt x="696811" y="1394137"/>
                  </a:lnTo>
                  <a:cubicBezTo>
                    <a:pt x="696811" y="1405725"/>
                    <a:pt x="692208" y="1416838"/>
                    <a:pt x="684014" y="1425032"/>
                  </a:cubicBezTo>
                  <a:cubicBezTo>
                    <a:pt x="675820" y="1433226"/>
                    <a:pt x="664707" y="1437829"/>
                    <a:pt x="653119" y="1437829"/>
                  </a:cubicBezTo>
                  <a:lnTo>
                    <a:pt x="43692" y="1437829"/>
                  </a:lnTo>
                  <a:cubicBezTo>
                    <a:pt x="32104" y="1437829"/>
                    <a:pt x="20991" y="1433226"/>
                    <a:pt x="12797" y="1425032"/>
                  </a:cubicBezTo>
                  <a:cubicBezTo>
                    <a:pt x="4603" y="1416838"/>
                    <a:pt x="0" y="1405725"/>
                    <a:pt x="0" y="1394137"/>
                  </a:cubicBezTo>
                  <a:lnTo>
                    <a:pt x="0" y="343199"/>
                  </a:lnTo>
                  <a:cubicBezTo>
                    <a:pt x="1880" y="185660"/>
                    <a:pt x="98148" y="64045"/>
                    <a:pt x="232396" y="19070"/>
                  </a:cubicBezTo>
                  <a:lnTo>
                    <a:pt x="232396" y="19070"/>
                  </a:lnTo>
                  <a:close/>
                </a:path>
              </a:pathLst>
            </a:custGeom>
            <a:solidFill>
              <a:srgbClr val="579E32"/>
            </a:solidFill>
          </p:spPr>
        </p:sp>
        <p:sp>
          <p:nvSpPr>
            <p:cNvPr name="TextBox 33" id="33"/>
            <p:cNvSpPr txBox="true"/>
            <p:nvPr/>
          </p:nvSpPr>
          <p:spPr>
            <a:xfrm>
              <a:off x="0" y="79375"/>
              <a:ext cx="696811" cy="1358454"/>
            </a:xfrm>
            <a:prstGeom prst="rect">
              <a:avLst/>
            </a:prstGeom>
          </p:spPr>
          <p:txBody>
            <a:bodyPr anchor="ctr" rtlCol="false" tIns="50800" lIns="50800" bIns="50800" rIns="50800"/>
            <a:lstStyle/>
            <a:p>
              <a:pPr algn="ctr">
                <a:lnSpc>
                  <a:spcPts val="2659"/>
                </a:lnSpc>
              </a:pPr>
            </a:p>
          </p:txBody>
        </p:sp>
      </p:grpSp>
      <p:sp>
        <p:nvSpPr>
          <p:cNvPr name="Freeform 34" id="34"/>
          <p:cNvSpPr/>
          <p:nvPr/>
        </p:nvSpPr>
        <p:spPr>
          <a:xfrm flipH="true" flipV="false" rot="0">
            <a:off x="11713341" y="7241229"/>
            <a:ext cx="1221854" cy="1339018"/>
          </a:xfrm>
          <a:custGeom>
            <a:avLst/>
            <a:gdLst/>
            <a:ahLst/>
            <a:cxnLst/>
            <a:rect r="r" b="b" t="t" l="l"/>
            <a:pathLst>
              <a:path h="1339018" w="1221854">
                <a:moveTo>
                  <a:pt x="1221853" y="0"/>
                </a:moveTo>
                <a:lnTo>
                  <a:pt x="0" y="0"/>
                </a:lnTo>
                <a:lnTo>
                  <a:pt x="0" y="1339018"/>
                </a:lnTo>
                <a:lnTo>
                  <a:pt x="1221853" y="1339018"/>
                </a:lnTo>
                <a:lnTo>
                  <a:pt x="1221853"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35" id="35"/>
          <p:cNvSpPr/>
          <p:nvPr/>
        </p:nvSpPr>
        <p:spPr>
          <a:xfrm flipH="false" flipV="false" rot="0">
            <a:off x="11985698" y="7561279"/>
            <a:ext cx="698918" cy="698918"/>
          </a:xfrm>
          <a:custGeom>
            <a:avLst/>
            <a:gdLst/>
            <a:ahLst/>
            <a:cxnLst/>
            <a:rect r="r" b="b" t="t" l="l"/>
            <a:pathLst>
              <a:path h="698918" w="698918">
                <a:moveTo>
                  <a:pt x="0" y="0"/>
                </a:moveTo>
                <a:lnTo>
                  <a:pt x="698918" y="0"/>
                </a:lnTo>
                <a:lnTo>
                  <a:pt x="698918" y="698918"/>
                </a:lnTo>
                <a:lnTo>
                  <a:pt x="0" y="698918"/>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36" id="36"/>
          <p:cNvSpPr/>
          <p:nvPr/>
        </p:nvSpPr>
        <p:spPr>
          <a:xfrm flipH="false" flipV="false" rot="0">
            <a:off x="6813692" y="8000758"/>
            <a:ext cx="4728199" cy="2993763"/>
          </a:xfrm>
          <a:custGeom>
            <a:avLst/>
            <a:gdLst/>
            <a:ahLst/>
            <a:cxnLst/>
            <a:rect r="r" b="b" t="t" l="l"/>
            <a:pathLst>
              <a:path h="2993763" w="4728199">
                <a:moveTo>
                  <a:pt x="0" y="0"/>
                </a:moveTo>
                <a:lnTo>
                  <a:pt x="4728199" y="0"/>
                </a:lnTo>
                <a:lnTo>
                  <a:pt x="4728199" y="2993763"/>
                </a:lnTo>
                <a:lnTo>
                  <a:pt x="0" y="2993763"/>
                </a:lnTo>
                <a:lnTo>
                  <a:pt x="0" y="0"/>
                </a:lnTo>
                <a:close/>
              </a:path>
            </a:pathLst>
          </a:custGeom>
          <a:blipFill>
            <a:blip r:embed="rId12"/>
            <a:stretch>
              <a:fillRect l="-15970" t="0" r="-13028" b="0"/>
            </a:stretch>
          </a:blipFill>
        </p:spPr>
      </p:sp>
      <p:sp>
        <p:nvSpPr>
          <p:cNvPr name="Freeform 37" id="37"/>
          <p:cNvSpPr/>
          <p:nvPr/>
        </p:nvSpPr>
        <p:spPr>
          <a:xfrm flipH="false" flipV="false" rot="0">
            <a:off x="16953456" y="9497639"/>
            <a:ext cx="856746" cy="505480"/>
          </a:xfrm>
          <a:custGeom>
            <a:avLst/>
            <a:gdLst/>
            <a:ahLst/>
            <a:cxnLst/>
            <a:rect r="r" b="b" t="t" l="l"/>
            <a:pathLst>
              <a:path h="505480" w="856746">
                <a:moveTo>
                  <a:pt x="0" y="0"/>
                </a:moveTo>
                <a:lnTo>
                  <a:pt x="856746" y="0"/>
                </a:lnTo>
                <a:lnTo>
                  <a:pt x="856746" y="505480"/>
                </a:lnTo>
                <a:lnTo>
                  <a:pt x="0" y="505480"/>
                </a:lnTo>
                <a:lnTo>
                  <a:pt x="0" y="0"/>
                </a:lnTo>
                <a:close/>
              </a:path>
            </a:pathLst>
          </a:custGeom>
          <a:blipFill>
            <a:blip r:embed="rId13">
              <a:extLst>
                <a:ext uri="{96DAC541-7B7A-43D3-8B79-37D633B846F1}">
                  <asvg:svgBlip xmlns:asvg="http://schemas.microsoft.com/office/drawing/2016/SVG/main" r:embed="rId14"/>
                </a:ext>
              </a:extLst>
            </a:blip>
            <a:stretch>
              <a:fillRect l="0" t="0" r="0" b="0"/>
            </a:stretch>
          </a:blipFill>
        </p:spPr>
      </p:sp>
      <p:sp>
        <p:nvSpPr>
          <p:cNvPr name="TextBox 38" id="38"/>
          <p:cNvSpPr txBox="true"/>
          <p:nvPr/>
        </p:nvSpPr>
        <p:spPr>
          <a:xfrm rot="0">
            <a:off x="2173171" y="7958109"/>
            <a:ext cx="3917170" cy="843886"/>
          </a:xfrm>
          <a:prstGeom prst="rect">
            <a:avLst/>
          </a:prstGeom>
        </p:spPr>
        <p:txBody>
          <a:bodyPr anchor="t" rtlCol="false" tIns="0" lIns="0" bIns="0" rIns="0">
            <a:spAutoFit/>
          </a:bodyPr>
          <a:lstStyle/>
          <a:p>
            <a:pPr algn="just">
              <a:lnSpc>
                <a:spcPts val="2311"/>
              </a:lnSpc>
            </a:pPr>
            <a:r>
              <a:rPr lang="en-US" sz="1651">
                <a:solidFill>
                  <a:srgbClr val="FFFFFF"/>
                </a:solidFill>
                <a:latin typeface="DM Sans"/>
                <a:ea typeface="DM Sans"/>
                <a:cs typeface="DM Sans"/>
                <a:sym typeface="DM Sans"/>
              </a:rPr>
              <a:t>Solar panels with PV cells absorb sunlight and convert it into direct current (DC) electricity.</a:t>
            </a:r>
          </a:p>
        </p:txBody>
      </p:sp>
      <p:sp>
        <p:nvSpPr>
          <p:cNvPr name="TextBox 39" id="39"/>
          <p:cNvSpPr txBox="true"/>
          <p:nvPr/>
        </p:nvSpPr>
        <p:spPr>
          <a:xfrm rot="0">
            <a:off x="2173171" y="7430146"/>
            <a:ext cx="2951426" cy="341757"/>
          </a:xfrm>
          <a:prstGeom prst="rect">
            <a:avLst/>
          </a:prstGeom>
        </p:spPr>
        <p:txBody>
          <a:bodyPr anchor="t" rtlCol="false" tIns="0" lIns="0" bIns="0" rIns="0">
            <a:spAutoFit/>
          </a:bodyPr>
          <a:lstStyle/>
          <a:p>
            <a:pPr algn="l">
              <a:lnSpc>
                <a:spcPts val="2664"/>
              </a:lnSpc>
            </a:pPr>
            <a:r>
              <a:rPr lang="en-US" sz="2400" b="true">
                <a:solidFill>
                  <a:srgbClr val="FFFFFF"/>
                </a:solidFill>
                <a:latin typeface="DM Sans Bold"/>
                <a:ea typeface="DM Sans Bold"/>
                <a:cs typeface="DM Sans Bold"/>
                <a:sym typeface="DM Sans Bold"/>
              </a:rPr>
              <a:t>Sunlight Capture</a:t>
            </a:r>
          </a:p>
        </p:txBody>
      </p:sp>
      <p:sp>
        <p:nvSpPr>
          <p:cNvPr name="TextBox 40" id="40"/>
          <p:cNvSpPr txBox="true"/>
          <p:nvPr/>
        </p:nvSpPr>
        <p:spPr>
          <a:xfrm rot="0">
            <a:off x="7594804" y="6410988"/>
            <a:ext cx="3917170" cy="843886"/>
          </a:xfrm>
          <a:prstGeom prst="rect">
            <a:avLst/>
          </a:prstGeom>
        </p:spPr>
        <p:txBody>
          <a:bodyPr anchor="t" rtlCol="false" tIns="0" lIns="0" bIns="0" rIns="0">
            <a:spAutoFit/>
          </a:bodyPr>
          <a:lstStyle/>
          <a:p>
            <a:pPr algn="just">
              <a:lnSpc>
                <a:spcPts val="2311"/>
              </a:lnSpc>
            </a:pPr>
            <a:r>
              <a:rPr lang="en-US" sz="1651">
                <a:solidFill>
                  <a:srgbClr val="FFFFFF"/>
                </a:solidFill>
                <a:latin typeface="DM Sans"/>
                <a:ea typeface="DM Sans"/>
                <a:cs typeface="DM Sans"/>
                <a:sym typeface="DM Sans"/>
              </a:rPr>
              <a:t>An inverter changes DC electricity into alternating current (AC) for home and business use.</a:t>
            </a:r>
          </a:p>
        </p:txBody>
      </p:sp>
      <p:sp>
        <p:nvSpPr>
          <p:cNvPr name="TextBox 41" id="41"/>
          <p:cNvSpPr txBox="true"/>
          <p:nvPr/>
        </p:nvSpPr>
        <p:spPr>
          <a:xfrm rot="0">
            <a:off x="7585890" y="5928751"/>
            <a:ext cx="2430045" cy="341757"/>
          </a:xfrm>
          <a:prstGeom prst="rect">
            <a:avLst/>
          </a:prstGeom>
        </p:spPr>
        <p:txBody>
          <a:bodyPr anchor="t" rtlCol="false" tIns="0" lIns="0" bIns="0" rIns="0">
            <a:spAutoFit/>
          </a:bodyPr>
          <a:lstStyle/>
          <a:p>
            <a:pPr algn="l">
              <a:lnSpc>
                <a:spcPts val="2664"/>
              </a:lnSpc>
            </a:pPr>
            <a:r>
              <a:rPr lang="en-US" sz="2400" b="true">
                <a:solidFill>
                  <a:srgbClr val="FFFFFF"/>
                </a:solidFill>
                <a:latin typeface="DM Sans Bold"/>
                <a:ea typeface="DM Sans Bold"/>
                <a:cs typeface="DM Sans Bold"/>
                <a:sym typeface="DM Sans Bold"/>
              </a:rPr>
              <a:t>Conversion</a:t>
            </a:r>
          </a:p>
        </p:txBody>
      </p:sp>
      <p:sp>
        <p:nvSpPr>
          <p:cNvPr name="TextBox 42" id="42"/>
          <p:cNvSpPr txBox="true"/>
          <p:nvPr/>
        </p:nvSpPr>
        <p:spPr>
          <a:xfrm rot="0">
            <a:off x="12856066" y="7936443"/>
            <a:ext cx="3917170" cy="843886"/>
          </a:xfrm>
          <a:prstGeom prst="rect">
            <a:avLst/>
          </a:prstGeom>
        </p:spPr>
        <p:txBody>
          <a:bodyPr anchor="t" rtlCol="false" tIns="0" lIns="0" bIns="0" rIns="0">
            <a:spAutoFit/>
          </a:bodyPr>
          <a:lstStyle/>
          <a:p>
            <a:pPr algn="just">
              <a:lnSpc>
                <a:spcPts val="2311"/>
              </a:lnSpc>
            </a:pPr>
            <a:r>
              <a:rPr lang="en-US" sz="1651">
                <a:solidFill>
                  <a:srgbClr val="FFFFFF"/>
                </a:solidFill>
                <a:latin typeface="DM Sans"/>
                <a:ea typeface="DM Sans"/>
                <a:cs typeface="DM Sans"/>
                <a:sym typeface="DM Sans"/>
              </a:rPr>
              <a:t>The generated power is used immediately, stored in batteries, or fed into the electricity grid.</a:t>
            </a:r>
          </a:p>
        </p:txBody>
      </p:sp>
      <p:sp>
        <p:nvSpPr>
          <p:cNvPr name="TextBox 43" id="43"/>
          <p:cNvSpPr txBox="true"/>
          <p:nvPr/>
        </p:nvSpPr>
        <p:spPr>
          <a:xfrm rot="0">
            <a:off x="12856066" y="7451811"/>
            <a:ext cx="2451216" cy="341757"/>
          </a:xfrm>
          <a:prstGeom prst="rect">
            <a:avLst/>
          </a:prstGeom>
        </p:spPr>
        <p:txBody>
          <a:bodyPr anchor="t" rtlCol="false" tIns="0" lIns="0" bIns="0" rIns="0">
            <a:spAutoFit/>
          </a:bodyPr>
          <a:lstStyle/>
          <a:p>
            <a:pPr algn="l">
              <a:lnSpc>
                <a:spcPts val="2664"/>
              </a:lnSpc>
            </a:pPr>
            <a:r>
              <a:rPr lang="en-US" sz="2400" b="true">
                <a:solidFill>
                  <a:srgbClr val="FFFFFF"/>
                </a:solidFill>
                <a:latin typeface="DM Sans Bold"/>
                <a:ea typeface="DM Sans Bold"/>
                <a:cs typeface="DM Sans Bold"/>
                <a:sym typeface="DM Sans Bold"/>
              </a:rPr>
              <a:t>Usage</a:t>
            </a:r>
          </a:p>
        </p:txBody>
      </p:sp>
      <p:sp>
        <p:nvSpPr>
          <p:cNvPr name="Freeform 44" id="44"/>
          <p:cNvSpPr/>
          <p:nvPr/>
        </p:nvSpPr>
        <p:spPr>
          <a:xfrm flipH="false" flipV="false" rot="0">
            <a:off x="249554" y="200772"/>
            <a:ext cx="3607399" cy="827928"/>
          </a:xfrm>
          <a:custGeom>
            <a:avLst/>
            <a:gdLst/>
            <a:ahLst/>
            <a:cxnLst/>
            <a:rect r="r" b="b" t="t" l="l"/>
            <a:pathLst>
              <a:path h="827928" w="3607399">
                <a:moveTo>
                  <a:pt x="0" y="0"/>
                </a:moveTo>
                <a:lnTo>
                  <a:pt x="3607399" y="0"/>
                </a:lnTo>
                <a:lnTo>
                  <a:pt x="3607399" y="827928"/>
                </a:lnTo>
                <a:lnTo>
                  <a:pt x="0" y="827928"/>
                </a:lnTo>
                <a:lnTo>
                  <a:pt x="0" y="0"/>
                </a:lnTo>
                <a:close/>
              </a:path>
            </a:pathLst>
          </a:custGeom>
          <a:blipFill>
            <a:blip r:embed="rId15"/>
            <a:stretch>
              <a:fillRect l="0" t="0" r="0" b="0"/>
            </a:stretch>
          </a:blipFill>
        </p:spPr>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408768" y="360772"/>
            <a:ext cx="11162660" cy="2171700"/>
          </a:xfrm>
          <a:prstGeom prst="rect">
            <a:avLst/>
          </a:prstGeom>
        </p:spPr>
        <p:txBody>
          <a:bodyPr anchor="t" rtlCol="false" tIns="0" lIns="0" bIns="0" rIns="0">
            <a:spAutoFit/>
          </a:bodyPr>
          <a:lstStyle/>
          <a:p>
            <a:pPr algn="l">
              <a:lnSpc>
                <a:spcPts val="8549"/>
              </a:lnSpc>
            </a:pPr>
            <a:r>
              <a:rPr lang="en-US" sz="7500" b="true">
                <a:solidFill>
                  <a:srgbClr val="73C153"/>
                </a:solidFill>
                <a:latin typeface="Radnika Next Bold"/>
                <a:ea typeface="Radnika Next Bold"/>
                <a:cs typeface="Radnika Next Bold"/>
                <a:sym typeface="Radnika Next Bold"/>
              </a:rPr>
              <a:t>The Future Of Solar Energy</a:t>
            </a:r>
          </a:p>
        </p:txBody>
      </p:sp>
      <p:grpSp>
        <p:nvGrpSpPr>
          <p:cNvPr name="Group 3" id="3"/>
          <p:cNvGrpSpPr/>
          <p:nvPr/>
        </p:nvGrpSpPr>
        <p:grpSpPr>
          <a:xfrm rot="0">
            <a:off x="13316294" y="-5374498"/>
            <a:ext cx="15634544" cy="16253616"/>
            <a:chOff x="0" y="0"/>
            <a:chExt cx="1056076" cy="1097892"/>
          </a:xfrm>
        </p:grpSpPr>
        <p:sp>
          <p:nvSpPr>
            <p:cNvPr name="Freeform 4" id="4"/>
            <p:cNvSpPr/>
            <p:nvPr/>
          </p:nvSpPr>
          <p:spPr>
            <a:xfrm flipH="false" flipV="false" rot="0">
              <a:off x="1585" y="0"/>
              <a:ext cx="1052905" cy="1097892"/>
            </a:xfrm>
            <a:custGeom>
              <a:avLst/>
              <a:gdLst/>
              <a:ahLst/>
              <a:cxnLst/>
              <a:rect r="r" b="b" t="t" l="l"/>
              <a:pathLst>
                <a:path h="1097892" w="1052905">
                  <a:moveTo>
                    <a:pt x="1050021" y="561020"/>
                  </a:moveTo>
                  <a:lnTo>
                    <a:pt x="855760" y="1085818"/>
                  </a:lnTo>
                  <a:cubicBezTo>
                    <a:pt x="853074" y="1093075"/>
                    <a:pt x="846154" y="1097892"/>
                    <a:pt x="838416" y="1097892"/>
                  </a:cubicBezTo>
                  <a:lnTo>
                    <a:pt x="214490" y="1097892"/>
                  </a:lnTo>
                  <a:cubicBezTo>
                    <a:pt x="206752" y="1097892"/>
                    <a:pt x="199832" y="1093075"/>
                    <a:pt x="197146" y="1085818"/>
                  </a:cubicBezTo>
                  <a:lnTo>
                    <a:pt x="2884" y="561020"/>
                  </a:lnTo>
                  <a:cubicBezTo>
                    <a:pt x="0" y="553229"/>
                    <a:pt x="0" y="544663"/>
                    <a:pt x="2884" y="536872"/>
                  </a:cubicBezTo>
                  <a:lnTo>
                    <a:pt x="197146" y="12074"/>
                  </a:lnTo>
                  <a:cubicBezTo>
                    <a:pt x="199832" y="4817"/>
                    <a:pt x="206752" y="0"/>
                    <a:pt x="214490" y="0"/>
                  </a:cubicBezTo>
                  <a:lnTo>
                    <a:pt x="838416" y="0"/>
                  </a:lnTo>
                  <a:cubicBezTo>
                    <a:pt x="846154" y="0"/>
                    <a:pt x="853074" y="4817"/>
                    <a:pt x="855760" y="12074"/>
                  </a:cubicBezTo>
                  <a:lnTo>
                    <a:pt x="1050021" y="536872"/>
                  </a:lnTo>
                  <a:cubicBezTo>
                    <a:pt x="1052905" y="544663"/>
                    <a:pt x="1052905" y="553229"/>
                    <a:pt x="1050021" y="561020"/>
                  </a:cubicBezTo>
                  <a:close/>
                </a:path>
              </a:pathLst>
            </a:custGeom>
            <a:solidFill>
              <a:srgbClr val="FFB921"/>
            </a:solidFill>
          </p:spPr>
        </p:sp>
        <p:sp>
          <p:nvSpPr>
            <p:cNvPr name="TextBox 5" id="5"/>
            <p:cNvSpPr txBox="true"/>
            <p:nvPr/>
          </p:nvSpPr>
          <p:spPr>
            <a:xfrm>
              <a:off x="114300" y="-47625"/>
              <a:ext cx="827476" cy="1145517"/>
            </a:xfrm>
            <a:prstGeom prst="rect">
              <a:avLst/>
            </a:prstGeom>
          </p:spPr>
          <p:txBody>
            <a:bodyPr anchor="ctr" rtlCol="false" tIns="50800" lIns="50800" bIns="50800" rIns="50800"/>
            <a:lstStyle/>
            <a:p>
              <a:pPr algn="ctr">
                <a:lnSpc>
                  <a:spcPts val="2659"/>
                </a:lnSpc>
              </a:pPr>
            </a:p>
          </p:txBody>
        </p:sp>
      </p:grpSp>
      <p:sp>
        <p:nvSpPr>
          <p:cNvPr name="Freeform 6" id="6"/>
          <p:cNvSpPr/>
          <p:nvPr/>
        </p:nvSpPr>
        <p:spPr>
          <a:xfrm flipH="false" flipV="false" rot="0">
            <a:off x="13422218" y="-373699"/>
            <a:ext cx="3446935" cy="2701535"/>
          </a:xfrm>
          <a:custGeom>
            <a:avLst/>
            <a:gdLst/>
            <a:ahLst/>
            <a:cxnLst/>
            <a:rect r="r" b="b" t="t" l="l"/>
            <a:pathLst>
              <a:path h="2701535" w="3446935">
                <a:moveTo>
                  <a:pt x="0" y="0"/>
                </a:moveTo>
                <a:lnTo>
                  <a:pt x="3446935" y="0"/>
                </a:lnTo>
                <a:lnTo>
                  <a:pt x="3446935" y="2701535"/>
                </a:lnTo>
                <a:lnTo>
                  <a:pt x="0" y="270153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7" id="7"/>
          <p:cNvGrpSpPr>
            <a:grpSpLocks noChangeAspect="true"/>
          </p:cNvGrpSpPr>
          <p:nvPr/>
        </p:nvGrpSpPr>
        <p:grpSpPr>
          <a:xfrm rot="0">
            <a:off x="11325331" y="1028700"/>
            <a:ext cx="6276139" cy="6276139"/>
            <a:chOff x="0" y="0"/>
            <a:chExt cx="6350000" cy="6350000"/>
          </a:xfrm>
        </p:grpSpPr>
        <p:sp>
          <p:nvSpPr>
            <p:cNvPr name="Freeform 8" id="8"/>
            <p:cNvSpPr/>
            <p:nvPr/>
          </p:nvSpPr>
          <p:spPr>
            <a:xfrm flipH="false" flipV="false" rot="0">
              <a:off x="-156812" y="-5088"/>
              <a:ext cx="6663624" cy="6360176"/>
            </a:xfrm>
            <a:custGeom>
              <a:avLst/>
              <a:gdLst/>
              <a:ahLst/>
              <a:cxnLst/>
              <a:rect r="r" b="b" t="t" l="l"/>
              <a:pathLst>
                <a:path h="6360176" w="6663624">
                  <a:moveTo>
                    <a:pt x="3331812" y="5088"/>
                  </a:moveTo>
                  <a:lnTo>
                    <a:pt x="3331812" y="5088"/>
                  </a:lnTo>
                  <a:cubicBezTo>
                    <a:pt x="2194111" y="0"/>
                    <a:pt x="1140649" y="604036"/>
                    <a:pt x="570324" y="1588475"/>
                  </a:cubicBezTo>
                  <a:cubicBezTo>
                    <a:pt x="0" y="2572913"/>
                    <a:pt x="0" y="3787263"/>
                    <a:pt x="570324" y="4771701"/>
                  </a:cubicBezTo>
                  <a:cubicBezTo>
                    <a:pt x="1140649" y="5756140"/>
                    <a:pt x="2194111" y="6360176"/>
                    <a:pt x="3331812" y="6355088"/>
                  </a:cubicBezTo>
                  <a:cubicBezTo>
                    <a:pt x="4469513" y="6360176"/>
                    <a:pt x="5522976" y="5756140"/>
                    <a:pt x="6093300" y="4771701"/>
                  </a:cubicBezTo>
                  <a:cubicBezTo>
                    <a:pt x="6663624" y="3787263"/>
                    <a:pt x="6663624" y="2572913"/>
                    <a:pt x="6093300" y="1588475"/>
                  </a:cubicBezTo>
                  <a:cubicBezTo>
                    <a:pt x="5522976" y="604036"/>
                    <a:pt x="4469513" y="0"/>
                    <a:pt x="3331812" y="5088"/>
                  </a:cubicBezTo>
                  <a:close/>
                </a:path>
              </a:pathLst>
            </a:custGeom>
            <a:solidFill>
              <a:srgbClr val="000000"/>
            </a:solidFill>
          </p:spPr>
        </p:sp>
        <p:sp>
          <p:nvSpPr>
            <p:cNvPr name="Freeform 9" id="9"/>
            <p:cNvSpPr/>
            <p:nvPr/>
          </p:nvSpPr>
          <p:spPr>
            <a:xfrm flipH="false" flipV="false" rot="0">
              <a:off x="400267" y="526623"/>
              <a:ext cx="5549466" cy="5296755"/>
            </a:xfrm>
            <a:custGeom>
              <a:avLst/>
              <a:gdLst/>
              <a:ahLst/>
              <a:cxnLst/>
              <a:rect r="r" b="b" t="t" l="l"/>
              <a:pathLst>
                <a:path h="5296755" w="5549466">
                  <a:moveTo>
                    <a:pt x="2774733" y="4237"/>
                  </a:moveTo>
                  <a:cubicBezTo>
                    <a:pt x="1827256" y="0"/>
                    <a:pt x="949932" y="503041"/>
                    <a:pt x="474966" y="1322882"/>
                  </a:cubicBezTo>
                  <a:cubicBezTo>
                    <a:pt x="0" y="2142722"/>
                    <a:pt x="0" y="3154032"/>
                    <a:pt x="474966" y="3973872"/>
                  </a:cubicBezTo>
                  <a:cubicBezTo>
                    <a:pt x="949932" y="4793713"/>
                    <a:pt x="1827256" y="5296754"/>
                    <a:pt x="2774733" y="5292517"/>
                  </a:cubicBezTo>
                  <a:cubicBezTo>
                    <a:pt x="3722210" y="5296754"/>
                    <a:pt x="4599534" y="4793713"/>
                    <a:pt x="5074500" y="3973872"/>
                  </a:cubicBezTo>
                  <a:cubicBezTo>
                    <a:pt x="5549466" y="3154032"/>
                    <a:pt x="5549466" y="2142722"/>
                    <a:pt x="5074500" y="1322882"/>
                  </a:cubicBezTo>
                  <a:cubicBezTo>
                    <a:pt x="4599534" y="503041"/>
                    <a:pt x="3722210" y="0"/>
                    <a:pt x="2774733" y="4237"/>
                  </a:cubicBezTo>
                  <a:close/>
                </a:path>
              </a:pathLst>
            </a:custGeom>
            <a:blipFill>
              <a:blip r:embed="rId4"/>
              <a:stretch>
                <a:fillRect l="-34685" t="0" r="-14739" b="0"/>
              </a:stretch>
            </a:blipFill>
          </p:spPr>
        </p:sp>
      </p:grpSp>
      <p:grpSp>
        <p:nvGrpSpPr>
          <p:cNvPr name="Group 10" id="10"/>
          <p:cNvGrpSpPr>
            <a:grpSpLocks noChangeAspect="true"/>
          </p:cNvGrpSpPr>
          <p:nvPr/>
        </p:nvGrpSpPr>
        <p:grpSpPr>
          <a:xfrm rot="0">
            <a:off x="11284608" y="4860655"/>
            <a:ext cx="2985670" cy="2985670"/>
            <a:chOff x="0" y="0"/>
            <a:chExt cx="6350000" cy="6350000"/>
          </a:xfrm>
        </p:grpSpPr>
        <p:sp>
          <p:nvSpPr>
            <p:cNvPr name="Freeform 11" id="11"/>
            <p:cNvSpPr/>
            <p:nvPr/>
          </p:nvSpPr>
          <p:spPr>
            <a:xfrm flipH="false" flipV="false" rot="0">
              <a:off x="-156812" y="-5088"/>
              <a:ext cx="6663624" cy="6360176"/>
            </a:xfrm>
            <a:custGeom>
              <a:avLst/>
              <a:gdLst/>
              <a:ahLst/>
              <a:cxnLst/>
              <a:rect r="r" b="b" t="t" l="l"/>
              <a:pathLst>
                <a:path h="6360176" w="6663624">
                  <a:moveTo>
                    <a:pt x="3331812" y="5088"/>
                  </a:moveTo>
                  <a:lnTo>
                    <a:pt x="3331812" y="5088"/>
                  </a:lnTo>
                  <a:cubicBezTo>
                    <a:pt x="2194111" y="0"/>
                    <a:pt x="1140649" y="604036"/>
                    <a:pt x="570324" y="1588475"/>
                  </a:cubicBezTo>
                  <a:cubicBezTo>
                    <a:pt x="0" y="2572913"/>
                    <a:pt x="0" y="3787263"/>
                    <a:pt x="570324" y="4771701"/>
                  </a:cubicBezTo>
                  <a:cubicBezTo>
                    <a:pt x="1140649" y="5756140"/>
                    <a:pt x="2194111" y="6360176"/>
                    <a:pt x="3331812" y="6355088"/>
                  </a:cubicBezTo>
                  <a:cubicBezTo>
                    <a:pt x="4469513" y="6360176"/>
                    <a:pt x="5522976" y="5756140"/>
                    <a:pt x="6093300" y="4771701"/>
                  </a:cubicBezTo>
                  <a:cubicBezTo>
                    <a:pt x="6663624" y="3787263"/>
                    <a:pt x="6663624" y="2572913"/>
                    <a:pt x="6093300" y="1588475"/>
                  </a:cubicBezTo>
                  <a:cubicBezTo>
                    <a:pt x="5522976" y="604036"/>
                    <a:pt x="4469513" y="0"/>
                    <a:pt x="3331812" y="5088"/>
                  </a:cubicBezTo>
                  <a:close/>
                </a:path>
              </a:pathLst>
            </a:custGeom>
            <a:solidFill>
              <a:srgbClr val="000000"/>
            </a:solidFill>
          </p:spPr>
        </p:sp>
        <p:sp>
          <p:nvSpPr>
            <p:cNvPr name="Freeform 12" id="12"/>
            <p:cNvSpPr/>
            <p:nvPr/>
          </p:nvSpPr>
          <p:spPr>
            <a:xfrm flipH="false" flipV="false" rot="0">
              <a:off x="400267" y="526623"/>
              <a:ext cx="5549466" cy="5296755"/>
            </a:xfrm>
            <a:custGeom>
              <a:avLst/>
              <a:gdLst/>
              <a:ahLst/>
              <a:cxnLst/>
              <a:rect r="r" b="b" t="t" l="l"/>
              <a:pathLst>
                <a:path h="5296755" w="5549466">
                  <a:moveTo>
                    <a:pt x="2774733" y="4237"/>
                  </a:moveTo>
                  <a:cubicBezTo>
                    <a:pt x="1827256" y="0"/>
                    <a:pt x="949932" y="503041"/>
                    <a:pt x="474966" y="1322882"/>
                  </a:cubicBezTo>
                  <a:cubicBezTo>
                    <a:pt x="0" y="2142722"/>
                    <a:pt x="0" y="3154032"/>
                    <a:pt x="474966" y="3973872"/>
                  </a:cubicBezTo>
                  <a:cubicBezTo>
                    <a:pt x="949932" y="4793713"/>
                    <a:pt x="1827256" y="5296754"/>
                    <a:pt x="2774733" y="5292517"/>
                  </a:cubicBezTo>
                  <a:cubicBezTo>
                    <a:pt x="3722210" y="5296754"/>
                    <a:pt x="4599534" y="4793713"/>
                    <a:pt x="5074500" y="3973872"/>
                  </a:cubicBezTo>
                  <a:cubicBezTo>
                    <a:pt x="5549466" y="3154032"/>
                    <a:pt x="5549466" y="2142722"/>
                    <a:pt x="5074500" y="1322882"/>
                  </a:cubicBezTo>
                  <a:cubicBezTo>
                    <a:pt x="4599534" y="503041"/>
                    <a:pt x="3722210" y="0"/>
                    <a:pt x="2774733" y="4237"/>
                  </a:cubicBezTo>
                  <a:close/>
                </a:path>
              </a:pathLst>
            </a:custGeom>
            <a:blipFill>
              <a:blip r:embed="rId5"/>
              <a:stretch>
                <a:fillRect l="-24572" t="0" r="-24572" b="0"/>
              </a:stretch>
            </a:blipFill>
          </p:spPr>
        </p:sp>
      </p:grpSp>
      <p:sp>
        <p:nvSpPr>
          <p:cNvPr name="Freeform 13" id="13"/>
          <p:cNvSpPr/>
          <p:nvPr/>
        </p:nvSpPr>
        <p:spPr>
          <a:xfrm flipH="false" flipV="false" rot="0">
            <a:off x="12615408" y="5340996"/>
            <a:ext cx="6691325" cy="4946004"/>
          </a:xfrm>
          <a:custGeom>
            <a:avLst/>
            <a:gdLst/>
            <a:ahLst/>
            <a:cxnLst/>
            <a:rect r="r" b="b" t="t" l="l"/>
            <a:pathLst>
              <a:path h="4946004" w="6691325">
                <a:moveTo>
                  <a:pt x="0" y="0"/>
                </a:moveTo>
                <a:lnTo>
                  <a:pt x="6691324" y="0"/>
                </a:lnTo>
                <a:lnTo>
                  <a:pt x="6691324" y="4946004"/>
                </a:lnTo>
                <a:lnTo>
                  <a:pt x="0" y="4946004"/>
                </a:lnTo>
                <a:lnTo>
                  <a:pt x="0" y="0"/>
                </a:lnTo>
                <a:close/>
              </a:path>
            </a:pathLst>
          </a:custGeom>
          <a:blipFill>
            <a:blip r:embed="rId6"/>
            <a:stretch>
              <a:fillRect l="0" t="0" r="0" b="0"/>
            </a:stretch>
          </a:blipFill>
        </p:spPr>
      </p:sp>
      <p:sp>
        <p:nvSpPr>
          <p:cNvPr name="Freeform 14" id="14"/>
          <p:cNvSpPr/>
          <p:nvPr/>
        </p:nvSpPr>
        <p:spPr>
          <a:xfrm flipH="false" flipV="false" rot="0">
            <a:off x="-4162218" y="7846325"/>
            <a:ext cx="7920807" cy="3683175"/>
          </a:xfrm>
          <a:custGeom>
            <a:avLst/>
            <a:gdLst/>
            <a:ahLst/>
            <a:cxnLst/>
            <a:rect r="r" b="b" t="t" l="l"/>
            <a:pathLst>
              <a:path h="3683175" w="7920807">
                <a:moveTo>
                  <a:pt x="0" y="0"/>
                </a:moveTo>
                <a:lnTo>
                  <a:pt x="7920807" y="0"/>
                </a:lnTo>
                <a:lnTo>
                  <a:pt x="7920807" y="3683175"/>
                </a:lnTo>
                <a:lnTo>
                  <a:pt x="0" y="3683175"/>
                </a:lnTo>
                <a:lnTo>
                  <a:pt x="0" y="0"/>
                </a:lnTo>
                <a:close/>
              </a:path>
            </a:pathLst>
          </a:custGeom>
          <a:blipFill>
            <a:blip r:embed="rId7"/>
            <a:stretch>
              <a:fillRect l="0" t="0" r="0" b="0"/>
            </a:stretch>
          </a:blipFill>
        </p:spPr>
      </p:sp>
      <p:sp>
        <p:nvSpPr>
          <p:cNvPr name="TextBox 15" id="15"/>
          <p:cNvSpPr txBox="true"/>
          <p:nvPr/>
        </p:nvSpPr>
        <p:spPr>
          <a:xfrm rot="0">
            <a:off x="408768" y="3265957"/>
            <a:ext cx="10255908" cy="4272886"/>
          </a:xfrm>
          <a:prstGeom prst="rect">
            <a:avLst/>
          </a:prstGeom>
        </p:spPr>
        <p:txBody>
          <a:bodyPr anchor="t" rtlCol="false" tIns="0" lIns="0" bIns="0" rIns="0">
            <a:spAutoFit/>
          </a:bodyPr>
          <a:lstStyle/>
          <a:p>
            <a:pPr algn="just">
              <a:lnSpc>
                <a:spcPts val="2311"/>
              </a:lnSpc>
            </a:pPr>
            <a:r>
              <a:rPr lang="en-US" sz="1651">
                <a:solidFill>
                  <a:srgbClr val="000000"/>
                </a:solidFill>
                <a:latin typeface="DM Sans"/>
                <a:ea typeface="DM Sans"/>
                <a:cs typeface="DM Sans"/>
                <a:sym typeface="DM Sans"/>
              </a:rPr>
              <a:t>The future of Solar Group Captive Power Purchase Agreements (PPAs) in India looks highly promising, driven by a confluence of regulatory incentives, rising corporate sustainability goals, and increasing grid tariffs that make renewable alternatives more economically attractive. As more commercial and industrial consumers seek to decarbonize their operations and achieve net-zero targets, the group captive model stands out by offering a financially viable and regulatory-compliant pathway to procure clean energy without relying on third-party developers alone. With increasing awareness and clarity around the Electricity Act and open access regulations, more businesses are expected to adopt this model to gain exemption from cross-subsidy surcharges and secure long-term price stability. Additionally, advancements in solar technology, declining installation costs, and supportive government policies such as streamlined approvals and digital energy management tools will further ease implementation and boost scalability. The flexibility to structure equity participation among multiple entities also makes group captive PPAs an attractive collaborative approach in shared industrial parks or special economic zones. Looking ahead, the sector could see innovations in financing models, hybrid energy setups (solar + storage or solar + wind), and digital platforms to simplify compliance and billing, making group captive PPAs a key pillar in India's transition to a decentralized, cleaner energy future.</a:t>
            </a:r>
          </a:p>
        </p:txBody>
      </p:sp>
      <p:sp>
        <p:nvSpPr>
          <p:cNvPr name="Freeform 16" id="16"/>
          <p:cNvSpPr/>
          <p:nvPr/>
        </p:nvSpPr>
        <p:spPr>
          <a:xfrm flipH="false" flipV="false" rot="0">
            <a:off x="6383299" y="9071181"/>
            <a:ext cx="3607399" cy="827928"/>
          </a:xfrm>
          <a:custGeom>
            <a:avLst/>
            <a:gdLst/>
            <a:ahLst/>
            <a:cxnLst/>
            <a:rect r="r" b="b" t="t" l="l"/>
            <a:pathLst>
              <a:path h="827928" w="3607399">
                <a:moveTo>
                  <a:pt x="0" y="0"/>
                </a:moveTo>
                <a:lnTo>
                  <a:pt x="3607399" y="0"/>
                </a:lnTo>
                <a:lnTo>
                  <a:pt x="3607399" y="827928"/>
                </a:lnTo>
                <a:lnTo>
                  <a:pt x="0" y="827928"/>
                </a:lnTo>
                <a:lnTo>
                  <a:pt x="0" y="0"/>
                </a:lnTo>
                <a:close/>
              </a:path>
            </a:pathLst>
          </a:custGeom>
          <a:blipFill>
            <a:blip r:embed="rId8"/>
            <a:stretch>
              <a:fillRect l="0" t="0" r="0" b="0"/>
            </a:stretch>
          </a:blipFill>
        </p:spPr>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true" rot="0">
            <a:off x="1367500" y="1317271"/>
            <a:ext cx="5384548" cy="1393252"/>
          </a:xfrm>
          <a:custGeom>
            <a:avLst/>
            <a:gdLst/>
            <a:ahLst/>
            <a:cxnLst/>
            <a:rect r="r" b="b" t="t" l="l"/>
            <a:pathLst>
              <a:path h="1393252" w="5384548">
                <a:moveTo>
                  <a:pt x="0" y="1393252"/>
                </a:moveTo>
                <a:lnTo>
                  <a:pt x="5384549" y="1393252"/>
                </a:lnTo>
                <a:lnTo>
                  <a:pt x="5384549" y="0"/>
                </a:lnTo>
                <a:lnTo>
                  <a:pt x="0" y="0"/>
                </a:lnTo>
                <a:lnTo>
                  <a:pt x="0" y="1393252"/>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5191335" y="2710523"/>
            <a:ext cx="10950430" cy="7756554"/>
          </a:xfrm>
          <a:custGeom>
            <a:avLst/>
            <a:gdLst/>
            <a:ahLst/>
            <a:cxnLst/>
            <a:rect r="r" b="b" t="t" l="l"/>
            <a:pathLst>
              <a:path h="7756554" w="10950430">
                <a:moveTo>
                  <a:pt x="0" y="0"/>
                </a:moveTo>
                <a:lnTo>
                  <a:pt x="10950430" y="0"/>
                </a:lnTo>
                <a:lnTo>
                  <a:pt x="10950430" y="7756555"/>
                </a:lnTo>
                <a:lnTo>
                  <a:pt x="0" y="7756555"/>
                </a:lnTo>
                <a:lnTo>
                  <a:pt x="0" y="0"/>
                </a:lnTo>
                <a:close/>
              </a:path>
            </a:pathLst>
          </a:custGeom>
          <a:blipFill>
            <a:blip r:embed="rId4"/>
            <a:stretch>
              <a:fillRect l="0" t="-17323" r="0" b="-17323"/>
            </a:stretch>
          </a:blipFill>
        </p:spPr>
      </p:sp>
      <p:sp>
        <p:nvSpPr>
          <p:cNvPr name="TextBox 4" id="4"/>
          <p:cNvSpPr txBox="true"/>
          <p:nvPr/>
        </p:nvSpPr>
        <p:spPr>
          <a:xfrm rot="0">
            <a:off x="5759095" y="2607357"/>
            <a:ext cx="11500205" cy="2171700"/>
          </a:xfrm>
          <a:prstGeom prst="rect">
            <a:avLst/>
          </a:prstGeom>
        </p:spPr>
        <p:txBody>
          <a:bodyPr anchor="t" rtlCol="false" tIns="0" lIns="0" bIns="0" rIns="0">
            <a:spAutoFit/>
          </a:bodyPr>
          <a:lstStyle/>
          <a:p>
            <a:pPr algn="l">
              <a:lnSpc>
                <a:spcPts val="8549"/>
              </a:lnSpc>
            </a:pPr>
            <a:r>
              <a:rPr lang="en-US" sz="7500" b="true">
                <a:solidFill>
                  <a:srgbClr val="73C153"/>
                </a:solidFill>
                <a:latin typeface="Radnika Next Bold"/>
                <a:ea typeface="Radnika Next Bold"/>
                <a:cs typeface="Radnika Next Bold"/>
                <a:sym typeface="Radnika Next Bold"/>
              </a:rPr>
              <a:t>Thank You For Your Attention</a:t>
            </a:r>
          </a:p>
        </p:txBody>
      </p:sp>
      <p:grpSp>
        <p:nvGrpSpPr>
          <p:cNvPr name="Group 5" id="5"/>
          <p:cNvGrpSpPr/>
          <p:nvPr/>
        </p:nvGrpSpPr>
        <p:grpSpPr>
          <a:xfrm rot="0">
            <a:off x="15605698" y="-7098108"/>
            <a:ext cx="15634544" cy="16253616"/>
            <a:chOff x="0" y="0"/>
            <a:chExt cx="1056076" cy="1097892"/>
          </a:xfrm>
        </p:grpSpPr>
        <p:sp>
          <p:nvSpPr>
            <p:cNvPr name="Freeform 6" id="6"/>
            <p:cNvSpPr/>
            <p:nvPr/>
          </p:nvSpPr>
          <p:spPr>
            <a:xfrm flipH="false" flipV="false" rot="0">
              <a:off x="1585" y="0"/>
              <a:ext cx="1052905" cy="1097892"/>
            </a:xfrm>
            <a:custGeom>
              <a:avLst/>
              <a:gdLst/>
              <a:ahLst/>
              <a:cxnLst/>
              <a:rect r="r" b="b" t="t" l="l"/>
              <a:pathLst>
                <a:path h="1097892" w="1052905">
                  <a:moveTo>
                    <a:pt x="1050021" y="561020"/>
                  </a:moveTo>
                  <a:lnTo>
                    <a:pt x="855760" y="1085818"/>
                  </a:lnTo>
                  <a:cubicBezTo>
                    <a:pt x="853074" y="1093075"/>
                    <a:pt x="846154" y="1097892"/>
                    <a:pt x="838416" y="1097892"/>
                  </a:cubicBezTo>
                  <a:lnTo>
                    <a:pt x="214490" y="1097892"/>
                  </a:lnTo>
                  <a:cubicBezTo>
                    <a:pt x="206752" y="1097892"/>
                    <a:pt x="199832" y="1093075"/>
                    <a:pt x="197146" y="1085818"/>
                  </a:cubicBezTo>
                  <a:lnTo>
                    <a:pt x="2884" y="561020"/>
                  </a:lnTo>
                  <a:cubicBezTo>
                    <a:pt x="0" y="553229"/>
                    <a:pt x="0" y="544663"/>
                    <a:pt x="2884" y="536872"/>
                  </a:cubicBezTo>
                  <a:lnTo>
                    <a:pt x="197146" y="12074"/>
                  </a:lnTo>
                  <a:cubicBezTo>
                    <a:pt x="199832" y="4817"/>
                    <a:pt x="206752" y="0"/>
                    <a:pt x="214490" y="0"/>
                  </a:cubicBezTo>
                  <a:lnTo>
                    <a:pt x="838416" y="0"/>
                  </a:lnTo>
                  <a:cubicBezTo>
                    <a:pt x="846154" y="0"/>
                    <a:pt x="853074" y="4817"/>
                    <a:pt x="855760" y="12074"/>
                  </a:cubicBezTo>
                  <a:lnTo>
                    <a:pt x="1050021" y="536872"/>
                  </a:lnTo>
                  <a:cubicBezTo>
                    <a:pt x="1052905" y="544663"/>
                    <a:pt x="1052905" y="553229"/>
                    <a:pt x="1050021" y="561020"/>
                  </a:cubicBezTo>
                  <a:close/>
                </a:path>
              </a:pathLst>
            </a:custGeom>
            <a:solidFill>
              <a:srgbClr val="FFB921"/>
            </a:solidFill>
          </p:spPr>
        </p:sp>
        <p:sp>
          <p:nvSpPr>
            <p:cNvPr name="TextBox 7" id="7"/>
            <p:cNvSpPr txBox="true"/>
            <p:nvPr/>
          </p:nvSpPr>
          <p:spPr>
            <a:xfrm>
              <a:off x="114300" y="-47625"/>
              <a:ext cx="827476" cy="1145517"/>
            </a:xfrm>
            <a:prstGeom prst="rect">
              <a:avLst/>
            </a:prstGeom>
          </p:spPr>
          <p:txBody>
            <a:bodyPr anchor="ctr" rtlCol="false" tIns="50800" lIns="50800" bIns="50800" rIns="50800"/>
            <a:lstStyle/>
            <a:p>
              <a:pPr algn="ctr">
                <a:lnSpc>
                  <a:spcPts val="2659"/>
                </a:lnSpc>
              </a:pPr>
            </a:p>
          </p:txBody>
        </p:sp>
      </p:grpSp>
      <p:sp>
        <p:nvSpPr>
          <p:cNvPr name="Freeform 8" id="8"/>
          <p:cNvSpPr/>
          <p:nvPr/>
        </p:nvSpPr>
        <p:spPr>
          <a:xfrm flipH="false" flipV="false" rot="0">
            <a:off x="14108186" y="-1584875"/>
            <a:ext cx="4995652" cy="3915342"/>
          </a:xfrm>
          <a:custGeom>
            <a:avLst/>
            <a:gdLst/>
            <a:ahLst/>
            <a:cxnLst/>
            <a:rect r="r" b="b" t="t" l="l"/>
            <a:pathLst>
              <a:path h="3915342" w="4995652">
                <a:moveTo>
                  <a:pt x="0" y="0"/>
                </a:moveTo>
                <a:lnTo>
                  <a:pt x="4995652" y="0"/>
                </a:lnTo>
                <a:lnTo>
                  <a:pt x="4995652" y="3915343"/>
                </a:lnTo>
                <a:lnTo>
                  <a:pt x="0" y="3915343"/>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9" id="9"/>
          <p:cNvSpPr/>
          <p:nvPr/>
        </p:nvSpPr>
        <p:spPr>
          <a:xfrm flipH="false" flipV="false" rot="0">
            <a:off x="2367021" y="7495216"/>
            <a:ext cx="7531835" cy="4399847"/>
          </a:xfrm>
          <a:custGeom>
            <a:avLst/>
            <a:gdLst/>
            <a:ahLst/>
            <a:cxnLst/>
            <a:rect r="r" b="b" t="t" l="l"/>
            <a:pathLst>
              <a:path h="4399847" w="7531835">
                <a:moveTo>
                  <a:pt x="0" y="0"/>
                </a:moveTo>
                <a:lnTo>
                  <a:pt x="7531835" y="0"/>
                </a:lnTo>
                <a:lnTo>
                  <a:pt x="7531835" y="4399847"/>
                </a:lnTo>
                <a:lnTo>
                  <a:pt x="0" y="4399847"/>
                </a:lnTo>
                <a:lnTo>
                  <a:pt x="0" y="0"/>
                </a:lnTo>
                <a:close/>
              </a:path>
            </a:pathLst>
          </a:custGeom>
          <a:blipFill>
            <a:blip r:embed="rId7"/>
            <a:stretch>
              <a:fillRect l="0" t="0" r="0" b="0"/>
            </a:stretch>
          </a:blipFill>
        </p:spPr>
      </p:sp>
      <p:sp>
        <p:nvSpPr>
          <p:cNvPr name="TextBox 10" id="10"/>
          <p:cNvSpPr txBox="true"/>
          <p:nvPr/>
        </p:nvSpPr>
        <p:spPr>
          <a:xfrm rot="0">
            <a:off x="5759095" y="5594471"/>
            <a:ext cx="10760103" cy="871220"/>
          </a:xfrm>
          <a:prstGeom prst="rect">
            <a:avLst/>
          </a:prstGeom>
        </p:spPr>
        <p:txBody>
          <a:bodyPr anchor="t" rtlCol="false" tIns="0" lIns="0" bIns="0" rIns="0">
            <a:spAutoFit/>
          </a:bodyPr>
          <a:lstStyle/>
          <a:p>
            <a:pPr algn="just">
              <a:lnSpc>
                <a:spcPts val="2380"/>
              </a:lnSpc>
            </a:pPr>
            <a:r>
              <a:rPr lang="en-US" sz="1700">
                <a:solidFill>
                  <a:srgbClr val="000000"/>
                </a:solidFill>
                <a:latin typeface="DM Sans"/>
                <a:ea typeface="DM Sans"/>
                <a:cs typeface="DM Sans"/>
                <a:sym typeface="DM Sans"/>
              </a:rPr>
              <a:t>We are dedicated to unleashing the power of renewable energy through transformative clean energy solutions, forging the path to the future of decarbonisation projects.</a:t>
            </a:r>
          </a:p>
          <a:p>
            <a:pPr algn="just">
              <a:lnSpc>
                <a:spcPts val="2380"/>
              </a:lnSpc>
            </a:pPr>
            <a:r>
              <a:rPr lang="en-US" sz="1700" u="sng">
                <a:solidFill>
                  <a:srgbClr val="000000"/>
                </a:solidFill>
                <a:latin typeface="DM Sans"/>
                <a:ea typeface="DM Sans"/>
                <a:cs typeface="DM Sans"/>
                <a:sym typeface="DM Sans"/>
                <a:hlinkClick r:id="rId8" tooltip="https://enernew.in/about-us"/>
              </a:rPr>
              <a:t>Explore Our Solution</a:t>
            </a:r>
          </a:p>
        </p:txBody>
      </p:sp>
      <p:sp>
        <p:nvSpPr>
          <p:cNvPr name="TextBox 11" id="11"/>
          <p:cNvSpPr txBox="true"/>
          <p:nvPr/>
        </p:nvSpPr>
        <p:spPr>
          <a:xfrm rot="0">
            <a:off x="9144000" y="6806729"/>
            <a:ext cx="4546046" cy="539189"/>
          </a:xfrm>
          <a:prstGeom prst="rect">
            <a:avLst/>
          </a:prstGeom>
        </p:spPr>
        <p:txBody>
          <a:bodyPr anchor="t" rtlCol="false" tIns="0" lIns="0" bIns="0" rIns="0">
            <a:spAutoFit/>
          </a:bodyPr>
          <a:lstStyle/>
          <a:p>
            <a:pPr algn="l">
              <a:lnSpc>
                <a:spcPts val="4409"/>
              </a:lnSpc>
            </a:pPr>
            <a:r>
              <a:rPr lang="en-US" sz="3150" b="true">
                <a:solidFill>
                  <a:srgbClr val="000000"/>
                </a:solidFill>
                <a:latin typeface="DM Sans Bold"/>
                <a:ea typeface="DM Sans Bold"/>
                <a:cs typeface="DM Sans Bold"/>
                <a:sym typeface="DM Sans Bold"/>
              </a:rPr>
              <a:t>More Information</a:t>
            </a:r>
          </a:p>
        </p:txBody>
      </p:sp>
      <p:sp>
        <p:nvSpPr>
          <p:cNvPr name="Freeform 12" id="12"/>
          <p:cNvSpPr/>
          <p:nvPr/>
        </p:nvSpPr>
        <p:spPr>
          <a:xfrm flipH="false" flipV="false" rot="0">
            <a:off x="9144000" y="7498319"/>
            <a:ext cx="665523" cy="665523"/>
          </a:xfrm>
          <a:custGeom>
            <a:avLst/>
            <a:gdLst/>
            <a:ahLst/>
            <a:cxnLst/>
            <a:rect r="r" b="b" t="t" l="l"/>
            <a:pathLst>
              <a:path h="665523" w="665523">
                <a:moveTo>
                  <a:pt x="0" y="0"/>
                </a:moveTo>
                <a:lnTo>
                  <a:pt x="665523" y="0"/>
                </a:lnTo>
                <a:lnTo>
                  <a:pt x="665523" y="665523"/>
                </a:lnTo>
                <a:lnTo>
                  <a:pt x="0" y="665523"/>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TextBox 13" id="13"/>
          <p:cNvSpPr txBox="true"/>
          <p:nvPr/>
        </p:nvSpPr>
        <p:spPr>
          <a:xfrm rot="0">
            <a:off x="10112337" y="8550800"/>
            <a:ext cx="3995849" cy="371541"/>
          </a:xfrm>
          <a:prstGeom prst="rect">
            <a:avLst/>
          </a:prstGeom>
        </p:spPr>
        <p:txBody>
          <a:bodyPr anchor="t" rtlCol="false" tIns="0" lIns="0" bIns="0" rIns="0">
            <a:spAutoFit/>
          </a:bodyPr>
          <a:lstStyle/>
          <a:p>
            <a:pPr algn="l">
              <a:lnSpc>
                <a:spcPts val="3058"/>
              </a:lnSpc>
            </a:pPr>
            <a:r>
              <a:rPr lang="en-US" sz="2184">
                <a:solidFill>
                  <a:srgbClr val="000000"/>
                </a:solidFill>
                <a:latin typeface="DM Sans"/>
                <a:ea typeface="DM Sans"/>
                <a:cs typeface="DM Sans"/>
                <a:sym typeface="DM Sans"/>
              </a:rPr>
              <a:t>www.enernew.in</a:t>
            </a:r>
          </a:p>
        </p:txBody>
      </p:sp>
      <p:sp>
        <p:nvSpPr>
          <p:cNvPr name="TextBox 14" id="14"/>
          <p:cNvSpPr txBox="true"/>
          <p:nvPr/>
        </p:nvSpPr>
        <p:spPr>
          <a:xfrm rot="0">
            <a:off x="10115204" y="8347012"/>
            <a:ext cx="3353386" cy="304337"/>
          </a:xfrm>
          <a:prstGeom prst="rect">
            <a:avLst/>
          </a:prstGeom>
        </p:spPr>
        <p:txBody>
          <a:bodyPr anchor="t" rtlCol="false" tIns="0" lIns="0" bIns="0" rIns="0">
            <a:spAutoFit/>
          </a:bodyPr>
          <a:lstStyle/>
          <a:p>
            <a:pPr algn="l">
              <a:lnSpc>
                <a:spcPts val="2566"/>
              </a:lnSpc>
            </a:pPr>
            <a:r>
              <a:rPr lang="en-US" sz="1833" b="true">
                <a:solidFill>
                  <a:srgbClr val="000000"/>
                </a:solidFill>
                <a:latin typeface="DM Sans Bold"/>
                <a:ea typeface="DM Sans Bold"/>
                <a:cs typeface="DM Sans Bold"/>
                <a:sym typeface="DM Sans Bold"/>
              </a:rPr>
              <a:t>Visit Our Website</a:t>
            </a:r>
          </a:p>
        </p:txBody>
      </p:sp>
      <p:sp>
        <p:nvSpPr>
          <p:cNvPr name="Freeform 15" id="15"/>
          <p:cNvSpPr/>
          <p:nvPr/>
        </p:nvSpPr>
        <p:spPr>
          <a:xfrm flipH="false" flipV="false" rot="0">
            <a:off x="9144000" y="8316242"/>
            <a:ext cx="665523" cy="665523"/>
          </a:xfrm>
          <a:custGeom>
            <a:avLst/>
            <a:gdLst/>
            <a:ahLst/>
            <a:cxnLst/>
            <a:rect r="r" b="b" t="t" l="l"/>
            <a:pathLst>
              <a:path h="665523" w="665523">
                <a:moveTo>
                  <a:pt x="0" y="0"/>
                </a:moveTo>
                <a:lnTo>
                  <a:pt x="665523" y="0"/>
                </a:lnTo>
                <a:lnTo>
                  <a:pt x="665523" y="665522"/>
                </a:lnTo>
                <a:lnTo>
                  <a:pt x="0" y="665522"/>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AutoShape 16" id="16"/>
          <p:cNvSpPr/>
          <p:nvPr/>
        </p:nvSpPr>
        <p:spPr>
          <a:xfrm>
            <a:off x="9913144" y="7434008"/>
            <a:ext cx="0" cy="1721500"/>
          </a:xfrm>
          <a:prstGeom prst="line">
            <a:avLst/>
          </a:prstGeom>
          <a:ln cap="rnd" w="28575">
            <a:solidFill>
              <a:srgbClr val="2452A7"/>
            </a:solidFill>
            <a:prstDash val="solid"/>
            <a:headEnd type="none" len="sm" w="sm"/>
            <a:tailEnd type="none" len="sm" w="sm"/>
          </a:ln>
        </p:spPr>
      </p:sp>
      <p:sp>
        <p:nvSpPr>
          <p:cNvPr name="TextBox 17" id="17"/>
          <p:cNvSpPr txBox="true"/>
          <p:nvPr/>
        </p:nvSpPr>
        <p:spPr>
          <a:xfrm rot="0">
            <a:off x="10115204" y="7732877"/>
            <a:ext cx="3995849" cy="373140"/>
          </a:xfrm>
          <a:prstGeom prst="rect">
            <a:avLst/>
          </a:prstGeom>
        </p:spPr>
        <p:txBody>
          <a:bodyPr anchor="t" rtlCol="false" tIns="0" lIns="0" bIns="0" rIns="0">
            <a:spAutoFit/>
          </a:bodyPr>
          <a:lstStyle/>
          <a:p>
            <a:pPr algn="l">
              <a:lnSpc>
                <a:spcPts val="3058"/>
              </a:lnSpc>
            </a:pPr>
            <a:r>
              <a:rPr lang="en-US" sz="2184">
                <a:solidFill>
                  <a:srgbClr val="000000"/>
                </a:solidFill>
                <a:latin typeface="DM Sans"/>
                <a:ea typeface="DM Sans"/>
                <a:cs typeface="DM Sans"/>
                <a:sym typeface="DM Sans"/>
                <a:hlinkClick r:id="rId13" tooltip="tel:+91%2088%2000%20222%20600"/>
              </a:rPr>
              <a:t>+91 88 00 222 600</a:t>
            </a:r>
          </a:p>
        </p:txBody>
      </p:sp>
      <p:sp>
        <p:nvSpPr>
          <p:cNvPr name="TextBox 18" id="18"/>
          <p:cNvSpPr txBox="true"/>
          <p:nvPr/>
        </p:nvSpPr>
        <p:spPr>
          <a:xfrm rot="0">
            <a:off x="10118070" y="7529089"/>
            <a:ext cx="3353386" cy="304337"/>
          </a:xfrm>
          <a:prstGeom prst="rect">
            <a:avLst/>
          </a:prstGeom>
        </p:spPr>
        <p:txBody>
          <a:bodyPr anchor="t" rtlCol="false" tIns="0" lIns="0" bIns="0" rIns="0">
            <a:spAutoFit/>
          </a:bodyPr>
          <a:lstStyle/>
          <a:p>
            <a:pPr algn="l">
              <a:lnSpc>
                <a:spcPts val="2566"/>
              </a:lnSpc>
            </a:pPr>
            <a:r>
              <a:rPr lang="en-US" sz="1833" b="true">
                <a:solidFill>
                  <a:srgbClr val="000000"/>
                </a:solidFill>
                <a:latin typeface="DM Sans Bold"/>
                <a:ea typeface="DM Sans Bold"/>
                <a:cs typeface="DM Sans Bold"/>
                <a:sym typeface="DM Sans Bold"/>
              </a:rPr>
              <a:t>Phone Number</a:t>
            </a:r>
          </a:p>
        </p:txBody>
      </p:sp>
      <p:sp>
        <p:nvSpPr>
          <p:cNvPr name="Freeform 19" id="19"/>
          <p:cNvSpPr/>
          <p:nvPr/>
        </p:nvSpPr>
        <p:spPr>
          <a:xfrm flipH="false" flipV="false" rot="0">
            <a:off x="249554" y="200772"/>
            <a:ext cx="3607399" cy="827928"/>
          </a:xfrm>
          <a:custGeom>
            <a:avLst/>
            <a:gdLst/>
            <a:ahLst/>
            <a:cxnLst/>
            <a:rect r="r" b="b" t="t" l="l"/>
            <a:pathLst>
              <a:path h="827928" w="3607399">
                <a:moveTo>
                  <a:pt x="0" y="0"/>
                </a:moveTo>
                <a:lnTo>
                  <a:pt x="3607399" y="0"/>
                </a:lnTo>
                <a:lnTo>
                  <a:pt x="3607399" y="827928"/>
                </a:lnTo>
                <a:lnTo>
                  <a:pt x="0" y="827928"/>
                </a:lnTo>
                <a:lnTo>
                  <a:pt x="0" y="0"/>
                </a:lnTo>
                <a:close/>
              </a:path>
            </a:pathLst>
          </a:custGeom>
          <a:blipFill>
            <a:blip r:embed="rId14"/>
            <a:stretch>
              <a:fillRect l="0" t="0" r="0" b="0"/>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DAGlhO3rNXE</dc:identifier>
  <dcterms:modified xsi:type="dcterms:W3CDTF">2011-08-01T06:04:30Z</dcterms:modified>
  <cp:revision>1</cp:revision>
  <dc:title>Solar Group Captive PPA</dc:title>
</cp:coreProperties>
</file>