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4/2/2025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envitz.com/supine-lithotomy-position/" TargetMode="External"/><Relationship Id="rId2" Type="http://schemas.openxmlformats.org/officeDocument/2006/relationships/hyperlink" Target="https://www.lenvitz.com/comman-gel-pad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ot-table-full-length-gel-pad/"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600" b="1" i="0" u="none" strike="noStrike" dirty="0">
                <a:solidFill>
                  <a:srgbClr val="000000"/>
                </a:solidFill>
                <a:effectLst/>
                <a:latin typeface="Arial" panose="020B0604020202020204" pitchFamily="34" charset="0"/>
              </a:rPr>
              <a:t>Gel Pads for Cardiac Surgery: Reducing Pressure and Enhancing Stability</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7258397"/>
          </a:xfrm>
          <a:prstGeom prst="rect">
            <a:avLst/>
          </a:prstGeom>
          <a:noFill/>
        </p:spPr>
        <p:txBody>
          <a:bodyPr wrap="square">
            <a:spAutoFit/>
          </a:bodyPr>
          <a:lstStyle/>
          <a:p>
            <a:pPr rtl="0">
              <a:buNone/>
            </a:pPr>
            <a:r>
              <a:rPr lang="en-US" b="0" i="0" u="none" strike="noStrike" dirty="0">
                <a:solidFill>
                  <a:srgbClr val="000000"/>
                </a:solidFill>
                <a:effectLst/>
                <a:latin typeface="Arial" panose="020B0604020202020204" pitchFamily="34" charset="0"/>
              </a:rPr>
              <a:t>Cardiac surgical operations need exceptional accuracy together with absolute stability and absolute patient protection. Patient comfort and surgery complications reduction depend heavily on correct positioning methods. Medical gels serve essential functions in patient care because they distribute contact stress and prevent tissue injuries while ensuring patient balance.</a:t>
            </a:r>
            <a:endParaRPr lang="en-US" b="0" dirty="0">
              <a:effectLst/>
            </a:endParaRPr>
          </a:p>
          <a:p>
            <a:pPr rtl="0">
              <a:spcBef>
                <a:spcPts val="1800"/>
              </a:spcBef>
              <a:spcAft>
                <a:spcPts val="600"/>
              </a:spcAft>
              <a:buNone/>
            </a:pPr>
            <a:r>
              <a:rPr lang="en-US" b="1" i="0" u="none" strike="noStrike" dirty="0">
                <a:solidFill>
                  <a:srgbClr val="000000"/>
                </a:solidFill>
                <a:effectLst/>
                <a:latin typeface="Arial" panose="020B0604020202020204" pitchFamily="34" charset="0"/>
              </a:rPr>
              <a:t>The Role of Gel Pads in Cardiac Surgery</a:t>
            </a:r>
            <a:endParaRPr lang="en-US" b="1" dirty="0">
              <a:effectLst/>
            </a:endParaRPr>
          </a:p>
          <a:p>
            <a:pPr rtl="0">
              <a:buNone/>
            </a:pPr>
            <a:r>
              <a:rPr lang="en-US" b="0" i="0" u="none" strike="noStrike" dirty="0">
                <a:solidFill>
                  <a:srgbClr val="000000"/>
                </a:solidFill>
                <a:effectLst/>
                <a:latin typeface="Arial" panose="020B0604020202020204" pitchFamily="34" charset="0"/>
              </a:rPr>
              <a:t>Patients need to maintain a static position throughout cardiac medical procedures which can endure for lengthy periods. Pressure sores combined with nerve injuries and discomfort emerge from keeping specific regions under pressure for an extended duration. OT table positioning gel pads help patients through their specific design which spreads patient weight uniformly while lowering stress on bony areas and protecting skin from breakdown.</a:t>
            </a:r>
            <a:endParaRPr lang="en-US" b="0" dirty="0">
              <a:effectLst/>
            </a:endParaRPr>
          </a:p>
          <a:p>
            <a:pPr rtl="0">
              <a:spcBef>
                <a:spcPts val="1600"/>
              </a:spcBef>
              <a:spcAft>
                <a:spcPts val="400"/>
              </a:spcAft>
              <a:buNone/>
            </a:pPr>
            <a:r>
              <a:rPr lang="en-US" b="1" i="0" u="none" strike="noStrike" dirty="0">
                <a:solidFill>
                  <a:srgbClr val="000000"/>
                </a:solidFill>
                <a:effectLst/>
                <a:latin typeface="Arial" panose="020B0604020202020204" pitchFamily="34" charset="0"/>
              </a:rPr>
              <a:t>Benefits of OT Table Positioning Gel Pads</a:t>
            </a:r>
            <a:endParaRPr lang="en-US" b="1" dirty="0">
              <a:effectLst/>
            </a:endParaRPr>
          </a:p>
          <a:p>
            <a:pPr rtl="0" fontAlgn="base">
              <a:buFont typeface="+mj-lt"/>
              <a:buAutoNum type="arabicPeriod"/>
            </a:pPr>
            <a:r>
              <a:rPr lang="en-US" b="1" i="0" u="sng" strike="noStrike" dirty="0">
                <a:solidFill>
                  <a:srgbClr val="1155CC"/>
                </a:solidFill>
                <a:effectLst/>
                <a:latin typeface="Arial" panose="020B0604020202020204" pitchFamily="34" charset="0"/>
                <a:hlinkClick r:id="rId2"/>
              </a:rPr>
              <a:t>Gel pads</a:t>
            </a:r>
            <a:r>
              <a:rPr lang="en-US" b="0" i="0" u="none" strike="noStrike" dirty="0">
                <a:solidFill>
                  <a:srgbClr val="000000"/>
                </a:solidFill>
                <a:effectLst/>
                <a:latin typeface="Arial" panose="020B0604020202020204" pitchFamily="34" charset="0"/>
              </a:rPr>
              <a:t> serve to spread pressure across body regions in a way that stops specific areas from bearing extreme weight.</a:t>
            </a:r>
            <a:br>
              <a:rPr lang="en-US" b="0" dirty="0">
                <a:effectLst/>
              </a:rPr>
            </a:br>
            <a:r>
              <a:rPr lang="en-US" b="0" dirty="0">
                <a:effectLst/>
              </a:rPr>
              <a:t>2.</a:t>
            </a:r>
            <a:r>
              <a:rPr lang="en-US" b="0" i="0" u="none" strike="noStrike" dirty="0">
                <a:solidFill>
                  <a:srgbClr val="000000"/>
                </a:solidFill>
                <a:effectLst/>
                <a:latin typeface="Arial" panose="020B0604020202020204" pitchFamily="34" charset="0"/>
              </a:rPr>
              <a:t>These pads establish a firm surface with padding that minimizes surgical patient movements throughout procedures.</a:t>
            </a:r>
            <a:br>
              <a:rPr lang="en-US" b="0" dirty="0">
                <a:effectLst/>
              </a:rPr>
            </a:br>
            <a:r>
              <a:rPr lang="en-US" b="0" dirty="0">
                <a:effectLst/>
              </a:rPr>
              <a:t>3.</a:t>
            </a:r>
            <a:r>
              <a:rPr lang="en-US" b="0" i="0" u="none" strike="noStrike" dirty="0">
                <a:solidFill>
                  <a:srgbClr val="000000"/>
                </a:solidFill>
                <a:effectLst/>
                <a:latin typeface="Arial" panose="020B0604020202020204" pitchFamily="34" charset="0"/>
              </a:rPr>
              <a:t>Gel pads positioned over high-risk areas serve to minimize the risk of nerve compression damage.</a:t>
            </a:r>
            <a:br>
              <a:rPr lang="en-US" b="0" dirty="0">
                <a:effectLst/>
              </a:rPr>
            </a:br>
            <a:r>
              <a:rPr lang="en-US" b="0" dirty="0">
                <a:effectLst/>
              </a:rPr>
              <a:t>4.</a:t>
            </a:r>
            <a:r>
              <a:rPr lang="en-US" b="0" i="0" u="none" strike="noStrike" dirty="0">
                <a:solidFill>
                  <a:srgbClr val="000000"/>
                </a:solidFill>
                <a:effectLst/>
                <a:latin typeface="Arial" panose="020B0604020202020204" pitchFamily="34" charset="0"/>
              </a:rPr>
              <a:t>The decrease in blood vessel pressure enables improved circulation which reduces blood clot formation and connected medical problems.</a:t>
            </a:r>
          </a:p>
          <a:p>
            <a:pPr rtl="0">
              <a:spcBef>
                <a:spcPts val="1400"/>
              </a:spcBef>
              <a:spcAft>
                <a:spcPts val="400"/>
              </a:spcAft>
              <a:buNone/>
            </a:pPr>
            <a:r>
              <a:rPr lang="en-US" b="1" i="0" u="none" strike="noStrike" dirty="0">
                <a:solidFill>
                  <a:srgbClr val="000000"/>
                </a:solidFill>
                <a:effectLst/>
                <a:latin typeface="Arial" panose="020B0604020202020204" pitchFamily="34" charset="0"/>
              </a:rPr>
              <a:t>Importance of Lithotomy Position Gel Pads in Cardiac Surgery</a:t>
            </a:r>
            <a:endParaRPr lang="en-US" b="1" dirty="0">
              <a:effectLst/>
            </a:endParaRPr>
          </a:p>
          <a:p>
            <a:pPr rtl="0">
              <a:buNone/>
            </a:pPr>
            <a:r>
              <a:rPr lang="en-US" b="0" i="0" u="none" strike="noStrike" dirty="0">
                <a:solidFill>
                  <a:srgbClr val="000000"/>
                </a:solidFill>
                <a:effectLst/>
                <a:latin typeface="Arial" panose="020B0604020202020204" pitchFamily="34" charset="0"/>
              </a:rPr>
              <a:t>The supine position remains standard for cardiac surgeries while surgery demands for the lithotomy position occasionally in specific circumstances which require femoral access. The application of </a:t>
            </a:r>
            <a:r>
              <a:rPr lang="en-US" b="1" i="0" u="sng" strike="noStrike" dirty="0">
                <a:solidFill>
                  <a:srgbClr val="1155CC"/>
                </a:solidFill>
                <a:effectLst/>
                <a:latin typeface="Arial" panose="020B0604020202020204" pitchFamily="34" charset="0"/>
                <a:hlinkClick r:id="rId3"/>
              </a:rPr>
              <a:t>lithotomy position gel pads</a:t>
            </a:r>
            <a:r>
              <a:rPr lang="en-US" b="0" i="0" u="none" strike="noStrike" dirty="0">
                <a:solidFill>
                  <a:srgbClr val="000000"/>
                </a:solidFill>
                <a:effectLst/>
                <a:latin typeface="Arial" panose="020B0604020202020204" pitchFamily="34" charset="0"/>
              </a:rPr>
              <a:t> supports patients' leg structures and protects nerve function while enhancing stability throughout catheter-based interventions together with hybrid cardiac surgeries.</a:t>
            </a:r>
            <a:endParaRPr lang="en-US" b="0" dirty="0">
              <a:effectLst/>
            </a:endParaRPr>
          </a:p>
          <a:p>
            <a:pPr>
              <a:buNone/>
            </a:pPr>
            <a:br>
              <a:rPr lang="en-US" b="0" dirty="0">
                <a:effectLst/>
              </a:rPr>
            </a:br>
            <a:endParaRPr lang="en-US" dirty="0"/>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3672800"/>
          </a:xfrm>
          <a:prstGeom prst="rect">
            <a:avLst/>
          </a:prstGeom>
          <a:noFill/>
        </p:spPr>
        <p:txBody>
          <a:bodyPr wrap="square">
            <a:spAutoFit/>
          </a:bodyPr>
          <a:lstStyle/>
          <a:p>
            <a:pPr rtl="0">
              <a:spcBef>
                <a:spcPts val="1400"/>
              </a:spcBef>
              <a:spcAft>
                <a:spcPts val="400"/>
              </a:spcAft>
              <a:buNone/>
            </a:pPr>
            <a:r>
              <a:rPr lang="en-US" b="1" i="0" u="none" strike="noStrike" dirty="0">
                <a:solidFill>
                  <a:srgbClr val="000000"/>
                </a:solidFill>
                <a:effectLst/>
                <a:latin typeface="Arial" panose="020B0604020202020204" pitchFamily="34" charset="0"/>
              </a:rPr>
              <a:t>Choosing the Right Gel Pads for Cardiac Procedures</a:t>
            </a:r>
            <a:endParaRPr lang="en-US" b="1" dirty="0">
              <a:effectLst/>
            </a:endParaRPr>
          </a:p>
          <a:p>
            <a:pPr rtl="0">
              <a:buNone/>
            </a:pPr>
            <a:r>
              <a:rPr lang="en-US" b="0" i="0" u="none" strike="noStrike" dirty="0">
                <a:solidFill>
                  <a:srgbClr val="000000"/>
                </a:solidFill>
                <a:effectLst/>
                <a:latin typeface="Arial" panose="020B0604020202020204" pitchFamily="34" charset="0"/>
              </a:rPr>
              <a:t>Healthcare facilities must choose medical-grade gel pads which provide durability alongside resistance to slipping and simple cleaning capabilities. The selected pads should bear extended surgical periods without shape deterioration and maintain their operational abilities.</a:t>
            </a:r>
            <a:endParaRPr lang="en-US" b="0" dirty="0">
              <a:effectLst/>
            </a:endParaRPr>
          </a:p>
          <a:p>
            <a:pPr rtl="0">
              <a:spcBef>
                <a:spcPts val="1200"/>
              </a:spcBef>
              <a:spcAft>
                <a:spcPts val="400"/>
              </a:spcAft>
              <a:buNone/>
            </a:pPr>
            <a:r>
              <a:rPr lang="en-US" b="1" i="0" u="none" strike="noStrike" dirty="0">
                <a:solidFill>
                  <a:srgbClr val="000000"/>
                </a:solidFill>
                <a:effectLst/>
                <a:latin typeface="Arial" panose="020B0604020202020204" pitchFamily="34" charset="0"/>
              </a:rPr>
              <a:t>Conclusion</a:t>
            </a:r>
            <a:endParaRPr lang="en-US" b="1" dirty="0">
              <a:effectLst/>
            </a:endParaRPr>
          </a:p>
          <a:p>
            <a:pPr rtl="0">
              <a:buNone/>
            </a:pPr>
            <a:r>
              <a:rPr lang="en-US" b="0" i="0" u="none" strike="noStrike" dirty="0">
                <a:solidFill>
                  <a:srgbClr val="000000"/>
                </a:solidFill>
                <a:effectLst/>
                <a:latin typeface="Arial" panose="020B0604020202020204" pitchFamily="34" charset="0"/>
              </a:rPr>
              <a:t>Gel pads function as essential components during cardiac surgeries to minimize potential surgical complications caused by pressure and improper body positioning. Gel pads for optimal support function as </a:t>
            </a:r>
            <a:r>
              <a:rPr lang="en-US" b="1" i="0" u="sng" strike="noStrike" dirty="0">
                <a:solidFill>
                  <a:srgbClr val="1155CC"/>
                </a:solidFill>
                <a:effectLst/>
                <a:latin typeface="Arial" panose="020B0604020202020204" pitchFamily="34" charset="0"/>
                <a:hlinkClick r:id="rId2"/>
              </a:rPr>
              <a:t>OT table positioning gel pads</a:t>
            </a:r>
            <a:r>
              <a:rPr lang="en-US" b="0" i="0" u="none" strike="noStrike" dirty="0">
                <a:solidFill>
                  <a:srgbClr val="000000"/>
                </a:solidFill>
                <a:effectLst/>
                <a:latin typeface="Arial" panose="020B0604020202020204" pitchFamily="34" charset="0"/>
              </a:rPr>
              <a:t> and also serve as protection pads for lithotomy position procedures with femoral access needs. Modern operating rooms heavily depend on suitable gel pad investments because they substantially benefit patient outcomes and surgery success rates and enhance clinical care quality.</a:t>
            </a:r>
            <a:endParaRPr lang="en-US" b="0" dirty="0">
              <a:effectLst/>
            </a:endParaRPr>
          </a:p>
          <a:p>
            <a:pPr>
              <a:buNone/>
            </a:pPr>
            <a:br>
              <a:rPr lang="en-US" dirty="0"/>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480</Words>
  <Application>Microsoft Office PowerPoint</Application>
  <PresentationFormat>Widescreen</PresentationFormat>
  <Paragraphs>27</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Gel Pads for Cardiac Surgery: Reducing Pressure and Enhancing Stability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7</cp:revision>
  <dcterms:created xsi:type="dcterms:W3CDTF">2025-03-13T09:15:30Z</dcterms:created>
  <dcterms:modified xsi:type="dcterms:W3CDTF">2025-04-02T08:03:10Z</dcterms:modified>
</cp:coreProperties>
</file>