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Montserrat Semi-Bold" charset="1" panose="00000700000000000000"/>
      <p:regular r:id="rId18"/>
    </p:embeddedFont>
    <p:embeddedFont>
      <p:font typeface="Montserrat Bold" charset="1" panose="00000800000000000000"/>
      <p:regular r:id="rId19"/>
    </p:embeddedFont>
    <p:embeddedFont>
      <p:font typeface="Montserrat" charset="1" panose="00000500000000000000"/>
      <p:regular r:id="rId20"/>
    </p:embeddedFont>
    <p:embeddedFont>
      <p:font typeface="Montserrat Light" charset="1" panose="000004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https://www.blockchainx.tech/create-your-own-crypto-trading-bo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9.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1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5341434" y="4976337"/>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sp>
        <p:nvSpPr>
          <p:cNvPr name="Freeform 4" id="4"/>
          <p:cNvSpPr/>
          <p:nvPr/>
        </p:nvSpPr>
        <p:spPr>
          <a:xfrm flipH="true" flipV="false" rot="0">
            <a:off x="14064936" y="-2133633"/>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sp>
        <p:nvSpPr>
          <p:cNvPr name="TextBox 5" id="5"/>
          <p:cNvSpPr txBox="true"/>
          <p:nvPr/>
        </p:nvSpPr>
        <p:spPr>
          <a:xfrm rot="0">
            <a:off x="1194171" y="5343525"/>
            <a:ext cx="15899658" cy="1228725"/>
          </a:xfrm>
          <a:prstGeom prst="rect">
            <a:avLst/>
          </a:prstGeom>
        </p:spPr>
        <p:txBody>
          <a:bodyPr anchor="t" rtlCol="false" tIns="0" lIns="0" bIns="0" rIns="0">
            <a:spAutoFit/>
          </a:bodyPr>
          <a:lstStyle/>
          <a:p>
            <a:pPr algn="ctr">
              <a:lnSpc>
                <a:spcPts val="9119"/>
              </a:lnSpc>
            </a:pPr>
            <a:r>
              <a:rPr lang="en-US" b="true" sz="9600" spc="-240">
                <a:solidFill>
                  <a:srgbClr val="8CE67D"/>
                </a:solidFill>
                <a:latin typeface="Montserrat Semi-Bold"/>
                <a:ea typeface="Montserrat Semi-Bold"/>
                <a:cs typeface="Montserrat Semi-Bold"/>
                <a:sym typeface="Montserrat Semi-Bold"/>
              </a:rPr>
              <a:t>Trading Bot Development</a:t>
            </a:r>
          </a:p>
        </p:txBody>
      </p:sp>
      <p:sp>
        <p:nvSpPr>
          <p:cNvPr name="TextBox 6" id="6"/>
          <p:cNvSpPr txBox="true"/>
          <p:nvPr/>
        </p:nvSpPr>
        <p:spPr>
          <a:xfrm rot="0">
            <a:off x="1028700" y="2595087"/>
            <a:ext cx="16219519" cy="2381250"/>
          </a:xfrm>
          <a:prstGeom prst="rect">
            <a:avLst/>
          </a:prstGeom>
        </p:spPr>
        <p:txBody>
          <a:bodyPr anchor="t" rtlCol="false" tIns="0" lIns="0" bIns="0" rIns="0">
            <a:spAutoFit/>
          </a:bodyPr>
          <a:lstStyle/>
          <a:p>
            <a:pPr algn="ctr">
              <a:lnSpc>
                <a:spcPts val="9119"/>
              </a:lnSpc>
            </a:pPr>
            <a:r>
              <a:rPr lang="en-US" b="true" sz="9600" spc="-240">
                <a:solidFill>
                  <a:srgbClr val="FFFFFF"/>
                </a:solidFill>
                <a:latin typeface="Montserrat Bold"/>
                <a:ea typeface="Montserrat Bold"/>
                <a:cs typeface="Montserrat Bold"/>
                <a:sym typeface="Montserrat Bold"/>
              </a:rPr>
              <a:t>The Future of Trading: Why You Should Consider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false" flipV="false" rot="0">
            <a:off x="5597493" y="9258300"/>
            <a:ext cx="9878281" cy="5913798"/>
          </a:xfrm>
          <a:custGeom>
            <a:avLst/>
            <a:gdLst/>
            <a:ahLst/>
            <a:cxnLst/>
            <a:rect r="r" b="b" t="t" l="l"/>
            <a:pathLst>
              <a:path h="5913798" w="9878281">
                <a:moveTo>
                  <a:pt x="0" y="0"/>
                </a:moveTo>
                <a:lnTo>
                  <a:pt x="9878281" y="0"/>
                </a:lnTo>
                <a:lnTo>
                  <a:pt x="9878281" y="5913798"/>
                </a:lnTo>
                <a:lnTo>
                  <a:pt x="0" y="5913798"/>
                </a:lnTo>
                <a:lnTo>
                  <a:pt x="0" y="0"/>
                </a:lnTo>
                <a:close/>
              </a:path>
            </a:pathLst>
          </a:custGeom>
          <a:blipFill>
            <a:blip r:embed="rId2"/>
            <a:stretch>
              <a:fillRect l="0" t="0" r="0" b="0"/>
            </a:stretch>
          </a:blipFill>
        </p:spPr>
      </p:sp>
      <p:grpSp>
        <p:nvGrpSpPr>
          <p:cNvPr name="Group 3" id="3"/>
          <p:cNvGrpSpPr/>
          <p:nvPr/>
        </p:nvGrpSpPr>
        <p:grpSpPr>
          <a:xfrm rot="0">
            <a:off x="9874539" y="2283053"/>
            <a:ext cx="6717166" cy="6388983"/>
            <a:chOff x="0" y="0"/>
            <a:chExt cx="1769130" cy="1682695"/>
          </a:xfrm>
        </p:grpSpPr>
        <p:sp>
          <p:nvSpPr>
            <p:cNvPr name="Freeform 4" id="4"/>
            <p:cNvSpPr/>
            <p:nvPr/>
          </p:nvSpPr>
          <p:spPr>
            <a:xfrm flipH="false" flipV="false" rot="0">
              <a:off x="0" y="0"/>
              <a:ext cx="1769130" cy="1682695"/>
            </a:xfrm>
            <a:custGeom>
              <a:avLst/>
              <a:gdLst/>
              <a:ahLst/>
              <a:cxnLst/>
              <a:rect r="r" b="b" t="t" l="l"/>
              <a:pathLst>
                <a:path h="1682695" w="1769130">
                  <a:moveTo>
                    <a:pt x="57628" y="0"/>
                  </a:moveTo>
                  <a:lnTo>
                    <a:pt x="1711502" y="0"/>
                  </a:lnTo>
                  <a:cubicBezTo>
                    <a:pt x="1726786" y="0"/>
                    <a:pt x="1741444" y="6071"/>
                    <a:pt x="1752251" y="16879"/>
                  </a:cubicBezTo>
                  <a:cubicBezTo>
                    <a:pt x="1763058" y="27686"/>
                    <a:pt x="1769130" y="42344"/>
                    <a:pt x="1769130" y="57628"/>
                  </a:cubicBezTo>
                  <a:lnTo>
                    <a:pt x="1769130" y="1625067"/>
                  </a:lnTo>
                  <a:cubicBezTo>
                    <a:pt x="1769130" y="1640351"/>
                    <a:pt x="1763058" y="1655009"/>
                    <a:pt x="1752251" y="1665816"/>
                  </a:cubicBezTo>
                  <a:cubicBezTo>
                    <a:pt x="1741444" y="1676624"/>
                    <a:pt x="1726786" y="1682695"/>
                    <a:pt x="1711502" y="1682695"/>
                  </a:cubicBezTo>
                  <a:lnTo>
                    <a:pt x="57628" y="1682695"/>
                  </a:lnTo>
                  <a:cubicBezTo>
                    <a:pt x="42344" y="1682695"/>
                    <a:pt x="27686" y="1676624"/>
                    <a:pt x="16879" y="1665816"/>
                  </a:cubicBezTo>
                  <a:cubicBezTo>
                    <a:pt x="6071" y="1655009"/>
                    <a:pt x="0" y="1640351"/>
                    <a:pt x="0" y="1625067"/>
                  </a:cubicBezTo>
                  <a:lnTo>
                    <a:pt x="0" y="57628"/>
                  </a:lnTo>
                  <a:cubicBezTo>
                    <a:pt x="0" y="42344"/>
                    <a:pt x="6071" y="27686"/>
                    <a:pt x="16879" y="16879"/>
                  </a:cubicBezTo>
                  <a:cubicBezTo>
                    <a:pt x="27686" y="6071"/>
                    <a:pt x="42344" y="0"/>
                    <a:pt x="57628" y="0"/>
                  </a:cubicBezTo>
                  <a:close/>
                </a:path>
              </a:pathLst>
            </a:custGeom>
            <a:solidFill>
              <a:srgbClr val="000000">
                <a:alpha val="0"/>
              </a:srgbClr>
            </a:solidFill>
            <a:ln w="47625" cap="rnd">
              <a:gradFill>
                <a:gsLst>
                  <a:gs pos="0">
                    <a:srgbClr val="55B647">
                      <a:alpha val="77500"/>
                    </a:srgbClr>
                  </a:gs>
                  <a:gs pos="100000">
                    <a:srgbClr val="000000">
                      <a:alpha val="0"/>
                    </a:srgbClr>
                  </a:gs>
                </a:gsLst>
                <a:lin ang="2700000"/>
              </a:gradFill>
              <a:prstDash val="solid"/>
              <a:round/>
            </a:ln>
          </p:spPr>
        </p:sp>
        <p:sp>
          <p:nvSpPr>
            <p:cNvPr name="TextBox 5" id="5"/>
            <p:cNvSpPr txBox="true"/>
            <p:nvPr/>
          </p:nvSpPr>
          <p:spPr>
            <a:xfrm>
              <a:off x="0" y="47625"/>
              <a:ext cx="1769130" cy="1635070"/>
            </a:xfrm>
            <a:prstGeom prst="rect">
              <a:avLst/>
            </a:prstGeom>
          </p:spPr>
          <p:txBody>
            <a:bodyPr anchor="ctr" rtlCol="false" tIns="50800" lIns="50800" bIns="50800" rIns="50800"/>
            <a:lstStyle/>
            <a:p>
              <a:pPr algn="ctr">
                <a:lnSpc>
                  <a:spcPts val="1900"/>
                </a:lnSpc>
              </a:pPr>
            </a:p>
          </p:txBody>
        </p:sp>
      </p:grpSp>
      <p:grpSp>
        <p:nvGrpSpPr>
          <p:cNvPr name="Group 6" id="6"/>
          <p:cNvGrpSpPr/>
          <p:nvPr/>
        </p:nvGrpSpPr>
        <p:grpSpPr>
          <a:xfrm rot="0">
            <a:off x="10179891" y="2573883"/>
            <a:ext cx="6106461" cy="4595745"/>
            <a:chOff x="0" y="0"/>
            <a:chExt cx="946051" cy="712001"/>
          </a:xfrm>
        </p:grpSpPr>
        <p:sp>
          <p:nvSpPr>
            <p:cNvPr name="Freeform 7" id="7"/>
            <p:cNvSpPr/>
            <p:nvPr/>
          </p:nvSpPr>
          <p:spPr>
            <a:xfrm flipH="false" flipV="false" rot="0">
              <a:off x="0" y="0"/>
              <a:ext cx="946051" cy="712001"/>
            </a:xfrm>
            <a:custGeom>
              <a:avLst/>
              <a:gdLst/>
              <a:ahLst/>
              <a:cxnLst/>
              <a:rect r="r" b="b" t="t" l="l"/>
              <a:pathLst>
                <a:path h="712001" w="946051">
                  <a:moveTo>
                    <a:pt x="31696" y="0"/>
                  </a:moveTo>
                  <a:lnTo>
                    <a:pt x="914355" y="0"/>
                  </a:lnTo>
                  <a:cubicBezTo>
                    <a:pt x="922761" y="0"/>
                    <a:pt x="930823" y="3339"/>
                    <a:pt x="936767" y="9283"/>
                  </a:cubicBezTo>
                  <a:cubicBezTo>
                    <a:pt x="942711" y="15228"/>
                    <a:pt x="946051" y="23289"/>
                    <a:pt x="946051" y="31696"/>
                  </a:cubicBezTo>
                  <a:lnTo>
                    <a:pt x="946051" y="680306"/>
                  </a:lnTo>
                  <a:cubicBezTo>
                    <a:pt x="946051" y="697811"/>
                    <a:pt x="931860" y="712001"/>
                    <a:pt x="914355" y="712001"/>
                  </a:cubicBezTo>
                  <a:lnTo>
                    <a:pt x="31696" y="712001"/>
                  </a:lnTo>
                  <a:cubicBezTo>
                    <a:pt x="23289" y="712001"/>
                    <a:pt x="15228" y="708662"/>
                    <a:pt x="9283" y="702718"/>
                  </a:cubicBezTo>
                  <a:cubicBezTo>
                    <a:pt x="3339" y="696774"/>
                    <a:pt x="0" y="688712"/>
                    <a:pt x="0" y="680306"/>
                  </a:cubicBezTo>
                  <a:lnTo>
                    <a:pt x="0" y="31696"/>
                  </a:lnTo>
                  <a:cubicBezTo>
                    <a:pt x="0" y="23289"/>
                    <a:pt x="3339" y="15228"/>
                    <a:pt x="9283" y="9283"/>
                  </a:cubicBezTo>
                  <a:cubicBezTo>
                    <a:pt x="15228" y="3339"/>
                    <a:pt x="23289" y="0"/>
                    <a:pt x="31696" y="0"/>
                  </a:cubicBezTo>
                  <a:close/>
                </a:path>
              </a:pathLst>
            </a:custGeom>
            <a:blipFill>
              <a:blip r:embed="rId3"/>
              <a:stretch>
                <a:fillRect l="-6480" t="0" r="-6480" b="0"/>
              </a:stretch>
            </a:blipFill>
          </p:spPr>
        </p:sp>
      </p:grpSp>
      <p:grpSp>
        <p:nvGrpSpPr>
          <p:cNvPr name="Group 8" id="8"/>
          <p:cNvGrpSpPr/>
          <p:nvPr/>
        </p:nvGrpSpPr>
        <p:grpSpPr>
          <a:xfrm rot="0">
            <a:off x="15325747" y="7438532"/>
            <a:ext cx="960606" cy="96060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10" id="10"/>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11" id="11"/>
          <p:cNvSpPr/>
          <p:nvPr/>
        </p:nvSpPr>
        <p:spPr>
          <a:xfrm flipH="false" flipV="false" rot="0">
            <a:off x="15475774" y="7587958"/>
            <a:ext cx="660551" cy="661754"/>
          </a:xfrm>
          <a:custGeom>
            <a:avLst/>
            <a:gdLst/>
            <a:ahLst/>
            <a:cxnLst/>
            <a:rect r="r" b="b" t="t" l="l"/>
            <a:pathLst>
              <a:path h="661754" w="660551">
                <a:moveTo>
                  <a:pt x="0" y="0"/>
                </a:moveTo>
                <a:lnTo>
                  <a:pt x="660551" y="0"/>
                </a:lnTo>
                <a:lnTo>
                  <a:pt x="660551" y="661754"/>
                </a:lnTo>
                <a:lnTo>
                  <a:pt x="0" y="6617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true" flipV="false" rot="0">
            <a:off x="-1530555" y="-5445093"/>
            <a:ext cx="9639356" cy="8272642"/>
          </a:xfrm>
          <a:custGeom>
            <a:avLst/>
            <a:gdLst/>
            <a:ahLst/>
            <a:cxnLst/>
            <a:rect r="r" b="b" t="t" l="l"/>
            <a:pathLst>
              <a:path h="8272642" w="9639356">
                <a:moveTo>
                  <a:pt x="9639356" y="0"/>
                </a:moveTo>
                <a:lnTo>
                  <a:pt x="0" y="0"/>
                </a:lnTo>
                <a:lnTo>
                  <a:pt x="0" y="8272642"/>
                </a:lnTo>
                <a:lnTo>
                  <a:pt x="9639356" y="8272642"/>
                </a:lnTo>
                <a:lnTo>
                  <a:pt x="9639356" y="0"/>
                </a:lnTo>
                <a:close/>
              </a:path>
            </a:pathLst>
          </a:custGeom>
          <a:blipFill>
            <a:blip r:embed="rId6"/>
            <a:stretch>
              <a:fillRect l="-261" t="0" r="-261" b="0"/>
            </a:stretch>
          </a:blipFill>
        </p:spPr>
      </p:sp>
      <p:sp>
        <p:nvSpPr>
          <p:cNvPr name="TextBox 13" id="13"/>
          <p:cNvSpPr txBox="true"/>
          <p:nvPr/>
        </p:nvSpPr>
        <p:spPr>
          <a:xfrm rot="0">
            <a:off x="1028700" y="1171575"/>
            <a:ext cx="5639221" cy="7715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Introduction</a:t>
            </a:r>
          </a:p>
        </p:txBody>
      </p:sp>
      <p:sp>
        <p:nvSpPr>
          <p:cNvPr name="TextBox 14" id="14"/>
          <p:cNvSpPr txBox="true"/>
          <p:nvPr/>
        </p:nvSpPr>
        <p:spPr>
          <a:xfrm rot="0">
            <a:off x="1892923" y="3124584"/>
            <a:ext cx="7409139" cy="4794250"/>
          </a:xfrm>
          <a:prstGeom prst="rect">
            <a:avLst/>
          </a:prstGeom>
        </p:spPr>
        <p:txBody>
          <a:bodyPr anchor="t" rtlCol="false" tIns="0" lIns="0" bIns="0" rIns="0">
            <a:spAutoFit/>
          </a:bodyPr>
          <a:lstStyle/>
          <a:p>
            <a:pPr algn="just" marL="0" indent="0" lvl="0">
              <a:lnSpc>
                <a:spcPts val="3499"/>
              </a:lnSpc>
              <a:spcBef>
                <a:spcPct val="0"/>
              </a:spcBef>
            </a:pPr>
            <a:r>
              <a:rPr lang="en-US" sz="2499">
                <a:solidFill>
                  <a:srgbClr val="FFFFFF"/>
                </a:solidFill>
                <a:latin typeface="Montserrat"/>
                <a:ea typeface="Montserrat"/>
                <a:cs typeface="Montserrat"/>
                <a:sym typeface="Montserrat"/>
              </a:rPr>
              <a:t>In the fast-changing world of trading set against the backdrop of ever-evolving technology, traders today consider anything that can grant them an edge. Indeed, trading bots lead this change. Besides automating your strategies, building a trading bot offers further opportunities for efficiency and profitability. This blog discusses why now may be the best time to focus on trading bot development and its possible role in the next era of your trading journey.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true" flipV="false" rot="0">
            <a:off x="-4939141" y="8348340"/>
            <a:ext cx="9878281" cy="5913798"/>
          </a:xfrm>
          <a:custGeom>
            <a:avLst/>
            <a:gdLst/>
            <a:ahLst/>
            <a:cxnLst/>
            <a:rect r="r" b="b" t="t" l="l"/>
            <a:pathLst>
              <a:path h="5913798" w="9878281">
                <a:moveTo>
                  <a:pt x="9878282" y="0"/>
                </a:moveTo>
                <a:lnTo>
                  <a:pt x="0" y="0"/>
                </a:lnTo>
                <a:lnTo>
                  <a:pt x="0" y="5913797"/>
                </a:lnTo>
                <a:lnTo>
                  <a:pt x="9878282" y="5913797"/>
                </a:lnTo>
                <a:lnTo>
                  <a:pt x="9878282" y="0"/>
                </a:lnTo>
                <a:close/>
              </a:path>
            </a:pathLst>
          </a:custGeom>
          <a:blipFill>
            <a:blip r:embed="rId2"/>
            <a:stretch>
              <a:fillRect l="0" t="0" r="0" b="0"/>
            </a:stretch>
          </a:blipFill>
        </p:spPr>
      </p:sp>
      <p:sp>
        <p:nvSpPr>
          <p:cNvPr name="TextBox 3" id="3"/>
          <p:cNvSpPr txBox="true"/>
          <p:nvPr/>
        </p:nvSpPr>
        <p:spPr>
          <a:xfrm rot="0">
            <a:off x="836537" y="1171575"/>
            <a:ext cx="10676659" cy="14954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What Are The Trading Bots and How Do They Work?</a:t>
            </a:r>
          </a:p>
        </p:txBody>
      </p:sp>
      <p:sp>
        <p:nvSpPr>
          <p:cNvPr name="TextBox 4" id="4"/>
          <p:cNvSpPr txBox="true"/>
          <p:nvPr/>
        </p:nvSpPr>
        <p:spPr>
          <a:xfrm rot="0">
            <a:off x="1231004" y="3115939"/>
            <a:ext cx="16028296" cy="5232400"/>
          </a:xfrm>
          <a:prstGeom prst="rect">
            <a:avLst/>
          </a:prstGeom>
        </p:spPr>
        <p:txBody>
          <a:bodyPr anchor="t" rtlCol="false" tIns="0" lIns="0" bIns="0" rIns="0">
            <a:spAutoFit/>
          </a:bodyPr>
          <a:lstStyle/>
          <a:p>
            <a:pPr algn="just">
              <a:lnSpc>
                <a:spcPts val="3499"/>
              </a:lnSpc>
              <a:spcBef>
                <a:spcPct val="0"/>
              </a:spcBef>
            </a:pPr>
            <a:r>
              <a:rPr lang="en-US" sz="2499">
                <a:solidFill>
                  <a:srgbClr val="FFFFFF"/>
                </a:solidFill>
                <a:latin typeface="Montserrat"/>
                <a:ea typeface="Montserrat"/>
                <a:cs typeface="Montserrat"/>
                <a:sym typeface="Montserrat"/>
              </a:rPr>
              <a:t>TRADING BOTS ARE COMPUTER PROGRAMS THAT ARE COMPLETELY AUTOMATED AND ENTER THE FINANCIAL MARKET WITH A USER'S AUTHORIZATION TO BUY AND SELL ASSETS ON BEHALF OF THE USER ACCORDING TO VARIOUS PREDEFINED STRATEGIES AND RULES. IF YOU WANT GREATER CONTROL OVER YOUR TRADING ACTIVITIES, ONE POWERFUL OPTION IS TO </a:t>
            </a:r>
            <a:r>
              <a:rPr lang="en-US" sz="2499" u="sng">
                <a:solidFill>
                  <a:srgbClr val="FFFFFF"/>
                </a:solidFill>
                <a:latin typeface="Montserrat"/>
                <a:ea typeface="Montserrat"/>
                <a:cs typeface="Montserrat"/>
                <a:sym typeface="Montserrat"/>
                <a:hlinkClick r:id="rId3" tooltip="https://www.blockchainx.tech/create-your-own-crypto-trading-bot/"/>
              </a:rPr>
              <a:t>CREATE YOUR OWN CRYPTO TRADING BOT</a:t>
            </a:r>
            <a:r>
              <a:rPr lang="en-US" sz="2499">
                <a:solidFill>
                  <a:srgbClr val="FFFFFF"/>
                </a:solidFill>
                <a:latin typeface="Montserrat"/>
                <a:ea typeface="Montserrat"/>
                <a:cs typeface="Montserrat"/>
                <a:sym typeface="Montserrat"/>
              </a:rPr>
              <a:t>, TAILORED TO YOUR SPECIFIC GOALS. SUCH BOTS HELP IN ANALYZING MARKET DATA, DETECTING REASONABLE PRICE TRENDS, AND EXECUTING ORDERS AT MUCH FASTER RATES THAN ANY HUMAN BEING—WITH THE POSSIBLE EXCEPTION OF MAYBE A COUPLE. THEY ARE ACTIVE ALL DAY AND ALL NIGHT—MONITORING DIFFERENT MARKETS AT THE SAME TIME—AND CAN BE PROGRAMMED TO ENTER AND EXIT THE MARKET IN ACCORDANCE WITH PRETTY MUCH ANY TRADING STYLE IMAGINABLE, FOR INSTANCE, ARBITRAGE, SWING TRADES, OR LONG-TERM INVESTMENTS. TRADING BOTS CAN KEEP HUMAN EMOTIONS OUT OF TRADING DECISIONS, HENCE ENSURING THAT STRATEGIES ARE EXECUTED CONSISTENTLY.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grpSp>
        <p:nvGrpSpPr>
          <p:cNvPr name="Group 2" id="2"/>
          <p:cNvGrpSpPr/>
          <p:nvPr/>
        </p:nvGrpSpPr>
        <p:grpSpPr>
          <a:xfrm rot="0">
            <a:off x="0" y="0"/>
            <a:ext cx="7475177" cy="10287000"/>
            <a:chOff x="0" y="0"/>
            <a:chExt cx="1158101" cy="1593725"/>
          </a:xfrm>
        </p:grpSpPr>
        <p:sp>
          <p:nvSpPr>
            <p:cNvPr name="Freeform 3" id="3"/>
            <p:cNvSpPr/>
            <p:nvPr/>
          </p:nvSpPr>
          <p:spPr>
            <a:xfrm flipH="false" flipV="false" rot="0">
              <a:off x="0" y="0"/>
              <a:ext cx="1158101" cy="1593725"/>
            </a:xfrm>
            <a:custGeom>
              <a:avLst/>
              <a:gdLst/>
              <a:ahLst/>
              <a:cxnLst/>
              <a:rect r="r" b="b" t="t" l="l"/>
              <a:pathLst>
                <a:path h="1593725" w="1158101">
                  <a:moveTo>
                    <a:pt x="0" y="0"/>
                  </a:moveTo>
                  <a:lnTo>
                    <a:pt x="1158101" y="0"/>
                  </a:lnTo>
                  <a:lnTo>
                    <a:pt x="1158101" y="1593725"/>
                  </a:lnTo>
                  <a:lnTo>
                    <a:pt x="0" y="1593725"/>
                  </a:lnTo>
                  <a:close/>
                </a:path>
              </a:pathLst>
            </a:custGeom>
            <a:blipFill>
              <a:blip r:embed="rId2"/>
              <a:stretch>
                <a:fillRect l="-1605" t="0" r="-1605" b="0"/>
              </a:stretch>
            </a:blipFill>
          </p:spPr>
        </p:sp>
      </p:grpSp>
      <p:grpSp>
        <p:nvGrpSpPr>
          <p:cNvPr name="Group 4" id="4"/>
          <p:cNvGrpSpPr>
            <a:grpSpLocks noChangeAspect="true"/>
          </p:cNvGrpSpPr>
          <p:nvPr/>
        </p:nvGrpSpPr>
        <p:grpSpPr>
          <a:xfrm rot="0">
            <a:off x="1815682" y="1652655"/>
            <a:ext cx="3843813" cy="7605645"/>
            <a:chOff x="0" y="0"/>
            <a:chExt cx="2620010" cy="5184140"/>
          </a:xfrm>
        </p:grpSpPr>
        <p:sp>
          <p:nvSpPr>
            <p:cNvPr name="Freeform 5" id="5"/>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6" id="6"/>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22324" t="0" r="-22324" b="0"/>
              </a:stretch>
            </a:blipFill>
          </p:spPr>
        </p:sp>
        <p:sp>
          <p:nvSpPr>
            <p:cNvPr name="Freeform 7" id="7"/>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name="Freeform 8" id="8"/>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name="Freeform 9" id="9"/>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name="Freeform 10" id="10"/>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name="Freeform 11" id="11"/>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name="Freeform 12" id="12"/>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name="Freeform 13" id="13"/>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
        <p:nvSpPr>
          <p:cNvPr name="TextBox 14" id="14"/>
          <p:cNvSpPr txBox="true"/>
          <p:nvPr/>
        </p:nvSpPr>
        <p:spPr>
          <a:xfrm rot="0">
            <a:off x="7865702" y="1171575"/>
            <a:ext cx="9393598" cy="29432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How Trading Bots Are Changing the Game for Retail and Institutional Traders</a:t>
            </a:r>
          </a:p>
        </p:txBody>
      </p:sp>
      <p:sp>
        <p:nvSpPr>
          <p:cNvPr name="TextBox 15" id="15"/>
          <p:cNvSpPr txBox="true"/>
          <p:nvPr/>
        </p:nvSpPr>
        <p:spPr>
          <a:xfrm rot="0">
            <a:off x="7816427" y="4464050"/>
            <a:ext cx="9442873" cy="4794250"/>
          </a:xfrm>
          <a:prstGeom prst="rect">
            <a:avLst/>
          </a:prstGeom>
        </p:spPr>
        <p:txBody>
          <a:bodyPr anchor="t" rtlCol="false" tIns="0" lIns="0" bIns="0" rIns="0">
            <a:spAutoFit/>
          </a:bodyPr>
          <a:lstStyle/>
          <a:p>
            <a:pPr algn="just">
              <a:lnSpc>
                <a:spcPts val="3499"/>
              </a:lnSpc>
              <a:spcBef>
                <a:spcPct val="0"/>
              </a:spcBef>
            </a:pPr>
            <a:r>
              <a:rPr lang="en-US" sz="2499">
                <a:solidFill>
                  <a:srgbClr val="FFFFFF"/>
                </a:solidFill>
                <a:latin typeface="Montserrat"/>
                <a:ea typeface="Montserrat"/>
                <a:cs typeface="Montserrat"/>
                <a:sym typeface="Montserrat"/>
              </a:rPr>
              <a:t>BOTH RETAIL TRADERS AND MOST INSTITUTIONAL TRADERS HAVE BEGUN TO RELY ON TRADING BOTS FOR COMPETING WITH EACH OTHER. RETAIL TRADERS NOW HAVE THE TOOLS COMMERCIALIZED BY INSTITUTIONS AVAILABLE TO THEM, HENCE COMPETING WITH THEM. FOR THE INSTITUTIONAL TRADER, TRADING BOTS ARE A REQUIREMENT FOR HIGH-FREQUENCY TRADING AS WELL AS THE EXECUTION OF BIGGER ORDERS. BOTS IMPROVE EFFICIENCIES, ALLOWING TRADERS TO SEIZE MICRO OPPORTUNITIES THAT OTHERWISE WOULD HAVE SLIPPED BY DURING MANUAL TRADING.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true" flipV="false" rot="0">
            <a:off x="-4939141" y="8348340"/>
            <a:ext cx="9878281" cy="5913798"/>
          </a:xfrm>
          <a:custGeom>
            <a:avLst/>
            <a:gdLst/>
            <a:ahLst/>
            <a:cxnLst/>
            <a:rect r="r" b="b" t="t" l="l"/>
            <a:pathLst>
              <a:path h="5913798" w="9878281">
                <a:moveTo>
                  <a:pt x="9878282" y="0"/>
                </a:moveTo>
                <a:lnTo>
                  <a:pt x="0" y="0"/>
                </a:lnTo>
                <a:lnTo>
                  <a:pt x="0" y="5913797"/>
                </a:lnTo>
                <a:lnTo>
                  <a:pt x="9878282" y="5913797"/>
                </a:lnTo>
                <a:lnTo>
                  <a:pt x="9878282" y="0"/>
                </a:lnTo>
                <a:close/>
              </a:path>
            </a:pathLst>
          </a:custGeom>
          <a:blipFill>
            <a:blip r:embed="rId2"/>
            <a:stretch>
              <a:fillRect l="0" t="0" r="0" b="0"/>
            </a:stretch>
          </a:blipFill>
        </p:spPr>
      </p:sp>
      <p:sp>
        <p:nvSpPr>
          <p:cNvPr name="Freeform 3" id="3"/>
          <p:cNvSpPr/>
          <p:nvPr/>
        </p:nvSpPr>
        <p:spPr>
          <a:xfrm flipH="true" flipV="false" rot="0">
            <a:off x="13181032" y="-4419053"/>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grpSp>
        <p:nvGrpSpPr>
          <p:cNvPr name="Group 4" id="4"/>
          <p:cNvGrpSpPr/>
          <p:nvPr/>
        </p:nvGrpSpPr>
        <p:grpSpPr>
          <a:xfrm rot="0">
            <a:off x="-15516264" y="7619878"/>
            <a:ext cx="16544964" cy="7370721"/>
            <a:chOff x="0" y="0"/>
            <a:chExt cx="4357521" cy="1941260"/>
          </a:xfrm>
        </p:grpSpPr>
        <p:sp>
          <p:nvSpPr>
            <p:cNvPr name="Freeform 5" id="5"/>
            <p:cNvSpPr/>
            <p:nvPr/>
          </p:nvSpPr>
          <p:spPr>
            <a:xfrm flipH="false" flipV="false" rot="0">
              <a:off x="0" y="0"/>
              <a:ext cx="4357521" cy="1941260"/>
            </a:xfrm>
            <a:custGeom>
              <a:avLst/>
              <a:gdLst/>
              <a:ahLst/>
              <a:cxnLst/>
              <a:rect r="r" b="b" t="t" l="l"/>
              <a:pathLst>
                <a:path h="1941260" w="4357521">
                  <a:moveTo>
                    <a:pt x="23397" y="0"/>
                  </a:moveTo>
                  <a:lnTo>
                    <a:pt x="4334125" y="0"/>
                  </a:lnTo>
                  <a:cubicBezTo>
                    <a:pt x="4340330" y="0"/>
                    <a:pt x="4346281" y="2465"/>
                    <a:pt x="4350669" y="6853"/>
                  </a:cubicBezTo>
                  <a:cubicBezTo>
                    <a:pt x="4355056" y="11240"/>
                    <a:pt x="4357521" y="17191"/>
                    <a:pt x="4357521" y="23397"/>
                  </a:cubicBezTo>
                  <a:lnTo>
                    <a:pt x="4357521" y="1917863"/>
                  </a:lnTo>
                  <a:cubicBezTo>
                    <a:pt x="4357521" y="1924068"/>
                    <a:pt x="4355056" y="1930019"/>
                    <a:pt x="4350669" y="1934407"/>
                  </a:cubicBezTo>
                  <a:cubicBezTo>
                    <a:pt x="4346281" y="1938795"/>
                    <a:pt x="4340330" y="1941260"/>
                    <a:pt x="4334125" y="1941260"/>
                  </a:cubicBezTo>
                  <a:lnTo>
                    <a:pt x="23397" y="1941260"/>
                  </a:lnTo>
                  <a:cubicBezTo>
                    <a:pt x="17191" y="1941260"/>
                    <a:pt x="11240" y="1938795"/>
                    <a:pt x="6853" y="1934407"/>
                  </a:cubicBezTo>
                  <a:cubicBezTo>
                    <a:pt x="2465" y="1930019"/>
                    <a:pt x="0" y="1924068"/>
                    <a:pt x="0" y="1917863"/>
                  </a:cubicBezTo>
                  <a:lnTo>
                    <a:pt x="0" y="23397"/>
                  </a:lnTo>
                  <a:cubicBezTo>
                    <a:pt x="0" y="17191"/>
                    <a:pt x="2465" y="11240"/>
                    <a:pt x="6853" y="6853"/>
                  </a:cubicBezTo>
                  <a:cubicBezTo>
                    <a:pt x="11240" y="2465"/>
                    <a:pt x="17191" y="0"/>
                    <a:pt x="23397" y="0"/>
                  </a:cubicBezTo>
                  <a:close/>
                </a:path>
              </a:pathLst>
            </a:custGeom>
            <a:solidFill>
              <a:srgbClr val="000000">
                <a:alpha val="0"/>
              </a:srgbClr>
            </a:solidFill>
            <a:ln w="47625" cap="rnd">
              <a:gradFill>
                <a:gsLst>
                  <a:gs pos="0">
                    <a:srgbClr val="55B647">
                      <a:alpha val="77500"/>
                    </a:srgbClr>
                  </a:gs>
                  <a:gs pos="100000">
                    <a:srgbClr val="000000">
                      <a:alpha val="0"/>
                    </a:srgbClr>
                  </a:gs>
                </a:gsLst>
                <a:lin ang="2700000"/>
              </a:gradFill>
              <a:prstDash val="solid"/>
              <a:round/>
            </a:ln>
          </p:spPr>
        </p:sp>
        <p:sp>
          <p:nvSpPr>
            <p:cNvPr name="TextBox 6" id="6"/>
            <p:cNvSpPr txBox="true"/>
            <p:nvPr/>
          </p:nvSpPr>
          <p:spPr>
            <a:xfrm>
              <a:off x="0" y="47625"/>
              <a:ext cx="4357521" cy="1893635"/>
            </a:xfrm>
            <a:prstGeom prst="rect">
              <a:avLst/>
            </a:prstGeom>
          </p:spPr>
          <p:txBody>
            <a:bodyPr anchor="ctr" rtlCol="false" tIns="50800" lIns="50800" bIns="50800" rIns="50800"/>
            <a:lstStyle/>
            <a:p>
              <a:pPr algn="ctr">
                <a:lnSpc>
                  <a:spcPts val="1900"/>
                </a:lnSpc>
              </a:pPr>
            </a:p>
          </p:txBody>
        </p:sp>
      </p:grpSp>
      <p:grpSp>
        <p:nvGrpSpPr>
          <p:cNvPr name="Group 7" id="7"/>
          <p:cNvGrpSpPr/>
          <p:nvPr/>
        </p:nvGrpSpPr>
        <p:grpSpPr>
          <a:xfrm rot="0">
            <a:off x="10453621" y="-865147"/>
            <a:ext cx="7133411" cy="4401813"/>
            <a:chOff x="0" y="0"/>
            <a:chExt cx="1105152" cy="681956"/>
          </a:xfrm>
        </p:grpSpPr>
        <p:sp>
          <p:nvSpPr>
            <p:cNvPr name="Freeform 8" id="8"/>
            <p:cNvSpPr/>
            <p:nvPr/>
          </p:nvSpPr>
          <p:spPr>
            <a:xfrm flipH="false" flipV="false" rot="0">
              <a:off x="0" y="0"/>
              <a:ext cx="1105152" cy="681956"/>
            </a:xfrm>
            <a:custGeom>
              <a:avLst/>
              <a:gdLst/>
              <a:ahLst/>
              <a:cxnLst/>
              <a:rect r="r" b="b" t="t" l="l"/>
              <a:pathLst>
                <a:path h="681956" w="1105152">
                  <a:moveTo>
                    <a:pt x="27133" y="0"/>
                  </a:moveTo>
                  <a:lnTo>
                    <a:pt x="1078019" y="0"/>
                  </a:lnTo>
                  <a:cubicBezTo>
                    <a:pt x="1085215" y="0"/>
                    <a:pt x="1092117" y="2859"/>
                    <a:pt x="1097205" y="7947"/>
                  </a:cubicBezTo>
                  <a:cubicBezTo>
                    <a:pt x="1102293" y="13035"/>
                    <a:pt x="1105152" y="19937"/>
                    <a:pt x="1105152" y="27133"/>
                  </a:cubicBezTo>
                  <a:lnTo>
                    <a:pt x="1105152" y="654823"/>
                  </a:lnTo>
                  <a:cubicBezTo>
                    <a:pt x="1105152" y="669808"/>
                    <a:pt x="1093004" y="681956"/>
                    <a:pt x="1078019" y="681956"/>
                  </a:cubicBezTo>
                  <a:lnTo>
                    <a:pt x="27133" y="681956"/>
                  </a:lnTo>
                  <a:cubicBezTo>
                    <a:pt x="12148" y="681956"/>
                    <a:pt x="0" y="669808"/>
                    <a:pt x="0" y="654823"/>
                  </a:cubicBezTo>
                  <a:lnTo>
                    <a:pt x="0" y="27133"/>
                  </a:lnTo>
                  <a:cubicBezTo>
                    <a:pt x="0" y="12148"/>
                    <a:pt x="12148" y="0"/>
                    <a:pt x="27133" y="0"/>
                  </a:cubicBezTo>
                  <a:close/>
                </a:path>
              </a:pathLst>
            </a:custGeom>
            <a:blipFill>
              <a:blip r:embed="rId4"/>
              <a:stretch>
                <a:fillRect l="-4850" t="0" r="-4850" b="0"/>
              </a:stretch>
            </a:blipFill>
          </p:spPr>
        </p:sp>
      </p:grpSp>
      <p:sp>
        <p:nvSpPr>
          <p:cNvPr name="TextBox 9" id="9"/>
          <p:cNvSpPr txBox="true"/>
          <p:nvPr/>
        </p:nvSpPr>
        <p:spPr>
          <a:xfrm rot="0">
            <a:off x="1088217" y="1171575"/>
            <a:ext cx="9365404" cy="2211705"/>
          </a:xfrm>
          <a:prstGeom prst="rect">
            <a:avLst/>
          </a:prstGeom>
        </p:spPr>
        <p:txBody>
          <a:bodyPr anchor="t" rtlCol="false" tIns="0" lIns="0" bIns="0" rIns="0">
            <a:spAutoFit/>
          </a:bodyPr>
          <a:lstStyle/>
          <a:p>
            <a:pPr algn="l">
              <a:lnSpc>
                <a:spcPts val="5759"/>
              </a:lnSpc>
            </a:pPr>
            <a:r>
              <a:rPr lang="en-US" b="true" sz="5999" spc="-149">
                <a:solidFill>
                  <a:srgbClr val="8CE67D"/>
                </a:solidFill>
                <a:latin typeface="Montserrat Bold"/>
                <a:ea typeface="Montserrat Bold"/>
                <a:cs typeface="Montserrat Bold"/>
                <a:sym typeface="Montserrat Bold"/>
              </a:rPr>
              <a:t>ESSENTIAL SKILLS AND TOOLS FOR TRADING BOT DEVELOPMENT</a:t>
            </a:r>
          </a:p>
        </p:txBody>
      </p:sp>
      <p:sp>
        <p:nvSpPr>
          <p:cNvPr name="TextBox 10" id="10"/>
          <p:cNvSpPr txBox="true"/>
          <p:nvPr/>
        </p:nvSpPr>
        <p:spPr>
          <a:xfrm rot="0">
            <a:off x="1265402" y="4025900"/>
            <a:ext cx="15993898" cy="5232400"/>
          </a:xfrm>
          <a:prstGeom prst="rect">
            <a:avLst/>
          </a:prstGeom>
        </p:spPr>
        <p:txBody>
          <a:bodyPr anchor="t" rtlCol="false" tIns="0" lIns="0" bIns="0" rIns="0">
            <a:spAutoFit/>
          </a:bodyPr>
          <a:lstStyle/>
          <a:p>
            <a:pPr algn="just">
              <a:lnSpc>
                <a:spcPts val="3499"/>
              </a:lnSpc>
              <a:spcBef>
                <a:spcPct val="0"/>
              </a:spcBef>
            </a:pPr>
            <a:r>
              <a:rPr lang="en-US" sz="2499">
                <a:solidFill>
                  <a:srgbClr val="FFFFFF"/>
                </a:solidFill>
                <a:latin typeface="Montserrat"/>
                <a:ea typeface="Montserrat"/>
                <a:cs typeface="Montserrat"/>
                <a:sym typeface="Montserrat"/>
              </a:rPr>
              <a:t>THE FINAL SKILL SET TO BE POSSESSED, THEREFORE, IS REALLY AN ENSEMBLE SET THAT MARRIES FINANCE, PROGRAMMING, AND ANALYTICAL SKILLS. TO START WITH, BOT DEVELOPMENT REQUIRES EXPERTISE IN PROGRAMMING. THEY ARE MAINLY WRITTEN IN ONE OF THE FOLLOWING: PYTHON, JAVASCRIPT, OR C++. IN THAT PYTHON IS WELL KNOWN FOR ITS SIMPLICITY AND FOR HOUSING A MULTITUDE OF LIBRARIES USEFUL IN FINANCE AND DATA SCIENCE, IT IS MOST POPULAR. A GOOD UNDERSTANDING OF APIS (APPLICATION PROGRAMMING INTERFACES) IS CRUCIAL, AS YOUR BOT WOULD CONNECT TO EXCHANGES TO GATHER MARKET DATA AND TO EXECUTE TRADES. SUCH KNOWLEDGE, INVOLVING THE MECHANICS OF REST APIS, WEBSOCKET APIS, AND THE WORKINGS OF AUTHENTICATION-BASED PROTOCOLS SUCH AS OAUTH, IS KEY IN ALLOWING SEAMLESS OPERATIONS ON TRADING PLATFORMS. COMPLEMENTING THE ABOVE FOUNDATIONS, A SOLID UNDERSTANDING OF TRADING AND FINANCIAL MARKETS IS EQUALLY IMPORTANT.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false" flipV="false" rot="0">
            <a:off x="5597493" y="9258300"/>
            <a:ext cx="9878281" cy="5913798"/>
          </a:xfrm>
          <a:custGeom>
            <a:avLst/>
            <a:gdLst/>
            <a:ahLst/>
            <a:cxnLst/>
            <a:rect r="r" b="b" t="t" l="l"/>
            <a:pathLst>
              <a:path h="5913798" w="9878281">
                <a:moveTo>
                  <a:pt x="0" y="0"/>
                </a:moveTo>
                <a:lnTo>
                  <a:pt x="9878281" y="0"/>
                </a:lnTo>
                <a:lnTo>
                  <a:pt x="9878281" y="5913798"/>
                </a:lnTo>
                <a:lnTo>
                  <a:pt x="0" y="5913798"/>
                </a:lnTo>
                <a:lnTo>
                  <a:pt x="0" y="0"/>
                </a:lnTo>
                <a:close/>
              </a:path>
            </a:pathLst>
          </a:custGeom>
          <a:blipFill>
            <a:blip r:embed="rId2"/>
            <a:stretch>
              <a:fillRect l="0" t="0" r="0" b="0"/>
            </a:stretch>
          </a:blipFill>
        </p:spPr>
      </p:sp>
      <p:sp>
        <p:nvSpPr>
          <p:cNvPr name="Freeform 3" id="3"/>
          <p:cNvSpPr/>
          <p:nvPr/>
        </p:nvSpPr>
        <p:spPr>
          <a:xfrm flipH="true" flipV="false" rot="0">
            <a:off x="-1121656" y="-5630564"/>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grpSp>
        <p:nvGrpSpPr>
          <p:cNvPr name="Group 4" id="4"/>
          <p:cNvGrpSpPr/>
          <p:nvPr/>
        </p:nvGrpSpPr>
        <p:grpSpPr>
          <a:xfrm rot="0">
            <a:off x="10536633" y="-934643"/>
            <a:ext cx="8115300" cy="5469687"/>
            <a:chOff x="0" y="0"/>
            <a:chExt cx="2496592" cy="1682695"/>
          </a:xfrm>
        </p:grpSpPr>
        <p:sp>
          <p:nvSpPr>
            <p:cNvPr name="Freeform 5" id="5"/>
            <p:cNvSpPr/>
            <p:nvPr/>
          </p:nvSpPr>
          <p:spPr>
            <a:xfrm flipH="false" flipV="false" rot="0">
              <a:off x="0" y="0"/>
              <a:ext cx="2496592" cy="1682695"/>
            </a:xfrm>
            <a:custGeom>
              <a:avLst/>
              <a:gdLst/>
              <a:ahLst/>
              <a:cxnLst/>
              <a:rect r="r" b="b" t="t" l="l"/>
              <a:pathLst>
                <a:path h="1682695" w="2496592">
                  <a:moveTo>
                    <a:pt x="47700" y="0"/>
                  </a:moveTo>
                  <a:lnTo>
                    <a:pt x="2448892" y="0"/>
                  </a:lnTo>
                  <a:cubicBezTo>
                    <a:pt x="2461543" y="0"/>
                    <a:pt x="2473676" y="5025"/>
                    <a:pt x="2482621" y="13971"/>
                  </a:cubicBezTo>
                  <a:cubicBezTo>
                    <a:pt x="2491566" y="22916"/>
                    <a:pt x="2496592" y="35049"/>
                    <a:pt x="2496592" y="47700"/>
                  </a:cubicBezTo>
                  <a:lnTo>
                    <a:pt x="2496592" y="1634996"/>
                  </a:lnTo>
                  <a:cubicBezTo>
                    <a:pt x="2496592" y="1647646"/>
                    <a:pt x="2491566" y="1659779"/>
                    <a:pt x="2482621" y="1668724"/>
                  </a:cubicBezTo>
                  <a:cubicBezTo>
                    <a:pt x="2473676" y="1677670"/>
                    <a:pt x="2461543" y="1682695"/>
                    <a:pt x="2448892" y="1682695"/>
                  </a:cubicBezTo>
                  <a:lnTo>
                    <a:pt x="47700" y="1682695"/>
                  </a:lnTo>
                  <a:cubicBezTo>
                    <a:pt x="35049" y="1682695"/>
                    <a:pt x="22916" y="1677670"/>
                    <a:pt x="13971" y="1668724"/>
                  </a:cubicBezTo>
                  <a:cubicBezTo>
                    <a:pt x="5025" y="1659779"/>
                    <a:pt x="0" y="1647646"/>
                    <a:pt x="0" y="1634996"/>
                  </a:cubicBezTo>
                  <a:lnTo>
                    <a:pt x="0" y="47700"/>
                  </a:lnTo>
                  <a:cubicBezTo>
                    <a:pt x="0" y="35049"/>
                    <a:pt x="5025" y="22916"/>
                    <a:pt x="13971" y="13971"/>
                  </a:cubicBezTo>
                  <a:cubicBezTo>
                    <a:pt x="22916" y="5025"/>
                    <a:pt x="35049" y="0"/>
                    <a:pt x="47700" y="0"/>
                  </a:cubicBezTo>
                  <a:close/>
                </a:path>
              </a:pathLst>
            </a:custGeom>
            <a:solidFill>
              <a:srgbClr val="000000">
                <a:alpha val="0"/>
              </a:srgbClr>
            </a:solidFill>
            <a:ln w="47625" cap="rnd">
              <a:gradFill>
                <a:gsLst>
                  <a:gs pos="0">
                    <a:srgbClr val="55B647">
                      <a:alpha val="77500"/>
                    </a:srgbClr>
                  </a:gs>
                  <a:gs pos="100000">
                    <a:srgbClr val="000000">
                      <a:alpha val="0"/>
                    </a:srgbClr>
                  </a:gs>
                </a:gsLst>
                <a:lin ang="2700000"/>
              </a:gradFill>
              <a:prstDash val="solid"/>
              <a:round/>
            </a:ln>
          </p:spPr>
        </p:sp>
        <p:sp>
          <p:nvSpPr>
            <p:cNvPr name="TextBox 6" id="6"/>
            <p:cNvSpPr txBox="true"/>
            <p:nvPr/>
          </p:nvSpPr>
          <p:spPr>
            <a:xfrm>
              <a:off x="0" y="47625"/>
              <a:ext cx="2496592" cy="1635070"/>
            </a:xfrm>
            <a:prstGeom prst="rect">
              <a:avLst/>
            </a:prstGeom>
          </p:spPr>
          <p:txBody>
            <a:bodyPr anchor="ctr" rtlCol="false" tIns="50800" lIns="50800" bIns="50800" rIns="50800"/>
            <a:lstStyle/>
            <a:p>
              <a:pPr algn="ctr">
                <a:lnSpc>
                  <a:spcPts val="1900"/>
                </a:lnSpc>
              </a:pPr>
            </a:p>
          </p:txBody>
        </p:sp>
      </p:grpSp>
      <p:sp>
        <p:nvSpPr>
          <p:cNvPr name="Freeform 7" id="7"/>
          <p:cNvSpPr/>
          <p:nvPr/>
        </p:nvSpPr>
        <p:spPr>
          <a:xfrm flipH="false" flipV="false" rot="0">
            <a:off x="10792783" y="823526"/>
            <a:ext cx="7168830" cy="3551020"/>
          </a:xfrm>
          <a:custGeom>
            <a:avLst/>
            <a:gdLst/>
            <a:ahLst/>
            <a:cxnLst/>
            <a:rect r="r" b="b" t="t" l="l"/>
            <a:pathLst>
              <a:path h="3551020" w="7168830">
                <a:moveTo>
                  <a:pt x="0" y="0"/>
                </a:moveTo>
                <a:lnTo>
                  <a:pt x="7168830" y="0"/>
                </a:lnTo>
                <a:lnTo>
                  <a:pt x="7168830" y="3551020"/>
                </a:lnTo>
                <a:lnTo>
                  <a:pt x="0" y="35510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2155221"/>
            <a:ext cx="9764083" cy="22193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Common Challenges in Building and Managing Trading Bots</a:t>
            </a:r>
          </a:p>
        </p:txBody>
      </p:sp>
      <p:sp>
        <p:nvSpPr>
          <p:cNvPr name="TextBox 9" id="9"/>
          <p:cNvSpPr txBox="true"/>
          <p:nvPr/>
        </p:nvSpPr>
        <p:spPr>
          <a:xfrm rot="0">
            <a:off x="1298090" y="4699572"/>
            <a:ext cx="12494106" cy="4356100"/>
          </a:xfrm>
          <a:prstGeom prst="rect">
            <a:avLst/>
          </a:prstGeom>
        </p:spPr>
        <p:txBody>
          <a:bodyPr anchor="t" rtlCol="false" tIns="0" lIns="0" bIns="0" rIns="0">
            <a:spAutoFit/>
          </a:bodyPr>
          <a:lstStyle/>
          <a:p>
            <a:pPr algn="just" marL="0" indent="0" lvl="0">
              <a:lnSpc>
                <a:spcPts val="3499"/>
              </a:lnSpc>
              <a:spcBef>
                <a:spcPct val="0"/>
              </a:spcBef>
            </a:pPr>
            <a:r>
              <a:rPr lang="en-US" sz="2499">
                <a:solidFill>
                  <a:srgbClr val="FFFFFF"/>
                </a:solidFill>
                <a:latin typeface="Montserrat"/>
                <a:ea typeface="Montserrat"/>
                <a:cs typeface="Montserrat"/>
                <a:sym typeface="Montserrat"/>
              </a:rPr>
              <a:t>While building and managing a trading bot may sound exciting, an entire set of problems must be carefully studied and worked upon continuously. An important area of concern for developers is the conception of a profitable trading plan: it is quite easy to set up a bot that trades, but it is much harder to program one that does so profitably across different market situations. Many beginner bots are very profitable during backtesting while losing money from the very beginning in live markets; they become overfitted. Such is the pinpoint tuning of the behavior of a bot to previous data that little flexibility is left to adapt to real-time differences. Thus, a fine balancing act needs to be maintained between optimization and generality.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true" flipV="false" rot="0">
            <a:off x="-4939141" y="8348340"/>
            <a:ext cx="9878281" cy="5913798"/>
          </a:xfrm>
          <a:custGeom>
            <a:avLst/>
            <a:gdLst/>
            <a:ahLst/>
            <a:cxnLst/>
            <a:rect r="r" b="b" t="t" l="l"/>
            <a:pathLst>
              <a:path h="5913798" w="9878281">
                <a:moveTo>
                  <a:pt x="9878282" y="0"/>
                </a:moveTo>
                <a:lnTo>
                  <a:pt x="0" y="0"/>
                </a:lnTo>
                <a:lnTo>
                  <a:pt x="0" y="5913797"/>
                </a:lnTo>
                <a:lnTo>
                  <a:pt x="9878282" y="5913797"/>
                </a:lnTo>
                <a:lnTo>
                  <a:pt x="9878282" y="0"/>
                </a:lnTo>
                <a:close/>
              </a:path>
            </a:pathLst>
          </a:custGeom>
          <a:blipFill>
            <a:blip r:embed="rId2"/>
            <a:stretch>
              <a:fillRect l="0" t="0" r="0" b="0"/>
            </a:stretch>
          </a:blipFill>
        </p:spPr>
      </p:sp>
      <p:sp>
        <p:nvSpPr>
          <p:cNvPr name="Freeform 3" id="3"/>
          <p:cNvSpPr/>
          <p:nvPr/>
        </p:nvSpPr>
        <p:spPr>
          <a:xfrm flipH="true" flipV="false" rot="0">
            <a:off x="13181032" y="-4419053"/>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grpSp>
        <p:nvGrpSpPr>
          <p:cNvPr name="Group 4" id="4"/>
          <p:cNvGrpSpPr/>
          <p:nvPr/>
        </p:nvGrpSpPr>
        <p:grpSpPr>
          <a:xfrm rot="0">
            <a:off x="2038399" y="3704590"/>
            <a:ext cx="4127467" cy="4996270"/>
            <a:chOff x="0" y="0"/>
            <a:chExt cx="1872282" cy="2266384"/>
          </a:xfrm>
        </p:grpSpPr>
        <p:sp>
          <p:nvSpPr>
            <p:cNvPr name="Freeform 5" id="5"/>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6" id="6"/>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7" id="7"/>
          <p:cNvGrpSpPr/>
          <p:nvPr/>
        </p:nvGrpSpPr>
        <p:grpSpPr>
          <a:xfrm rot="0">
            <a:off x="5042443" y="4053443"/>
            <a:ext cx="767243" cy="76724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9" id="9"/>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10" id="10"/>
          <p:cNvSpPr/>
          <p:nvPr/>
        </p:nvSpPr>
        <p:spPr>
          <a:xfrm flipH="false" flipV="false" rot="0">
            <a:off x="5162271"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7080266" y="3704590"/>
            <a:ext cx="4127467" cy="4996270"/>
            <a:chOff x="0" y="0"/>
            <a:chExt cx="1872282" cy="2266384"/>
          </a:xfrm>
        </p:grpSpPr>
        <p:sp>
          <p:nvSpPr>
            <p:cNvPr name="Freeform 12" id="12"/>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13" id="13"/>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14" id="14"/>
          <p:cNvGrpSpPr/>
          <p:nvPr/>
        </p:nvGrpSpPr>
        <p:grpSpPr>
          <a:xfrm rot="0">
            <a:off x="10084310" y="4053443"/>
            <a:ext cx="767243" cy="76724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16" id="16"/>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17" id="17"/>
          <p:cNvSpPr/>
          <p:nvPr/>
        </p:nvSpPr>
        <p:spPr>
          <a:xfrm flipH="false" flipV="false" rot="0">
            <a:off x="10204138"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8" id="18"/>
          <p:cNvGrpSpPr/>
          <p:nvPr/>
        </p:nvGrpSpPr>
        <p:grpSpPr>
          <a:xfrm rot="0">
            <a:off x="12122134" y="3704590"/>
            <a:ext cx="4127467" cy="4996270"/>
            <a:chOff x="0" y="0"/>
            <a:chExt cx="1872282" cy="2266384"/>
          </a:xfrm>
        </p:grpSpPr>
        <p:sp>
          <p:nvSpPr>
            <p:cNvPr name="Freeform 19" id="19"/>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20" id="20"/>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21" id="21"/>
          <p:cNvGrpSpPr/>
          <p:nvPr/>
        </p:nvGrpSpPr>
        <p:grpSpPr>
          <a:xfrm rot="0">
            <a:off x="15126178" y="4053443"/>
            <a:ext cx="767243" cy="767243"/>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23" id="23"/>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24" id="24"/>
          <p:cNvSpPr/>
          <p:nvPr/>
        </p:nvSpPr>
        <p:spPr>
          <a:xfrm flipH="false" flipV="false" rot="0">
            <a:off x="15246006"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5" id="25"/>
          <p:cNvSpPr txBox="true"/>
          <p:nvPr/>
        </p:nvSpPr>
        <p:spPr>
          <a:xfrm rot="0">
            <a:off x="3513048" y="1803898"/>
            <a:ext cx="11261903" cy="1495425"/>
          </a:xfrm>
          <a:prstGeom prst="rect">
            <a:avLst/>
          </a:prstGeom>
        </p:spPr>
        <p:txBody>
          <a:bodyPr anchor="t" rtlCol="false" tIns="0" lIns="0" bIns="0" rIns="0">
            <a:spAutoFit/>
          </a:bodyPr>
          <a:lstStyle/>
          <a:p>
            <a:pPr algn="ctr">
              <a:lnSpc>
                <a:spcPts val="5700"/>
              </a:lnSpc>
            </a:pPr>
            <a:r>
              <a:rPr lang="en-US" b="true" sz="6000" spc="-150">
                <a:solidFill>
                  <a:srgbClr val="8CE67D"/>
                </a:solidFill>
                <a:latin typeface="Montserrat Semi-Bold"/>
                <a:ea typeface="Montserrat Semi-Bold"/>
                <a:cs typeface="Montserrat Semi-Bold"/>
                <a:sym typeface="Montserrat Semi-Bold"/>
              </a:rPr>
              <a:t>Key Benefits of Developing Your Own Trading Bot</a:t>
            </a:r>
          </a:p>
        </p:txBody>
      </p:sp>
      <p:sp>
        <p:nvSpPr>
          <p:cNvPr name="TextBox 26" id="26"/>
          <p:cNvSpPr txBox="true"/>
          <p:nvPr/>
        </p:nvSpPr>
        <p:spPr>
          <a:xfrm rot="0">
            <a:off x="2436035" y="5943785"/>
            <a:ext cx="3332195" cy="2192655"/>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There are no limits in logic, strategy, and behavior when developing your own trading bot; you'd have all power to customize its working according to your trading style.</a:t>
            </a:r>
          </a:p>
        </p:txBody>
      </p:sp>
      <p:sp>
        <p:nvSpPr>
          <p:cNvPr name="TextBox 27" id="27"/>
          <p:cNvSpPr txBox="true"/>
          <p:nvPr/>
        </p:nvSpPr>
        <p:spPr>
          <a:xfrm rot="0">
            <a:off x="2391766" y="4824598"/>
            <a:ext cx="3335950"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Full Customization and Flexibility</a:t>
            </a:r>
          </a:p>
        </p:txBody>
      </p:sp>
      <p:sp>
        <p:nvSpPr>
          <p:cNvPr name="TextBox 28" id="28"/>
          <p:cNvSpPr txBox="true"/>
          <p:nvPr/>
        </p:nvSpPr>
        <p:spPr>
          <a:xfrm rot="0">
            <a:off x="7519358" y="5878698"/>
            <a:ext cx="3332195" cy="250698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With your own bot, your strategies become uncommonly used. Others who use public bots face the same strategy, which becomes predictable and loses its profitability through the years.</a:t>
            </a:r>
          </a:p>
        </p:txBody>
      </p:sp>
      <p:sp>
        <p:nvSpPr>
          <p:cNvPr name="TextBox 29" id="29"/>
          <p:cNvSpPr txBox="true"/>
          <p:nvPr/>
        </p:nvSpPr>
        <p:spPr>
          <a:xfrm rot="0">
            <a:off x="7519358" y="4824598"/>
            <a:ext cx="2684780"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Competitive Advantage</a:t>
            </a:r>
          </a:p>
        </p:txBody>
      </p:sp>
      <p:sp>
        <p:nvSpPr>
          <p:cNvPr name="TextBox 30" id="30"/>
          <p:cNvSpPr txBox="true"/>
          <p:nvPr/>
        </p:nvSpPr>
        <p:spPr>
          <a:xfrm rot="0">
            <a:off x="12738593" y="5943785"/>
            <a:ext cx="3332195" cy="187833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An appropriately coded trading bot works with tons of market data, fetching opportunities and executing trades at a speed far beyond human capability.</a:t>
            </a:r>
          </a:p>
        </p:txBody>
      </p:sp>
      <p:sp>
        <p:nvSpPr>
          <p:cNvPr name="TextBox 31" id="31"/>
          <p:cNvSpPr txBox="true"/>
          <p:nvPr/>
        </p:nvSpPr>
        <p:spPr>
          <a:xfrm rot="0">
            <a:off x="12560284" y="4824598"/>
            <a:ext cx="3333137"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Enhanced Performance and Efficiency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true" flipV="false" rot="0">
            <a:off x="-4939141" y="8348340"/>
            <a:ext cx="9878281" cy="5913798"/>
          </a:xfrm>
          <a:custGeom>
            <a:avLst/>
            <a:gdLst/>
            <a:ahLst/>
            <a:cxnLst/>
            <a:rect r="r" b="b" t="t" l="l"/>
            <a:pathLst>
              <a:path h="5913798" w="9878281">
                <a:moveTo>
                  <a:pt x="9878282" y="0"/>
                </a:moveTo>
                <a:lnTo>
                  <a:pt x="0" y="0"/>
                </a:lnTo>
                <a:lnTo>
                  <a:pt x="0" y="5913797"/>
                </a:lnTo>
                <a:lnTo>
                  <a:pt x="9878282" y="5913797"/>
                </a:lnTo>
                <a:lnTo>
                  <a:pt x="9878282" y="0"/>
                </a:lnTo>
                <a:close/>
              </a:path>
            </a:pathLst>
          </a:custGeom>
          <a:blipFill>
            <a:blip r:embed="rId2"/>
            <a:stretch>
              <a:fillRect l="0" t="0" r="0" b="0"/>
            </a:stretch>
          </a:blipFill>
        </p:spPr>
      </p:sp>
      <p:sp>
        <p:nvSpPr>
          <p:cNvPr name="Freeform 3" id="3"/>
          <p:cNvSpPr/>
          <p:nvPr/>
        </p:nvSpPr>
        <p:spPr>
          <a:xfrm flipH="true" flipV="false" rot="0">
            <a:off x="13181032" y="-4419053"/>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grpSp>
        <p:nvGrpSpPr>
          <p:cNvPr name="Group 4" id="4"/>
          <p:cNvGrpSpPr/>
          <p:nvPr/>
        </p:nvGrpSpPr>
        <p:grpSpPr>
          <a:xfrm rot="0">
            <a:off x="2038399" y="3704590"/>
            <a:ext cx="4127467" cy="4996270"/>
            <a:chOff x="0" y="0"/>
            <a:chExt cx="1872282" cy="2266384"/>
          </a:xfrm>
        </p:grpSpPr>
        <p:sp>
          <p:nvSpPr>
            <p:cNvPr name="Freeform 5" id="5"/>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6" id="6"/>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7" id="7"/>
          <p:cNvGrpSpPr/>
          <p:nvPr/>
        </p:nvGrpSpPr>
        <p:grpSpPr>
          <a:xfrm rot="0">
            <a:off x="5042443" y="4053443"/>
            <a:ext cx="767243" cy="76724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9" id="9"/>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10" id="10"/>
          <p:cNvSpPr/>
          <p:nvPr/>
        </p:nvSpPr>
        <p:spPr>
          <a:xfrm flipH="false" flipV="false" rot="0">
            <a:off x="5162271"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7080266" y="3704590"/>
            <a:ext cx="4127467" cy="4996270"/>
            <a:chOff x="0" y="0"/>
            <a:chExt cx="1872282" cy="2266384"/>
          </a:xfrm>
        </p:grpSpPr>
        <p:sp>
          <p:nvSpPr>
            <p:cNvPr name="Freeform 12" id="12"/>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13" id="13"/>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14" id="14"/>
          <p:cNvGrpSpPr/>
          <p:nvPr/>
        </p:nvGrpSpPr>
        <p:grpSpPr>
          <a:xfrm rot="0">
            <a:off x="10084310" y="4053443"/>
            <a:ext cx="767243" cy="76724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16" id="16"/>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17" id="17"/>
          <p:cNvSpPr/>
          <p:nvPr/>
        </p:nvSpPr>
        <p:spPr>
          <a:xfrm flipH="false" flipV="false" rot="0">
            <a:off x="10204138"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8" id="18"/>
          <p:cNvGrpSpPr/>
          <p:nvPr/>
        </p:nvGrpSpPr>
        <p:grpSpPr>
          <a:xfrm rot="0">
            <a:off x="12122134" y="3704590"/>
            <a:ext cx="4127467" cy="4996270"/>
            <a:chOff x="0" y="0"/>
            <a:chExt cx="1872282" cy="2266384"/>
          </a:xfrm>
        </p:grpSpPr>
        <p:sp>
          <p:nvSpPr>
            <p:cNvPr name="Freeform 19" id="19"/>
            <p:cNvSpPr/>
            <p:nvPr/>
          </p:nvSpPr>
          <p:spPr>
            <a:xfrm flipH="false" flipV="false" rot="0">
              <a:off x="0" y="0"/>
              <a:ext cx="1872282" cy="2266384"/>
            </a:xfrm>
            <a:custGeom>
              <a:avLst/>
              <a:gdLst/>
              <a:ahLst/>
              <a:cxnLst/>
              <a:rect r="r" b="b" t="t" l="l"/>
              <a:pathLst>
                <a:path h="2266384" w="1872282">
                  <a:moveTo>
                    <a:pt x="93785" y="0"/>
                  </a:moveTo>
                  <a:lnTo>
                    <a:pt x="1778497" y="0"/>
                  </a:lnTo>
                  <a:cubicBezTo>
                    <a:pt x="1803370" y="0"/>
                    <a:pt x="1827225" y="9881"/>
                    <a:pt x="1844813" y="27469"/>
                  </a:cubicBezTo>
                  <a:cubicBezTo>
                    <a:pt x="1862401" y="45057"/>
                    <a:pt x="1872282" y="68912"/>
                    <a:pt x="1872282" y="93785"/>
                  </a:cubicBezTo>
                  <a:lnTo>
                    <a:pt x="1872282" y="2172599"/>
                  </a:lnTo>
                  <a:cubicBezTo>
                    <a:pt x="1872282" y="2197472"/>
                    <a:pt x="1862401" y="2221327"/>
                    <a:pt x="1844813" y="2238915"/>
                  </a:cubicBezTo>
                  <a:cubicBezTo>
                    <a:pt x="1827225" y="2256503"/>
                    <a:pt x="1803370" y="2266384"/>
                    <a:pt x="1778497" y="2266384"/>
                  </a:cubicBezTo>
                  <a:lnTo>
                    <a:pt x="93785" y="2266384"/>
                  </a:lnTo>
                  <a:cubicBezTo>
                    <a:pt x="68912" y="2266384"/>
                    <a:pt x="45057" y="2256503"/>
                    <a:pt x="27469" y="2238915"/>
                  </a:cubicBezTo>
                  <a:cubicBezTo>
                    <a:pt x="9881" y="2221327"/>
                    <a:pt x="0" y="2197472"/>
                    <a:pt x="0" y="2172599"/>
                  </a:cubicBezTo>
                  <a:lnTo>
                    <a:pt x="0" y="93785"/>
                  </a:lnTo>
                  <a:cubicBezTo>
                    <a:pt x="0" y="68912"/>
                    <a:pt x="9881" y="45057"/>
                    <a:pt x="27469" y="27469"/>
                  </a:cubicBezTo>
                  <a:cubicBezTo>
                    <a:pt x="45057" y="9881"/>
                    <a:pt x="68912" y="0"/>
                    <a:pt x="93785" y="0"/>
                  </a:cubicBezTo>
                  <a:close/>
                </a:path>
              </a:pathLst>
            </a:custGeom>
            <a:solidFill>
              <a:srgbClr val="000000">
                <a:alpha val="0"/>
              </a:srgbClr>
            </a:solidFill>
            <a:ln w="38100" cap="rnd">
              <a:gradFill>
                <a:gsLst>
                  <a:gs pos="0">
                    <a:srgbClr val="55B647">
                      <a:alpha val="77500"/>
                    </a:srgbClr>
                  </a:gs>
                  <a:gs pos="100000">
                    <a:srgbClr val="000000">
                      <a:alpha val="0"/>
                    </a:srgbClr>
                  </a:gs>
                </a:gsLst>
                <a:lin ang="2700000"/>
              </a:gradFill>
              <a:prstDash val="solid"/>
              <a:round/>
            </a:ln>
          </p:spPr>
        </p:sp>
        <p:sp>
          <p:nvSpPr>
            <p:cNvPr name="TextBox 20" id="20"/>
            <p:cNvSpPr txBox="true"/>
            <p:nvPr/>
          </p:nvSpPr>
          <p:spPr>
            <a:xfrm>
              <a:off x="0" y="47625"/>
              <a:ext cx="1872282" cy="2218759"/>
            </a:xfrm>
            <a:prstGeom prst="rect">
              <a:avLst/>
            </a:prstGeom>
          </p:spPr>
          <p:txBody>
            <a:bodyPr anchor="ctr" rtlCol="false" tIns="50800" lIns="50800" bIns="50800" rIns="50800"/>
            <a:lstStyle/>
            <a:p>
              <a:pPr algn="ctr">
                <a:lnSpc>
                  <a:spcPts val="1900"/>
                </a:lnSpc>
              </a:pPr>
            </a:p>
          </p:txBody>
        </p:sp>
      </p:grpSp>
      <p:grpSp>
        <p:nvGrpSpPr>
          <p:cNvPr name="Group 21" id="21"/>
          <p:cNvGrpSpPr/>
          <p:nvPr/>
        </p:nvGrpSpPr>
        <p:grpSpPr>
          <a:xfrm rot="0">
            <a:off x="15126178" y="4053443"/>
            <a:ext cx="767243" cy="767243"/>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8CE67D"/>
              </a:solidFill>
              <a:prstDash val="solid"/>
              <a:miter/>
            </a:ln>
          </p:spPr>
        </p:sp>
        <p:sp>
          <p:nvSpPr>
            <p:cNvPr name="TextBox 23" id="23"/>
            <p:cNvSpPr txBox="true"/>
            <p:nvPr/>
          </p:nvSpPr>
          <p:spPr>
            <a:xfrm>
              <a:off x="76200" y="123825"/>
              <a:ext cx="660400" cy="612775"/>
            </a:xfrm>
            <a:prstGeom prst="rect">
              <a:avLst/>
            </a:prstGeom>
          </p:spPr>
          <p:txBody>
            <a:bodyPr anchor="ctr" rtlCol="false" tIns="50800" lIns="50800" bIns="50800" rIns="50800"/>
            <a:lstStyle/>
            <a:p>
              <a:pPr algn="ctr">
                <a:lnSpc>
                  <a:spcPts val="1900"/>
                </a:lnSpc>
              </a:pPr>
            </a:p>
          </p:txBody>
        </p:sp>
      </p:grpSp>
      <p:sp>
        <p:nvSpPr>
          <p:cNvPr name="Freeform 24" id="24"/>
          <p:cNvSpPr/>
          <p:nvPr/>
        </p:nvSpPr>
        <p:spPr>
          <a:xfrm flipH="false" flipV="false" rot="0">
            <a:off x="15246006" y="4172790"/>
            <a:ext cx="527587" cy="528548"/>
          </a:xfrm>
          <a:custGeom>
            <a:avLst/>
            <a:gdLst/>
            <a:ahLst/>
            <a:cxnLst/>
            <a:rect r="r" b="b" t="t" l="l"/>
            <a:pathLst>
              <a:path h="528548" w="527587">
                <a:moveTo>
                  <a:pt x="0" y="0"/>
                </a:moveTo>
                <a:lnTo>
                  <a:pt x="527587" y="0"/>
                </a:lnTo>
                <a:lnTo>
                  <a:pt x="527587" y="528548"/>
                </a:lnTo>
                <a:lnTo>
                  <a:pt x="0" y="5285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0">
            <a:off x="15038596" y="680613"/>
            <a:ext cx="2422011" cy="2862052"/>
          </a:xfrm>
          <a:custGeom>
            <a:avLst/>
            <a:gdLst/>
            <a:ahLst/>
            <a:cxnLst/>
            <a:rect r="r" b="b" t="t" l="l"/>
            <a:pathLst>
              <a:path h="2862052" w="2422011">
                <a:moveTo>
                  <a:pt x="0" y="0"/>
                </a:moveTo>
                <a:lnTo>
                  <a:pt x="2422011" y="0"/>
                </a:lnTo>
                <a:lnTo>
                  <a:pt x="2422011" y="2862052"/>
                </a:lnTo>
                <a:lnTo>
                  <a:pt x="0" y="2862052"/>
                </a:lnTo>
                <a:lnTo>
                  <a:pt x="0" y="0"/>
                </a:lnTo>
                <a:close/>
              </a:path>
            </a:pathLst>
          </a:custGeom>
          <a:blipFill>
            <a:blip r:embed="rId6"/>
            <a:stretch>
              <a:fillRect l="0" t="0" r="0" b="0"/>
            </a:stretch>
          </a:blipFill>
        </p:spPr>
      </p:sp>
      <p:sp>
        <p:nvSpPr>
          <p:cNvPr name="TextBox 26" id="26"/>
          <p:cNvSpPr txBox="true"/>
          <p:nvPr/>
        </p:nvSpPr>
        <p:spPr>
          <a:xfrm rot="0">
            <a:off x="3513048" y="1803898"/>
            <a:ext cx="11261903" cy="1495425"/>
          </a:xfrm>
          <a:prstGeom prst="rect">
            <a:avLst/>
          </a:prstGeom>
        </p:spPr>
        <p:txBody>
          <a:bodyPr anchor="t" rtlCol="false" tIns="0" lIns="0" bIns="0" rIns="0">
            <a:spAutoFit/>
          </a:bodyPr>
          <a:lstStyle/>
          <a:p>
            <a:pPr algn="ctr">
              <a:lnSpc>
                <a:spcPts val="5700"/>
              </a:lnSpc>
            </a:pPr>
            <a:r>
              <a:rPr lang="en-US" b="true" sz="6000" spc="-150">
                <a:solidFill>
                  <a:srgbClr val="8CE67D"/>
                </a:solidFill>
                <a:latin typeface="Montserrat Semi-Bold"/>
                <a:ea typeface="Montserrat Semi-Bold"/>
                <a:cs typeface="Montserrat Semi-Bold"/>
                <a:sym typeface="Montserrat Semi-Bold"/>
              </a:rPr>
              <a:t>Key Benefits of Developing Your Own Trading Bot</a:t>
            </a:r>
          </a:p>
        </p:txBody>
      </p:sp>
      <p:sp>
        <p:nvSpPr>
          <p:cNvPr name="TextBox 27" id="27"/>
          <p:cNvSpPr txBox="true"/>
          <p:nvPr/>
        </p:nvSpPr>
        <p:spPr>
          <a:xfrm rot="0">
            <a:off x="2436035" y="5943785"/>
            <a:ext cx="3332195" cy="250698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Poor trading decisions are often made due to the emotions of fear and greed. A custom trading bot will ensure discipline by executing the programmed rules without emotional interference. </a:t>
            </a:r>
          </a:p>
        </p:txBody>
      </p:sp>
      <p:sp>
        <p:nvSpPr>
          <p:cNvPr name="TextBox 28" id="28"/>
          <p:cNvSpPr txBox="true"/>
          <p:nvPr/>
        </p:nvSpPr>
        <p:spPr>
          <a:xfrm rot="0">
            <a:off x="2391766" y="4824598"/>
            <a:ext cx="3335950"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Risk Management and Emotional Discipline</a:t>
            </a:r>
          </a:p>
        </p:txBody>
      </p:sp>
      <p:sp>
        <p:nvSpPr>
          <p:cNvPr name="TextBox 29" id="29"/>
          <p:cNvSpPr txBox="true"/>
          <p:nvPr/>
        </p:nvSpPr>
        <p:spPr>
          <a:xfrm rot="0">
            <a:off x="7519358" y="5878698"/>
            <a:ext cx="3332195" cy="187833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The initial investment of time and resources to develop a bot may be considerable; however, in the long run, it usually pays back.</a:t>
            </a:r>
          </a:p>
        </p:txBody>
      </p:sp>
      <p:sp>
        <p:nvSpPr>
          <p:cNvPr name="TextBox 30" id="30"/>
          <p:cNvSpPr txBox="true"/>
          <p:nvPr/>
        </p:nvSpPr>
        <p:spPr>
          <a:xfrm rot="0">
            <a:off x="7519358" y="4824598"/>
            <a:ext cx="3332195"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Cost-Effectiveness in the Long Run</a:t>
            </a:r>
          </a:p>
        </p:txBody>
      </p:sp>
      <p:sp>
        <p:nvSpPr>
          <p:cNvPr name="TextBox 31" id="31"/>
          <p:cNvSpPr txBox="true"/>
          <p:nvPr/>
        </p:nvSpPr>
        <p:spPr>
          <a:xfrm rot="0">
            <a:off x="12561226" y="5943785"/>
            <a:ext cx="3332195" cy="187833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FFFFFF"/>
                </a:solidFill>
                <a:latin typeface="Montserrat"/>
                <a:ea typeface="Montserrat"/>
                <a:cs typeface="Montserrat"/>
                <a:sym typeface="Montserrat"/>
              </a:rPr>
              <a:t>When using a third party bot or trading service, users usually share sensitive information, such as account details or API keys, creating a risk.</a:t>
            </a:r>
          </a:p>
        </p:txBody>
      </p:sp>
      <p:sp>
        <p:nvSpPr>
          <p:cNvPr name="TextBox 32" id="32"/>
          <p:cNvSpPr txBox="true"/>
          <p:nvPr/>
        </p:nvSpPr>
        <p:spPr>
          <a:xfrm rot="0">
            <a:off x="12560284" y="4824598"/>
            <a:ext cx="2949516" cy="692150"/>
          </a:xfrm>
          <a:prstGeom prst="rect">
            <a:avLst/>
          </a:prstGeom>
        </p:spPr>
        <p:txBody>
          <a:bodyPr anchor="t" rtlCol="false" tIns="0" lIns="0" bIns="0" rIns="0">
            <a:spAutoFit/>
          </a:bodyPr>
          <a:lstStyle/>
          <a:p>
            <a:pPr algn="l" marL="0" indent="0" lvl="0">
              <a:lnSpc>
                <a:spcPts val="2800"/>
              </a:lnSpc>
              <a:spcBef>
                <a:spcPct val="0"/>
              </a:spcBef>
            </a:pPr>
            <a:r>
              <a:rPr lang="en-US" b="true" sz="2000" spc="-40">
                <a:solidFill>
                  <a:srgbClr val="8CE67D"/>
                </a:solidFill>
                <a:latin typeface="Montserrat Bold"/>
                <a:ea typeface="Montserrat Bold"/>
                <a:cs typeface="Montserrat Bold"/>
                <a:sym typeface="Montserrat Bold"/>
              </a:rPr>
              <a:t>Data Privacy and Security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false" flipV="false" rot="0">
            <a:off x="5597493" y="9258300"/>
            <a:ext cx="9878281" cy="5913798"/>
          </a:xfrm>
          <a:custGeom>
            <a:avLst/>
            <a:gdLst/>
            <a:ahLst/>
            <a:cxnLst/>
            <a:rect r="r" b="b" t="t" l="l"/>
            <a:pathLst>
              <a:path h="5913798" w="9878281">
                <a:moveTo>
                  <a:pt x="0" y="0"/>
                </a:moveTo>
                <a:lnTo>
                  <a:pt x="9878281" y="0"/>
                </a:lnTo>
                <a:lnTo>
                  <a:pt x="9878281" y="5913798"/>
                </a:lnTo>
                <a:lnTo>
                  <a:pt x="0" y="5913798"/>
                </a:lnTo>
                <a:lnTo>
                  <a:pt x="0" y="0"/>
                </a:lnTo>
                <a:close/>
              </a:path>
            </a:pathLst>
          </a:custGeom>
          <a:blipFill>
            <a:blip r:embed="rId2"/>
            <a:stretch>
              <a:fillRect l="0" t="0" r="0" b="0"/>
            </a:stretch>
          </a:blipFill>
        </p:spPr>
      </p:sp>
      <p:sp>
        <p:nvSpPr>
          <p:cNvPr name="Freeform 3" id="3"/>
          <p:cNvSpPr/>
          <p:nvPr/>
        </p:nvSpPr>
        <p:spPr>
          <a:xfrm flipH="true" flipV="false" rot="0">
            <a:off x="-1272303" y="-5415354"/>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sp>
        <p:nvSpPr>
          <p:cNvPr name="Freeform 4" id="4"/>
          <p:cNvSpPr/>
          <p:nvPr/>
        </p:nvSpPr>
        <p:spPr>
          <a:xfrm flipH="false" flipV="false" rot="0">
            <a:off x="13952877" y="293727"/>
            <a:ext cx="3535853" cy="2819843"/>
          </a:xfrm>
          <a:custGeom>
            <a:avLst/>
            <a:gdLst/>
            <a:ahLst/>
            <a:cxnLst/>
            <a:rect r="r" b="b" t="t" l="l"/>
            <a:pathLst>
              <a:path h="2819843" w="3535853">
                <a:moveTo>
                  <a:pt x="0" y="0"/>
                </a:moveTo>
                <a:lnTo>
                  <a:pt x="3535853" y="0"/>
                </a:lnTo>
                <a:lnTo>
                  <a:pt x="3535853" y="2819843"/>
                </a:lnTo>
                <a:lnTo>
                  <a:pt x="0" y="2819843"/>
                </a:lnTo>
                <a:lnTo>
                  <a:pt x="0" y="0"/>
                </a:lnTo>
                <a:close/>
              </a:path>
            </a:pathLst>
          </a:custGeom>
          <a:blipFill>
            <a:blip r:embed="rId4"/>
            <a:stretch>
              <a:fillRect l="0" t="0" r="0" b="0"/>
            </a:stretch>
          </a:blipFill>
        </p:spPr>
      </p:sp>
      <p:sp>
        <p:nvSpPr>
          <p:cNvPr name="TextBox 5" id="5"/>
          <p:cNvSpPr txBox="true"/>
          <p:nvPr/>
        </p:nvSpPr>
        <p:spPr>
          <a:xfrm rot="0">
            <a:off x="1157826" y="1181100"/>
            <a:ext cx="10631123" cy="1466850"/>
          </a:xfrm>
          <a:prstGeom prst="rect">
            <a:avLst/>
          </a:prstGeom>
        </p:spPr>
        <p:txBody>
          <a:bodyPr anchor="t" rtlCol="false" tIns="0" lIns="0" bIns="0" rIns="0">
            <a:spAutoFit/>
          </a:bodyPr>
          <a:lstStyle/>
          <a:p>
            <a:pPr algn="l">
              <a:lnSpc>
                <a:spcPts val="5699"/>
              </a:lnSpc>
            </a:pPr>
            <a:r>
              <a:rPr lang="en-US" b="true" sz="5999" spc="-149">
                <a:solidFill>
                  <a:srgbClr val="8CE67D"/>
                </a:solidFill>
                <a:latin typeface="Montserrat Semi-Bold"/>
                <a:ea typeface="Montserrat Semi-Bold"/>
                <a:cs typeface="Montserrat Semi-Bold"/>
                <a:sym typeface="Montserrat Semi-Bold"/>
              </a:rPr>
              <a:t>Future Trends: AI, Machine Learning, and Smart Bots</a:t>
            </a:r>
          </a:p>
        </p:txBody>
      </p:sp>
      <p:sp>
        <p:nvSpPr>
          <p:cNvPr name="TextBox 6" id="6"/>
          <p:cNvSpPr txBox="true"/>
          <p:nvPr/>
        </p:nvSpPr>
        <p:spPr>
          <a:xfrm rot="0">
            <a:off x="1717372" y="3075470"/>
            <a:ext cx="15150531" cy="3041650"/>
          </a:xfrm>
          <a:prstGeom prst="rect">
            <a:avLst/>
          </a:prstGeom>
        </p:spPr>
        <p:txBody>
          <a:bodyPr anchor="t" rtlCol="false" tIns="0" lIns="0" bIns="0" rIns="0">
            <a:spAutoFit/>
          </a:bodyPr>
          <a:lstStyle/>
          <a:p>
            <a:pPr algn="just">
              <a:lnSpc>
                <a:spcPts val="3499"/>
              </a:lnSpc>
              <a:spcBef>
                <a:spcPct val="0"/>
              </a:spcBef>
            </a:pPr>
            <a:r>
              <a:rPr lang="en-US" sz="2499">
                <a:solidFill>
                  <a:srgbClr val="FFFFFF"/>
                </a:solidFill>
                <a:latin typeface="Montserrat"/>
                <a:ea typeface="Montserrat"/>
                <a:cs typeface="Montserrat"/>
                <a:sym typeface="Montserrat"/>
              </a:rPr>
              <a:t>AI AND ML BREAKTHROUGHS ARE RAPIDLY CREATING THE FUTURE OF TRADING BOTS, PROMISING TO CHANGE THE EXISTENCE OF AUTOMATED TRADING SYSTEMS. TRADITIONAL BOTS RELY ON HARD-CODED RULES, BUT AI BOTS LEARN FROM PAST DATA, ADAPT TO EVOLVING MARKET CONDITIONS, AND IMPROVE THEIR STRATEGIES OVER TIME WITHOUT HUMAN INTERVENTION. THIS ALLOWS FOR THE EMERGENCE OF EXCEEDINGLY DYNAMIC, RESPONSIVE, AND INTELLIGENT TRADING SYSTEMS THAT ALIGN WITH RAPID CHANGES AND COMPLEXITIES OF THE ENVIRONMENT.</a:t>
            </a:r>
          </a:p>
        </p:txBody>
      </p:sp>
      <p:sp>
        <p:nvSpPr>
          <p:cNvPr name="TextBox 7" id="7"/>
          <p:cNvSpPr txBox="true"/>
          <p:nvPr/>
        </p:nvSpPr>
        <p:spPr>
          <a:xfrm rot="0">
            <a:off x="1717372" y="6585985"/>
            <a:ext cx="15541928" cy="2165350"/>
          </a:xfrm>
          <a:prstGeom prst="rect">
            <a:avLst/>
          </a:prstGeom>
        </p:spPr>
        <p:txBody>
          <a:bodyPr anchor="t" rtlCol="false" tIns="0" lIns="0" bIns="0" rIns="0">
            <a:spAutoFit/>
          </a:bodyPr>
          <a:lstStyle/>
          <a:p>
            <a:pPr algn="just">
              <a:lnSpc>
                <a:spcPts val="3499"/>
              </a:lnSpc>
              <a:spcBef>
                <a:spcPct val="0"/>
              </a:spcBef>
            </a:pPr>
            <a:r>
              <a:rPr lang="en-US" sz="2499">
                <a:solidFill>
                  <a:srgbClr val="FFFFFF"/>
                </a:solidFill>
                <a:latin typeface="Montserrat"/>
                <a:ea typeface="Montserrat"/>
                <a:cs typeface="Montserrat"/>
                <a:sym typeface="Montserrat"/>
              </a:rPr>
              <a:t>THE USE OF MACHINE LEARNING MODELS FOR PREDICTIVE ANALYSIS IS BECOMING ONE OF THE MOST SIGNIFICANT EMERGING TRENDS. INSTEAD OF JUST REACTING TO MARKET MOVEMENTS AS THEY HAPPEN, SMART BOTS ARE BEGINNING TO FORECAST PRICE TRENDS, OR MARKET SENTIMENT BY VETTING COLOSSAL DATASETS CONSISTING OF HISTORICAL PRICE DATA, ORDER BOOKS, NEWS FEEDS, AND EVEN SOCIAL MEDIA CHATTER.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true" flipV="false" rot="0">
            <a:off x="-4939141" y="8348340"/>
            <a:ext cx="9878281" cy="5913798"/>
          </a:xfrm>
          <a:custGeom>
            <a:avLst/>
            <a:gdLst/>
            <a:ahLst/>
            <a:cxnLst/>
            <a:rect r="r" b="b" t="t" l="l"/>
            <a:pathLst>
              <a:path h="5913798" w="9878281">
                <a:moveTo>
                  <a:pt x="9878282" y="0"/>
                </a:moveTo>
                <a:lnTo>
                  <a:pt x="0" y="0"/>
                </a:lnTo>
                <a:lnTo>
                  <a:pt x="0" y="5913797"/>
                </a:lnTo>
                <a:lnTo>
                  <a:pt x="9878282" y="5913797"/>
                </a:lnTo>
                <a:lnTo>
                  <a:pt x="9878282" y="0"/>
                </a:lnTo>
                <a:close/>
              </a:path>
            </a:pathLst>
          </a:custGeom>
          <a:blipFill>
            <a:blip r:embed="rId2"/>
            <a:stretch>
              <a:fillRect l="0" t="0" r="0" b="0"/>
            </a:stretch>
          </a:blipFill>
        </p:spPr>
      </p:sp>
      <p:sp>
        <p:nvSpPr>
          <p:cNvPr name="Freeform 3" id="3"/>
          <p:cNvSpPr/>
          <p:nvPr/>
        </p:nvSpPr>
        <p:spPr>
          <a:xfrm flipH="true" flipV="false" rot="0">
            <a:off x="13181032" y="-4419053"/>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sp>
        <p:nvSpPr>
          <p:cNvPr name="Freeform 4" id="4"/>
          <p:cNvSpPr/>
          <p:nvPr/>
        </p:nvSpPr>
        <p:spPr>
          <a:xfrm flipH="false" flipV="false" rot="0">
            <a:off x="9864227" y="270995"/>
            <a:ext cx="10101078" cy="6239809"/>
          </a:xfrm>
          <a:custGeom>
            <a:avLst/>
            <a:gdLst/>
            <a:ahLst/>
            <a:cxnLst/>
            <a:rect r="r" b="b" t="t" l="l"/>
            <a:pathLst>
              <a:path h="6239809" w="10101078">
                <a:moveTo>
                  <a:pt x="0" y="0"/>
                </a:moveTo>
                <a:lnTo>
                  <a:pt x="10101077" y="0"/>
                </a:lnTo>
                <a:lnTo>
                  <a:pt x="10101077" y="6239810"/>
                </a:lnTo>
                <a:lnTo>
                  <a:pt x="0" y="6239810"/>
                </a:lnTo>
                <a:lnTo>
                  <a:pt x="0" y="0"/>
                </a:lnTo>
                <a:close/>
              </a:path>
            </a:pathLst>
          </a:custGeom>
          <a:blipFill>
            <a:blip r:embed="rId4"/>
            <a:stretch>
              <a:fillRect l="0" t="0" r="0" b="0"/>
            </a:stretch>
          </a:blipFill>
        </p:spPr>
      </p:sp>
      <p:sp>
        <p:nvSpPr>
          <p:cNvPr name="TextBox 5" id="5"/>
          <p:cNvSpPr txBox="true"/>
          <p:nvPr/>
        </p:nvSpPr>
        <p:spPr>
          <a:xfrm rot="0">
            <a:off x="1028700" y="1171575"/>
            <a:ext cx="10698691" cy="22193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Why Now Is the Perfect Time to Start Developing Trading Bots</a:t>
            </a:r>
          </a:p>
        </p:txBody>
      </p:sp>
      <p:sp>
        <p:nvSpPr>
          <p:cNvPr name="TextBox 6" id="6"/>
          <p:cNvSpPr txBox="true"/>
          <p:nvPr/>
        </p:nvSpPr>
        <p:spPr>
          <a:xfrm rot="0">
            <a:off x="2170327" y="4032993"/>
            <a:ext cx="10300512" cy="4794250"/>
          </a:xfrm>
          <a:prstGeom prst="rect">
            <a:avLst/>
          </a:prstGeom>
        </p:spPr>
        <p:txBody>
          <a:bodyPr anchor="t" rtlCol="false" tIns="0" lIns="0" bIns="0" rIns="0">
            <a:spAutoFit/>
          </a:bodyPr>
          <a:lstStyle/>
          <a:p>
            <a:pPr algn="just" marL="0" indent="0" lvl="0">
              <a:lnSpc>
                <a:spcPts val="3499"/>
              </a:lnSpc>
              <a:spcBef>
                <a:spcPct val="0"/>
              </a:spcBef>
            </a:pPr>
            <a:r>
              <a:rPr lang="en-US" sz="2499">
                <a:solidFill>
                  <a:srgbClr val="FFFFFF"/>
                </a:solidFill>
                <a:latin typeface="Montserrat"/>
                <a:ea typeface="Montserrat"/>
                <a:cs typeface="Montserrat"/>
                <a:sym typeface="Montserrat"/>
              </a:rPr>
              <a:t>A VERY LOW BARRIER HAS EMERGED FOR ANYBODY WHO WANTS TO VENTURE INTO BOT TRADING DEVELOPMENT. THERE ARE OPEN-SOURCE LIBRARIES AVAILABLE TODAY, GOOD COURSES FOR LEARNING LEFT AND RIGHT ON THE INTERNET, AND APIS ONE CAN USE TO BUILD A BOT WITH. THE DEVELOPMENT OF THE ALGORITHMIC TRADING INDUSTRY AND ITS ACCEPTANCE BY INDIVIDUALS AND INSTITUTIONS ALSO CREATE AN ENCOURAGING TIME TO DELVE INTO IT. WITH MORE AND MORE COMPLICATED MARKETS, THE TRADERS WITH SO-CALLED TUNABLE AUTOMATION WILL REAP RICH REWARDS.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F0E0E"/>
        </a:solidFill>
      </p:bgPr>
    </p:bg>
    <p:spTree>
      <p:nvGrpSpPr>
        <p:cNvPr id="1" name=""/>
        <p:cNvGrpSpPr/>
        <p:nvPr/>
      </p:nvGrpSpPr>
      <p:grpSpPr>
        <a:xfrm>
          <a:off x="0" y="0"/>
          <a:ext cx="0" cy="0"/>
          <a:chOff x="0" y="0"/>
          <a:chExt cx="0" cy="0"/>
        </a:xfrm>
      </p:grpSpPr>
      <p:sp>
        <p:nvSpPr>
          <p:cNvPr name="Freeform 2" id="2"/>
          <p:cNvSpPr/>
          <p:nvPr/>
        </p:nvSpPr>
        <p:spPr>
          <a:xfrm flipH="false" flipV="false" rot="0">
            <a:off x="5597493" y="9258300"/>
            <a:ext cx="9878281" cy="5913798"/>
          </a:xfrm>
          <a:custGeom>
            <a:avLst/>
            <a:gdLst/>
            <a:ahLst/>
            <a:cxnLst/>
            <a:rect r="r" b="b" t="t" l="l"/>
            <a:pathLst>
              <a:path h="5913798" w="9878281">
                <a:moveTo>
                  <a:pt x="0" y="0"/>
                </a:moveTo>
                <a:lnTo>
                  <a:pt x="9878281" y="0"/>
                </a:lnTo>
                <a:lnTo>
                  <a:pt x="9878281" y="5913798"/>
                </a:lnTo>
                <a:lnTo>
                  <a:pt x="0" y="5913798"/>
                </a:lnTo>
                <a:lnTo>
                  <a:pt x="0" y="0"/>
                </a:lnTo>
                <a:close/>
              </a:path>
            </a:pathLst>
          </a:custGeom>
          <a:blipFill>
            <a:blip r:embed="rId2"/>
            <a:stretch>
              <a:fillRect l="0" t="0" r="0" b="0"/>
            </a:stretch>
          </a:blipFill>
        </p:spPr>
      </p:sp>
      <p:sp>
        <p:nvSpPr>
          <p:cNvPr name="Freeform 3" id="3"/>
          <p:cNvSpPr/>
          <p:nvPr/>
        </p:nvSpPr>
        <p:spPr>
          <a:xfrm flipH="true" flipV="false" rot="0">
            <a:off x="-1121656" y="-5630564"/>
            <a:ext cx="9639356" cy="8229600"/>
          </a:xfrm>
          <a:custGeom>
            <a:avLst/>
            <a:gdLst/>
            <a:ahLst/>
            <a:cxnLst/>
            <a:rect r="r" b="b" t="t" l="l"/>
            <a:pathLst>
              <a:path h="8229600" w="9639356">
                <a:moveTo>
                  <a:pt x="9639356" y="0"/>
                </a:moveTo>
                <a:lnTo>
                  <a:pt x="0" y="0"/>
                </a:lnTo>
                <a:lnTo>
                  <a:pt x="0" y="8229600"/>
                </a:lnTo>
                <a:lnTo>
                  <a:pt x="9639356" y="8229600"/>
                </a:lnTo>
                <a:lnTo>
                  <a:pt x="9639356" y="0"/>
                </a:lnTo>
                <a:close/>
              </a:path>
            </a:pathLst>
          </a:custGeom>
          <a:blipFill>
            <a:blip r:embed="rId3"/>
            <a:stretch>
              <a:fillRect l="0" t="0" r="0" b="0"/>
            </a:stretch>
          </a:blipFill>
        </p:spPr>
      </p:sp>
      <p:sp>
        <p:nvSpPr>
          <p:cNvPr name="Freeform 4" id="4"/>
          <p:cNvSpPr/>
          <p:nvPr/>
        </p:nvSpPr>
        <p:spPr>
          <a:xfrm flipH="false" flipV="false" rot="0">
            <a:off x="11226318" y="1264503"/>
            <a:ext cx="6735746" cy="6735746"/>
          </a:xfrm>
          <a:custGeom>
            <a:avLst/>
            <a:gdLst/>
            <a:ahLst/>
            <a:cxnLst/>
            <a:rect r="r" b="b" t="t" l="l"/>
            <a:pathLst>
              <a:path h="6735746" w="6735746">
                <a:moveTo>
                  <a:pt x="0" y="0"/>
                </a:moveTo>
                <a:lnTo>
                  <a:pt x="6735746" y="0"/>
                </a:lnTo>
                <a:lnTo>
                  <a:pt x="6735746" y="6735747"/>
                </a:lnTo>
                <a:lnTo>
                  <a:pt x="0" y="6735747"/>
                </a:lnTo>
                <a:lnTo>
                  <a:pt x="0" y="0"/>
                </a:lnTo>
                <a:close/>
              </a:path>
            </a:pathLst>
          </a:custGeom>
          <a:blipFill>
            <a:blip r:embed="rId4"/>
            <a:stretch>
              <a:fillRect l="0" t="0" r="0" b="0"/>
            </a:stretch>
          </a:blipFill>
        </p:spPr>
      </p:sp>
      <p:sp>
        <p:nvSpPr>
          <p:cNvPr name="TextBox 5" id="5"/>
          <p:cNvSpPr txBox="true"/>
          <p:nvPr/>
        </p:nvSpPr>
        <p:spPr>
          <a:xfrm rot="0">
            <a:off x="1028700" y="2201794"/>
            <a:ext cx="4568793" cy="771525"/>
          </a:xfrm>
          <a:prstGeom prst="rect">
            <a:avLst/>
          </a:prstGeom>
        </p:spPr>
        <p:txBody>
          <a:bodyPr anchor="t" rtlCol="false" tIns="0" lIns="0" bIns="0" rIns="0">
            <a:spAutoFit/>
          </a:bodyPr>
          <a:lstStyle/>
          <a:p>
            <a:pPr algn="l">
              <a:lnSpc>
                <a:spcPts val="5700"/>
              </a:lnSpc>
            </a:pPr>
            <a:r>
              <a:rPr lang="en-US" b="true" sz="6000" spc="-150">
                <a:solidFill>
                  <a:srgbClr val="8CE67D"/>
                </a:solidFill>
                <a:latin typeface="Montserrat Semi-Bold"/>
                <a:ea typeface="Montserrat Semi-Bold"/>
                <a:cs typeface="Montserrat Semi-Bold"/>
                <a:sym typeface="Montserrat Semi-Bold"/>
              </a:rPr>
              <a:t>Conclusion</a:t>
            </a:r>
          </a:p>
        </p:txBody>
      </p:sp>
      <p:sp>
        <p:nvSpPr>
          <p:cNvPr name="TextBox 6" id="6"/>
          <p:cNvSpPr txBox="true"/>
          <p:nvPr/>
        </p:nvSpPr>
        <p:spPr>
          <a:xfrm rot="0">
            <a:off x="2218905" y="3950643"/>
            <a:ext cx="9400008" cy="4794250"/>
          </a:xfrm>
          <a:prstGeom prst="rect">
            <a:avLst/>
          </a:prstGeom>
        </p:spPr>
        <p:txBody>
          <a:bodyPr anchor="t" rtlCol="false" tIns="0" lIns="0" bIns="0" rIns="0">
            <a:spAutoFit/>
          </a:bodyPr>
          <a:lstStyle/>
          <a:p>
            <a:pPr algn="just" marL="0" indent="0" lvl="0">
              <a:lnSpc>
                <a:spcPts val="3499"/>
              </a:lnSpc>
              <a:spcBef>
                <a:spcPct val="0"/>
              </a:spcBef>
            </a:pPr>
            <a:r>
              <a:rPr lang="en-US" sz="2499">
                <a:solidFill>
                  <a:srgbClr val="FFFFFF"/>
                </a:solidFill>
                <a:latin typeface="Montserrat"/>
                <a:ea typeface="Montserrat"/>
                <a:cs typeface="Montserrat"/>
                <a:sym typeface="Montserrat"/>
              </a:rPr>
              <a:t>TRADING BOT DEVELOPMENT REPRESENTS ONE OF THE MOST EXCITING FRONTIERS IN MODERN FINANCE. THE COMBINATION OF SOME TECHNICAL SKILLS AND SOME MARKET KNOWLEDGE ALLOWS YOU TO BUILD A TOOL THAT WORKS DILIGENTLY TO MAXIMIZE YOUR TRADING POTENTIAL. WITH THE INTRODUCTION OF AI, MACHINE LEARNING, AND EVER-INCREASING AVAILABILITY OF TOOLS, THE TIME IS NOW FOR YOU TO HOLIDAY TO BUILD YOUR TRADING BOT. SO WELCOME TO THE FUTURE OF TRADING — YOUR SUCCESS IS PROBABLY JUST ONE SMART ALGORITHM AWAY.</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739112" y="4303043"/>
            <a:ext cx="7856234" cy="2061915"/>
          </a:xfrm>
          <a:prstGeom prst="rect">
            <a:avLst/>
          </a:prstGeom>
        </p:spPr>
        <p:txBody>
          <a:bodyPr anchor="t" rtlCol="false" tIns="0" lIns="0" bIns="0" rIns="0">
            <a:spAutoFit/>
          </a:bodyPr>
          <a:lstStyle/>
          <a:p>
            <a:pPr algn="ctr">
              <a:lnSpc>
                <a:spcPts val="15240"/>
              </a:lnSpc>
            </a:pPr>
            <a:r>
              <a:rPr lang="en-US" b="true" sz="16042" spc="-401">
                <a:solidFill>
                  <a:srgbClr val="8CE67D"/>
                </a:solidFill>
                <a:latin typeface="Montserrat Semi-Bold"/>
                <a:ea typeface="Montserrat Semi-Bold"/>
                <a:cs typeface="Montserrat Semi-Bold"/>
                <a:sym typeface="Montserrat Semi-Bold"/>
              </a:rPr>
              <a:t>Thank</a:t>
            </a:r>
          </a:p>
        </p:txBody>
      </p:sp>
      <p:sp>
        <p:nvSpPr>
          <p:cNvPr name="TextBox 4" id="4"/>
          <p:cNvSpPr txBox="true"/>
          <p:nvPr/>
        </p:nvSpPr>
        <p:spPr>
          <a:xfrm rot="0">
            <a:off x="9499614" y="4303043"/>
            <a:ext cx="6049274" cy="2061915"/>
          </a:xfrm>
          <a:prstGeom prst="rect">
            <a:avLst/>
          </a:prstGeom>
        </p:spPr>
        <p:txBody>
          <a:bodyPr anchor="t" rtlCol="false" tIns="0" lIns="0" bIns="0" rIns="0">
            <a:spAutoFit/>
          </a:bodyPr>
          <a:lstStyle/>
          <a:p>
            <a:pPr algn="ctr">
              <a:lnSpc>
                <a:spcPts val="15240"/>
              </a:lnSpc>
            </a:pPr>
            <a:r>
              <a:rPr lang="en-US" sz="16042" spc="-401">
                <a:solidFill>
                  <a:srgbClr val="FFFFFF"/>
                </a:solidFill>
                <a:latin typeface="Montserrat Light"/>
                <a:ea typeface="Montserrat Light"/>
                <a:cs typeface="Montserrat Light"/>
                <a:sym typeface="Montserrat Light"/>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DAGl51Eakqk</dc:identifier>
  <dcterms:modified xsi:type="dcterms:W3CDTF">2011-08-01T06:04:30Z</dcterms:modified>
  <cp:revision>1</cp:revision>
  <dc:title>The Future of Trading: Why You Should Consider Trading Bot Development</dc:title>
</cp:coreProperties>
</file>