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FEFEF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FEFEF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FEFEF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FEFEF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50" y="10696575"/>
                </a:moveTo>
                <a:lnTo>
                  <a:pt x="0" y="10696575"/>
                </a:lnTo>
                <a:lnTo>
                  <a:pt x="0" y="0"/>
                </a:lnTo>
                <a:lnTo>
                  <a:pt x="7562850" y="0"/>
                </a:lnTo>
                <a:lnTo>
                  <a:pt x="7562850" y="10696575"/>
                </a:lnTo>
                <a:close/>
              </a:path>
            </a:pathLst>
          </a:custGeom>
          <a:solidFill>
            <a:srgbClr val="2034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2279" y="273867"/>
            <a:ext cx="3627120" cy="132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FEFEF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18157" y="2005171"/>
            <a:ext cx="4204970" cy="716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1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4.jpg"/><Relationship Id="rId4" Type="http://schemas.openxmlformats.org/officeDocument/2006/relationships/hyperlink" Target="http://www.orionglobalconsulting.co.uk/" TargetMode="External"/><Relationship Id="rId5" Type="http://schemas.openxmlformats.org/officeDocument/2006/relationships/hyperlink" Target="mailto:CONTACT@ORIONGLOBALCONSULTING.CO.U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95883" y="5632612"/>
            <a:ext cx="6205220" cy="4057650"/>
            <a:chOff x="595883" y="5632612"/>
            <a:chExt cx="6205220" cy="4057650"/>
          </a:xfrm>
        </p:grpSpPr>
        <p:sp>
          <p:nvSpPr>
            <p:cNvPr id="3" name="object 3" descr=""/>
            <p:cNvSpPr/>
            <p:nvPr/>
          </p:nvSpPr>
          <p:spPr>
            <a:xfrm>
              <a:off x="595883" y="5632612"/>
              <a:ext cx="6205220" cy="4057650"/>
            </a:xfrm>
            <a:custGeom>
              <a:avLst/>
              <a:gdLst/>
              <a:ahLst/>
              <a:cxnLst/>
              <a:rect l="l" t="t" r="r" b="b"/>
              <a:pathLst>
                <a:path w="6205220" h="4057650">
                  <a:moveTo>
                    <a:pt x="0" y="0"/>
                  </a:moveTo>
                  <a:lnTo>
                    <a:pt x="4932152" y="0"/>
                  </a:lnTo>
                  <a:lnTo>
                    <a:pt x="4935795" y="188"/>
                  </a:lnTo>
                  <a:lnTo>
                    <a:pt x="4982839" y="4250"/>
                  </a:lnTo>
                  <a:lnTo>
                    <a:pt x="5029415" y="9891"/>
                  </a:lnTo>
                  <a:lnTo>
                    <a:pt x="5075494" y="17082"/>
                  </a:lnTo>
                  <a:lnTo>
                    <a:pt x="5121051" y="25798"/>
                  </a:lnTo>
                  <a:lnTo>
                    <a:pt x="5166057" y="36010"/>
                  </a:lnTo>
                  <a:lnTo>
                    <a:pt x="5210487" y="47692"/>
                  </a:lnTo>
                  <a:lnTo>
                    <a:pt x="5254313" y="60817"/>
                  </a:lnTo>
                  <a:lnTo>
                    <a:pt x="5297508" y="75357"/>
                  </a:lnTo>
                  <a:lnTo>
                    <a:pt x="5340044" y="91287"/>
                  </a:lnTo>
                  <a:lnTo>
                    <a:pt x="5381896" y="108578"/>
                  </a:lnTo>
                  <a:lnTo>
                    <a:pt x="5423035" y="127203"/>
                  </a:lnTo>
                  <a:lnTo>
                    <a:pt x="5463435" y="147136"/>
                  </a:lnTo>
                  <a:lnTo>
                    <a:pt x="5503069" y="168349"/>
                  </a:lnTo>
                  <a:lnTo>
                    <a:pt x="5541909" y="190816"/>
                  </a:lnTo>
                  <a:lnTo>
                    <a:pt x="5579929" y="214508"/>
                  </a:lnTo>
                  <a:lnTo>
                    <a:pt x="5617101" y="239401"/>
                  </a:lnTo>
                  <a:lnTo>
                    <a:pt x="5653399" y="265465"/>
                  </a:lnTo>
                  <a:lnTo>
                    <a:pt x="5688795" y="292674"/>
                  </a:lnTo>
                  <a:lnTo>
                    <a:pt x="5723262" y="321002"/>
                  </a:lnTo>
                  <a:lnTo>
                    <a:pt x="5756774" y="350421"/>
                  </a:lnTo>
                  <a:lnTo>
                    <a:pt x="5789303" y="380903"/>
                  </a:lnTo>
                  <a:lnTo>
                    <a:pt x="5820822" y="412423"/>
                  </a:lnTo>
                  <a:lnTo>
                    <a:pt x="5851304" y="444952"/>
                  </a:lnTo>
                  <a:lnTo>
                    <a:pt x="5880722" y="478464"/>
                  </a:lnTo>
                  <a:lnTo>
                    <a:pt x="5909050" y="512932"/>
                  </a:lnTo>
                  <a:lnTo>
                    <a:pt x="5936259" y="548328"/>
                  </a:lnTo>
                  <a:lnTo>
                    <a:pt x="5962323" y="584626"/>
                  </a:lnTo>
                  <a:lnTo>
                    <a:pt x="5987215" y="621799"/>
                  </a:lnTo>
                  <a:lnTo>
                    <a:pt x="6010907" y="659819"/>
                  </a:lnTo>
                  <a:lnTo>
                    <a:pt x="6033373" y="698660"/>
                  </a:lnTo>
                  <a:lnTo>
                    <a:pt x="6054586" y="738294"/>
                  </a:lnTo>
                  <a:lnTo>
                    <a:pt x="6074519" y="778694"/>
                  </a:lnTo>
                  <a:lnTo>
                    <a:pt x="6093144" y="819833"/>
                  </a:lnTo>
                  <a:lnTo>
                    <a:pt x="6110434" y="861685"/>
                  </a:lnTo>
                  <a:lnTo>
                    <a:pt x="6126363" y="904222"/>
                  </a:lnTo>
                  <a:lnTo>
                    <a:pt x="6140904" y="947417"/>
                  </a:lnTo>
                  <a:lnTo>
                    <a:pt x="6154028" y="991243"/>
                  </a:lnTo>
                  <a:lnTo>
                    <a:pt x="6165710" y="1035673"/>
                  </a:lnTo>
                  <a:lnTo>
                    <a:pt x="6175922" y="1080680"/>
                  </a:lnTo>
                  <a:lnTo>
                    <a:pt x="6184638" y="1126237"/>
                  </a:lnTo>
                  <a:lnTo>
                    <a:pt x="6191829" y="1172316"/>
                  </a:lnTo>
                  <a:lnTo>
                    <a:pt x="6197469" y="1218892"/>
                  </a:lnTo>
                  <a:lnTo>
                    <a:pt x="6201532" y="1265936"/>
                  </a:lnTo>
                  <a:lnTo>
                    <a:pt x="6203989" y="1313421"/>
                  </a:lnTo>
                  <a:lnTo>
                    <a:pt x="6204814" y="1361321"/>
                  </a:lnTo>
                  <a:lnTo>
                    <a:pt x="6204814" y="4057649"/>
                  </a:lnTo>
                  <a:lnTo>
                    <a:pt x="0" y="4057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F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05447" y="9089936"/>
              <a:ext cx="2332990" cy="0"/>
            </a:xfrm>
            <a:custGeom>
              <a:avLst/>
              <a:gdLst/>
              <a:ahLst/>
              <a:cxnLst/>
              <a:rect l="l" t="t" r="r" b="b"/>
              <a:pathLst>
                <a:path w="2332990" h="0">
                  <a:moveTo>
                    <a:pt x="0" y="0"/>
                  </a:moveTo>
                  <a:lnTo>
                    <a:pt x="2332710" y="0"/>
                  </a:lnTo>
                </a:path>
              </a:pathLst>
            </a:custGeom>
            <a:ln w="47625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280201" y="1123770"/>
            <a:ext cx="7124700" cy="4258310"/>
            <a:chOff x="280201" y="1123770"/>
            <a:chExt cx="7124700" cy="425831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201" y="1123770"/>
              <a:ext cx="7124699" cy="42576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2779" y="1296638"/>
              <a:ext cx="701704" cy="70170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18810" y="1474943"/>
              <a:ext cx="170890" cy="18743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7484" y="1467021"/>
              <a:ext cx="147139" cy="19284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87729" y="1521248"/>
              <a:ext cx="134720" cy="14130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47186" y="1521248"/>
              <a:ext cx="126158" cy="13862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779265" y="1477447"/>
              <a:ext cx="38100" cy="182880"/>
            </a:xfrm>
            <a:custGeom>
              <a:avLst/>
              <a:gdLst/>
              <a:ahLst/>
              <a:cxnLst/>
              <a:rect l="l" t="t" r="r" b="b"/>
              <a:pathLst>
                <a:path w="38100" h="182880">
                  <a:moveTo>
                    <a:pt x="37975" y="182423"/>
                  </a:moveTo>
                  <a:lnTo>
                    <a:pt x="0" y="182423"/>
                  </a:lnTo>
                  <a:lnTo>
                    <a:pt x="0" y="0"/>
                  </a:lnTo>
                  <a:lnTo>
                    <a:pt x="37975" y="0"/>
                  </a:lnTo>
                  <a:lnTo>
                    <a:pt x="37975" y="182423"/>
                  </a:lnTo>
                  <a:close/>
                </a:path>
              </a:pathLst>
            </a:custGeom>
            <a:solidFill>
              <a:srgbClr val="1C328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18810" y="1733706"/>
              <a:ext cx="164192" cy="18743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4483" y="1780011"/>
              <a:ext cx="134720" cy="14130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8834" y="1474943"/>
              <a:ext cx="690939" cy="49698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3940" y="1780011"/>
              <a:ext cx="126158" cy="13862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13880" y="1780011"/>
              <a:ext cx="123013" cy="14130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0846" y="1781816"/>
              <a:ext cx="125692" cy="138622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768935" y="6178447"/>
            <a:ext cx="5614670" cy="279717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10"/>
              </a:spcBef>
            </a:pPr>
            <a:r>
              <a:rPr dirty="0" sz="3900" spc="-4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9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55" b="1">
                <a:solidFill>
                  <a:srgbClr val="FFFFFF"/>
                </a:solidFill>
                <a:latin typeface="Trebuchet MS"/>
                <a:cs typeface="Trebuchet MS"/>
              </a:rPr>
              <a:t>Accountant's </a:t>
            </a:r>
            <a:r>
              <a:rPr dirty="0" sz="3900" b="1">
                <a:solidFill>
                  <a:srgbClr val="FFFFFF"/>
                </a:solidFill>
                <a:latin typeface="Trebuchet MS"/>
                <a:cs typeface="Trebuchet MS"/>
              </a:rPr>
              <a:t>Blueprint:</a:t>
            </a:r>
            <a:r>
              <a:rPr dirty="0" sz="3900" spc="-1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-10" b="1">
                <a:solidFill>
                  <a:srgbClr val="FFFFFF"/>
                </a:solidFill>
                <a:latin typeface="Trebuchet MS"/>
                <a:cs typeface="Trebuchet MS"/>
              </a:rPr>
              <a:t>Proven </a:t>
            </a:r>
            <a:r>
              <a:rPr dirty="0" sz="3900" spc="75" b="1">
                <a:solidFill>
                  <a:srgbClr val="FFFFFF"/>
                </a:solidFill>
                <a:latin typeface="Trebuchet MS"/>
                <a:cs typeface="Trebuchet MS"/>
              </a:rPr>
              <a:t>Strategies</a:t>
            </a:r>
            <a:r>
              <a:rPr dirty="0" sz="39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-4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3900" spc="-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45" b="1">
                <a:solidFill>
                  <a:srgbClr val="FFFFFF"/>
                </a:solidFill>
                <a:latin typeface="Trebuchet MS"/>
                <a:cs typeface="Trebuchet MS"/>
              </a:rPr>
              <a:t>Effortless </a:t>
            </a:r>
            <a:r>
              <a:rPr dirty="0" sz="3900" b="1">
                <a:solidFill>
                  <a:srgbClr val="FFFFFF"/>
                </a:solidFill>
                <a:latin typeface="Trebuchet MS"/>
                <a:cs typeface="Trebuchet MS"/>
              </a:rPr>
              <a:t>Lead</a:t>
            </a:r>
            <a:r>
              <a:rPr dirty="0" sz="39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b="1">
                <a:solidFill>
                  <a:srgbClr val="FFFFFF"/>
                </a:solidFill>
                <a:latin typeface="Trebuchet MS"/>
                <a:cs typeface="Trebuchet MS"/>
              </a:rPr>
              <a:t>Generation</a:t>
            </a:r>
            <a:r>
              <a:rPr dirty="0" sz="39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65" b="1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3900" spc="-10" b="1">
                <a:solidFill>
                  <a:srgbClr val="FFFFFF"/>
                </a:solidFill>
                <a:latin typeface="Trebuchet MS"/>
                <a:cs typeface="Trebuchet MS"/>
              </a:rPr>
              <a:t>Conversion</a:t>
            </a:r>
            <a:endParaRPr sz="39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9390" y="10226031"/>
            <a:ext cx="6378575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-33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r>
              <a:rPr dirty="0" sz="1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70">
                <a:solidFill>
                  <a:srgbClr val="FFFFFF"/>
                </a:solidFill>
                <a:latin typeface="Verdana"/>
                <a:cs typeface="Verdana"/>
              </a:rPr>
              <a:t>2025,</a:t>
            </a:r>
            <a:r>
              <a:rPr dirty="0" sz="15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80">
                <a:solidFill>
                  <a:srgbClr val="FFFFFF"/>
                </a:solidFill>
                <a:latin typeface="Verdana"/>
                <a:cs typeface="Verdana"/>
              </a:rPr>
              <a:t>ORION</a:t>
            </a:r>
            <a:r>
              <a:rPr dirty="0" sz="1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9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15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95">
                <a:solidFill>
                  <a:srgbClr val="FFFFFF"/>
                </a:solidFill>
                <a:latin typeface="Verdana"/>
                <a:cs typeface="Verdana"/>
              </a:rPr>
              <a:t>CONSULTING,</a:t>
            </a:r>
            <a:r>
              <a:rPr dirty="0" sz="1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80">
                <a:solidFill>
                  <a:srgbClr val="FFFFFF"/>
                </a:solidFill>
                <a:latin typeface="Verdana"/>
                <a:cs typeface="Verdana"/>
              </a:rPr>
              <a:t>REPRODUCTION</a:t>
            </a:r>
            <a:r>
              <a:rPr dirty="0" sz="15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50" spc="-25">
                <a:solidFill>
                  <a:srgbClr val="FFFFFF"/>
                </a:solidFill>
                <a:latin typeface="Verdana"/>
                <a:cs typeface="Verdana"/>
              </a:rPr>
              <a:t>PROHIBITED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12314" y="2343168"/>
            <a:ext cx="76200" cy="789305"/>
            <a:chOff x="2512314" y="2343168"/>
            <a:chExt cx="76200" cy="789305"/>
          </a:xfrm>
        </p:grpSpPr>
        <p:sp>
          <p:nvSpPr>
            <p:cNvPr id="3" name="object 3" descr=""/>
            <p:cNvSpPr/>
            <p:nvPr/>
          </p:nvSpPr>
          <p:spPr>
            <a:xfrm>
              <a:off x="2550414" y="2414605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w="0" h="646430">
                  <a:moveTo>
                    <a:pt x="0" y="0"/>
                  </a:moveTo>
                  <a:lnTo>
                    <a:pt x="0" y="646006"/>
                  </a:lnTo>
                </a:path>
              </a:pathLst>
            </a:custGeom>
            <a:ln w="19050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2314" y="2343168"/>
              <a:ext cx="76200" cy="762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2314" y="3055849"/>
              <a:ext cx="76200" cy="762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2540889" y="4188135"/>
            <a:ext cx="76200" cy="789305"/>
            <a:chOff x="2540889" y="4188135"/>
            <a:chExt cx="76200" cy="789305"/>
          </a:xfrm>
        </p:grpSpPr>
        <p:sp>
          <p:nvSpPr>
            <p:cNvPr id="7" name="object 7" descr=""/>
            <p:cNvSpPr/>
            <p:nvPr/>
          </p:nvSpPr>
          <p:spPr>
            <a:xfrm>
              <a:off x="2578989" y="4259572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w="0" h="646429">
                  <a:moveTo>
                    <a:pt x="0" y="0"/>
                  </a:moveTo>
                  <a:lnTo>
                    <a:pt x="0" y="646006"/>
                  </a:lnTo>
                </a:path>
              </a:pathLst>
            </a:custGeom>
            <a:ln w="19050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889" y="4188135"/>
              <a:ext cx="76200" cy="762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889" y="4900816"/>
              <a:ext cx="76200" cy="76200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2505526" y="5990722"/>
            <a:ext cx="76200" cy="789305"/>
            <a:chOff x="2505526" y="5990722"/>
            <a:chExt cx="76200" cy="789305"/>
          </a:xfrm>
        </p:grpSpPr>
        <p:sp>
          <p:nvSpPr>
            <p:cNvPr id="11" name="object 11" descr=""/>
            <p:cNvSpPr/>
            <p:nvPr/>
          </p:nvSpPr>
          <p:spPr>
            <a:xfrm>
              <a:off x="2543626" y="6062159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w="0" h="646429">
                  <a:moveTo>
                    <a:pt x="0" y="0"/>
                  </a:moveTo>
                  <a:lnTo>
                    <a:pt x="0" y="646006"/>
                  </a:lnTo>
                </a:path>
              </a:pathLst>
            </a:custGeom>
            <a:ln w="19050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5526" y="5990722"/>
              <a:ext cx="76200" cy="762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5526" y="6703403"/>
              <a:ext cx="76200" cy="7620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2505526" y="7589428"/>
            <a:ext cx="76200" cy="789305"/>
            <a:chOff x="2505526" y="7589428"/>
            <a:chExt cx="76200" cy="789305"/>
          </a:xfrm>
        </p:grpSpPr>
        <p:sp>
          <p:nvSpPr>
            <p:cNvPr id="15" name="object 15" descr=""/>
            <p:cNvSpPr/>
            <p:nvPr/>
          </p:nvSpPr>
          <p:spPr>
            <a:xfrm>
              <a:off x="2543626" y="7660866"/>
              <a:ext cx="0" cy="646430"/>
            </a:xfrm>
            <a:custGeom>
              <a:avLst/>
              <a:gdLst/>
              <a:ahLst/>
              <a:cxnLst/>
              <a:rect l="l" t="t" r="r" b="b"/>
              <a:pathLst>
                <a:path w="0" h="646429">
                  <a:moveTo>
                    <a:pt x="0" y="0"/>
                  </a:moveTo>
                  <a:lnTo>
                    <a:pt x="0" y="646006"/>
                  </a:lnTo>
                </a:path>
              </a:pathLst>
            </a:custGeom>
            <a:ln w="19050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5526" y="7589428"/>
              <a:ext cx="76200" cy="762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5526" y="8302110"/>
              <a:ext cx="76200" cy="7620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2273979" y="3384456"/>
            <a:ext cx="572135" cy="572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-85">
                <a:solidFill>
                  <a:srgbClr val="FFFFFF"/>
                </a:solidFill>
                <a:latin typeface="Verdana"/>
                <a:cs typeface="Verdana"/>
              </a:rPr>
              <a:t>02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222741" y="1284338"/>
            <a:ext cx="4416425" cy="1056005"/>
          </a:xfrm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770255" marR="30480" indent="-732790">
              <a:lnSpc>
                <a:spcPct val="108000"/>
              </a:lnSpc>
              <a:spcBef>
                <a:spcPts val="204"/>
              </a:spcBef>
            </a:pPr>
            <a:r>
              <a:rPr dirty="0" baseline="-14866" sz="5325" b="0">
                <a:solidFill>
                  <a:srgbClr val="FFFFFF"/>
                </a:solidFill>
                <a:latin typeface="Verdana"/>
                <a:cs typeface="Verdana"/>
              </a:rPr>
              <a:t>01</a:t>
            </a:r>
            <a:r>
              <a:rPr dirty="0" baseline="-14866" sz="5325" spc="24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95" b="0">
                <a:solidFill>
                  <a:srgbClr val="FFFFFF"/>
                </a:solidFill>
                <a:latin typeface="Verdana"/>
                <a:cs typeface="Verdana"/>
              </a:rPr>
              <a:t>Niche</a:t>
            </a:r>
            <a:r>
              <a:rPr dirty="0" sz="255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14" b="0">
                <a:solidFill>
                  <a:srgbClr val="FFFFFF"/>
                </a:solidFill>
                <a:latin typeface="Verdana"/>
                <a:cs typeface="Verdana"/>
              </a:rPr>
              <a:t>Specialization</a:t>
            </a:r>
            <a:r>
              <a:rPr dirty="0" sz="255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5" b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550" spc="-40" b="0">
                <a:solidFill>
                  <a:srgbClr val="FFFFFF"/>
                </a:solidFill>
                <a:latin typeface="Verdana"/>
                <a:cs typeface="Verdana"/>
              </a:rPr>
              <a:t>Targeting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107141" y="3172224"/>
            <a:ext cx="2628900" cy="9398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0"/>
              </a:spcBef>
            </a:pPr>
            <a:r>
              <a:rPr dirty="0" sz="2550" spc="-125">
                <a:solidFill>
                  <a:srgbClr val="FFFFFF"/>
                </a:solidFill>
                <a:latin typeface="Verdana"/>
                <a:cs typeface="Verdana"/>
              </a:rPr>
              <a:t>Enhanced</a:t>
            </a:r>
            <a:r>
              <a:rPr dirty="0" sz="25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Digital </a:t>
            </a:r>
            <a:r>
              <a:rPr dirty="0" sz="2550" spc="-135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55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80">
                <a:solidFill>
                  <a:srgbClr val="FFFFFF"/>
                </a:solidFill>
                <a:latin typeface="Verdana"/>
                <a:cs typeface="Verdana"/>
              </a:rPr>
              <a:t>Tactics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85079" y="4961616"/>
            <a:ext cx="4904105" cy="4463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08990" marR="1483360" indent="-708025">
              <a:lnSpc>
                <a:spcPct val="112799"/>
              </a:lnSpc>
              <a:buSzPct val="139215"/>
              <a:buAutoNum type="arabicPeriod" startAt="3"/>
              <a:tabLst>
                <a:tab pos="810260" algn="l"/>
              </a:tabLst>
            </a:pPr>
            <a:r>
              <a:rPr dirty="0" sz="2550" spc="-105">
                <a:solidFill>
                  <a:srgbClr val="FFFFFF"/>
                </a:solidFill>
                <a:latin typeface="Verdana"/>
                <a:cs typeface="Verdana"/>
              </a:rPr>
              <a:t>Building</a:t>
            </a:r>
            <a:r>
              <a:rPr dirty="0" sz="25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30">
                <a:solidFill>
                  <a:srgbClr val="FFFFFF"/>
                </a:solidFill>
                <a:latin typeface="Verdana"/>
                <a:cs typeface="Verdana"/>
              </a:rPr>
              <a:t>Strategic </a:t>
            </a:r>
            <a:r>
              <a:rPr dirty="0" sz="2550" spc="-13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550" spc="-110">
                <a:solidFill>
                  <a:srgbClr val="FFFFFF"/>
                </a:solidFill>
                <a:latin typeface="Verdana"/>
                <a:cs typeface="Verdana"/>
              </a:rPr>
              <a:t>Partnerships</a:t>
            </a:r>
            <a:r>
              <a:rPr dirty="0" sz="25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50">
                <a:solidFill>
                  <a:srgbClr val="FFFFFF"/>
                </a:solidFill>
                <a:latin typeface="Verdana"/>
                <a:cs typeface="Verdana"/>
              </a:rPr>
              <a:t>/ </a:t>
            </a:r>
            <a:r>
              <a:rPr dirty="0" sz="2550" spc="-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Affiliates</a:t>
            </a:r>
            <a:endParaRPr sz="2550">
              <a:latin typeface="Verdana"/>
              <a:cs typeface="Verdana"/>
            </a:endParaRPr>
          </a:p>
          <a:p>
            <a:pPr marL="875030" marR="43180" indent="-755015">
              <a:lnSpc>
                <a:spcPct val="108400"/>
              </a:lnSpc>
              <a:spcBef>
                <a:spcPts val="1830"/>
              </a:spcBef>
              <a:buSzPct val="139215"/>
              <a:buAutoNum type="arabicPeriod" startAt="3"/>
              <a:tabLst>
                <a:tab pos="876300" algn="l"/>
              </a:tabLst>
            </a:pPr>
            <a:r>
              <a:rPr dirty="0" sz="2550" spc="-130">
                <a:solidFill>
                  <a:srgbClr val="FFFFFF"/>
                </a:solidFill>
                <a:latin typeface="Verdana"/>
                <a:cs typeface="Verdana"/>
              </a:rPr>
              <a:t>Customized</a:t>
            </a:r>
            <a:r>
              <a:rPr dirty="0" sz="2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Solutions </a:t>
            </a:r>
            <a:r>
              <a:rPr dirty="0" sz="2550" spc="-1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550" spc="-100">
                <a:solidFill>
                  <a:srgbClr val="FFFFFF"/>
                </a:solidFill>
                <a:latin typeface="Verdana"/>
                <a:cs typeface="Verdana"/>
              </a:rPr>
              <a:t>Personalize</a:t>
            </a:r>
            <a:r>
              <a:rPr dirty="0" sz="25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2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25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50" spc="-105">
                <a:solidFill>
                  <a:srgbClr val="FFFFFF"/>
                </a:solidFill>
                <a:latin typeface="Verdana"/>
                <a:cs typeface="Verdana"/>
              </a:rPr>
              <a:t>Approach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30"/>
              </a:spcBef>
              <a:buAutoNum type="arabicPeriod" startAt="3"/>
            </a:pPr>
            <a:endParaRPr sz="2550">
              <a:latin typeface="Verdana"/>
              <a:cs typeface="Verdana"/>
            </a:endParaRPr>
          </a:p>
          <a:p>
            <a:pPr marL="855980" marR="1723389" indent="-780415">
              <a:lnSpc>
                <a:spcPct val="105600"/>
              </a:lnSpc>
              <a:buSzPct val="142000"/>
              <a:buAutoNum type="arabicPeriod" startAt="3"/>
              <a:tabLst>
                <a:tab pos="857250" algn="l"/>
              </a:tabLst>
            </a:pP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Mastering</a:t>
            </a:r>
            <a:r>
              <a:rPr dirty="0" sz="25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Client </a:t>
            </a:r>
            <a:r>
              <a:rPr dirty="0" sz="2500" spc="-11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2500" spc="-55">
                <a:solidFill>
                  <a:srgbClr val="FFFFFF"/>
                </a:solidFill>
                <a:latin typeface="Verdana"/>
                <a:cs typeface="Verdana"/>
              </a:rPr>
              <a:t>Conversion</a:t>
            </a:r>
            <a:endParaRPr sz="2500">
              <a:latin typeface="Verdana"/>
              <a:cs typeface="Verdana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515438" cy="10696590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2496807" y="596416"/>
            <a:ext cx="2332990" cy="0"/>
          </a:xfrm>
          <a:custGeom>
            <a:avLst/>
            <a:gdLst/>
            <a:ahLst/>
            <a:cxnLst/>
            <a:rect l="l" t="t" r="r" b="b"/>
            <a:pathLst>
              <a:path w="2332990" h="0">
                <a:moveTo>
                  <a:pt x="0" y="0"/>
                </a:moveTo>
                <a:lnTo>
                  <a:pt x="2332710" y="0"/>
                </a:lnTo>
              </a:path>
            </a:pathLst>
          </a:custGeom>
          <a:ln w="47625">
            <a:solidFill>
              <a:srgbClr val="3CCC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1995119" y="10215138"/>
            <a:ext cx="477266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50" spc="-25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r>
              <a:rPr dirty="0" sz="11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50">
                <a:solidFill>
                  <a:srgbClr val="FFFFFF"/>
                </a:solidFill>
                <a:latin typeface="Verdana"/>
                <a:cs typeface="Verdana"/>
              </a:rPr>
              <a:t>2025,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ORION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70">
                <a:solidFill>
                  <a:srgbClr val="FFFFFF"/>
                </a:solidFill>
                <a:latin typeface="Verdana"/>
                <a:cs typeface="Verdana"/>
              </a:rPr>
              <a:t>CONSULTING,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REPRODUCTION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PROHIBITED</a:t>
            </a:r>
            <a:endParaRPr sz="1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9824" y="0"/>
            <a:ext cx="2233040" cy="1069659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67426" y="26278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7426" y="41137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7426" y="55996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67426" y="70855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33021" y="2488816"/>
            <a:ext cx="4344035" cy="646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8270">
              <a:lnSpc>
                <a:spcPct val="1161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Research</a:t>
            </a:r>
            <a:r>
              <a:rPr dirty="0" sz="1400" spc="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1400" spc="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Analyze</a:t>
            </a:r>
            <a:r>
              <a:rPr dirty="0" sz="1400" spc="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Industry</a:t>
            </a:r>
            <a:r>
              <a:rPr dirty="0" sz="1400" spc="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Needs:</a:t>
            </a:r>
            <a:r>
              <a:rPr dirty="0" sz="1400" spc="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Start</a:t>
            </a:r>
            <a:r>
              <a:rPr dirty="0" sz="14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identifying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industries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needs—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such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healthcare,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real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estate,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technology,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agriculture.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Conduct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thorough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research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understand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accounting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requirements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pain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points.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400">
              <a:latin typeface="Verdana"/>
              <a:cs typeface="Verdana"/>
            </a:endParaRPr>
          </a:p>
          <a:p>
            <a:pPr marL="12700" marR="161925">
              <a:lnSpc>
                <a:spcPct val="116100"/>
              </a:lnSpc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Develop</a:t>
            </a:r>
            <a:r>
              <a:rPr dirty="0" sz="140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Specialized</a:t>
            </a:r>
            <a:r>
              <a:rPr dirty="0" sz="140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Packages:</a:t>
            </a:r>
            <a:r>
              <a:rPr dirty="0" sz="140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service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packages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specifically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industries.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example,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compliance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consulting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healthcare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providers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forecasting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tech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startups.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400">
              <a:latin typeface="Verdana"/>
              <a:cs typeface="Verdana"/>
            </a:endParaRPr>
          </a:p>
          <a:p>
            <a:pPr marL="12700" marR="13970">
              <a:lnSpc>
                <a:spcPct val="116100"/>
              </a:lnSpc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Certifications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Training: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expertise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obtaining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certifications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completing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training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relevant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chosen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speciality.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only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builds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credibility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equips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specific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knowledge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value.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Knowledgeable</a:t>
            </a:r>
            <a:r>
              <a:rPr dirty="0" sz="14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authority</a:t>
            </a:r>
            <a:r>
              <a:rPr dirty="0" sz="14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1400" spc="-20" b="1">
                <a:solidFill>
                  <a:srgbClr val="FFFFFF"/>
                </a:solidFill>
                <a:latin typeface="Trebuchet MS"/>
                <a:cs typeface="Trebuchet MS"/>
              </a:rPr>
              <a:t> your </a:t>
            </a:r>
            <a:r>
              <a:rPr dirty="0" sz="1400" spc="-50" b="1">
                <a:solidFill>
                  <a:srgbClr val="FFFFFF"/>
                </a:solidFill>
                <a:latin typeface="Trebuchet MS"/>
                <a:cs typeface="Trebuchet MS"/>
              </a:rPr>
              <a:t>field</a:t>
            </a:r>
            <a:r>
              <a:rPr dirty="0" sz="1400" spc="-5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Position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yourself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leading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expert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5">
                <a:solidFill>
                  <a:srgbClr val="FFFFFF"/>
                </a:solidFill>
                <a:latin typeface="Verdana"/>
                <a:cs typeface="Verdana"/>
              </a:rPr>
              <a:t>field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45">
                <a:solidFill>
                  <a:srgbClr val="FFFFFF"/>
                </a:solidFill>
                <a:latin typeface="Verdana"/>
                <a:cs typeface="Verdana"/>
              </a:rPr>
              <a:t>continually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expanding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knowledge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staying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updated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latest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Share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insights,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publish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thought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leadership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content,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actively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engage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within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community.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recognized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authority,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you'll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build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trust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attract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who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seek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expertise.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423475" y="501583"/>
            <a:ext cx="2332990" cy="0"/>
          </a:xfrm>
          <a:custGeom>
            <a:avLst/>
            <a:gdLst/>
            <a:ahLst/>
            <a:cxnLst/>
            <a:rect l="l" t="t" r="r" b="b"/>
            <a:pathLst>
              <a:path w="2332990" h="0">
                <a:moveTo>
                  <a:pt x="0" y="0"/>
                </a:moveTo>
                <a:lnTo>
                  <a:pt x="2332710" y="0"/>
                </a:lnTo>
              </a:path>
            </a:pathLst>
          </a:custGeom>
          <a:ln w="47625">
            <a:solidFill>
              <a:srgbClr val="3CCC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3298" y="657573"/>
            <a:ext cx="368046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</a:rPr>
              <a:t>Niche</a:t>
            </a:r>
            <a:r>
              <a:rPr dirty="0" sz="3000" spc="-140">
                <a:solidFill>
                  <a:srgbClr val="FFFFFF"/>
                </a:solidFill>
              </a:rPr>
              <a:t> </a:t>
            </a:r>
            <a:r>
              <a:rPr dirty="0" sz="3000" spc="-10">
                <a:solidFill>
                  <a:srgbClr val="FFFFFF"/>
                </a:solidFill>
              </a:rPr>
              <a:t>Specialization </a:t>
            </a:r>
            <a:r>
              <a:rPr dirty="0" sz="3000" spc="55">
                <a:solidFill>
                  <a:srgbClr val="FFFFFF"/>
                </a:solidFill>
              </a:rPr>
              <a:t>and</a:t>
            </a:r>
            <a:r>
              <a:rPr dirty="0" sz="3000" spc="-200">
                <a:solidFill>
                  <a:srgbClr val="FFFFFF"/>
                </a:solidFill>
              </a:rPr>
              <a:t> </a:t>
            </a:r>
            <a:r>
              <a:rPr dirty="0" sz="3000" spc="-10">
                <a:solidFill>
                  <a:srgbClr val="FFFFFF"/>
                </a:solidFill>
              </a:rPr>
              <a:t>Targeting</a:t>
            </a:r>
            <a:endParaRPr sz="3000"/>
          </a:p>
        </p:txBody>
      </p:sp>
      <p:sp>
        <p:nvSpPr>
          <p:cNvPr id="10" name="object 10" descr=""/>
          <p:cNvSpPr txBox="1"/>
          <p:nvPr/>
        </p:nvSpPr>
        <p:spPr>
          <a:xfrm>
            <a:off x="332389" y="10215138"/>
            <a:ext cx="477266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50" spc="-25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r>
              <a:rPr dirty="0" sz="11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50">
                <a:solidFill>
                  <a:srgbClr val="FFFFFF"/>
                </a:solidFill>
                <a:latin typeface="Verdana"/>
                <a:cs typeface="Verdana"/>
              </a:rPr>
              <a:t>2025,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ORION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70">
                <a:solidFill>
                  <a:srgbClr val="FFFFFF"/>
                </a:solidFill>
                <a:latin typeface="Verdana"/>
                <a:cs typeface="Verdana"/>
              </a:rPr>
              <a:t>CONSULTING,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REPRODUCTION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PROHIBITED</a:t>
            </a:r>
            <a:endParaRPr sz="1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0807" y="789467"/>
            <a:ext cx="2332990" cy="0"/>
          </a:xfrm>
          <a:custGeom>
            <a:avLst/>
            <a:gdLst/>
            <a:ahLst/>
            <a:cxnLst/>
            <a:rect l="l" t="t" r="r" b="b"/>
            <a:pathLst>
              <a:path w="2332990" h="0">
                <a:moveTo>
                  <a:pt x="0" y="0"/>
                </a:moveTo>
                <a:lnTo>
                  <a:pt x="2332710" y="0"/>
                </a:lnTo>
              </a:path>
            </a:pathLst>
          </a:custGeom>
          <a:ln w="47625">
            <a:solidFill>
              <a:srgbClr val="3CCC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922707" y="8234881"/>
            <a:ext cx="0" cy="1261110"/>
          </a:xfrm>
          <a:custGeom>
            <a:avLst/>
            <a:gdLst/>
            <a:ahLst/>
            <a:cxnLst/>
            <a:rect l="l" t="t" r="r" b="b"/>
            <a:pathLst>
              <a:path w="0" h="1261109">
                <a:moveTo>
                  <a:pt x="0" y="0"/>
                </a:moveTo>
                <a:lnTo>
                  <a:pt x="0" y="1260986"/>
                </a:lnTo>
              </a:path>
            </a:pathLst>
          </a:custGeom>
          <a:ln w="47625">
            <a:solidFill>
              <a:srgbClr val="3CCCC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898955" y="2747899"/>
            <a:ext cx="3067050" cy="3198495"/>
            <a:chOff x="3898955" y="2747899"/>
            <a:chExt cx="3067050" cy="3198495"/>
          </a:xfrm>
        </p:grpSpPr>
        <p:sp>
          <p:nvSpPr>
            <p:cNvPr id="5" name="object 5" descr=""/>
            <p:cNvSpPr/>
            <p:nvPr/>
          </p:nvSpPr>
          <p:spPr>
            <a:xfrm>
              <a:off x="3946580" y="2795530"/>
              <a:ext cx="2973070" cy="3101340"/>
            </a:xfrm>
            <a:custGeom>
              <a:avLst/>
              <a:gdLst/>
              <a:ahLst/>
              <a:cxnLst/>
              <a:rect l="l" t="t" r="r" b="b"/>
              <a:pathLst>
                <a:path w="2973070" h="3101340">
                  <a:moveTo>
                    <a:pt x="2914436" y="3100752"/>
                  </a:moveTo>
                  <a:lnTo>
                    <a:pt x="58589" y="3100752"/>
                  </a:lnTo>
                  <a:lnTo>
                    <a:pt x="47053" y="3097239"/>
                  </a:lnTo>
                  <a:lnTo>
                    <a:pt x="12820" y="3069116"/>
                  </a:lnTo>
                  <a:lnTo>
                    <a:pt x="0" y="3026849"/>
                  </a:lnTo>
                  <a:lnTo>
                    <a:pt x="0" y="76199"/>
                  </a:lnTo>
                  <a:lnTo>
                    <a:pt x="12820" y="33922"/>
                  </a:lnTo>
                  <a:lnTo>
                    <a:pt x="47053" y="5800"/>
                  </a:lnTo>
                  <a:lnTo>
                    <a:pt x="2896818" y="0"/>
                  </a:lnTo>
                  <a:lnTo>
                    <a:pt x="2911754" y="1477"/>
                  </a:lnTo>
                  <a:lnTo>
                    <a:pt x="2950707" y="22317"/>
                  </a:lnTo>
                  <a:lnTo>
                    <a:pt x="2971543" y="61263"/>
                  </a:lnTo>
                  <a:lnTo>
                    <a:pt x="2973006" y="76199"/>
                  </a:lnTo>
                  <a:lnTo>
                    <a:pt x="2973006" y="3026849"/>
                  </a:lnTo>
                  <a:lnTo>
                    <a:pt x="2960224" y="3069116"/>
                  </a:lnTo>
                  <a:lnTo>
                    <a:pt x="2925980" y="3097239"/>
                  </a:lnTo>
                  <a:lnTo>
                    <a:pt x="2914436" y="3100752"/>
                  </a:lnTo>
                  <a:close/>
                </a:path>
              </a:pathLst>
            </a:custGeom>
            <a:solidFill>
              <a:srgbClr val="0936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46580" y="2795524"/>
              <a:ext cx="2971800" cy="3103245"/>
            </a:xfrm>
            <a:custGeom>
              <a:avLst/>
              <a:gdLst/>
              <a:ahLst/>
              <a:cxnLst/>
              <a:rect l="l" t="t" r="r" b="b"/>
              <a:pathLst>
                <a:path w="2971800" h="3103245">
                  <a:moveTo>
                    <a:pt x="2971785" y="3039191"/>
                  </a:moveTo>
                  <a:lnTo>
                    <a:pt x="2950712" y="3080710"/>
                  </a:lnTo>
                  <a:lnTo>
                    <a:pt x="2911687" y="3101449"/>
                  </a:lnTo>
                  <a:lnTo>
                    <a:pt x="2896756" y="3102926"/>
                  </a:lnTo>
                  <a:lnTo>
                    <a:pt x="76258" y="3102926"/>
                  </a:lnTo>
                  <a:lnTo>
                    <a:pt x="33914" y="3090209"/>
                  </a:lnTo>
                  <a:lnTo>
                    <a:pt x="5768" y="3055935"/>
                  </a:lnTo>
                  <a:lnTo>
                    <a:pt x="0" y="3026726"/>
                  </a:lnTo>
                  <a:lnTo>
                    <a:pt x="0" y="76196"/>
                  </a:lnTo>
                  <a:lnTo>
                    <a:pt x="12837" y="33907"/>
                  </a:lnTo>
                  <a:lnTo>
                    <a:pt x="47094" y="5793"/>
                  </a:lnTo>
                  <a:lnTo>
                    <a:pt x="76258" y="0"/>
                  </a:lnTo>
                  <a:lnTo>
                    <a:pt x="2896756" y="5"/>
                  </a:lnTo>
                  <a:lnTo>
                    <a:pt x="2939054" y="12771"/>
                  </a:lnTo>
                  <a:lnTo>
                    <a:pt x="2967217" y="47022"/>
                  </a:lnTo>
                  <a:lnTo>
                    <a:pt x="2971728" y="63874"/>
                  </a:lnTo>
                </a:path>
              </a:pathLst>
            </a:custGeom>
            <a:ln w="95250">
              <a:solidFill>
                <a:srgbClr val="3CCCC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15491" y="3108918"/>
              <a:ext cx="635635" cy="681355"/>
            </a:xfrm>
            <a:custGeom>
              <a:avLst/>
              <a:gdLst/>
              <a:ahLst/>
              <a:cxnLst/>
              <a:rect l="l" t="t" r="r" b="b"/>
              <a:pathLst>
                <a:path w="635635" h="681354">
                  <a:moveTo>
                    <a:pt x="342584" y="238669"/>
                  </a:moveTo>
                  <a:lnTo>
                    <a:pt x="317145" y="238669"/>
                  </a:lnTo>
                  <a:lnTo>
                    <a:pt x="513147" y="18846"/>
                  </a:lnTo>
                  <a:lnTo>
                    <a:pt x="473983" y="18846"/>
                  </a:lnTo>
                  <a:lnTo>
                    <a:pt x="471762" y="17926"/>
                  </a:lnTo>
                  <a:lnTo>
                    <a:pt x="468082" y="14246"/>
                  </a:lnTo>
                  <a:lnTo>
                    <a:pt x="467162" y="12025"/>
                  </a:lnTo>
                  <a:lnTo>
                    <a:pt x="467162" y="6821"/>
                  </a:lnTo>
                  <a:lnTo>
                    <a:pt x="468082" y="4599"/>
                  </a:lnTo>
                  <a:lnTo>
                    <a:pt x="471762" y="920"/>
                  </a:lnTo>
                  <a:lnTo>
                    <a:pt x="473983" y="0"/>
                  </a:lnTo>
                  <a:lnTo>
                    <a:pt x="538063" y="0"/>
                  </a:lnTo>
                  <a:lnTo>
                    <a:pt x="540284" y="920"/>
                  </a:lnTo>
                  <a:lnTo>
                    <a:pt x="543964" y="4599"/>
                  </a:lnTo>
                  <a:lnTo>
                    <a:pt x="544884" y="6821"/>
                  </a:lnTo>
                  <a:lnTo>
                    <a:pt x="544884" y="32415"/>
                  </a:lnTo>
                  <a:lnTo>
                    <a:pt x="526038" y="32415"/>
                  </a:lnTo>
                  <a:lnTo>
                    <a:pt x="479224" y="85185"/>
                  </a:lnTo>
                  <a:lnTo>
                    <a:pt x="628375" y="85185"/>
                  </a:lnTo>
                  <a:lnTo>
                    <a:pt x="630596" y="86105"/>
                  </a:lnTo>
                  <a:lnTo>
                    <a:pt x="634276" y="89785"/>
                  </a:lnTo>
                  <a:lnTo>
                    <a:pt x="635196" y="92006"/>
                  </a:lnTo>
                  <a:lnTo>
                    <a:pt x="635196" y="97210"/>
                  </a:lnTo>
                  <a:lnTo>
                    <a:pt x="634276" y="99431"/>
                  </a:lnTo>
                  <a:lnTo>
                    <a:pt x="630596" y="103111"/>
                  </a:lnTo>
                  <a:lnTo>
                    <a:pt x="628375" y="104031"/>
                  </a:lnTo>
                  <a:lnTo>
                    <a:pt x="462488" y="104031"/>
                  </a:lnTo>
                  <a:lnTo>
                    <a:pt x="342584" y="238669"/>
                  </a:lnTo>
                  <a:close/>
                </a:path>
                <a:path w="635635" h="681354">
                  <a:moveTo>
                    <a:pt x="538063" y="72972"/>
                  </a:moveTo>
                  <a:lnTo>
                    <a:pt x="532859" y="72972"/>
                  </a:lnTo>
                  <a:lnTo>
                    <a:pt x="530638" y="72053"/>
                  </a:lnTo>
                  <a:lnTo>
                    <a:pt x="526958" y="68372"/>
                  </a:lnTo>
                  <a:lnTo>
                    <a:pt x="526038" y="66152"/>
                  </a:lnTo>
                  <a:lnTo>
                    <a:pt x="526038" y="32415"/>
                  </a:lnTo>
                  <a:lnTo>
                    <a:pt x="544884" y="32415"/>
                  </a:lnTo>
                  <a:lnTo>
                    <a:pt x="544884" y="66152"/>
                  </a:lnTo>
                  <a:lnTo>
                    <a:pt x="543964" y="68372"/>
                  </a:lnTo>
                  <a:lnTo>
                    <a:pt x="540284" y="72053"/>
                  </a:lnTo>
                  <a:lnTo>
                    <a:pt x="538063" y="72972"/>
                  </a:lnTo>
                  <a:close/>
                </a:path>
                <a:path w="635635" h="681354">
                  <a:moveTo>
                    <a:pt x="327021" y="85637"/>
                  </a:moveTo>
                  <a:lnTo>
                    <a:pt x="308174" y="85637"/>
                  </a:lnTo>
                  <a:lnTo>
                    <a:pt x="308174" y="45342"/>
                  </a:lnTo>
                  <a:lnTo>
                    <a:pt x="309094" y="43121"/>
                  </a:lnTo>
                  <a:lnTo>
                    <a:pt x="312774" y="39441"/>
                  </a:lnTo>
                  <a:lnTo>
                    <a:pt x="314995" y="38521"/>
                  </a:lnTo>
                  <a:lnTo>
                    <a:pt x="320200" y="38521"/>
                  </a:lnTo>
                  <a:lnTo>
                    <a:pt x="322421" y="39441"/>
                  </a:lnTo>
                  <a:lnTo>
                    <a:pt x="326101" y="43121"/>
                  </a:lnTo>
                  <a:lnTo>
                    <a:pt x="327021" y="45342"/>
                  </a:lnTo>
                  <a:lnTo>
                    <a:pt x="327021" y="85637"/>
                  </a:lnTo>
                  <a:close/>
                </a:path>
                <a:path w="635635" h="681354">
                  <a:moveTo>
                    <a:pt x="408853" y="104483"/>
                  </a:moveTo>
                  <a:lnTo>
                    <a:pt x="6821" y="104483"/>
                  </a:lnTo>
                  <a:lnTo>
                    <a:pt x="4599" y="103564"/>
                  </a:lnTo>
                  <a:lnTo>
                    <a:pt x="920" y="99883"/>
                  </a:lnTo>
                  <a:lnTo>
                    <a:pt x="0" y="97663"/>
                  </a:lnTo>
                  <a:lnTo>
                    <a:pt x="0" y="92458"/>
                  </a:lnTo>
                  <a:lnTo>
                    <a:pt x="920" y="90237"/>
                  </a:lnTo>
                  <a:lnTo>
                    <a:pt x="4599" y="86557"/>
                  </a:lnTo>
                  <a:lnTo>
                    <a:pt x="6821" y="85637"/>
                  </a:lnTo>
                  <a:lnTo>
                    <a:pt x="408853" y="85637"/>
                  </a:lnTo>
                  <a:lnTo>
                    <a:pt x="411074" y="86557"/>
                  </a:lnTo>
                  <a:lnTo>
                    <a:pt x="414754" y="90237"/>
                  </a:lnTo>
                  <a:lnTo>
                    <a:pt x="415674" y="92458"/>
                  </a:lnTo>
                  <a:lnTo>
                    <a:pt x="415674" y="97663"/>
                  </a:lnTo>
                  <a:lnTo>
                    <a:pt x="414754" y="99883"/>
                  </a:lnTo>
                  <a:lnTo>
                    <a:pt x="411074" y="103564"/>
                  </a:lnTo>
                  <a:lnTo>
                    <a:pt x="408853" y="104483"/>
                  </a:lnTo>
                  <a:close/>
                </a:path>
                <a:path w="635635" h="681354">
                  <a:moveTo>
                    <a:pt x="596372" y="443717"/>
                  </a:moveTo>
                  <a:lnTo>
                    <a:pt x="577526" y="443717"/>
                  </a:lnTo>
                  <a:lnTo>
                    <a:pt x="577526" y="104031"/>
                  </a:lnTo>
                  <a:lnTo>
                    <a:pt x="596372" y="104031"/>
                  </a:lnTo>
                  <a:lnTo>
                    <a:pt x="596372" y="443717"/>
                  </a:lnTo>
                  <a:close/>
                </a:path>
                <a:path w="635635" h="681354">
                  <a:moveTo>
                    <a:pt x="589551" y="462563"/>
                  </a:moveTo>
                  <a:lnTo>
                    <a:pt x="45719" y="462563"/>
                  </a:lnTo>
                  <a:lnTo>
                    <a:pt x="43498" y="461644"/>
                  </a:lnTo>
                  <a:lnTo>
                    <a:pt x="39818" y="457963"/>
                  </a:lnTo>
                  <a:lnTo>
                    <a:pt x="38898" y="455743"/>
                  </a:lnTo>
                  <a:lnTo>
                    <a:pt x="38898" y="104483"/>
                  </a:lnTo>
                  <a:lnTo>
                    <a:pt x="57745" y="104483"/>
                  </a:lnTo>
                  <a:lnTo>
                    <a:pt x="57745" y="157253"/>
                  </a:lnTo>
                  <a:lnTo>
                    <a:pt x="97361" y="157253"/>
                  </a:lnTo>
                  <a:lnTo>
                    <a:pt x="99582" y="158173"/>
                  </a:lnTo>
                  <a:lnTo>
                    <a:pt x="103262" y="161853"/>
                  </a:lnTo>
                  <a:lnTo>
                    <a:pt x="104182" y="164074"/>
                  </a:lnTo>
                  <a:lnTo>
                    <a:pt x="104182" y="169279"/>
                  </a:lnTo>
                  <a:lnTo>
                    <a:pt x="103262" y="171499"/>
                  </a:lnTo>
                  <a:lnTo>
                    <a:pt x="99582" y="175180"/>
                  </a:lnTo>
                  <a:lnTo>
                    <a:pt x="97565" y="176015"/>
                  </a:lnTo>
                  <a:lnTo>
                    <a:pt x="57745" y="176015"/>
                  </a:lnTo>
                  <a:lnTo>
                    <a:pt x="57745" y="263169"/>
                  </a:lnTo>
                  <a:lnTo>
                    <a:pt x="97361" y="263169"/>
                  </a:lnTo>
                  <a:lnTo>
                    <a:pt x="99582" y="264089"/>
                  </a:lnTo>
                  <a:lnTo>
                    <a:pt x="103262" y="267769"/>
                  </a:lnTo>
                  <a:lnTo>
                    <a:pt x="104182" y="269990"/>
                  </a:lnTo>
                  <a:lnTo>
                    <a:pt x="104182" y="275195"/>
                  </a:lnTo>
                  <a:lnTo>
                    <a:pt x="103262" y="277416"/>
                  </a:lnTo>
                  <a:lnTo>
                    <a:pt x="99582" y="281096"/>
                  </a:lnTo>
                  <a:lnTo>
                    <a:pt x="97361" y="282016"/>
                  </a:lnTo>
                  <a:lnTo>
                    <a:pt x="57745" y="282016"/>
                  </a:lnTo>
                  <a:lnTo>
                    <a:pt x="57745" y="369086"/>
                  </a:lnTo>
                  <a:lnTo>
                    <a:pt x="97361" y="369086"/>
                  </a:lnTo>
                  <a:lnTo>
                    <a:pt x="99582" y="370005"/>
                  </a:lnTo>
                  <a:lnTo>
                    <a:pt x="103262" y="373686"/>
                  </a:lnTo>
                  <a:lnTo>
                    <a:pt x="104182" y="375907"/>
                  </a:lnTo>
                  <a:lnTo>
                    <a:pt x="104182" y="381111"/>
                  </a:lnTo>
                  <a:lnTo>
                    <a:pt x="103262" y="383332"/>
                  </a:lnTo>
                  <a:lnTo>
                    <a:pt x="99582" y="387012"/>
                  </a:lnTo>
                  <a:lnTo>
                    <a:pt x="97361" y="387932"/>
                  </a:lnTo>
                  <a:lnTo>
                    <a:pt x="57745" y="387932"/>
                  </a:lnTo>
                  <a:lnTo>
                    <a:pt x="57745" y="443717"/>
                  </a:lnTo>
                  <a:lnTo>
                    <a:pt x="596372" y="443717"/>
                  </a:lnTo>
                  <a:lnTo>
                    <a:pt x="596372" y="455743"/>
                  </a:lnTo>
                  <a:lnTo>
                    <a:pt x="595453" y="457963"/>
                  </a:lnTo>
                  <a:lnTo>
                    <a:pt x="591772" y="461644"/>
                  </a:lnTo>
                  <a:lnTo>
                    <a:pt x="589551" y="462563"/>
                  </a:lnTo>
                  <a:close/>
                </a:path>
                <a:path w="635635" h="681354">
                  <a:moveTo>
                    <a:pt x="532295" y="443717"/>
                  </a:moveTo>
                  <a:lnTo>
                    <a:pt x="461960" y="443717"/>
                  </a:lnTo>
                  <a:lnTo>
                    <a:pt x="462010" y="182800"/>
                  </a:lnTo>
                  <a:lnTo>
                    <a:pt x="462880" y="180699"/>
                  </a:lnTo>
                  <a:lnTo>
                    <a:pt x="466560" y="177019"/>
                  </a:lnTo>
                  <a:lnTo>
                    <a:pt x="468985" y="176015"/>
                  </a:lnTo>
                  <a:lnTo>
                    <a:pt x="525216" y="176015"/>
                  </a:lnTo>
                  <a:lnTo>
                    <a:pt x="527494" y="176890"/>
                  </a:lnTo>
                  <a:lnTo>
                    <a:pt x="531311" y="180559"/>
                  </a:lnTo>
                  <a:lnTo>
                    <a:pt x="532275" y="182800"/>
                  </a:lnTo>
                  <a:lnTo>
                    <a:pt x="532295" y="443717"/>
                  </a:lnTo>
                  <a:close/>
                </a:path>
                <a:path w="635635" h="681354">
                  <a:moveTo>
                    <a:pt x="142376" y="322332"/>
                  </a:moveTo>
                  <a:lnTo>
                    <a:pt x="140040" y="321736"/>
                  </a:lnTo>
                  <a:lnTo>
                    <a:pt x="135884" y="318613"/>
                  </a:lnTo>
                  <a:lnTo>
                    <a:pt x="134658" y="316562"/>
                  </a:lnTo>
                  <a:lnTo>
                    <a:pt x="133894" y="311449"/>
                  </a:lnTo>
                  <a:lnTo>
                    <a:pt x="134467" y="309129"/>
                  </a:lnTo>
                  <a:lnTo>
                    <a:pt x="225778" y="185749"/>
                  </a:lnTo>
                  <a:lnTo>
                    <a:pt x="234347" y="181682"/>
                  </a:lnTo>
                  <a:lnTo>
                    <a:pt x="236650" y="182198"/>
                  </a:lnTo>
                  <a:lnTo>
                    <a:pt x="238745" y="183638"/>
                  </a:lnTo>
                  <a:lnTo>
                    <a:pt x="268494" y="204520"/>
                  </a:lnTo>
                  <a:lnTo>
                    <a:pt x="235503" y="204520"/>
                  </a:lnTo>
                  <a:lnTo>
                    <a:pt x="151147" y="318201"/>
                  </a:lnTo>
                  <a:lnTo>
                    <a:pt x="149609" y="320315"/>
                  </a:lnTo>
                  <a:lnTo>
                    <a:pt x="147547" y="321564"/>
                  </a:lnTo>
                  <a:lnTo>
                    <a:pt x="142376" y="322332"/>
                  </a:lnTo>
                  <a:close/>
                </a:path>
                <a:path w="635635" h="681354">
                  <a:moveTo>
                    <a:pt x="317420" y="260945"/>
                  </a:moveTo>
                  <a:lnTo>
                    <a:pt x="315255" y="260395"/>
                  </a:lnTo>
                  <a:lnTo>
                    <a:pt x="235503" y="204520"/>
                  </a:lnTo>
                  <a:lnTo>
                    <a:pt x="268494" y="204520"/>
                  </a:lnTo>
                  <a:lnTo>
                    <a:pt x="317145" y="238669"/>
                  </a:lnTo>
                  <a:lnTo>
                    <a:pt x="342584" y="238669"/>
                  </a:lnTo>
                  <a:lnTo>
                    <a:pt x="324147" y="259372"/>
                  </a:lnTo>
                  <a:lnTo>
                    <a:pt x="322171" y="260395"/>
                  </a:lnTo>
                  <a:lnTo>
                    <a:pt x="317420" y="260945"/>
                  </a:lnTo>
                  <a:close/>
                </a:path>
                <a:path w="635635" h="681354">
                  <a:moveTo>
                    <a:pt x="318201" y="443717"/>
                  </a:moveTo>
                  <a:lnTo>
                    <a:pt x="248243" y="443717"/>
                  </a:lnTo>
                  <a:lnTo>
                    <a:pt x="248222" y="312952"/>
                  </a:lnTo>
                  <a:lnTo>
                    <a:pt x="249134" y="310722"/>
                  </a:lnTo>
                  <a:lnTo>
                    <a:pt x="252827" y="307030"/>
                  </a:lnTo>
                  <a:lnTo>
                    <a:pt x="255056" y="306118"/>
                  </a:lnTo>
                  <a:lnTo>
                    <a:pt x="311329" y="306118"/>
                  </a:lnTo>
                  <a:lnTo>
                    <a:pt x="313532" y="307030"/>
                  </a:lnTo>
                  <a:lnTo>
                    <a:pt x="317264" y="310722"/>
                  </a:lnTo>
                  <a:lnTo>
                    <a:pt x="318197" y="312952"/>
                  </a:lnTo>
                  <a:lnTo>
                    <a:pt x="318201" y="443717"/>
                  </a:lnTo>
                  <a:close/>
                </a:path>
                <a:path w="635635" h="681354">
                  <a:moveTo>
                    <a:pt x="425097" y="443717"/>
                  </a:moveTo>
                  <a:lnTo>
                    <a:pt x="355064" y="443717"/>
                  </a:lnTo>
                  <a:lnTo>
                    <a:pt x="355064" y="342360"/>
                  </a:lnTo>
                  <a:lnTo>
                    <a:pt x="355984" y="340139"/>
                  </a:lnTo>
                  <a:lnTo>
                    <a:pt x="359664" y="336459"/>
                  </a:lnTo>
                  <a:lnTo>
                    <a:pt x="361885" y="335539"/>
                  </a:lnTo>
                  <a:lnTo>
                    <a:pt x="418276" y="335539"/>
                  </a:lnTo>
                  <a:lnTo>
                    <a:pt x="420497" y="336459"/>
                  </a:lnTo>
                  <a:lnTo>
                    <a:pt x="424177" y="340139"/>
                  </a:lnTo>
                  <a:lnTo>
                    <a:pt x="425097" y="342360"/>
                  </a:lnTo>
                  <a:lnTo>
                    <a:pt x="425097" y="443717"/>
                  </a:lnTo>
                  <a:close/>
                </a:path>
                <a:path w="635635" h="681354">
                  <a:moveTo>
                    <a:pt x="211304" y="443717"/>
                  </a:moveTo>
                  <a:lnTo>
                    <a:pt x="141196" y="443717"/>
                  </a:lnTo>
                  <a:lnTo>
                    <a:pt x="141298" y="386128"/>
                  </a:lnTo>
                  <a:lnTo>
                    <a:pt x="142279" y="383971"/>
                  </a:lnTo>
                  <a:lnTo>
                    <a:pt x="146000" y="380455"/>
                  </a:lnTo>
                  <a:lnTo>
                    <a:pt x="148211" y="379597"/>
                  </a:lnTo>
                  <a:lnTo>
                    <a:pt x="204366" y="379597"/>
                  </a:lnTo>
                  <a:lnTo>
                    <a:pt x="211304" y="443717"/>
                  </a:lnTo>
                  <a:close/>
                </a:path>
                <a:path w="635635" h="681354">
                  <a:moveTo>
                    <a:pt x="106194" y="679333"/>
                  </a:moveTo>
                  <a:lnTo>
                    <a:pt x="101700" y="679056"/>
                  </a:lnTo>
                  <a:lnTo>
                    <a:pt x="100698" y="679056"/>
                  </a:lnTo>
                  <a:lnTo>
                    <a:pt x="99518" y="678830"/>
                  </a:lnTo>
                  <a:lnTo>
                    <a:pt x="92193" y="668518"/>
                  </a:lnTo>
                  <a:lnTo>
                    <a:pt x="175119" y="462563"/>
                  </a:lnTo>
                  <a:lnTo>
                    <a:pt x="195473" y="462563"/>
                  </a:lnTo>
                  <a:lnTo>
                    <a:pt x="149865" y="576094"/>
                  </a:lnTo>
                  <a:lnTo>
                    <a:pt x="212149" y="576094"/>
                  </a:lnTo>
                  <a:lnTo>
                    <a:pt x="141196" y="598935"/>
                  </a:lnTo>
                  <a:lnTo>
                    <a:pt x="111042" y="673642"/>
                  </a:lnTo>
                  <a:lnTo>
                    <a:pt x="109285" y="677415"/>
                  </a:lnTo>
                  <a:lnTo>
                    <a:pt x="109417" y="677415"/>
                  </a:lnTo>
                  <a:lnTo>
                    <a:pt x="106194" y="679333"/>
                  </a:lnTo>
                  <a:close/>
                </a:path>
                <a:path w="635635" h="681354">
                  <a:moveTo>
                    <a:pt x="212149" y="576094"/>
                  </a:moveTo>
                  <a:lnTo>
                    <a:pt x="149865" y="576094"/>
                  </a:lnTo>
                  <a:lnTo>
                    <a:pt x="308174" y="524832"/>
                  </a:lnTo>
                  <a:lnTo>
                    <a:pt x="308551" y="462563"/>
                  </a:lnTo>
                  <a:lnTo>
                    <a:pt x="327172" y="462563"/>
                  </a:lnTo>
                  <a:lnTo>
                    <a:pt x="327172" y="524832"/>
                  </a:lnTo>
                  <a:lnTo>
                    <a:pt x="388400" y="544658"/>
                  </a:lnTo>
                  <a:lnTo>
                    <a:pt x="327473" y="544658"/>
                  </a:lnTo>
                  <a:lnTo>
                    <a:pt x="327473" y="545035"/>
                  </a:lnTo>
                  <a:lnTo>
                    <a:pt x="308627" y="545035"/>
                  </a:lnTo>
                  <a:lnTo>
                    <a:pt x="212149" y="576094"/>
                  </a:lnTo>
                  <a:close/>
                </a:path>
                <a:path w="635635" h="681354">
                  <a:moveTo>
                    <a:pt x="505782" y="576094"/>
                  </a:moveTo>
                  <a:lnTo>
                    <a:pt x="485481" y="576094"/>
                  </a:lnTo>
                  <a:lnTo>
                    <a:pt x="440249" y="462563"/>
                  </a:lnTo>
                  <a:lnTo>
                    <a:pt x="460076" y="462563"/>
                  </a:lnTo>
                  <a:lnTo>
                    <a:pt x="505782" y="576094"/>
                  </a:lnTo>
                  <a:close/>
                </a:path>
                <a:path w="635635" h="681354">
                  <a:moveTo>
                    <a:pt x="536875" y="681046"/>
                  </a:moveTo>
                  <a:lnTo>
                    <a:pt x="532242" y="681046"/>
                  </a:lnTo>
                  <a:lnTo>
                    <a:pt x="531218" y="680753"/>
                  </a:lnTo>
                  <a:lnTo>
                    <a:pt x="525268" y="673642"/>
                  </a:lnTo>
                  <a:lnTo>
                    <a:pt x="525209" y="673265"/>
                  </a:lnTo>
                  <a:lnTo>
                    <a:pt x="495116" y="598935"/>
                  </a:lnTo>
                  <a:lnTo>
                    <a:pt x="495055" y="598785"/>
                  </a:lnTo>
                  <a:lnTo>
                    <a:pt x="327473" y="544658"/>
                  </a:lnTo>
                  <a:lnTo>
                    <a:pt x="388400" y="544658"/>
                  </a:lnTo>
                  <a:lnTo>
                    <a:pt x="485481" y="576094"/>
                  </a:lnTo>
                  <a:lnTo>
                    <a:pt x="505782" y="576094"/>
                  </a:lnTo>
                  <a:lnTo>
                    <a:pt x="542020" y="666104"/>
                  </a:lnTo>
                  <a:lnTo>
                    <a:pt x="542899" y="667260"/>
                  </a:lnTo>
                  <a:lnTo>
                    <a:pt x="543465" y="668518"/>
                  </a:lnTo>
                  <a:lnTo>
                    <a:pt x="543950" y="670926"/>
                  </a:lnTo>
                  <a:lnTo>
                    <a:pt x="543880" y="673265"/>
                  </a:lnTo>
                  <a:lnTo>
                    <a:pt x="543255" y="675625"/>
                  </a:lnTo>
                  <a:lnTo>
                    <a:pt x="542593" y="676876"/>
                  </a:lnTo>
                  <a:lnTo>
                    <a:pt x="540706" y="679056"/>
                  </a:lnTo>
                  <a:lnTo>
                    <a:pt x="539548" y="679907"/>
                  </a:lnTo>
                  <a:lnTo>
                    <a:pt x="536875" y="681046"/>
                  </a:lnTo>
                  <a:close/>
                </a:path>
                <a:path w="635635" h="681354">
                  <a:moveTo>
                    <a:pt x="320652" y="609866"/>
                  </a:moveTo>
                  <a:lnTo>
                    <a:pt x="315448" y="609866"/>
                  </a:lnTo>
                  <a:lnTo>
                    <a:pt x="313227" y="608947"/>
                  </a:lnTo>
                  <a:lnTo>
                    <a:pt x="309546" y="605266"/>
                  </a:lnTo>
                  <a:lnTo>
                    <a:pt x="308627" y="603045"/>
                  </a:lnTo>
                  <a:lnTo>
                    <a:pt x="308627" y="545035"/>
                  </a:lnTo>
                  <a:lnTo>
                    <a:pt x="327473" y="545035"/>
                  </a:lnTo>
                  <a:lnTo>
                    <a:pt x="327473" y="603045"/>
                  </a:lnTo>
                  <a:lnTo>
                    <a:pt x="326553" y="605266"/>
                  </a:lnTo>
                  <a:lnTo>
                    <a:pt x="322873" y="608947"/>
                  </a:lnTo>
                  <a:lnTo>
                    <a:pt x="320652" y="6098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6051893" y="8710701"/>
            <a:ext cx="727710" cy="580390"/>
          </a:xfrm>
          <a:custGeom>
            <a:avLst/>
            <a:gdLst/>
            <a:ahLst/>
            <a:cxnLst/>
            <a:rect l="l" t="t" r="r" b="b"/>
            <a:pathLst>
              <a:path w="727709" h="580390">
                <a:moveTo>
                  <a:pt x="351574" y="165417"/>
                </a:moveTo>
                <a:lnTo>
                  <a:pt x="345300" y="121450"/>
                </a:lnTo>
                <a:lnTo>
                  <a:pt x="327609" y="81927"/>
                </a:lnTo>
                <a:lnTo>
                  <a:pt x="300151" y="48450"/>
                </a:lnTo>
                <a:lnTo>
                  <a:pt x="264591" y="22593"/>
                </a:lnTo>
                <a:lnTo>
                  <a:pt x="222580" y="5905"/>
                </a:lnTo>
                <a:lnTo>
                  <a:pt x="175780" y="0"/>
                </a:lnTo>
                <a:lnTo>
                  <a:pt x="128981" y="5943"/>
                </a:lnTo>
                <a:lnTo>
                  <a:pt x="86969" y="22694"/>
                </a:lnTo>
                <a:lnTo>
                  <a:pt x="51409" y="48641"/>
                </a:lnTo>
                <a:lnTo>
                  <a:pt x="23952" y="82156"/>
                </a:lnTo>
                <a:lnTo>
                  <a:pt x="6261" y="121615"/>
                </a:lnTo>
                <a:lnTo>
                  <a:pt x="0" y="165417"/>
                </a:lnTo>
                <a:lnTo>
                  <a:pt x="6261" y="209181"/>
                </a:lnTo>
                <a:lnTo>
                  <a:pt x="23952" y="248577"/>
                </a:lnTo>
                <a:lnTo>
                  <a:pt x="51409" y="282016"/>
                </a:lnTo>
                <a:lnTo>
                  <a:pt x="86969" y="307924"/>
                </a:lnTo>
                <a:lnTo>
                  <a:pt x="128981" y="324726"/>
                </a:lnTo>
                <a:lnTo>
                  <a:pt x="175780" y="330835"/>
                </a:lnTo>
                <a:lnTo>
                  <a:pt x="193357" y="329946"/>
                </a:lnTo>
                <a:lnTo>
                  <a:pt x="210477" y="327380"/>
                </a:lnTo>
                <a:lnTo>
                  <a:pt x="227025" y="323342"/>
                </a:lnTo>
                <a:lnTo>
                  <a:pt x="242938" y="317995"/>
                </a:lnTo>
                <a:lnTo>
                  <a:pt x="234467" y="365721"/>
                </a:lnTo>
                <a:lnTo>
                  <a:pt x="203034" y="417664"/>
                </a:lnTo>
                <a:lnTo>
                  <a:pt x="159550" y="468109"/>
                </a:lnTo>
                <a:lnTo>
                  <a:pt x="114960" y="511302"/>
                </a:lnTo>
                <a:lnTo>
                  <a:pt x="80187" y="541528"/>
                </a:lnTo>
                <a:lnTo>
                  <a:pt x="66167" y="553034"/>
                </a:lnTo>
                <a:lnTo>
                  <a:pt x="88874" y="580199"/>
                </a:lnTo>
                <a:lnTo>
                  <a:pt x="133400" y="549554"/>
                </a:lnTo>
                <a:lnTo>
                  <a:pt x="229476" y="463905"/>
                </a:lnTo>
                <a:lnTo>
                  <a:pt x="320941" y="332714"/>
                </a:lnTo>
                <a:lnTo>
                  <a:pt x="351574" y="165417"/>
                </a:lnTo>
                <a:close/>
              </a:path>
              <a:path w="727709" h="580390">
                <a:moveTo>
                  <a:pt x="727341" y="165417"/>
                </a:moveTo>
                <a:lnTo>
                  <a:pt x="721067" y="121450"/>
                </a:lnTo>
                <a:lnTo>
                  <a:pt x="703376" y="81927"/>
                </a:lnTo>
                <a:lnTo>
                  <a:pt x="675919" y="48450"/>
                </a:lnTo>
                <a:lnTo>
                  <a:pt x="640359" y="22593"/>
                </a:lnTo>
                <a:lnTo>
                  <a:pt x="598347" y="5905"/>
                </a:lnTo>
                <a:lnTo>
                  <a:pt x="551548" y="0"/>
                </a:lnTo>
                <a:lnTo>
                  <a:pt x="504748" y="5905"/>
                </a:lnTo>
                <a:lnTo>
                  <a:pt x="462737" y="22593"/>
                </a:lnTo>
                <a:lnTo>
                  <a:pt x="427177" y="48450"/>
                </a:lnTo>
                <a:lnTo>
                  <a:pt x="399719" y="81927"/>
                </a:lnTo>
                <a:lnTo>
                  <a:pt x="382028" y="121450"/>
                </a:lnTo>
                <a:lnTo>
                  <a:pt x="375767" y="165417"/>
                </a:lnTo>
                <a:lnTo>
                  <a:pt x="382028" y="209384"/>
                </a:lnTo>
                <a:lnTo>
                  <a:pt x="399719" y="248907"/>
                </a:lnTo>
                <a:lnTo>
                  <a:pt x="427177" y="282384"/>
                </a:lnTo>
                <a:lnTo>
                  <a:pt x="462737" y="308254"/>
                </a:lnTo>
                <a:lnTo>
                  <a:pt x="504748" y="324929"/>
                </a:lnTo>
                <a:lnTo>
                  <a:pt x="551548" y="330835"/>
                </a:lnTo>
                <a:lnTo>
                  <a:pt x="569125" y="329946"/>
                </a:lnTo>
                <a:lnTo>
                  <a:pt x="586244" y="327380"/>
                </a:lnTo>
                <a:lnTo>
                  <a:pt x="602792" y="323342"/>
                </a:lnTo>
                <a:lnTo>
                  <a:pt x="618705" y="317995"/>
                </a:lnTo>
                <a:lnTo>
                  <a:pt x="610235" y="365721"/>
                </a:lnTo>
                <a:lnTo>
                  <a:pt x="578802" y="417664"/>
                </a:lnTo>
                <a:lnTo>
                  <a:pt x="535317" y="468109"/>
                </a:lnTo>
                <a:lnTo>
                  <a:pt x="490728" y="511302"/>
                </a:lnTo>
                <a:lnTo>
                  <a:pt x="455955" y="541528"/>
                </a:lnTo>
                <a:lnTo>
                  <a:pt x="441934" y="553034"/>
                </a:lnTo>
                <a:lnTo>
                  <a:pt x="464642" y="580199"/>
                </a:lnTo>
                <a:lnTo>
                  <a:pt x="509168" y="549554"/>
                </a:lnTo>
                <a:lnTo>
                  <a:pt x="605243" y="463905"/>
                </a:lnTo>
                <a:lnTo>
                  <a:pt x="696709" y="332714"/>
                </a:lnTo>
                <a:lnTo>
                  <a:pt x="727341" y="165417"/>
                </a:lnTo>
                <a:close/>
              </a:path>
            </a:pathLst>
          </a:custGeom>
          <a:solidFill>
            <a:srgbClr val="3CCCC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2849" cy="186891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276557" y="3800850"/>
            <a:ext cx="2385060" cy="19970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10600"/>
              </a:lnSpc>
              <a:spcBef>
                <a:spcPts val="95"/>
              </a:spcBef>
            </a:pP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Keyword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Strategy: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Develop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10" b="1">
                <a:solidFill>
                  <a:srgbClr val="3CCCC7"/>
                </a:solidFill>
                <a:latin typeface="Trebuchet MS"/>
                <a:cs typeface="Trebuchet MS"/>
              </a:rPr>
              <a:t>a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list</a:t>
            </a:r>
            <a:r>
              <a:rPr dirty="0" sz="1300" spc="-1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of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targeted,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long-</a:t>
            </a:r>
            <a:r>
              <a:rPr dirty="0" sz="1300" spc="-20" b="1">
                <a:solidFill>
                  <a:srgbClr val="3CCCC7"/>
                </a:solidFill>
                <a:latin typeface="Trebuchet MS"/>
                <a:cs typeface="Trebuchet MS"/>
              </a:rPr>
              <a:t>tail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keywords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focusing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on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specific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accounting</a:t>
            </a:r>
            <a:r>
              <a:rPr dirty="0" sz="1300" spc="6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services</a:t>
            </a:r>
            <a:r>
              <a:rPr dirty="0" sz="1300" spc="6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and</a:t>
            </a:r>
            <a:r>
              <a:rPr dirty="0" sz="1300" spc="6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25" b="1">
                <a:solidFill>
                  <a:srgbClr val="3CCCC7"/>
                </a:solidFill>
                <a:latin typeface="Trebuchet MS"/>
                <a:cs typeface="Trebuchet MS"/>
              </a:rPr>
              <a:t>the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issues</a:t>
            </a:r>
            <a:r>
              <a:rPr dirty="0" sz="1300" spc="4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your</a:t>
            </a:r>
            <a:r>
              <a:rPr dirty="0" sz="1300" spc="5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audience</a:t>
            </a:r>
            <a:r>
              <a:rPr dirty="0" sz="1300" spc="5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faces,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like</a:t>
            </a:r>
            <a:r>
              <a:rPr dirty="0" sz="1300" spc="-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55" b="1">
                <a:solidFill>
                  <a:srgbClr val="3CCCC7"/>
                </a:solidFill>
                <a:latin typeface="Trebuchet MS"/>
                <a:cs typeface="Trebuchet MS"/>
              </a:rPr>
              <a:t>"best</a:t>
            </a:r>
            <a:r>
              <a:rPr dirty="0" sz="1300" spc="-3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practices</a:t>
            </a:r>
            <a:r>
              <a:rPr dirty="0" sz="1300" spc="-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20" b="1">
                <a:solidFill>
                  <a:srgbClr val="3CCCC7"/>
                </a:solidFill>
                <a:latin typeface="Trebuchet MS"/>
                <a:cs typeface="Trebuchet MS"/>
              </a:rPr>
              <a:t>for</a:t>
            </a:r>
            <a:r>
              <a:rPr dirty="0" sz="1300" spc="-3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25" b="1">
                <a:solidFill>
                  <a:srgbClr val="3CCCC7"/>
                </a:solidFill>
                <a:latin typeface="Trebuchet MS"/>
                <a:cs typeface="Trebuchet MS"/>
              </a:rPr>
              <a:t>tax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planning,</a:t>
            </a:r>
            <a:r>
              <a:rPr dirty="0" sz="1300" spc="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tax</a:t>
            </a:r>
            <a:r>
              <a:rPr dirty="0" sz="1300" spc="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advisor</a:t>
            </a:r>
            <a:r>
              <a:rPr dirty="0" sz="1300" spc="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20" b="1">
                <a:solidFill>
                  <a:srgbClr val="3CCCC7"/>
                </a:solidFill>
                <a:latin typeface="Trebuchet MS"/>
                <a:cs typeface="Trebuchet MS"/>
              </a:rPr>
              <a:t>near</a:t>
            </a:r>
            <a:r>
              <a:rPr dirty="0" sz="1300" spc="50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me,</a:t>
            </a:r>
            <a:r>
              <a:rPr dirty="0" sz="1300" spc="-1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3CCCC7"/>
                </a:solidFill>
                <a:latin typeface="Trebuchet MS"/>
                <a:cs typeface="Trebuchet MS"/>
              </a:rPr>
              <a:t>Accountant</a:t>
            </a:r>
            <a:r>
              <a:rPr dirty="0" sz="1300" spc="-1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20" b="1">
                <a:solidFill>
                  <a:srgbClr val="3CCCC7"/>
                </a:solidFill>
                <a:latin typeface="Trebuchet MS"/>
                <a:cs typeface="Trebuchet MS"/>
              </a:rPr>
              <a:t>for</a:t>
            </a:r>
            <a:r>
              <a:rPr dirty="0" sz="1300" spc="-1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3CCCC7"/>
                </a:solidFill>
                <a:latin typeface="Trebuchet MS"/>
                <a:cs typeface="Trebuchet MS"/>
              </a:rPr>
              <a:t>small business."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69351" y="32887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734946" y="3854518"/>
            <a:ext cx="289369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issues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audience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faces,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"best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practices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tax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planning,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tax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advisor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me,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Accountant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business."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569351" y="51175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734946" y="4997518"/>
            <a:ext cx="283273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On-Page</a:t>
            </a:r>
            <a:r>
              <a:rPr dirty="0" sz="140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SEO:</a:t>
            </a:r>
            <a:r>
              <a:rPr dirty="0" sz="1400" spc="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Optimize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 your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website's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titles,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meta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40">
                <a:solidFill>
                  <a:srgbClr val="FFFFFF"/>
                </a:solidFill>
                <a:latin typeface="Verdana"/>
                <a:cs typeface="Verdana"/>
              </a:rPr>
              <a:t>descriptions,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headers,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Verdana"/>
                <a:cs typeface="Verdana"/>
              </a:rPr>
              <a:t>relevant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keywords.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Ensure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each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page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targeting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5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keyword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group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related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offer.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569351" y="67177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734946" y="6597718"/>
            <a:ext cx="2837180" cy="162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Local</a:t>
            </a:r>
            <a:r>
              <a:rPr dirty="0" sz="14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SEO:</a:t>
            </a:r>
            <a:r>
              <a:rPr dirty="0" sz="14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Optimize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Google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My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listing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improve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5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400" spc="-5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search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ranking.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Encourage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satisfied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leave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positive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reviews,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ensure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business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information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consistent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all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platforms.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69351" y="85465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734946" y="8426518"/>
            <a:ext cx="283146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Webinar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Invitations</a:t>
            </a:r>
            <a:r>
              <a:rPr dirty="0" sz="140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Promote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35">
                <a:solidFill>
                  <a:srgbClr val="FFFFFF"/>
                </a:solidFill>
                <a:latin typeface="Verdana"/>
                <a:cs typeface="Verdana"/>
              </a:rPr>
              <a:t>free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webinars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focused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timely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topics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14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"Preparing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Tax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40">
                <a:solidFill>
                  <a:srgbClr val="FFFFFF"/>
                </a:solidFill>
                <a:latin typeface="Verdana"/>
                <a:cs typeface="Verdana"/>
              </a:rPr>
              <a:t>Season"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"Managing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Cash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Flow"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generate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interest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capture leads.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30629" y="2026000"/>
            <a:ext cx="7084695" cy="5378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50">
                <a:solidFill>
                  <a:srgbClr val="FFFFFF"/>
                </a:solidFill>
              </a:rPr>
              <a:t>Enhanced</a:t>
            </a:r>
            <a:r>
              <a:rPr dirty="0" sz="3350" spc="100">
                <a:solidFill>
                  <a:srgbClr val="FFFFFF"/>
                </a:solidFill>
              </a:rPr>
              <a:t> </a:t>
            </a:r>
            <a:r>
              <a:rPr dirty="0" sz="3350">
                <a:solidFill>
                  <a:srgbClr val="FFFFFF"/>
                </a:solidFill>
              </a:rPr>
              <a:t>Digital</a:t>
            </a:r>
            <a:r>
              <a:rPr dirty="0" sz="3350" spc="110">
                <a:solidFill>
                  <a:srgbClr val="FFFFFF"/>
                </a:solidFill>
              </a:rPr>
              <a:t> </a:t>
            </a:r>
            <a:r>
              <a:rPr dirty="0" sz="3350">
                <a:solidFill>
                  <a:srgbClr val="FFFFFF"/>
                </a:solidFill>
              </a:rPr>
              <a:t>Marketing</a:t>
            </a:r>
            <a:r>
              <a:rPr dirty="0" sz="3350" spc="110">
                <a:solidFill>
                  <a:srgbClr val="FFFFFF"/>
                </a:solidFill>
              </a:rPr>
              <a:t> </a:t>
            </a:r>
            <a:r>
              <a:rPr dirty="0" sz="3350" spc="-10">
                <a:solidFill>
                  <a:srgbClr val="FFFFFF"/>
                </a:solidFill>
              </a:rPr>
              <a:t>Tactics</a:t>
            </a:r>
            <a:endParaRPr sz="3350"/>
          </a:p>
        </p:txBody>
      </p:sp>
      <p:sp>
        <p:nvSpPr>
          <p:cNvPr id="20" name="object 20" descr=""/>
          <p:cNvSpPr txBox="1"/>
          <p:nvPr/>
        </p:nvSpPr>
        <p:spPr>
          <a:xfrm>
            <a:off x="4210273" y="6800105"/>
            <a:ext cx="1746250" cy="2882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5240">
              <a:lnSpc>
                <a:spcPct val="111600"/>
              </a:lnSpc>
              <a:spcBef>
                <a:spcPts val="100"/>
              </a:spcBef>
            </a:pPr>
            <a:r>
              <a:rPr dirty="0" sz="1400" spc="-20" b="1">
                <a:solidFill>
                  <a:srgbClr val="3CCCC7"/>
                </a:solidFill>
                <a:latin typeface="Trebuchet MS"/>
                <a:cs typeface="Trebuchet MS"/>
              </a:rPr>
              <a:t>Content</a:t>
            </a:r>
            <a:r>
              <a:rPr dirty="0" sz="1400" spc="-3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Strategy: </a:t>
            </a:r>
            <a:r>
              <a:rPr dirty="0" sz="1400" spc="-20" b="1">
                <a:solidFill>
                  <a:srgbClr val="3CCCC7"/>
                </a:solidFill>
                <a:latin typeface="Trebuchet MS"/>
                <a:cs typeface="Trebuchet MS"/>
              </a:rPr>
              <a:t>Create</a:t>
            </a:r>
            <a:r>
              <a:rPr dirty="0" sz="1400" spc="2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high-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quality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blog</a:t>
            </a:r>
            <a:r>
              <a:rPr dirty="0" sz="1400" spc="3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posts</a:t>
            </a:r>
            <a:r>
              <a:rPr dirty="0" sz="1400" spc="3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25" b="1">
                <a:solidFill>
                  <a:srgbClr val="3CCCC7"/>
                </a:solidFill>
                <a:latin typeface="Trebuchet MS"/>
                <a:cs typeface="Trebuchet MS"/>
              </a:rPr>
              <a:t>and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articles</a:t>
            </a:r>
            <a:r>
              <a:rPr dirty="0" sz="1400" spc="-8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that</a:t>
            </a:r>
            <a:r>
              <a:rPr dirty="0" sz="1400" spc="-8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address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these</a:t>
            </a:r>
            <a:r>
              <a:rPr dirty="0" sz="1400" spc="-9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keywords.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11600"/>
              </a:lnSpc>
            </a:pP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Provide</a:t>
            </a:r>
            <a:r>
              <a:rPr dirty="0" sz="1400" spc="-8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in-</a:t>
            </a:r>
            <a:r>
              <a:rPr dirty="0" sz="1400" spc="-20" b="1">
                <a:solidFill>
                  <a:srgbClr val="3CCCC7"/>
                </a:solidFill>
                <a:latin typeface="Trebuchet MS"/>
                <a:cs typeface="Trebuchet MS"/>
              </a:rPr>
              <a:t>depth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tutorials,</a:t>
            </a:r>
            <a:r>
              <a:rPr dirty="0" sz="1400" spc="-9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20" b="1">
                <a:solidFill>
                  <a:srgbClr val="3CCCC7"/>
                </a:solidFill>
                <a:latin typeface="Trebuchet MS"/>
                <a:cs typeface="Trebuchet MS"/>
              </a:rPr>
              <a:t>case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studies,</a:t>
            </a:r>
            <a:r>
              <a:rPr dirty="0" sz="1400" spc="-4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and</a:t>
            </a:r>
            <a:r>
              <a:rPr dirty="0" sz="1400" spc="-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guides that</a:t>
            </a:r>
            <a:r>
              <a:rPr dirty="0" sz="140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30" b="1">
                <a:solidFill>
                  <a:srgbClr val="3CCCC7"/>
                </a:solidFill>
                <a:latin typeface="Trebuchet MS"/>
                <a:cs typeface="Trebuchet MS"/>
              </a:rPr>
              <a:t>offer</a:t>
            </a:r>
            <a:r>
              <a:rPr dirty="0" sz="140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practical </a:t>
            </a:r>
            <a:r>
              <a:rPr dirty="0" sz="1400" b="1">
                <a:solidFill>
                  <a:srgbClr val="3CCCC7"/>
                </a:solidFill>
                <a:latin typeface="Trebuchet MS"/>
                <a:cs typeface="Trebuchet MS"/>
              </a:rPr>
              <a:t>solutions</a:t>
            </a:r>
            <a:r>
              <a:rPr dirty="0" sz="1400" spc="-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20" b="1">
                <a:solidFill>
                  <a:srgbClr val="3CCCC7"/>
                </a:solidFill>
                <a:latin typeface="Trebuchet MS"/>
                <a:cs typeface="Trebuchet MS"/>
              </a:rPr>
              <a:t>to</a:t>
            </a:r>
            <a:r>
              <a:rPr dirty="0" sz="1400" spc="-4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3CCCC7"/>
                </a:solidFill>
                <a:latin typeface="Trebuchet MS"/>
                <a:cs typeface="Trebuchet MS"/>
              </a:rPr>
              <a:t>common accounting dilemmas.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09694" y="2698840"/>
            <a:ext cx="3079750" cy="1181100"/>
          </a:xfrm>
          <a:prstGeom prst="rect">
            <a:avLst/>
          </a:prstGeom>
        </p:spPr>
        <p:txBody>
          <a:bodyPr wrap="square" lIns="0" tIns="146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dirty="0" sz="1550" spc="95" b="1">
                <a:solidFill>
                  <a:srgbClr val="3CCCC7"/>
                </a:solidFill>
                <a:latin typeface="Trebuchet MS"/>
                <a:cs typeface="Trebuchet MS"/>
              </a:rPr>
              <a:t>SEO</a:t>
            </a:r>
            <a:r>
              <a:rPr dirty="0" sz="1550" spc="-8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105" b="1">
                <a:solidFill>
                  <a:srgbClr val="3CCCC7"/>
                </a:solidFill>
                <a:latin typeface="Trebuchet MS"/>
                <a:cs typeface="Trebuchet MS"/>
              </a:rPr>
              <a:t>WITH</a:t>
            </a:r>
            <a:r>
              <a:rPr dirty="0" sz="1550" spc="-8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75" b="1">
                <a:solidFill>
                  <a:srgbClr val="3CCCC7"/>
                </a:solidFill>
                <a:latin typeface="Trebuchet MS"/>
                <a:cs typeface="Trebuchet MS"/>
              </a:rPr>
              <a:t>ACCOUNTING</a:t>
            </a:r>
            <a:r>
              <a:rPr dirty="0" sz="155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45" b="1">
                <a:solidFill>
                  <a:srgbClr val="3CCCC7"/>
                </a:solidFill>
                <a:latin typeface="Trebuchet MS"/>
                <a:cs typeface="Trebuchet MS"/>
              </a:rPr>
              <a:t>FOCUS</a:t>
            </a:r>
            <a:endParaRPr sz="1550">
              <a:latin typeface="Trebuchet MS"/>
              <a:cs typeface="Trebuchet MS"/>
            </a:endParaRPr>
          </a:p>
          <a:p>
            <a:pPr marL="337820" marR="57150">
              <a:lnSpc>
                <a:spcPct val="107100"/>
              </a:lnSpc>
              <a:spcBef>
                <a:spcPts val="790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Keyword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Strategy: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Develop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a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list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targeted,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long-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tail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keywords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focusing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5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accounting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44295" y="6258785"/>
            <a:ext cx="2465070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b="1">
                <a:solidFill>
                  <a:srgbClr val="3CCCC7"/>
                </a:solidFill>
                <a:latin typeface="Trebuchet MS"/>
                <a:cs typeface="Trebuchet MS"/>
              </a:rPr>
              <a:t>LONG-</a:t>
            </a:r>
            <a:r>
              <a:rPr dirty="0" sz="1550" spc="65" b="1">
                <a:solidFill>
                  <a:srgbClr val="3CCCC7"/>
                </a:solidFill>
                <a:latin typeface="Trebuchet MS"/>
                <a:cs typeface="Trebuchet MS"/>
              </a:rPr>
              <a:t>TERM</a:t>
            </a:r>
            <a:r>
              <a:rPr dirty="0" sz="1550" spc="16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85" b="1">
                <a:solidFill>
                  <a:srgbClr val="3CCCC7"/>
                </a:solidFill>
                <a:latin typeface="Trebuchet MS"/>
                <a:cs typeface="Trebuchet MS"/>
              </a:rPr>
              <a:t>STRATEGIES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560416" y="10137048"/>
            <a:ext cx="477266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50" spc="-25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r>
              <a:rPr dirty="0" sz="11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50">
                <a:solidFill>
                  <a:srgbClr val="FFFFFF"/>
                </a:solidFill>
                <a:latin typeface="Verdana"/>
                <a:cs typeface="Verdana"/>
              </a:rPr>
              <a:t>2025,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ORION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70">
                <a:solidFill>
                  <a:srgbClr val="FFFFFF"/>
                </a:solidFill>
                <a:latin typeface="Verdana"/>
                <a:cs typeface="Verdana"/>
              </a:rPr>
              <a:t>CONSULTING,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REPRODUCTION</a:t>
            </a:r>
            <a:r>
              <a:rPr dirty="0" sz="11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PROHIBITED</a:t>
            </a:r>
            <a:endParaRPr sz="1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1851" y="0"/>
            <a:ext cx="2531001" cy="1069659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33448" y="113482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33448" y="364942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33448" y="547822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33448" y="662122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97399" y="409861"/>
            <a:ext cx="3757929" cy="79457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95" b="1">
                <a:solidFill>
                  <a:srgbClr val="3CCCC7"/>
                </a:solidFill>
                <a:latin typeface="Trebuchet MS"/>
                <a:cs typeface="Trebuchet MS"/>
              </a:rPr>
              <a:t>SOCIAL</a:t>
            </a:r>
            <a:r>
              <a:rPr dirty="0" sz="155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120" b="1">
                <a:solidFill>
                  <a:srgbClr val="3CCCC7"/>
                </a:solidFill>
                <a:latin typeface="Trebuchet MS"/>
                <a:cs typeface="Trebuchet MS"/>
              </a:rPr>
              <a:t>MEDIA</a:t>
            </a:r>
            <a:r>
              <a:rPr dirty="0" sz="155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90" b="1">
                <a:solidFill>
                  <a:srgbClr val="3CCCC7"/>
                </a:solidFill>
                <a:latin typeface="Trebuchet MS"/>
                <a:cs typeface="Trebuchet MS"/>
              </a:rPr>
              <a:t>MARKETING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550">
              <a:latin typeface="Trebuchet MS"/>
              <a:cs typeface="Trebuchet MS"/>
            </a:endParaRPr>
          </a:p>
          <a:p>
            <a:pPr marL="114300" marR="5080">
              <a:lnSpc>
                <a:spcPct val="107100"/>
              </a:lnSpc>
              <a:spcBef>
                <a:spcPts val="5"/>
              </a:spcBef>
            </a:pP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1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power</a:t>
            </a:r>
            <a:r>
              <a:rPr dirty="0" sz="1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1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Social</a:t>
            </a:r>
            <a:r>
              <a:rPr dirty="0" sz="14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Media:</a:t>
            </a:r>
            <a:r>
              <a:rPr dirty="0" sz="1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55">
                <a:solidFill>
                  <a:srgbClr val="FFFFFF"/>
                </a:solidFill>
                <a:latin typeface="Verdana"/>
                <a:cs typeface="Verdana"/>
              </a:rPr>
              <a:t>Focus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target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audience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consistently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sharing 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engaging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like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LinkedIn,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Facebook,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Instagram.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Post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regularly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latest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trends,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important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updates,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compelling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case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studies,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glowing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testimonials.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Verdana"/>
                <a:cs typeface="Verdana"/>
              </a:rPr>
              <a:t>strategic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approach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only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strengthens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brand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presence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attracts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prospects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showcasing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expertise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you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deliver.</a:t>
            </a:r>
            <a:endParaRPr sz="1400">
              <a:latin typeface="Verdana"/>
              <a:cs typeface="Verdana"/>
            </a:endParaRPr>
          </a:p>
          <a:p>
            <a:pPr marL="114300" marR="51435">
              <a:lnSpc>
                <a:spcPct val="107100"/>
              </a:lnSpc>
            </a:pP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SGE</a:t>
            </a:r>
            <a:r>
              <a:rPr dirty="0" sz="14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Search</a:t>
            </a:r>
            <a:r>
              <a:rPr dirty="0" sz="14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Generative</a:t>
            </a:r>
            <a:r>
              <a:rPr dirty="0" sz="14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Optimization</a:t>
            </a:r>
            <a:r>
              <a:rPr dirty="0" sz="14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(SGO) </a:t>
            </a:r>
            <a:r>
              <a:rPr dirty="0" sz="14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forward-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thinking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approach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focuses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enhancing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search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visibility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engagement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leveraging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AI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machine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learning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deliver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personalized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efficient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user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experiences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omnichannel Marketing.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Verdana"/>
              <a:cs typeface="Verdana"/>
            </a:endParaRPr>
          </a:p>
          <a:p>
            <a:pPr marL="114300" marR="375920">
              <a:lnSpc>
                <a:spcPct val="107100"/>
              </a:lnSpc>
              <a:spcBef>
                <a:spcPts val="5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Automation:</a:t>
            </a:r>
            <a:r>
              <a:rPr dirty="0" sz="14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Implement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automation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routine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tasks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keyword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tracking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performance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analytics,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40">
                <a:solidFill>
                  <a:srgbClr val="FFFFFF"/>
                </a:solidFill>
                <a:latin typeface="Verdana"/>
                <a:cs typeface="Verdana"/>
              </a:rPr>
              <a:t>more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efficient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management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SEO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Verdana"/>
                <a:cs typeface="Verdana"/>
              </a:rPr>
              <a:t>campaigns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Verdana"/>
              <a:cs typeface="Verdana"/>
            </a:endParaRPr>
          </a:p>
          <a:p>
            <a:pPr marL="114300" marR="71120">
              <a:lnSpc>
                <a:spcPct val="107100"/>
              </a:lnSpc>
            </a:pP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Leverage</a:t>
            </a:r>
            <a:r>
              <a:rPr dirty="0" sz="14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Personalized</a:t>
            </a:r>
            <a:r>
              <a:rPr dirty="0" sz="14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Communication</a:t>
            </a:r>
            <a:r>
              <a:rPr dirty="0" sz="14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on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LinkedIn:</a:t>
            </a:r>
            <a:r>
              <a:rPr dirty="0" sz="14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Engage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prospects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through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messages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address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specific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challenges.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personalizing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outreach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aligning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offerings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requirements,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create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meaningful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connections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open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new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opportunities.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14362" y="68311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14362" y="82027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73" y="1217313"/>
            <a:ext cx="66675" cy="666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73" y="3446163"/>
            <a:ext cx="66675" cy="666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73" y="4436763"/>
            <a:ext cx="66675" cy="666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73" y="5179713"/>
            <a:ext cx="66675" cy="6667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79957" y="475741"/>
            <a:ext cx="3931285" cy="923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30"/>
              </a:spcBef>
            </a:pPr>
            <a:r>
              <a:rPr dirty="0" sz="1550" spc="95" b="1">
                <a:solidFill>
                  <a:srgbClr val="3CCCC7"/>
                </a:solidFill>
                <a:latin typeface="Trebuchet MS"/>
                <a:cs typeface="Trebuchet MS"/>
              </a:rPr>
              <a:t>EMAIL</a:t>
            </a:r>
            <a:r>
              <a:rPr dirty="0" sz="155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90" b="1">
                <a:solidFill>
                  <a:srgbClr val="3CCCC7"/>
                </a:solidFill>
                <a:latin typeface="Trebuchet MS"/>
                <a:cs typeface="Trebuchet MS"/>
              </a:rPr>
              <a:t>MARKETING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z="1550">
              <a:latin typeface="Trebuchet MS"/>
              <a:cs typeface="Trebuchet MS"/>
            </a:endParaRPr>
          </a:p>
          <a:p>
            <a:pPr marL="286385" marR="107314">
              <a:lnSpc>
                <a:spcPct val="108300"/>
              </a:lnSpc>
            </a:pP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Create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6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list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prospects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1500" spc="-65">
                <a:solidFill>
                  <a:srgbClr val="FFFFFF"/>
                </a:solidFill>
                <a:latin typeface="Verdana"/>
                <a:cs typeface="Verdana"/>
              </a:rPr>
              <a:t>specialization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target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65">
                <a:solidFill>
                  <a:srgbClr val="FFFFFF"/>
                </a:solidFill>
                <a:latin typeface="Verdana"/>
                <a:cs typeface="Verdana"/>
              </a:rPr>
              <a:t>sector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Verdana"/>
                <a:cs typeface="Verdana"/>
              </a:rPr>
              <a:t>help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send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emails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weekly/monthly</a:t>
            </a:r>
            <a:r>
              <a:rPr dirty="0" sz="1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15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services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related</a:t>
            </a:r>
            <a:r>
              <a:rPr dirty="0" sz="1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emails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5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15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45">
                <a:solidFill>
                  <a:srgbClr val="FFFFFF"/>
                </a:solidFill>
                <a:latin typeface="Verdana"/>
                <a:cs typeface="Verdana"/>
              </a:rPr>
              <a:t>software.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monitor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campaigns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result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dirty="0" sz="1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0">
                <a:solidFill>
                  <a:srgbClr val="FFFFFF"/>
                </a:solidFill>
                <a:latin typeface="Verdana"/>
                <a:cs typeface="Verdana"/>
              </a:rPr>
              <a:t>analysis</a:t>
            </a:r>
            <a:r>
              <a:rPr dirty="0" sz="1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every</a:t>
            </a:r>
            <a:r>
              <a:rPr dirty="0" sz="1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5">
                <a:solidFill>
                  <a:srgbClr val="FFFFFF"/>
                </a:solidFill>
                <a:latin typeface="Verdana"/>
                <a:cs typeface="Verdana"/>
              </a:rPr>
              <a:t>month/quarter</a:t>
            </a:r>
            <a:r>
              <a:rPr dirty="0" sz="15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redefine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0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strategy.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500">
              <a:latin typeface="Verdana"/>
              <a:cs typeface="Verdana"/>
            </a:endParaRPr>
          </a:p>
          <a:p>
            <a:pPr marL="286385" marR="62230">
              <a:lnSpc>
                <a:spcPct val="108300"/>
              </a:lnSpc>
            </a:pP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Monthly</a:t>
            </a:r>
            <a:r>
              <a:rPr dirty="0" sz="15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newsletter</a:t>
            </a:r>
            <a:r>
              <a:rPr dirty="0" sz="15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latest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trends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5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audience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500" spc="-80">
                <a:solidFill>
                  <a:srgbClr val="FFFFFF"/>
                </a:solidFill>
                <a:latin typeface="Verdana"/>
                <a:cs typeface="Verdana"/>
              </a:rPr>
              <a:t>advise</a:t>
            </a:r>
            <a:r>
              <a:rPr dirty="0" sz="1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new </a:t>
            </a:r>
            <a:r>
              <a:rPr dirty="0" sz="1500" spc="-65">
                <a:solidFill>
                  <a:srgbClr val="FFFFFF"/>
                </a:solidFill>
                <a:latin typeface="Verdana"/>
                <a:cs typeface="Verdana"/>
              </a:rPr>
              <a:t>rules</a:t>
            </a:r>
            <a:r>
              <a:rPr dirty="0" sz="1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regulations.</a:t>
            </a:r>
            <a:endParaRPr sz="1500">
              <a:latin typeface="Verdana"/>
              <a:cs typeface="Verdana"/>
            </a:endParaRPr>
          </a:p>
          <a:p>
            <a:pPr marL="286385" marR="28575">
              <a:lnSpc>
                <a:spcPct val="108300"/>
              </a:lnSpc>
            </a:pP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Emails related </a:t>
            </a:r>
            <a:r>
              <a:rPr dirty="0" sz="1500" spc="-1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1500" spc="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special </a:t>
            </a:r>
            <a:r>
              <a:rPr dirty="0" sz="1500" spc="-20" b="1">
                <a:solidFill>
                  <a:srgbClr val="FFFFFF"/>
                </a:solidFill>
                <a:latin typeface="Trebuchet MS"/>
                <a:cs typeface="Trebuchet MS"/>
              </a:rPr>
              <a:t>offer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client </a:t>
            </a:r>
            <a:r>
              <a:rPr dirty="0" sz="1500" spc="-70">
                <a:solidFill>
                  <a:srgbClr val="FFFFFF"/>
                </a:solidFill>
                <a:latin typeface="Verdana"/>
                <a:cs typeface="Verdana"/>
              </a:rPr>
              <a:t>referrals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65">
                <a:solidFill>
                  <a:srgbClr val="FFFFFF"/>
                </a:solidFill>
                <a:latin typeface="Verdana"/>
                <a:cs typeface="Verdana"/>
              </a:rPr>
              <a:t>difference</a:t>
            </a:r>
            <a:r>
              <a:rPr dirty="0" sz="15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7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new </a:t>
            </a:r>
            <a:r>
              <a:rPr dirty="0" sz="1500" spc="-55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5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acquisition.</a:t>
            </a:r>
            <a:endParaRPr sz="1500">
              <a:latin typeface="Verdana"/>
              <a:cs typeface="Verdana"/>
            </a:endParaRPr>
          </a:p>
          <a:p>
            <a:pPr marL="286385" marR="350520">
              <a:lnSpc>
                <a:spcPct val="108300"/>
              </a:lnSpc>
            </a:pPr>
            <a:r>
              <a:rPr dirty="0" sz="1500" spc="50" b="1">
                <a:solidFill>
                  <a:srgbClr val="FFFFFF"/>
                </a:solidFill>
                <a:latin typeface="Trebuchet MS"/>
                <a:cs typeface="Trebuchet MS"/>
              </a:rPr>
              <a:t>Also</a:t>
            </a:r>
            <a:r>
              <a:rPr dirty="0" sz="15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dirty="0" sz="15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client</a:t>
            </a:r>
            <a:r>
              <a:rPr dirty="0" sz="15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FFFFF"/>
                </a:solidFill>
                <a:latin typeface="Trebuchet MS"/>
                <a:cs typeface="Trebuchet MS"/>
              </a:rPr>
              <a:t>nurturing</a:t>
            </a:r>
            <a:r>
              <a:rPr dirty="0" sz="15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55">
                <a:solidFill>
                  <a:srgbClr val="FFFFFF"/>
                </a:solidFill>
                <a:latin typeface="Verdana"/>
                <a:cs typeface="Verdana"/>
              </a:rPr>
              <a:t>upsell</a:t>
            </a:r>
            <a:r>
              <a:rPr dirty="0" sz="15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1500" spc="-80">
                <a:solidFill>
                  <a:srgbClr val="FFFFFF"/>
                </a:solidFill>
                <a:latin typeface="Verdana"/>
                <a:cs typeface="Verdana"/>
              </a:rPr>
              <a:t>current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55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85">
                <a:solidFill>
                  <a:srgbClr val="FFFFFF"/>
                </a:solidFill>
                <a:latin typeface="Verdana"/>
                <a:cs typeface="Verdana"/>
              </a:rPr>
              <a:t>sending</a:t>
            </a:r>
            <a:r>
              <a:rPr dirty="0" sz="1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Verdana"/>
                <a:cs typeface="Verdana"/>
              </a:rPr>
              <a:t>quarterly emails.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1500">
              <a:latin typeface="Verdana"/>
              <a:cs typeface="Verdana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dirty="0" sz="1550" spc="95" b="1">
                <a:solidFill>
                  <a:srgbClr val="3CCCC7"/>
                </a:solidFill>
                <a:latin typeface="Trebuchet MS"/>
                <a:cs typeface="Trebuchet MS"/>
              </a:rPr>
              <a:t>NETWORKING</a:t>
            </a:r>
            <a:r>
              <a:rPr dirty="0" sz="1550" spc="-80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90" b="1">
                <a:solidFill>
                  <a:srgbClr val="3CCCC7"/>
                </a:solidFill>
                <a:latin typeface="Trebuchet MS"/>
                <a:cs typeface="Trebuchet MS"/>
              </a:rPr>
              <a:t>AND</a:t>
            </a:r>
            <a:r>
              <a:rPr dirty="0" sz="1550" spc="-75" b="1">
                <a:solidFill>
                  <a:srgbClr val="3CCCC7"/>
                </a:solidFill>
                <a:latin typeface="Trebuchet MS"/>
                <a:cs typeface="Trebuchet MS"/>
              </a:rPr>
              <a:t> </a:t>
            </a:r>
            <a:r>
              <a:rPr dirty="0" sz="1550" spc="70" b="1">
                <a:solidFill>
                  <a:srgbClr val="3CCCC7"/>
                </a:solidFill>
                <a:latin typeface="Trebuchet MS"/>
                <a:cs typeface="Trebuchet MS"/>
              </a:rPr>
              <a:t>REFERRALS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ct val="107100"/>
              </a:lnSpc>
              <a:spcBef>
                <a:spcPts val="5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Attend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relevant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industry</a:t>
            </a:r>
            <a:r>
              <a:rPr dirty="0" sz="14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events</a:t>
            </a:r>
            <a:r>
              <a:rPr dirty="0" sz="14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networking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referrals.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Vising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professionals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events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exchange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ideas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create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relationships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opportunity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either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partnership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bring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referrals.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Verdana"/>
              <a:cs typeface="Verdana"/>
            </a:endParaRPr>
          </a:p>
          <a:p>
            <a:pPr marL="12700" marR="108585">
              <a:lnSpc>
                <a:spcPct val="107100"/>
              </a:lnSpc>
              <a:spcBef>
                <a:spcPts val="5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Host</a:t>
            </a:r>
            <a:r>
              <a:rPr dirty="0" sz="1400" spc="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Engaging</a:t>
            </a:r>
            <a:r>
              <a:rPr dirty="0" sz="1400" spc="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Events</a:t>
            </a:r>
            <a:r>
              <a:rPr dirty="0" sz="1400" spc="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1400" spc="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Prospects</a:t>
            </a:r>
            <a:r>
              <a:rPr dirty="0" sz="1400" spc="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5" b="1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Clients:</a:t>
            </a:r>
            <a:r>
              <a:rPr dirty="0" sz="14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5">
                <a:solidFill>
                  <a:srgbClr val="FFFFFF"/>
                </a:solidFill>
                <a:latin typeface="Verdana"/>
                <a:cs typeface="Verdana"/>
              </a:rPr>
              <a:t>Organize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impactful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events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foster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confidence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1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ability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meet</a:t>
            </a:r>
            <a:r>
              <a:rPr dirty="0" sz="14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clients'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needs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cultivating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strong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relationships.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These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events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only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4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satisfaction</a:t>
            </a:r>
            <a:r>
              <a:rPr dirty="0" sz="14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Verdana"/>
                <a:cs typeface="Verdana"/>
              </a:rPr>
              <a:t>but </a:t>
            </a:r>
            <a:r>
              <a:rPr dirty="0" sz="1400" spc="-6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95">
                <a:solidFill>
                  <a:srgbClr val="FFFFFF"/>
                </a:solidFill>
                <a:latin typeface="Verdana"/>
                <a:cs typeface="Verdana"/>
              </a:rPr>
              <a:t>serve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10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powerful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85">
                <a:solidFill>
                  <a:srgbClr val="FFFFFF"/>
                </a:solidFill>
                <a:latin typeface="Verdana"/>
                <a:cs typeface="Verdana"/>
              </a:rPr>
              <a:t>platform</a:t>
            </a:r>
            <a:r>
              <a:rPr dirty="0" sz="14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4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Verdana"/>
                <a:cs typeface="Verdana"/>
              </a:rPr>
              <a:t>generating </a:t>
            </a:r>
            <a:r>
              <a:rPr dirty="0" sz="1400" spc="-10">
                <a:solidFill>
                  <a:srgbClr val="FFFFFF"/>
                </a:solidFill>
                <a:latin typeface="Verdana"/>
                <a:cs typeface="Verdana"/>
              </a:rPr>
              <a:t>referrals.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31851" y="0"/>
            <a:ext cx="2531001" cy="106965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9824" y="0"/>
            <a:ext cx="2233040" cy="106965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275" y="943273"/>
            <a:ext cx="3122295" cy="10541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>
                <a:solidFill>
                  <a:srgbClr val="FFFFFF"/>
                </a:solidFill>
              </a:rPr>
              <a:t>Building</a:t>
            </a:r>
            <a:r>
              <a:rPr dirty="0" sz="2900" spc="150">
                <a:solidFill>
                  <a:srgbClr val="FFFFFF"/>
                </a:solidFill>
              </a:rPr>
              <a:t> </a:t>
            </a:r>
            <a:r>
              <a:rPr dirty="0" sz="2900" spc="-10">
                <a:solidFill>
                  <a:srgbClr val="FFFFFF"/>
                </a:solidFill>
              </a:rPr>
              <a:t>Strategic Partnership</a:t>
            </a:r>
            <a:endParaRPr sz="2900"/>
          </a:p>
        </p:txBody>
      </p:sp>
      <p:sp>
        <p:nvSpPr>
          <p:cNvPr id="4" name="object 4" descr=""/>
          <p:cNvSpPr/>
          <p:nvPr/>
        </p:nvSpPr>
        <p:spPr>
          <a:xfrm>
            <a:off x="483275" y="233965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3275" y="35302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3275" y="47209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83275" y="56734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83275" y="66259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83275" y="75784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83275" y="87690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49" y="24784"/>
                </a:lnTo>
                <a:lnTo>
                  <a:pt x="57149" y="28575"/>
                </a:lnTo>
                <a:lnTo>
                  <a:pt x="57149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47680" y="2208840"/>
            <a:ext cx="4281805" cy="7407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316865">
              <a:lnSpc>
                <a:spcPct val="115700"/>
              </a:lnSpc>
              <a:spcBef>
                <a:spcPts val="100"/>
              </a:spcBef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Identify</a:t>
            </a:r>
            <a:r>
              <a:rPr dirty="0" sz="135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Potential</a:t>
            </a:r>
            <a:r>
              <a:rPr dirty="0" sz="1350" spc="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Partners:</a:t>
            </a:r>
            <a:r>
              <a:rPr dirty="0" sz="1350" spc="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Reach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35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8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Verdana"/>
                <a:cs typeface="Verdana"/>
              </a:rPr>
              <a:t>financial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advisors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3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similar</a:t>
            </a:r>
            <a:r>
              <a:rPr dirty="0" sz="135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demographics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but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135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complementary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services.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 include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wealth</a:t>
            </a:r>
            <a:r>
              <a:rPr dirty="0" sz="135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managers,</a:t>
            </a:r>
            <a:r>
              <a:rPr dirty="0" sz="13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insurance</a:t>
            </a:r>
            <a:r>
              <a:rPr dirty="0" sz="135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brokers,</a:t>
            </a:r>
            <a:r>
              <a:rPr dirty="0" sz="135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0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investment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consultants.</a:t>
            </a:r>
            <a:endParaRPr sz="1350">
              <a:latin typeface="Verdana"/>
              <a:cs typeface="Verdana"/>
            </a:endParaRPr>
          </a:p>
          <a:p>
            <a:pPr marL="12700" marR="105410">
              <a:lnSpc>
                <a:spcPct val="115700"/>
              </a:lnSpc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Define</a:t>
            </a:r>
            <a:r>
              <a:rPr dirty="0" sz="135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Mutual</a:t>
            </a:r>
            <a:r>
              <a:rPr dirty="0" sz="135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Benefits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structured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incentive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plan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parties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benefit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referring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clients.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commission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clients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secured,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reciprocal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referral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agreement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ensuring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parties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gain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equal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value.</a:t>
            </a:r>
            <a:endParaRPr sz="1350">
              <a:latin typeface="Verdana"/>
              <a:cs typeface="Verdana"/>
            </a:endParaRPr>
          </a:p>
          <a:p>
            <a:pPr marL="12700" marR="33655">
              <a:lnSpc>
                <a:spcPct val="115700"/>
              </a:lnSpc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Develop</a:t>
            </a:r>
            <a:r>
              <a:rPr dirty="0" sz="1350" spc="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Specialized</a:t>
            </a:r>
            <a:r>
              <a:rPr dirty="0" sz="1350" spc="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Packages:</a:t>
            </a:r>
            <a:r>
              <a:rPr dirty="0" sz="1350" spc="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service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packages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specifically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industries.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example,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compliance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consulting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healthcare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providers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forecasting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tech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startups.</a:t>
            </a:r>
            <a:endParaRPr sz="1350">
              <a:latin typeface="Verdana"/>
              <a:cs typeface="Verdana"/>
            </a:endParaRPr>
          </a:p>
          <a:p>
            <a:pPr marL="12700" marR="74930">
              <a:lnSpc>
                <a:spcPct val="115700"/>
              </a:lnSpc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Affiliate</a:t>
            </a:r>
            <a:r>
              <a:rPr dirty="0" sz="135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Marketing</a:t>
            </a:r>
            <a:r>
              <a:rPr dirty="0" sz="135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Look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partners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whose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services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complement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accounting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firm.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include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bloggers,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consultants,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software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companies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specializing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management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FFFFFF"/>
                </a:solidFill>
                <a:latin typeface="Verdana"/>
                <a:cs typeface="Verdana"/>
              </a:rPr>
              <a:t>tools.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Consider</a:t>
            </a: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partnering</a:t>
            </a: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industry-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specific influencers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dirty="0" sz="1350" spc="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strong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potential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clients,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communities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Verdana"/>
                <a:cs typeface="Verdana"/>
              </a:rPr>
              <a:t>business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owners</a:t>
            </a:r>
            <a:r>
              <a:rPr dirty="0" sz="135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entrepreneurs.</a:t>
            </a:r>
            <a:endParaRPr sz="1350">
              <a:latin typeface="Verdana"/>
              <a:cs typeface="Verdana"/>
            </a:endParaRPr>
          </a:p>
          <a:p>
            <a:pPr marL="12700" marR="5080" indent="40005">
              <a:lnSpc>
                <a:spcPct val="115700"/>
              </a:lnSpc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Develop</a:t>
            </a:r>
            <a:r>
              <a:rPr dirty="0" sz="135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dirty="0" sz="135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Attractive</a:t>
            </a:r>
            <a:r>
              <a:rPr dirty="0" sz="135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Affiliate</a:t>
            </a:r>
            <a:r>
              <a:rPr dirty="0" sz="135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Program:</a:t>
            </a:r>
            <a:r>
              <a:rPr dirty="0" sz="135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Commission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Structure.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Define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clear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competitive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commission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structure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referrals.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percentage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first-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year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fee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any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brought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flat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referral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fee.</a:t>
            </a:r>
            <a:endParaRPr sz="1350">
              <a:latin typeface="Verdana"/>
              <a:cs typeface="Verdana"/>
            </a:endParaRPr>
          </a:p>
          <a:p>
            <a:pPr marL="12700" marR="116205">
              <a:lnSpc>
                <a:spcPct val="115700"/>
              </a:lnSpc>
            </a:pP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Tiered</a:t>
            </a:r>
            <a:r>
              <a:rPr dirty="0" sz="135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Rewards:</a:t>
            </a:r>
            <a:r>
              <a:rPr dirty="0" sz="135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Implement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tiered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rewards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system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incentivize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affiliates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refer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clients.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more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refer,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greater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commission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benefits.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51601" y="2345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51601" y="32981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51601" y="448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51601" y="5441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51601" y="68700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51601" y="7822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24601" y="1976690"/>
            <a:ext cx="4137025" cy="645477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Conduct</a:t>
            </a:r>
            <a:r>
              <a:rPr dirty="0" sz="13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Comprehensive</a:t>
            </a:r>
            <a:r>
              <a:rPr dirty="0" sz="13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Client</a:t>
            </a:r>
            <a:r>
              <a:rPr dirty="0" sz="13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Assessments:</a:t>
            </a:r>
            <a:endParaRPr sz="1350">
              <a:latin typeface="Trebuchet MS"/>
              <a:cs typeface="Trebuchet MS"/>
            </a:endParaRPr>
          </a:p>
          <a:p>
            <a:pPr marL="303530" marR="5080">
              <a:lnSpc>
                <a:spcPct val="115700"/>
              </a:lnSpc>
            </a:pP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Start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gaining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thorough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understanding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each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client's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needs,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challenges,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goals.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This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could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involve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detailed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interviews,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surveys,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assessments.</a:t>
            </a:r>
            <a:endParaRPr sz="1350">
              <a:latin typeface="Verdana"/>
              <a:cs typeface="Verdana"/>
            </a:endParaRPr>
          </a:p>
          <a:p>
            <a:pPr marL="303530" marR="222250">
              <a:lnSpc>
                <a:spcPct val="115700"/>
              </a:lnSpc>
            </a:pP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Utilize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information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detailed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Verdana"/>
                <a:cs typeface="Verdana"/>
              </a:rPr>
              <a:t>client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profiles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guide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personalized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service offerings.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Tailor</a:t>
            </a:r>
            <a:r>
              <a:rPr dirty="0" sz="135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Service</a:t>
            </a:r>
            <a:r>
              <a:rPr dirty="0" sz="135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Offerings:</a:t>
            </a:r>
            <a:endParaRPr sz="1350">
              <a:latin typeface="Trebuchet MS"/>
              <a:cs typeface="Trebuchet MS"/>
            </a:endParaRPr>
          </a:p>
          <a:p>
            <a:pPr algn="just" marL="303530" marR="66675">
              <a:lnSpc>
                <a:spcPct val="115700"/>
              </a:lnSpc>
            </a:pP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Customized</a:t>
            </a:r>
            <a:r>
              <a:rPr dirty="0" sz="13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Packages:</a:t>
            </a:r>
            <a:r>
              <a:rPr dirty="0" sz="13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Develop</a:t>
            </a:r>
            <a:r>
              <a:rPr dirty="0" sz="13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service</a:t>
            </a:r>
            <a:r>
              <a:rPr dirty="0" sz="1350" spc="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packages 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350" spc="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cater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8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135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6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different</a:t>
            </a:r>
            <a:r>
              <a:rPr dirty="0" sz="135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client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segments,</a:t>
            </a:r>
            <a:r>
              <a:rPr dirty="0" sz="1350" spc="-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1350" spc="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9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350" spc="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1350" spc="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businesses,</a:t>
            </a:r>
            <a:r>
              <a:rPr dirty="0" sz="135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startups,</a:t>
            </a:r>
            <a:r>
              <a:rPr dirty="0" sz="1350" spc="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established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corporations.</a:t>
            </a:r>
            <a:endParaRPr sz="1350">
              <a:latin typeface="Verdana"/>
              <a:cs typeface="Verdana"/>
            </a:endParaRPr>
          </a:p>
          <a:p>
            <a:pPr marL="303530" marR="135255">
              <a:lnSpc>
                <a:spcPct val="115700"/>
              </a:lnSpc>
            </a:pP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Solutions: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services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tax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planning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freelancers,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financial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forecasting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tech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startups,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compliance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consulting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healthcare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providers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1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Leverage</a:t>
            </a:r>
            <a:r>
              <a:rPr dirty="0" sz="135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Technology</a:t>
            </a:r>
            <a:r>
              <a:rPr dirty="0" sz="135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2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dirty="0" sz="135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Personalization:</a:t>
            </a:r>
            <a:endParaRPr sz="1350">
              <a:latin typeface="Trebuchet MS"/>
              <a:cs typeface="Trebuchet MS"/>
            </a:endParaRPr>
          </a:p>
          <a:p>
            <a:pPr marL="303530" marR="180975">
              <a:lnSpc>
                <a:spcPct val="115700"/>
              </a:lnSpc>
            </a:pP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CRM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(Customer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Relationship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Management)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systems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track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interactions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preferences.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helps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offering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timely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relevant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advice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services.</a:t>
            </a:r>
            <a:endParaRPr sz="1350">
              <a:latin typeface="Verdana"/>
              <a:cs typeface="Verdana"/>
            </a:endParaRPr>
          </a:p>
          <a:p>
            <a:pPr marL="303530" marR="33655">
              <a:lnSpc>
                <a:spcPct val="115700"/>
              </a:lnSpc>
            </a:pP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Implement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AI-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tools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personalized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insights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forecasts,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enhancing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decision-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13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processes.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9824" y="0"/>
            <a:ext cx="2233040" cy="1069659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8524" y="483676"/>
            <a:ext cx="4970145" cy="107378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 indent="490855">
              <a:lnSpc>
                <a:spcPct val="116599"/>
              </a:lnSpc>
              <a:spcBef>
                <a:spcPts val="90"/>
              </a:spcBef>
              <a:tabLst>
                <a:tab pos="2790825" algn="l"/>
              </a:tabLst>
            </a:pPr>
            <a:r>
              <a:rPr dirty="0" sz="2950" spc="-10"/>
              <a:t>Customized</a:t>
            </a:r>
            <a:r>
              <a:rPr dirty="0" sz="2950"/>
              <a:t>	</a:t>
            </a:r>
            <a:r>
              <a:rPr dirty="0" sz="2950" spc="50"/>
              <a:t>Solutions </a:t>
            </a:r>
            <a:r>
              <a:rPr dirty="0" sz="2950"/>
              <a:t>Personalize</a:t>
            </a:r>
            <a:r>
              <a:rPr dirty="0" sz="2950" spc="10"/>
              <a:t> </a:t>
            </a:r>
            <a:r>
              <a:rPr dirty="0" sz="2950"/>
              <a:t>Your</a:t>
            </a:r>
            <a:r>
              <a:rPr dirty="0" sz="2950" spc="25"/>
              <a:t> </a:t>
            </a:r>
            <a:r>
              <a:rPr dirty="0" sz="2950" spc="-10"/>
              <a:t>Approach</a:t>
            </a:r>
            <a:r>
              <a:rPr dirty="0" sz="2950" spc="-10" b="0">
                <a:latin typeface="Verdana"/>
                <a:cs typeface="Verdana"/>
              </a:rPr>
              <a:t>: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599" y="1227274"/>
            <a:ext cx="71916" cy="7191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8599" y="2425888"/>
            <a:ext cx="71916" cy="7191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599" y="4223809"/>
            <a:ext cx="71916" cy="719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599" y="5422422"/>
            <a:ext cx="71916" cy="719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599" y="7220343"/>
            <a:ext cx="71916" cy="7191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599" y="8718610"/>
            <a:ext cx="71916" cy="7191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32065" y="766292"/>
            <a:ext cx="4109085" cy="901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5080" indent="-367030">
              <a:lnSpc>
                <a:spcPct val="115700"/>
              </a:lnSpc>
              <a:spcBef>
                <a:spcPts val="100"/>
              </a:spcBef>
            </a:pP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Build</a:t>
            </a:r>
            <a:r>
              <a:rPr dirty="0" sz="17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Strong</a:t>
            </a:r>
            <a:r>
              <a:rPr dirty="0" sz="17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Client</a:t>
            </a:r>
            <a:r>
              <a:rPr dirty="0" sz="17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FFFFFF"/>
                </a:solidFill>
                <a:latin typeface="Trebuchet MS"/>
                <a:cs typeface="Trebuchet MS"/>
              </a:rPr>
              <a:t>Relationships: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Schedule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check-</a:t>
            </a:r>
            <a:r>
              <a:rPr dirty="0" sz="1700" spc="-80">
                <a:solidFill>
                  <a:srgbClr val="FFFFFF"/>
                </a:solidFill>
                <a:latin typeface="Verdana"/>
                <a:cs typeface="Verdana"/>
              </a:rPr>
              <a:t>ins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review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meetings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ensure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continually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being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Verdana"/>
                <a:cs typeface="Verdana"/>
              </a:rPr>
              <a:t>met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adjust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strategies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needed.</a:t>
            </a:r>
            <a:endParaRPr sz="1700">
              <a:latin typeface="Verdana"/>
              <a:cs typeface="Verdana"/>
            </a:endParaRPr>
          </a:p>
          <a:p>
            <a:pPr marL="379095" marR="219710">
              <a:lnSpc>
                <a:spcPct val="115700"/>
              </a:lnSpc>
            </a:pPr>
            <a:r>
              <a:rPr dirty="0" sz="1700" spc="-125">
                <a:solidFill>
                  <a:srgbClr val="FFFFFF"/>
                </a:solidFill>
                <a:latin typeface="Verdana"/>
                <a:cs typeface="Verdana"/>
              </a:rPr>
              <a:t>Send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personalized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communications,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newsletters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updates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tailored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specific </a:t>
            </a:r>
            <a:r>
              <a:rPr dirty="0" sz="1700" spc="-80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situation.</a:t>
            </a:r>
            <a:endParaRPr sz="1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700">
              <a:latin typeface="Verdana"/>
              <a:cs typeface="Verdana"/>
            </a:endParaRPr>
          </a:p>
          <a:p>
            <a:pPr marL="379095" marR="93980" indent="-367030">
              <a:lnSpc>
                <a:spcPct val="115700"/>
              </a:lnSpc>
            </a:pPr>
            <a:r>
              <a:rPr dirty="0" sz="1700" spc="-20" b="1">
                <a:solidFill>
                  <a:srgbClr val="FFFFFF"/>
                </a:solidFill>
                <a:latin typeface="Trebuchet MS"/>
                <a:cs typeface="Trebuchet MS"/>
              </a:rPr>
              <a:t>Offer</a:t>
            </a:r>
            <a:r>
              <a:rPr dirty="0" sz="17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Exclusive</a:t>
            </a:r>
            <a:r>
              <a:rPr dirty="0" sz="17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Access</a:t>
            </a:r>
            <a:r>
              <a:rPr dirty="0" sz="17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17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FFFFFF"/>
                </a:solidFill>
                <a:latin typeface="Trebuchet MS"/>
                <a:cs typeface="Trebuchet MS"/>
              </a:rPr>
              <a:t>Benefits: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exclusive </a:t>
            </a:r>
            <a:r>
              <a:rPr dirty="0" sz="1700" spc="-75">
                <a:solidFill>
                  <a:srgbClr val="FFFFFF"/>
                </a:solidFill>
                <a:latin typeface="Verdana"/>
                <a:cs typeface="Verdana"/>
              </a:rPr>
              <a:t>access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resources,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financial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seminars,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webinars,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reports,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relevant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interests.</a:t>
            </a:r>
            <a:endParaRPr sz="1700">
              <a:latin typeface="Verdana"/>
              <a:cs typeface="Verdana"/>
            </a:endParaRPr>
          </a:p>
          <a:p>
            <a:pPr marL="379095" marR="240029">
              <a:lnSpc>
                <a:spcPct val="115700"/>
              </a:lnSpc>
            </a:pP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Consider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loyalty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25">
                <a:solidFill>
                  <a:srgbClr val="FFFFFF"/>
                </a:solidFill>
                <a:latin typeface="Verdana"/>
                <a:cs typeface="Verdana"/>
              </a:rPr>
              <a:t>programs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Verdana"/>
                <a:cs typeface="Verdana"/>
              </a:rPr>
              <a:t>offer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additional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perks,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65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discounted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1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long-</a:t>
            </a:r>
            <a:r>
              <a:rPr dirty="0" sz="1700" spc="-120">
                <a:solidFill>
                  <a:srgbClr val="FFFFFF"/>
                </a:solidFill>
                <a:latin typeface="Verdana"/>
                <a:cs typeface="Verdana"/>
              </a:rPr>
              <a:t>term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referrals.</a:t>
            </a:r>
            <a:endParaRPr sz="1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Gather</a:t>
            </a:r>
            <a:r>
              <a:rPr dirty="0" sz="17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17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Act</a:t>
            </a:r>
            <a:r>
              <a:rPr dirty="0" sz="1700" spc="-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170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FFFFFF"/>
                </a:solidFill>
                <a:latin typeface="Trebuchet MS"/>
                <a:cs typeface="Trebuchet MS"/>
              </a:rPr>
              <a:t>Feedback:</a:t>
            </a:r>
            <a:endParaRPr sz="1700">
              <a:latin typeface="Trebuchet MS"/>
              <a:cs typeface="Trebuchet MS"/>
            </a:endParaRPr>
          </a:p>
          <a:p>
            <a:pPr marL="379095" marR="217804">
              <a:lnSpc>
                <a:spcPct val="115700"/>
              </a:lnSpc>
            </a:pP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Collect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feedback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about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experiences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make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improvements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services.</a:t>
            </a:r>
            <a:endParaRPr sz="1700">
              <a:latin typeface="Verdana"/>
              <a:cs typeface="Verdana"/>
            </a:endParaRPr>
          </a:p>
          <a:p>
            <a:pPr marL="379095" marR="21590">
              <a:lnSpc>
                <a:spcPct val="115700"/>
              </a:lnSpc>
            </a:pPr>
            <a:r>
              <a:rPr dirty="0" sz="1700" spc="-110">
                <a:solidFill>
                  <a:srgbClr val="FFFFFF"/>
                </a:solidFill>
                <a:latin typeface="Verdana"/>
                <a:cs typeface="Verdana"/>
              </a:rPr>
              <a:t>Regular</a:t>
            </a:r>
            <a:r>
              <a:rPr dirty="0" sz="1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satisfaction</a:t>
            </a:r>
            <a:r>
              <a:rPr dirty="0" sz="1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surveys</a:t>
            </a:r>
            <a:r>
              <a:rPr dirty="0" sz="1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Verdana"/>
                <a:cs typeface="Verdana"/>
              </a:rPr>
              <a:t>can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1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5">
                <a:solidFill>
                  <a:srgbClr val="FFFFFF"/>
                </a:solidFill>
                <a:latin typeface="Verdana"/>
                <a:cs typeface="Verdana"/>
              </a:rPr>
              <a:t>valuable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5">
                <a:solidFill>
                  <a:srgbClr val="FFFFFF"/>
                </a:solidFill>
                <a:latin typeface="Verdana"/>
                <a:cs typeface="Verdana"/>
              </a:rPr>
              <a:t>tool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process.</a:t>
            </a:r>
            <a:endParaRPr sz="1700">
              <a:latin typeface="Verdana"/>
              <a:cs typeface="Verdana"/>
            </a:endParaRPr>
          </a:p>
          <a:p>
            <a:pPr algn="just" marL="379095" marR="296545">
              <a:lnSpc>
                <a:spcPct val="115700"/>
              </a:lnSpc>
            </a:pPr>
            <a:r>
              <a:rPr dirty="0" sz="1700" spc="-130">
                <a:solidFill>
                  <a:srgbClr val="FFFFFF"/>
                </a:solidFill>
                <a:latin typeface="Verdana"/>
                <a:cs typeface="Verdana"/>
              </a:rPr>
              <a:t>Demonstrating</a:t>
            </a:r>
            <a:r>
              <a:rPr dirty="0" sz="170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6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700" spc="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2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dirty="0" sz="1700" spc="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170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1700" spc="-125">
                <a:solidFill>
                  <a:srgbClr val="FFFFFF"/>
                </a:solidFill>
                <a:latin typeface="Verdana"/>
                <a:cs typeface="Verdana"/>
              </a:rPr>
              <a:t>input</a:t>
            </a:r>
            <a:r>
              <a:rPr dirty="0" sz="170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70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1700" spc="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willing</a:t>
            </a:r>
            <a:r>
              <a:rPr dirty="0" sz="170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2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Verdana"/>
                <a:cs typeface="Verdana"/>
              </a:rPr>
              <a:t>adapt</a:t>
            </a:r>
            <a:r>
              <a:rPr dirty="0" sz="170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17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22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700" spc="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better</a:t>
            </a:r>
            <a:r>
              <a:rPr dirty="0" sz="170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65">
                <a:solidFill>
                  <a:srgbClr val="FFFFFF"/>
                </a:solidFill>
                <a:latin typeface="Verdana"/>
                <a:cs typeface="Verdana"/>
              </a:rPr>
              <a:t>meet</a:t>
            </a:r>
            <a:r>
              <a:rPr dirty="0" sz="170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2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700" spc="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Verdana"/>
                <a:cs typeface="Verdana"/>
              </a:rPr>
              <a:t>needs </a:t>
            </a:r>
            <a:r>
              <a:rPr dirty="0" sz="1700" spc="-105">
                <a:solidFill>
                  <a:srgbClr val="FFFFFF"/>
                </a:solidFill>
                <a:latin typeface="Verdana"/>
                <a:cs typeface="Verdana"/>
              </a:rPr>
              <a:t>strengthens</a:t>
            </a:r>
            <a:r>
              <a:rPr dirty="0" sz="1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7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00">
                <a:solidFill>
                  <a:srgbClr val="FFFFFF"/>
                </a:solidFill>
                <a:latin typeface="Verdana"/>
                <a:cs typeface="Verdana"/>
              </a:rPr>
              <a:t>trust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114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700" spc="-90">
                <a:solidFill>
                  <a:srgbClr val="FFFFFF"/>
                </a:solidFill>
                <a:latin typeface="Verdana"/>
                <a:cs typeface="Verdana"/>
              </a:rPr>
              <a:t>loyalty.</a:t>
            </a:r>
            <a:endParaRPr sz="170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29824" y="0"/>
            <a:ext cx="2233040" cy="106965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945157" y="237408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945157" y="356471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945157" y="523158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945157" y="618408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945157" y="761283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945157" y="856533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/>
              <a:t>Active</a:t>
            </a:r>
            <a:r>
              <a:rPr dirty="0" spc="-95"/>
              <a:t> </a:t>
            </a:r>
            <a:r>
              <a:rPr dirty="0" spc="-10"/>
              <a:t>Listening:</a:t>
            </a:r>
          </a:p>
          <a:p>
            <a:pPr marL="304165" marR="5080">
              <a:lnSpc>
                <a:spcPct val="115700"/>
              </a:lnSpc>
            </a:pPr>
            <a:r>
              <a:rPr dirty="0" spc="-20"/>
              <a:t>Prioritize</a:t>
            </a:r>
            <a:r>
              <a:rPr dirty="0" spc="-40"/>
              <a:t> </a:t>
            </a:r>
            <a:r>
              <a:rPr dirty="0" spc="-10"/>
              <a:t>Understanding</a:t>
            </a:r>
            <a:r>
              <a:rPr dirty="0" spc="-10" b="0">
                <a:latin typeface="Verdana"/>
                <a:cs typeface="Verdana"/>
              </a:rPr>
              <a:t>: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Begin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20" b="0">
                <a:latin typeface="Verdana"/>
                <a:cs typeface="Verdana"/>
              </a:rPr>
              <a:t>every </a:t>
            </a:r>
            <a:r>
              <a:rPr dirty="0" spc="-85" b="0">
                <a:latin typeface="Verdana"/>
                <a:cs typeface="Verdana"/>
              </a:rPr>
              <a:t>conversation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by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actively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listening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client. </a:t>
            </a:r>
            <a:r>
              <a:rPr dirty="0" spc="-85" b="0">
                <a:latin typeface="Verdana"/>
                <a:cs typeface="Verdana"/>
              </a:rPr>
              <a:t>Pay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55" b="0">
                <a:latin typeface="Verdana"/>
                <a:cs typeface="Verdana"/>
              </a:rPr>
              <a:t>close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attention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their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concerns,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goals,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and </a:t>
            </a:r>
            <a:r>
              <a:rPr dirty="0" spc="-114" b="0">
                <a:latin typeface="Verdana"/>
                <a:cs typeface="Verdana"/>
              </a:rPr>
              <a:t>any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55" b="0">
                <a:latin typeface="Verdana"/>
                <a:cs typeface="Verdana"/>
              </a:rPr>
              <a:t>specific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65" b="0">
                <a:latin typeface="Verdana"/>
                <a:cs typeface="Verdana"/>
              </a:rPr>
              <a:t>details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they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share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about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their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35" b="0">
                <a:latin typeface="Verdana"/>
                <a:cs typeface="Verdana"/>
              </a:rPr>
              <a:t>financial </a:t>
            </a:r>
            <a:r>
              <a:rPr dirty="0" spc="-10" b="0">
                <a:latin typeface="Verdana"/>
                <a:cs typeface="Verdana"/>
              </a:rPr>
              <a:t>situation.</a:t>
            </a:r>
          </a:p>
          <a:p>
            <a:pPr marL="304165" marR="66675">
              <a:lnSpc>
                <a:spcPct val="115700"/>
              </a:lnSpc>
            </a:pPr>
            <a:r>
              <a:rPr dirty="0"/>
              <a:t>Clarify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10"/>
              <a:t>Confirm:</a:t>
            </a:r>
            <a:r>
              <a:rPr dirty="0" spc="-55"/>
              <a:t> </a:t>
            </a:r>
            <a:r>
              <a:rPr dirty="0" spc="-75" b="0">
                <a:latin typeface="Verdana"/>
                <a:cs typeface="Verdana"/>
              </a:rPr>
              <a:t>Use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reflective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statements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to </a:t>
            </a:r>
            <a:r>
              <a:rPr dirty="0" spc="-85" b="0">
                <a:latin typeface="Verdana"/>
                <a:cs typeface="Verdana"/>
              </a:rPr>
              <a:t>ensure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clarity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confirm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understanding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of </a:t>
            </a:r>
            <a:r>
              <a:rPr dirty="0" spc="-80" b="0">
                <a:latin typeface="Verdana"/>
                <a:cs typeface="Verdana"/>
              </a:rPr>
              <a:t>the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60" b="0">
                <a:latin typeface="Verdana"/>
                <a:cs typeface="Verdana"/>
              </a:rPr>
              <a:t>client's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concerns.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For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instance,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might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say, </a:t>
            </a:r>
            <a:r>
              <a:rPr dirty="0" spc="-50" b="0">
                <a:latin typeface="Verdana"/>
                <a:cs typeface="Verdana"/>
              </a:rPr>
              <a:t>"If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30" b="0">
                <a:latin typeface="Verdana"/>
                <a:cs typeface="Verdana"/>
              </a:rPr>
              <a:t>I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understand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correctly,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you're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30" b="0">
                <a:latin typeface="Verdana"/>
                <a:cs typeface="Verdana"/>
              </a:rPr>
              <a:t>highlighting </a:t>
            </a:r>
            <a:r>
              <a:rPr dirty="0" spc="-110" b="0">
                <a:latin typeface="Verdana"/>
                <a:cs typeface="Verdana"/>
              </a:rPr>
              <a:t>that...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Does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that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sound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right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20" b="0">
                <a:latin typeface="Verdana"/>
                <a:cs typeface="Verdana"/>
              </a:rPr>
              <a:t>you?</a:t>
            </a:r>
          </a:p>
          <a:p>
            <a:pPr>
              <a:lnSpc>
                <a:spcPct val="100000"/>
              </a:lnSpc>
              <a:spcBef>
                <a:spcPts val="490"/>
              </a:spcBef>
            </a:pPr>
          </a:p>
          <a:p>
            <a:pPr marL="52705">
              <a:lnSpc>
                <a:spcPct val="100000"/>
              </a:lnSpc>
            </a:pPr>
            <a:r>
              <a:rPr dirty="0"/>
              <a:t>Build</a:t>
            </a:r>
            <a:r>
              <a:rPr dirty="0" spc="-10"/>
              <a:t> </a:t>
            </a:r>
            <a:r>
              <a:rPr dirty="0"/>
              <a:t>Rapport</a:t>
            </a:r>
            <a:r>
              <a:rPr dirty="0" spc="-10"/>
              <a:t> </a:t>
            </a:r>
            <a:r>
              <a:rPr dirty="0"/>
              <a:t>and</a:t>
            </a:r>
            <a:r>
              <a:rPr dirty="0" spc="-5"/>
              <a:t> </a:t>
            </a:r>
            <a:r>
              <a:rPr dirty="0" spc="-10"/>
              <a:t>Trust:</a:t>
            </a:r>
          </a:p>
          <a:p>
            <a:pPr marL="304165" marR="36195">
              <a:lnSpc>
                <a:spcPct val="115700"/>
              </a:lnSpc>
            </a:pPr>
            <a:r>
              <a:rPr dirty="0" spc="-70" b="0">
                <a:latin typeface="Verdana"/>
                <a:cs typeface="Verdana"/>
              </a:rPr>
              <a:t>Personal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Connection: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Start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each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meeting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by </a:t>
            </a:r>
            <a:r>
              <a:rPr dirty="0" spc="-80" b="0">
                <a:latin typeface="Verdana"/>
                <a:cs typeface="Verdana"/>
              </a:rPr>
              <a:t>finding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100" b="0">
                <a:latin typeface="Verdana"/>
                <a:cs typeface="Verdana"/>
              </a:rPr>
              <a:t>common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ground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or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shared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interests,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which </a:t>
            </a:r>
            <a:r>
              <a:rPr dirty="0" spc="-80" b="0">
                <a:latin typeface="Verdana"/>
                <a:cs typeface="Verdana"/>
              </a:rPr>
              <a:t>can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65" b="0">
                <a:latin typeface="Verdana"/>
                <a:cs typeface="Verdana"/>
              </a:rPr>
              <a:t>help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in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building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a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comfortable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trusting environment.</a:t>
            </a:r>
          </a:p>
          <a:p>
            <a:pPr marL="304165" marR="80645">
              <a:lnSpc>
                <a:spcPct val="115700"/>
              </a:lnSpc>
            </a:pPr>
            <a:r>
              <a:rPr dirty="0" spc="-90" b="0">
                <a:latin typeface="Verdana"/>
                <a:cs typeface="Verdana"/>
              </a:rPr>
              <a:t>Transparency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Honesty: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Always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be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upfront </a:t>
            </a:r>
            <a:r>
              <a:rPr dirty="0" spc="-80" b="0">
                <a:latin typeface="Verdana"/>
                <a:cs typeface="Verdana"/>
              </a:rPr>
              <a:t>about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what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your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services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can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cannot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55" b="0">
                <a:latin typeface="Verdana"/>
                <a:cs typeface="Verdana"/>
              </a:rPr>
              <a:t>achieve. </a:t>
            </a:r>
            <a:r>
              <a:rPr dirty="0" spc="-70" b="0">
                <a:latin typeface="Verdana"/>
                <a:cs typeface="Verdana"/>
              </a:rPr>
              <a:t>This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honesty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60" b="0">
                <a:latin typeface="Verdana"/>
                <a:cs typeface="Verdana"/>
              </a:rPr>
              <a:t>builds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trust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sets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realistic expectations.</a:t>
            </a:r>
          </a:p>
          <a:p>
            <a:pPr>
              <a:lnSpc>
                <a:spcPct val="100000"/>
              </a:lnSpc>
              <a:spcBef>
                <a:spcPts val="490"/>
              </a:spcBef>
            </a:pPr>
          </a:p>
          <a:p>
            <a:pPr marL="52705">
              <a:lnSpc>
                <a:spcPct val="100000"/>
              </a:lnSpc>
            </a:pPr>
            <a:r>
              <a:rPr dirty="0" spc="-20"/>
              <a:t>Tailor</a:t>
            </a:r>
            <a:r>
              <a:rPr dirty="0" spc="-70"/>
              <a:t> </a:t>
            </a:r>
            <a:r>
              <a:rPr dirty="0"/>
              <a:t>Your</a:t>
            </a:r>
            <a:r>
              <a:rPr dirty="0" spc="-70"/>
              <a:t> </a:t>
            </a:r>
            <a:r>
              <a:rPr dirty="0"/>
              <a:t>Communication</a:t>
            </a:r>
            <a:r>
              <a:rPr dirty="0" spc="-65"/>
              <a:t> </a:t>
            </a:r>
            <a:r>
              <a:rPr dirty="0" spc="-10"/>
              <a:t>Style:</a:t>
            </a:r>
          </a:p>
          <a:p>
            <a:pPr marL="304165" marR="128270">
              <a:lnSpc>
                <a:spcPct val="115700"/>
              </a:lnSpc>
            </a:pPr>
            <a:r>
              <a:rPr dirty="0" spc="-80" b="0">
                <a:latin typeface="Verdana"/>
                <a:cs typeface="Verdana"/>
              </a:rPr>
              <a:t>Adapt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Client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Preferences: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20" b="0">
                <a:latin typeface="Verdana"/>
                <a:cs typeface="Verdana"/>
              </a:rPr>
              <a:t>Some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60" b="0">
                <a:latin typeface="Verdana"/>
                <a:cs typeface="Verdana"/>
              </a:rPr>
              <a:t>clients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prefer </a:t>
            </a:r>
            <a:r>
              <a:rPr dirty="0" spc="-70" b="0">
                <a:latin typeface="Verdana"/>
                <a:cs typeface="Verdana"/>
              </a:rPr>
              <a:t>detailed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reports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and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65" b="0">
                <a:latin typeface="Verdana"/>
                <a:cs typeface="Verdana"/>
              </a:rPr>
              <a:t>statistical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100" b="0">
                <a:latin typeface="Verdana"/>
                <a:cs typeface="Verdana"/>
              </a:rPr>
              <a:t>data,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65" b="0">
                <a:latin typeface="Verdana"/>
                <a:cs typeface="Verdana"/>
              </a:rPr>
              <a:t>while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others </a:t>
            </a:r>
            <a:r>
              <a:rPr dirty="0" spc="-105" b="0">
                <a:latin typeface="Verdana"/>
                <a:cs typeface="Verdana"/>
              </a:rPr>
              <a:t>might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favor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a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100" b="0">
                <a:latin typeface="Verdana"/>
                <a:cs typeface="Verdana"/>
              </a:rPr>
              <a:t>more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conversational</a:t>
            </a:r>
            <a:r>
              <a:rPr dirty="0" spc="-12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approach.</a:t>
            </a:r>
          </a:p>
          <a:p>
            <a:pPr marL="304165" marR="33020">
              <a:lnSpc>
                <a:spcPct val="115700"/>
              </a:lnSpc>
            </a:pPr>
            <a:r>
              <a:rPr dirty="0" spc="-85" b="0">
                <a:latin typeface="Verdana"/>
                <a:cs typeface="Verdana"/>
              </a:rPr>
              <a:t>Adjust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your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85" b="0">
                <a:latin typeface="Verdana"/>
                <a:cs typeface="Verdana"/>
              </a:rPr>
              <a:t>communication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style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accordingly. </a:t>
            </a:r>
            <a:r>
              <a:rPr dirty="0" spc="-85" b="0">
                <a:latin typeface="Verdana"/>
                <a:cs typeface="Verdana"/>
              </a:rPr>
              <a:t>Simplify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Complex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Information: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Use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90" b="0">
                <a:latin typeface="Verdana"/>
                <a:cs typeface="Verdana"/>
              </a:rPr>
              <a:t>metaphors</a:t>
            </a:r>
            <a:r>
              <a:rPr dirty="0" spc="-114" b="0">
                <a:latin typeface="Verdana"/>
                <a:cs typeface="Verdana"/>
              </a:rPr>
              <a:t> </a:t>
            </a:r>
            <a:r>
              <a:rPr dirty="0" spc="-25" b="0">
                <a:latin typeface="Verdana"/>
                <a:cs typeface="Verdana"/>
              </a:rPr>
              <a:t>or </a:t>
            </a:r>
            <a:r>
              <a:rPr dirty="0" spc="-85" b="0">
                <a:latin typeface="Verdana"/>
                <a:cs typeface="Verdana"/>
              </a:rPr>
              <a:t>analogies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explain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complex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accounting</a:t>
            </a:r>
            <a:r>
              <a:rPr dirty="0" spc="-110" b="0">
                <a:latin typeface="Verdana"/>
                <a:cs typeface="Verdana"/>
              </a:rPr>
              <a:t> </a:t>
            </a:r>
            <a:r>
              <a:rPr dirty="0" spc="-30" b="0">
                <a:latin typeface="Verdana"/>
                <a:cs typeface="Verdana"/>
              </a:rPr>
              <a:t>concepts </a:t>
            </a:r>
            <a:r>
              <a:rPr dirty="0" spc="-70" b="0">
                <a:latin typeface="Verdana"/>
                <a:cs typeface="Verdana"/>
              </a:rPr>
              <a:t>in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105" b="0">
                <a:latin typeface="Verdana"/>
                <a:cs typeface="Verdana"/>
              </a:rPr>
              <a:t>a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110" b="0">
                <a:latin typeface="Verdana"/>
                <a:cs typeface="Verdana"/>
              </a:rPr>
              <a:t>way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70" b="0">
                <a:latin typeface="Verdana"/>
                <a:cs typeface="Verdana"/>
              </a:rPr>
              <a:t>that’s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95" b="0">
                <a:latin typeface="Verdana"/>
                <a:cs typeface="Verdana"/>
              </a:rPr>
              <a:t>easy</a:t>
            </a:r>
            <a:r>
              <a:rPr dirty="0" spc="-130" b="0">
                <a:latin typeface="Verdana"/>
                <a:cs typeface="Verdana"/>
              </a:rPr>
              <a:t> </a:t>
            </a:r>
            <a:r>
              <a:rPr dirty="0" spc="-75" b="0">
                <a:latin typeface="Verdana"/>
                <a:cs typeface="Verdana"/>
              </a:rPr>
              <a:t>for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60" b="0">
                <a:latin typeface="Verdana"/>
                <a:cs typeface="Verdana"/>
              </a:rPr>
              <a:t>clients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80" b="0">
                <a:latin typeface="Verdana"/>
                <a:cs typeface="Verdana"/>
              </a:rPr>
              <a:t>to</a:t>
            </a:r>
            <a:r>
              <a:rPr dirty="0" spc="-13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understand.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9395" marR="5080" indent="-227329">
              <a:lnSpc>
                <a:spcPct val="116399"/>
              </a:lnSpc>
              <a:spcBef>
                <a:spcPts val="95"/>
              </a:spcBef>
            </a:pPr>
            <a:r>
              <a:rPr dirty="0" spc="70"/>
              <a:t>Mastering</a:t>
            </a:r>
            <a:r>
              <a:rPr dirty="0" spc="-195"/>
              <a:t> </a:t>
            </a:r>
            <a:r>
              <a:rPr dirty="0" spc="-10"/>
              <a:t>Client </a:t>
            </a:r>
            <a:r>
              <a:rPr dirty="0" spc="45"/>
              <a:t>Conversations</a:t>
            </a: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81249" cy="106965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886644" y="154031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5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5"/>
                </a:lnTo>
                <a:lnTo>
                  <a:pt x="57150" y="28575"/>
                </a:lnTo>
                <a:lnTo>
                  <a:pt x="57150" y="32364"/>
                </a:lnTo>
                <a:lnTo>
                  <a:pt x="36009" y="56425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886644" y="249281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886644" y="368344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886644" y="463594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886644" y="60646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886644" y="70171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2886644" y="820781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886644" y="892219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5" y="0"/>
                </a:lnTo>
                <a:lnTo>
                  <a:pt x="32364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09" y="5642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2759644" y="1171384"/>
            <a:ext cx="4314190" cy="835977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Focus</a:t>
            </a:r>
            <a:r>
              <a:rPr dirty="0" sz="135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135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Client</a:t>
            </a:r>
            <a:r>
              <a:rPr dirty="0" sz="1350" spc="-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Goals:</a:t>
            </a:r>
            <a:endParaRPr sz="1350">
              <a:latin typeface="Trebuchet MS"/>
              <a:cs typeface="Trebuchet MS"/>
            </a:endParaRPr>
          </a:p>
          <a:p>
            <a:pPr marL="303530" marR="183515">
              <a:lnSpc>
                <a:spcPct val="115700"/>
              </a:lnSpc>
            </a:pP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Goal-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Oriented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Conversations: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Align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Verdana"/>
                <a:cs typeface="Verdana"/>
              </a:rPr>
              <a:t>each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conversation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client’s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financial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objectives.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Discuss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services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achieve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Verdana"/>
                <a:cs typeface="Verdana"/>
              </a:rPr>
              <a:t>these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goals.</a:t>
            </a:r>
            <a:endParaRPr sz="1350">
              <a:latin typeface="Verdana"/>
              <a:cs typeface="Verdana"/>
            </a:endParaRPr>
          </a:p>
          <a:p>
            <a:pPr marL="303530" marR="12700">
              <a:lnSpc>
                <a:spcPct val="115700"/>
              </a:lnSpc>
            </a:pP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Progress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Updates: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Regularly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updates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progress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towards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goals,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ensuring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informed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engaged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process.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Solution-Driven</a:t>
            </a:r>
            <a:r>
              <a:rPr dirty="0" sz="1350" spc="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Discussions:</a:t>
            </a:r>
            <a:endParaRPr sz="1350">
              <a:latin typeface="Trebuchet MS"/>
              <a:cs typeface="Trebuchet MS"/>
            </a:endParaRPr>
          </a:p>
          <a:p>
            <a:pPr marL="303530" marR="5080">
              <a:lnSpc>
                <a:spcPct val="115700"/>
              </a:lnSpc>
            </a:pP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Present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Clearly: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When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presenting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solutions,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clear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options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explain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pros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cons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each.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empowers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informed decisions.</a:t>
            </a:r>
            <a:endParaRPr sz="1350">
              <a:latin typeface="Verdana"/>
              <a:cs typeface="Verdana"/>
            </a:endParaRPr>
          </a:p>
          <a:p>
            <a:pPr marL="303530" marR="123189">
              <a:lnSpc>
                <a:spcPct val="115700"/>
              </a:lnSpc>
            </a:pP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Future-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Oriented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Thinking: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Encourage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discussions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consider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current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future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challenges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opportunities,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helping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FFFFFF"/>
                </a:solidFill>
                <a:latin typeface="Verdana"/>
                <a:cs typeface="Verdana"/>
              </a:rPr>
              <a:t>plan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ahead.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Effective</a:t>
            </a:r>
            <a:r>
              <a:rPr dirty="0" sz="1350" spc="-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rebuchet MS"/>
                <a:cs typeface="Trebuchet MS"/>
              </a:rPr>
              <a:t>Feedback</a:t>
            </a:r>
            <a:r>
              <a:rPr dirty="0" sz="1350" spc="-20" b="1">
                <a:solidFill>
                  <a:srgbClr val="FFFFFF"/>
                </a:solidFill>
                <a:latin typeface="Trebuchet MS"/>
                <a:cs typeface="Trebuchet MS"/>
              </a:rPr>
              <a:t> Loop:</a:t>
            </a:r>
            <a:endParaRPr sz="1350">
              <a:latin typeface="Trebuchet MS"/>
              <a:cs typeface="Trebuchet MS"/>
            </a:endParaRPr>
          </a:p>
          <a:p>
            <a:pPr marL="303530" marR="6985">
              <a:lnSpc>
                <a:spcPct val="115700"/>
              </a:lnSpc>
            </a:pP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Encourage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Feedback: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end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each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discussion,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encourage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feedback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conversation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any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areas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need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further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clarification.</a:t>
            </a:r>
            <a:endParaRPr sz="1350">
              <a:latin typeface="Verdana"/>
              <a:cs typeface="Verdana"/>
            </a:endParaRPr>
          </a:p>
          <a:p>
            <a:pPr marL="303530" marR="146685">
              <a:lnSpc>
                <a:spcPct val="115700"/>
              </a:lnSpc>
            </a:pP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Continuous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Improvement: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feedback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continuously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refine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your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communication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approach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better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meet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expectations.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350">
              <a:latin typeface="Verdana"/>
              <a:cs typeface="Verdana"/>
            </a:endParaRPr>
          </a:p>
          <a:p>
            <a:pPr marL="52705">
              <a:lnSpc>
                <a:spcPct val="100000"/>
              </a:lnSpc>
            </a:pP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Leverage</a:t>
            </a:r>
            <a:r>
              <a:rPr dirty="0" sz="135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Trebuchet MS"/>
                <a:cs typeface="Trebuchet MS"/>
              </a:rPr>
              <a:t>Technology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endParaRPr sz="1350">
              <a:latin typeface="Verdana"/>
              <a:cs typeface="Verdana"/>
            </a:endParaRPr>
          </a:p>
          <a:p>
            <a:pPr marL="303530" marR="92075">
              <a:lnSpc>
                <a:spcPct val="115700"/>
              </a:lnSpc>
            </a:pP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Virtual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Meetings: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video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conferencing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tools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remote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meetings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connections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in-person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meetings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13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possible.</a:t>
            </a:r>
            <a:endParaRPr sz="1350">
              <a:latin typeface="Verdana"/>
              <a:cs typeface="Verdana"/>
            </a:endParaRPr>
          </a:p>
          <a:p>
            <a:pPr marL="303530" marR="94615">
              <a:lnSpc>
                <a:spcPct val="115700"/>
              </a:lnSpc>
            </a:pP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Portals: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access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digital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portals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dirty="0" sz="135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view</a:t>
            </a:r>
            <a:r>
              <a:rPr dirty="0" sz="135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documentation,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updates,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communicate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135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convenience.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81249" cy="106965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19409" y="10209580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 h="0">
                <a:moveTo>
                  <a:pt x="0" y="0"/>
                </a:moveTo>
                <a:lnTo>
                  <a:pt x="3385051" y="0"/>
                </a:lnTo>
              </a:path>
            </a:pathLst>
          </a:custGeom>
          <a:ln w="76200">
            <a:solidFill>
              <a:srgbClr val="3CCC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981309" y="8268523"/>
            <a:ext cx="3461385" cy="391795"/>
          </a:xfrm>
          <a:prstGeom prst="rect">
            <a:avLst/>
          </a:prstGeom>
          <a:solidFill>
            <a:srgbClr val="182A81"/>
          </a:solidFill>
        </p:spPr>
        <p:txBody>
          <a:bodyPr wrap="square" lIns="0" tIns="38735" rIns="0" bIns="0" rtlCol="0" vert="horz">
            <a:spAutoFit/>
          </a:bodyPr>
          <a:lstStyle/>
          <a:p>
            <a:pPr marL="216535">
              <a:lnSpc>
                <a:spcPct val="100000"/>
              </a:lnSpc>
              <a:spcBef>
                <a:spcPts val="305"/>
              </a:spcBef>
            </a:pPr>
            <a:r>
              <a:rPr dirty="0" sz="1950" spc="-55">
                <a:solidFill>
                  <a:srgbClr val="F7F5F1"/>
                </a:solidFill>
                <a:latin typeface="Arial Black"/>
                <a:cs typeface="Arial Black"/>
              </a:rPr>
              <a:t>REQUEST</a:t>
            </a:r>
            <a:r>
              <a:rPr dirty="0" sz="1950">
                <a:solidFill>
                  <a:srgbClr val="F7F5F1"/>
                </a:solidFill>
                <a:latin typeface="Arial Black"/>
                <a:cs typeface="Arial Black"/>
              </a:rPr>
              <a:t> A </a:t>
            </a:r>
            <a:r>
              <a:rPr dirty="0" sz="1950" spc="-70">
                <a:solidFill>
                  <a:srgbClr val="F7F5F1"/>
                </a:solidFill>
                <a:latin typeface="Arial Black"/>
                <a:cs typeface="Arial Black"/>
              </a:rPr>
              <a:t>FREE</a:t>
            </a:r>
            <a:r>
              <a:rPr dirty="0" sz="1950">
                <a:solidFill>
                  <a:srgbClr val="F7F5F1"/>
                </a:solidFill>
                <a:latin typeface="Arial Black"/>
                <a:cs typeface="Arial Black"/>
              </a:rPr>
              <a:t> </a:t>
            </a:r>
            <a:r>
              <a:rPr dirty="0" sz="1950" spc="-20">
                <a:solidFill>
                  <a:srgbClr val="F7F5F1"/>
                </a:solidFill>
                <a:latin typeface="Arial Black"/>
                <a:cs typeface="Arial Black"/>
              </a:rPr>
              <a:t>CALL</a:t>
            </a:r>
            <a:endParaRPr sz="1950">
              <a:latin typeface="Arial Black"/>
              <a:cs typeface="Arial Black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381250" cy="10697210"/>
            <a:chOff x="0" y="0"/>
            <a:chExt cx="2381250" cy="106972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738" y="466830"/>
              <a:ext cx="1517752" cy="48256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85760" y="591172"/>
              <a:ext cx="26670" cy="125730"/>
            </a:xfrm>
            <a:custGeom>
              <a:avLst/>
              <a:gdLst/>
              <a:ahLst/>
              <a:cxnLst/>
              <a:rect l="l" t="t" r="r" b="b"/>
              <a:pathLst>
                <a:path w="26669" h="125729">
                  <a:moveTo>
                    <a:pt x="26115" y="125452"/>
                  </a:moveTo>
                  <a:lnTo>
                    <a:pt x="0" y="125452"/>
                  </a:lnTo>
                  <a:lnTo>
                    <a:pt x="0" y="0"/>
                  </a:lnTo>
                  <a:lnTo>
                    <a:pt x="26115" y="0"/>
                  </a:lnTo>
                  <a:lnTo>
                    <a:pt x="26115" y="125452"/>
                  </a:lnTo>
                  <a:close/>
                </a:path>
              </a:pathLst>
            </a:custGeom>
            <a:solidFill>
              <a:srgbClr val="1C328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381249" cy="10696590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2923934" y="450411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5"/>
                </a:moveTo>
                <a:lnTo>
                  <a:pt x="20654" y="47625"/>
                </a:lnTo>
                <a:lnTo>
                  <a:pt x="17617" y="47024"/>
                </a:lnTo>
                <a:lnTo>
                  <a:pt x="0" y="26974"/>
                </a:lnTo>
                <a:lnTo>
                  <a:pt x="0" y="20650"/>
                </a:lnTo>
                <a:lnTo>
                  <a:pt x="20654" y="0"/>
                </a:lnTo>
                <a:lnTo>
                  <a:pt x="26970" y="0"/>
                </a:lnTo>
                <a:lnTo>
                  <a:pt x="47625" y="20650"/>
                </a:lnTo>
                <a:lnTo>
                  <a:pt x="47625" y="23812"/>
                </a:lnTo>
                <a:lnTo>
                  <a:pt x="47625" y="26974"/>
                </a:lnTo>
                <a:lnTo>
                  <a:pt x="30007" y="47024"/>
                </a:lnTo>
                <a:lnTo>
                  <a:pt x="26970" y="47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923934" y="494226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5"/>
                </a:moveTo>
                <a:lnTo>
                  <a:pt x="20654" y="47625"/>
                </a:lnTo>
                <a:lnTo>
                  <a:pt x="17617" y="47024"/>
                </a:lnTo>
                <a:lnTo>
                  <a:pt x="0" y="26965"/>
                </a:lnTo>
                <a:lnTo>
                  <a:pt x="0" y="20650"/>
                </a:lnTo>
                <a:lnTo>
                  <a:pt x="20654" y="0"/>
                </a:lnTo>
                <a:lnTo>
                  <a:pt x="26970" y="0"/>
                </a:lnTo>
                <a:lnTo>
                  <a:pt x="47625" y="20650"/>
                </a:lnTo>
                <a:lnTo>
                  <a:pt x="47625" y="23812"/>
                </a:lnTo>
                <a:lnTo>
                  <a:pt x="47625" y="26965"/>
                </a:lnTo>
                <a:lnTo>
                  <a:pt x="30007" y="47024"/>
                </a:lnTo>
                <a:lnTo>
                  <a:pt x="26970" y="47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923934" y="559948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5"/>
                </a:moveTo>
                <a:lnTo>
                  <a:pt x="20654" y="47625"/>
                </a:lnTo>
                <a:lnTo>
                  <a:pt x="17617" y="47024"/>
                </a:lnTo>
                <a:lnTo>
                  <a:pt x="0" y="26965"/>
                </a:lnTo>
                <a:lnTo>
                  <a:pt x="0" y="20650"/>
                </a:lnTo>
                <a:lnTo>
                  <a:pt x="20654" y="0"/>
                </a:lnTo>
                <a:lnTo>
                  <a:pt x="26970" y="0"/>
                </a:lnTo>
                <a:lnTo>
                  <a:pt x="47625" y="20650"/>
                </a:lnTo>
                <a:lnTo>
                  <a:pt x="47625" y="23812"/>
                </a:lnTo>
                <a:lnTo>
                  <a:pt x="47625" y="26965"/>
                </a:lnTo>
                <a:lnTo>
                  <a:pt x="30007" y="47024"/>
                </a:lnTo>
                <a:lnTo>
                  <a:pt x="26970" y="47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2923934" y="625671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5"/>
                </a:moveTo>
                <a:lnTo>
                  <a:pt x="20654" y="47625"/>
                </a:lnTo>
                <a:lnTo>
                  <a:pt x="17617" y="47015"/>
                </a:lnTo>
                <a:lnTo>
                  <a:pt x="0" y="26965"/>
                </a:lnTo>
                <a:lnTo>
                  <a:pt x="0" y="20650"/>
                </a:lnTo>
                <a:lnTo>
                  <a:pt x="20654" y="0"/>
                </a:lnTo>
                <a:lnTo>
                  <a:pt x="26970" y="0"/>
                </a:lnTo>
                <a:lnTo>
                  <a:pt x="47625" y="20650"/>
                </a:lnTo>
                <a:lnTo>
                  <a:pt x="47625" y="23812"/>
                </a:lnTo>
                <a:lnTo>
                  <a:pt x="47625" y="26965"/>
                </a:lnTo>
                <a:lnTo>
                  <a:pt x="30007" y="47015"/>
                </a:lnTo>
                <a:lnTo>
                  <a:pt x="26970" y="47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2923934" y="691393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5"/>
                </a:moveTo>
                <a:lnTo>
                  <a:pt x="20654" y="47625"/>
                </a:lnTo>
                <a:lnTo>
                  <a:pt x="17617" y="47024"/>
                </a:lnTo>
                <a:lnTo>
                  <a:pt x="0" y="26965"/>
                </a:lnTo>
                <a:lnTo>
                  <a:pt x="0" y="20650"/>
                </a:lnTo>
                <a:lnTo>
                  <a:pt x="20654" y="0"/>
                </a:lnTo>
                <a:lnTo>
                  <a:pt x="26970" y="0"/>
                </a:lnTo>
                <a:lnTo>
                  <a:pt x="47625" y="20650"/>
                </a:lnTo>
                <a:lnTo>
                  <a:pt x="47625" y="23812"/>
                </a:lnTo>
                <a:lnTo>
                  <a:pt x="47625" y="26965"/>
                </a:lnTo>
                <a:lnTo>
                  <a:pt x="30007" y="47024"/>
                </a:lnTo>
                <a:lnTo>
                  <a:pt x="26970" y="47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2796934" y="875667"/>
            <a:ext cx="4370070" cy="6816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9855">
              <a:lnSpc>
                <a:spcPct val="114999"/>
              </a:lnSpc>
              <a:spcBef>
                <a:spcPts val="95"/>
              </a:spcBef>
            </a:pP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Orion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Global</a:t>
            </a:r>
            <a:r>
              <a:rPr dirty="0" sz="1250" spc="30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Consultin</a:t>
            </a:r>
            <a:r>
              <a:rPr dirty="0" sz="1250">
                <a:solidFill>
                  <a:srgbClr val="203482"/>
                </a:solidFill>
                <a:latin typeface="Arial MT"/>
                <a:cs typeface="Arial MT"/>
              </a:rPr>
              <a:t>g</a:t>
            </a:r>
            <a:r>
              <a:rPr dirty="0" sz="1250" spc="30">
                <a:solidFill>
                  <a:srgbClr val="203482"/>
                </a:solidFill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Ltd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premier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marketing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consultancy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specializing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empowering </a:t>
            </a:r>
            <a:r>
              <a:rPr dirty="0" sz="1250">
                <a:latin typeface="Arial MT"/>
                <a:cs typeface="Arial MT"/>
              </a:rPr>
              <a:t>accountancy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unlock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achieve </a:t>
            </a:r>
            <a:r>
              <a:rPr dirty="0" sz="1250">
                <a:latin typeface="Arial MT"/>
                <a:cs typeface="Arial MT"/>
              </a:rPr>
              <a:t>remarkable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growth.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exceptional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consultancy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services,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firms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navigate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complexities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industry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ease.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250">
              <a:latin typeface="Arial MT"/>
              <a:cs typeface="Arial MT"/>
            </a:endParaRPr>
          </a:p>
          <a:p>
            <a:pPr marL="12700" marR="36830">
              <a:lnSpc>
                <a:spcPct val="114999"/>
              </a:lnSpc>
            </a:pP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more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Orion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Ltd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support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success,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please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visit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-10">
                <a:solidFill>
                  <a:srgbClr val="203482"/>
                </a:solidFill>
                <a:latin typeface="Arial MT"/>
                <a:cs typeface="Arial MT"/>
                <a:hlinkClick r:id="rId4"/>
              </a:rPr>
              <a:t>www.orionglobalconsulting.co.uk.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50">
              <a:latin typeface="Arial MT"/>
              <a:cs typeface="Arial MT"/>
            </a:endParaRPr>
          </a:p>
          <a:p>
            <a:pPr marL="12700" marR="118110">
              <a:lnSpc>
                <a:spcPct val="114999"/>
              </a:lnSpc>
            </a:pP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leader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field,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tasked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driving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growth, </a:t>
            </a:r>
            <a:r>
              <a:rPr dirty="0" sz="1250">
                <a:latin typeface="Arial MT"/>
                <a:cs typeface="Arial MT"/>
              </a:rPr>
              <a:t>adhering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regulations,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transforming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organization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innovation.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like </a:t>
            </a:r>
            <a:r>
              <a:rPr dirty="0" sz="1250">
                <a:latin typeface="Arial MT"/>
                <a:cs typeface="Arial MT"/>
              </a:rPr>
              <a:t>Orion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Global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specifically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assist</a:t>
            </a:r>
            <a:r>
              <a:rPr dirty="0" sz="1250" spc="4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accountancy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with:</a:t>
            </a:r>
            <a:endParaRPr sz="1250">
              <a:latin typeface="Arial MT"/>
              <a:cs typeface="Arial MT"/>
            </a:endParaRPr>
          </a:p>
          <a:p>
            <a:pPr marL="287020" marR="5080">
              <a:lnSpc>
                <a:spcPct val="114999"/>
              </a:lnSpc>
            </a:pP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Enhancing</a:t>
            </a:r>
            <a:r>
              <a:rPr dirty="0" sz="1250" spc="3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Brand</a:t>
            </a:r>
            <a:r>
              <a:rPr dirty="0" sz="1250" spc="3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Visibility:</a:t>
            </a:r>
            <a:r>
              <a:rPr dirty="0" sz="1250" spc="3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>
                <a:latin typeface="Arial MT"/>
                <a:cs typeface="Arial MT"/>
              </a:rPr>
              <a:t>Elevate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firm's </a:t>
            </a:r>
            <a:r>
              <a:rPr dirty="0" sz="1250">
                <a:latin typeface="Arial MT"/>
                <a:cs typeface="Arial MT"/>
              </a:rPr>
              <a:t>presence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reputation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competitive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marketplace.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Generating</a:t>
            </a:r>
            <a:r>
              <a:rPr dirty="0" sz="1250" spc="30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Quality</a:t>
            </a:r>
            <a:r>
              <a:rPr dirty="0" sz="1250" spc="3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Leads</a:t>
            </a:r>
            <a:r>
              <a:rPr dirty="0" sz="1250" b="1">
                <a:latin typeface="Arial"/>
                <a:cs typeface="Arial"/>
              </a:rPr>
              <a:t>:</a:t>
            </a:r>
            <a:r>
              <a:rPr dirty="0" sz="1250" spc="30" b="1">
                <a:latin typeface="Arial"/>
                <a:cs typeface="Arial"/>
              </a:rPr>
              <a:t> </a:t>
            </a:r>
            <a:r>
              <a:rPr dirty="0" sz="1250">
                <a:latin typeface="Arial MT"/>
                <a:cs typeface="Arial MT"/>
              </a:rPr>
              <a:t>Attract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potential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targeted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tailored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specific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services.</a:t>
            </a:r>
            <a:endParaRPr sz="1250">
              <a:latin typeface="Arial MT"/>
              <a:cs typeface="Arial MT"/>
            </a:endParaRPr>
          </a:p>
          <a:p>
            <a:pPr marL="287020" marR="31115">
              <a:lnSpc>
                <a:spcPct val="114999"/>
              </a:lnSpc>
            </a:pP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Engaging</a:t>
            </a:r>
            <a:r>
              <a:rPr dirty="0" sz="1250" spc="40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Clients</a:t>
            </a:r>
            <a:r>
              <a:rPr dirty="0" sz="1250" spc="4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Effectively</a:t>
            </a:r>
            <a:r>
              <a:rPr dirty="0" sz="1250">
                <a:latin typeface="Arial MT"/>
                <a:cs typeface="Arial MT"/>
              </a:rPr>
              <a:t>: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compelling </a:t>
            </a:r>
            <a:r>
              <a:rPr dirty="0" sz="1250">
                <a:latin typeface="Arial MT"/>
                <a:cs typeface="Arial MT"/>
              </a:rPr>
              <a:t>content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resonate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clients,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fostering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long-term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relationships.</a:t>
            </a:r>
            <a:endParaRPr sz="1250">
              <a:latin typeface="Arial MT"/>
              <a:cs typeface="Arial MT"/>
            </a:endParaRPr>
          </a:p>
          <a:p>
            <a:pPr algn="just" marL="287020" marR="166370">
              <a:lnSpc>
                <a:spcPct val="114999"/>
              </a:lnSpc>
            </a:pP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Leveraging</a:t>
            </a:r>
            <a:r>
              <a:rPr dirty="0" sz="1250" spc="4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Data-Driven</a:t>
            </a:r>
            <a:r>
              <a:rPr dirty="0" sz="1250" spc="50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Insights</a:t>
            </a:r>
            <a:r>
              <a:rPr dirty="0" sz="1250">
                <a:solidFill>
                  <a:srgbClr val="203482"/>
                </a:solidFill>
                <a:latin typeface="Arial MT"/>
                <a:cs typeface="Arial MT"/>
              </a:rPr>
              <a:t>:</a:t>
            </a:r>
            <a:r>
              <a:rPr dirty="0" sz="1250" spc="50">
                <a:solidFill>
                  <a:srgbClr val="203482"/>
                </a:solidFill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Utilize</a:t>
            </a:r>
            <a:r>
              <a:rPr dirty="0" sz="1250" spc="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analytics</a:t>
            </a:r>
            <a:r>
              <a:rPr dirty="0" sz="1250" spc="4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track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performance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refine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efforts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for </a:t>
            </a:r>
            <a:r>
              <a:rPr dirty="0" sz="1250">
                <a:latin typeface="Arial MT"/>
                <a:cs typeface="Arial MT"/>
              </a:rPr>
              <a:t>maximum</a:t>
            </a:r>
            <a:r>
              <a:rPr dirty="0" sz="1250" spc="7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impact.</a:t>
            </a:r>
            <a:endParaRPr sz="1250">
              <a:latin typeface="Arial MT"/>
              <a:cs typeface="Arial MT"/>
            </a:endParaRPr>
          </a:p>
          <a:p>
            <a:pPr marL="287020" marR="104139">
              <a:lnSpc>
                <a:spcPct val="114999"/>
              </a:lnSpc>
            </a:pP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Staying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Ahead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of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Industry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203482"/>
                </a:solidFill>
                <a:latin typeface="Arial"/>
                <a:cs typeface="Arial"/>
              </a:rPr>
              <a:t>Trends:</a:t>
            </a:r>
            <a:r>
              <a:rPr dirty="0" sz="1250" spc="25" b="1">
                <a:solidFill>
                  <a:srgbClr val="203482"/>
                </a:solidFill>
                <a:latin typeface="Arial"/>
                <a:cs typeface="Arial"/>
              </a:rPr>
              <a:t> </a:t>
            </a:r>
            <a:r>
              <a:rPr dirty="0" sz="1250">
                <a:latin typeface="Arial MT"/>
                <a:cs typeface="Arial MT"/>
              </a:rPr>
              <a:t>Adapt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ever- </a:t>
            </a:r>
            <a:r>
              <a:rPr dirty="0" sz="1250">
                <a:latin typeface="Arial MT"/>
                <a:cs typeface="Arial MT"/>
              </a:rPr>
              <a:t>changing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landscape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cutting-edge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tools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designed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keep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firm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forefront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 spc="-10">
                <a:latin typeface="Arial MT"/>
                <a:cs typeface="Arial MT"/>
              </a:rPr>
              <a:t>innovation.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021146" y="8925426"/>
            <a:ext cx="3381375" cy="106299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dirty="0" sz="1550" b="1">
                <a:solidFill>
                  <a:srgbClr val="203482"/>
                </a:solidFill>
                <a:latin typeface="Trebuchet MS"/>
                <a:cs typeface="Trebuchet MS"/>
              </a:rPr>
              <a:t>+44 20</a:t>
            </a:r>
            <a:r>
              <a:rPr dirty="0" sz="1550" spc="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b="1">
                <a:solidFill>
                  <a:srgbClr val="203482"/>
                </a:solidFill>
                <a:latin typeface="Trebuchet MS"/>
                <a:cs typeface="Trebuchet MS"/>
              </a:rPr>
              <a:t>8287</a:t>
            </a:r>
            <a:r>
              <a:rPr dirty="0" sz="1550" spc="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spc="-20" b="1">
                <a:solidFill>
                  <a:srgbClr val="203482"/>
                </a:solidFill>
                <a:latin typeface="Trebuchet MS"/>
                <a:cs typeface="Trebuchet MS"/>
              </a:rPr>
              <a:t>4494</a:t>
            </a:r>
            <a:endParaRPr sz="15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dirty="0" sz="1550" b="1">
                <a:solidFill>
                  <a:srgbClr val="203482"/>
                </a:solidFill>
                <a:latin typeface="Trebuchet MS"/>
                <a:cs typeface="Trebuchet MS"/>
              </a:rPr>
              <a:t>+44</a:t>
            </a:r>
            <a:r>
              <a:rPr dirty="0" sz="1550" spc="20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b="1">
                <a:solidFill>
                  <a:srgbClr val="203482"/>
                </a:solidFill>
                <a:latin typeface="Trebuchet MS"/>
                <a:cs typeface="Trebuchet MS"/>
              </a:rPr>
              <a:t>7551</a:t>
            </a:r>
            <a:r>
              <a:rPr dirty="0" sz="1550" spc="20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spc="-10" b="1">
                <a:solidFill>
                  <a:srgbClr val="203482"/>
                </a:solidFill>
                <a:latin typeface="Trebuchet MS"/>
                <a:cs typeface="Trebuchet MS"/>
              </a:rPr>
              <a:t>161717</a:t>
            </a:r>
            <a:endParaRPr sz="1550">
              <a:latin typeface="Trebuchet MS"/>
              <a:cs typeface="Trebuchet MS"/>
            </a:endParaRPr>
          </a:p>
          <a:p>
            <a:pPr algn="ctr" marR="39370">
              <a:lnSpc>
                <a:spcPct val="100000"/>
              </a:lnSpc>
              <a:spcBef>
                <a:spcPts val="315"/>
              </a:spcBef>
            </a:pPr>
            <a:r>
              <a:rPr dirty="0" sz="1550" spc="70" b="1">
                <a:solidFill>
                  <a:srgbClr val="203482"/>
                </a:solidFill>
                <a:latin typeface="Trebuchet MS"/>
                <a:cs typeface="Trebuchet MS"/>
              </a:rPr>
              <a:t>OR</a:t>
            </a:r>
            <a:r>
              <a:rPr dirty="0" sz="1550" spc="-8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spc="95" b="1">
                <a:solidFill>
                  <a:srgbClr val="203482"/>
                </a:solidFill>
                <a:latin typeface="Trebuchet MS"/>
                <a:cs typeface="Trebuchet MS"/>
              </a:rPr>
              <a:t>EMAIL</a:t>
            </a:r>
            <a:r>
              <a:rPr dirty="0" sz="1550" spc="-8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1550" spc="-25" b="1">
                <a:solidFill>
                  <a:srgbClr val="203482"/>
                </a:solidFill>
                <a:latin typeface="Trebuchet MS"/>
                <a:cs typeface="Trebuchet MS"/>
              </a:rPr>
              <a:t>AT:</a:t>
            </a:r>
            <a:endParaRPr sz="15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dirty="0" sz="1150" spc="40" b="1">
                <a:solidFill>
                  <a:srgbClr val="203482"/>
                </a:solidFill>
                <a:latin typeface="Trebuchet MS"/>
                <a:cs typeface="Trebuchet MS"/>
                <a:hlinkClick r:id="rId5"/>
              </a:rPr>
              <a:t>CONTACT@ORIONGLOBALCONSULTING.CO.UK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763166" y="10405268"/>
            <a:ext cx="4103370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100" b="1">
                <a:solidFill>
                  <a:srgbClr val="203482"/>
                </a:solidFill>
                <a:latin typeface="Trebuchet MS"/>
                <a:cs typeface="Trebuchet MS"/>
              </a:rPr>
              <a:t>©</a:t>
            </a:r>
            <a:r>
              <a:rPr dirty="0" sz="950" spc="-1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950" b="1">
                <a:solidFill>
                  <a:srgbClr val="203482"/>
                </a:solidFill>
                <a:latin typeface="Trebuchet MS"/>
                <a:cs typeface="Trebuchet MS"/>
              </a:rPr>
              <a:t>2025, </a:t>
            </a:r>
            <a:r>
              <a:rPr dirty="0" sz="950" spc="70" b="1">
                <a:solidFill>
                  <a:srgbClr val="203482"/>
                </a:solidFill>
                <a:latin typeface="Trebuchet MS"/>
                <a:cs typeface="Trebuchet MS"/>
              </a:rPr>
              <a:t>ORION</a:t>
            </a:r>
            <a:r>
              <a:rPr dirty="0" sz="950" spc="-1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950" b="1">
                <a:solidFill>
                  <a:srgbClr val="203482"/>
                </a:solidFill>
                <a:latin typeface="Trebuchet MS"/>
                <a:cs typeface="Trebuchet MS"/>
              </a:rPr>
              <a:t>GLOBAL</a:t>
            </a:r>
            <a:r>
              <a:rPr dirty="0" sz="950" spc="-10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950" spc="45" b="1">
                <a:solidFill>
                  <a:srgbClr val="203482"/>
                </a:solidFill>
                <a:latin typeface="Trebuchet MS"/>
                <a:cs typeface="Trebuchet MS"/>
              </a:rPr>
              <a:t>CONSULTING,</a:t>
            </a:r>
            <a:r>
              <a:rPr dirty="0" sz="950" spc="-5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950" spc="55" b="1">
                <a:solidFill>
                  <a:srgbClr val="203482"/>
                </a:solidFill>
                <a:latin typeface="Trebuchet MS"/>
                <a:cs typeface="Trebuchet MS"/>
              </a:rPr>
              <a:t>REPRODUCTION</a:t>
            </a:r>
            <a:r>
              <a:rPr dirty="0" sz="950" spc="-10" b="1">
                <a:solidFill>
                  <a:srgbClr val="203482"/>
                </a:solidFill>
                <a:latin typeface="Trebuchet MS"/>
                <a:cs typeface="Trebuchet MS"/>
              </a:rPr>
              <a:t> </a:t>
            </a:r>
            <a:r>
              <a:rPr dirty="0" sz="950" spc="60" b="1">
                <a:solidFill>
                  <a:srgbClr val="203482"/>
                </a:solidFill>
                <a:latin typeface="Trebuchet MS"/>
                <a:cs typeface="Trebuchet MS"/>
              </a:rPr>
              <a:t>PROHIBITED</a:t>
            </a:r>
            <a:endParaRPr sz="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348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ORJONA FJERZA</dc:creator>
  <cp:keywords>DAGUhtOUIso,BAFlyM1VMb8,0</cp:keywords>
  <dc:title>lead magnet  Ebook Workbook </dc:title>
  <dcterms:created xsi:type="dcterms:W3CDTF">2025-04-09T08:57:05Z</dcterms:created>
  <dcterms:modified xsi:type="dcterms:W3CDTF">2025-04-09T08:57:05Z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2025-03-20T00:00:00Z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2025-04-09T00:00:00Z</vt:filetime>
  </property>
  <property fmtid="{D5CDD505-2E9C-101B-9397-08002B2CF9AE}" pid="5" name="Producer">
    <vt:lpwstr>iLovePDF</vt:lpwstr>
  </property>
</Properties>
</file>