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21336000" cy="12001500"/>
  <p:notesSz cx="6858000" cy="9144000"/>
  <p:embeddedFontLst>
    <p:embeddedFont>
      <p:font typeface="Poppins Bold" charset="1" panose="00000800000000000000"/>
      <p:regular r:id="rId17"/>
    </p:embeddedFont>
    <p:embeddedFont>
      <p:font typeface="Poppins" charset="1" panose="00000500000000000000"/>
      <p:regular r:id="rId18"/>
    </p:embeddedFont>
    <p:embeddedFont>
      <p:font typeface="Canva Sans Bold" charset="1" panose="020B08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7.jpeg" Type="http://schemas.openxmlformats.org/officeDocument/2006/relationships/image"/><Relationship Id="rId9" Target="https://www.blockchainx.tech/create-centralized-crypto-exchange/"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8.jpe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1255657">
            <a:off x="14505934" y="7911881"/>
            <a:ext cx="12874347" cy="8684333"/>
          </a:xfrm>
          <a:custGeom>
            <a:avLst/>
            <a:gdLst/>
            <a:ahLst/>
            <a:cxnLst/>
            <a:rect r="r" b="b" t="t" l="l"/>
            <a:pathLst>
              <a:path h="8684333" w="12874347">
                <a:moveTo>
                  <a:pt x="0" y="0"/>
                </a:moveTo>
                <a:lnTo>
                  <a:pt x="12874347" y="0"/>
                </a:lnTo>
                <a:lnTo>
                  <a:pt x="12874347" y="8684333"/>
                </a:lnTo>
                <a:lnTo>
                  <a:pt x="0" y="86843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132094" y="-832427"/>
            <a:ext cx="8266961" cy="4524282"/>
          </a:xfrm>
          <a:custGeom>
            <a:avLst/>
            <a:gdLst/>
            <a:ahLst/>
            <a:cxnLst/>
            <a:rect r="r" b="b" t="t" l="l"/>
            <a:pathLst>
              <a:path h="4524282" w="8266961">
                <a:moveTo>
                  <a:pt x="0" y="0"/>
                </a:moveTo>
                <a:lnTo>
                  <a:pt x="8266961" y="0"/>
                </a:lnTo>
                <a:lnTo>
                  <a:pt x="8266961" y="4524283"/>
                </a:lnTo>
                <a:lnTo>
                  <a:pt x="0" y="4524283"/>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5942546">
            <a:off x="-3122196" y="-3827658"/>
            <a:ext cx="7809382" cy="5267783"/>
          </a:xfrm>
          <a:custGeom>
            <a:avLst/>
            <a:gdLst/>
            <a:ahLst/>
            <a:cxnLst/>
            <a:rect r="r" b="b" t="t" l="l"/>
            <a:pathLst>
              <a:path h="5267783" w="7809382">
                <a:moveTo>
                  <a:pt x="7809382" y="0"/>
                </a:moveTo>
                <a:lnTo>
                  <a:pt x="0" y="0"/>
                </a:lnTo>
                <a:lnTo>
                  <a:pt x="0" y="5267784"/>
                </a:lnTo>
                <a:lnTo>
                  <a:pt x="7809382" y="5267784"/>
                </a:lnTo>
                <a:lnTo>
                  <a:pt x="7809382"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791890" y="9854963"/>
            <a:ext cx="7844488" cy="4293074"/>
          </a:xfrm>
          <a:custGeom>
            <a:avLst/>
            <a:gdLst/>
            <a:ahLst/>
            <a:cxnLst/>
            <a:rect r="r" b="b" t="t" l="l"/>
            <a:pathLst>
              <a:path h="4293074" w="7844488">
                <a:moveTo>
                  <a:pt x="0" y="0"/>
                </a:moveTo>
                <a:lnTo>
                  <a:pt x="7844487" y="0"/>
                </a:lnTo>
                <a:lnTo>
                  <a:pt x="7844487" y="4293074"/>
                </a:lnTo>
                <a:lnTo>
                  <a:pt x="0" y="4293074"/>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grpSp>
        <p:nvGrpSpPr>
          <p:cNvPr name="Group 6" id="6"/>
          <p:cNvGrpSpPr/>
          <p:nvPr/>
        </p:nvGrpSpPr>
        <p:grpSpPr>
          <a:xfrm rot="0">
            <a:off x="1200150" y="7192219"/>
            <a:ext cx="791693" cy="79169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7358490" y="1345604"/>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10433774" y="10211818"/>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18221891" y="3501006"/>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TextBox 18" id="18"/>
          <p:cNvSpPr txBox="true"/>
          <p:nvPr/>
        </p:nvSpPr>
        <p:spPr>
          <a:xfrm rot="0">
            <a:off x="1137637" y="4172373"/>
            <a:ext cx="19679561" cy="1685391"/>
          </a:xfrm>
          <a:prstGeom prst="rect">
            <a:avLst/>
          </a:prstGeom>
        </p:spPr>
        <p:txBody>
          <a:bodyPr anchor="t" rtlCol="false" tIns="0" lIns="0" bIns="0" rIns="0">
            <a:spAutoFit/>
          </a:bodyPr>
          <a:lstStyle/>
          <a:p>
            <a:pPr algn="ctr">
              <a:lnSpc>
                <a:spcPts val="13066"/>
              </a:lnSpc>
            </a:pPr>
            <a:r>
              <a:rPr lang="en-US" sz="9333" b="true">
                <a:solidFill>
                  <a:srgbClr val="FFFFFF"/>
                </a:solidFill>
                <a:latin typeface="Poppins Bold"/>
                <a:ea typeface="Poppins Bold"/>
                <a:cs typeface="Poppins Bold"/>
                <a:sym typeface="Poppins Bold"/>
              </a:rPr>
              <a:t>Centralized Crypto Exchange</a:t>
            </a:r>
          </a:p>
        </p:txBody>
      </p:sp>
      <p:sp>
        <p:nvSpPr>
          <p:cNvPr name="TextBox 19" id="19"/>
          <p:cNvSpPr txBox="true"/>
          <p:nvPr/>
        </p:nvSpPr>
        <p:spPr>
          <a:xfrm rot="0">
            <a:off x="4445437" y="3756971"/>
            <a:ext cx="12445126" cy="408424"/>
          </a:xfrm>
          <a:prstGeom prst="rect">
            <a:avLst/>
          </a:prstGeom>
        </p:spPr>
        <p:txBody>
          <a:bodyPr anchor="t" rtlCol="false" tIns="0" lIns="0" bIns="0" rIns="0">
            <a:spAutoFit/>
          </a:bodyPr>
          <a:lstStyle/>
          <a:p>
            <a:pPr algn="ctr">
              <a:lnSpc>
                <a:spcPts val="2920"/>
              </a:lnSpc>
              <a:spcBef>
                <a:spcPct val="0"/>
              </a:spcBef>
            </a:pPr>
            <a:r>
              <a:rPr lang="en-US" sz="2920" spc="639">
                <a:solidFill>
                  <a:srgbClr val="FFFFFF"/>
                </a:solidFill>
                <a:latin typeface="Poppins"/>
                <a:ea typeface="Poppins"/>
                <a:cs typeface="Poppins"/>
                <a:sym typeface="Poppins"/>
              </a:rPr>
              <a:t>TOP TECH STACKS FOR  </a:t>
            </a:r>
          </a:p>
        </p:txBody>
      </p:sp>
      <p:sp>
        <p:nvSpPr>
          <p:cNvPr name="TextBox 20" id="20"/>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1" id="21"/>
          <p:cNvSpPr txBox="true"/>
          <p:nvPr/>
        </p:nvSpPr>
        <p:spPr>
          <a:xfrm rot="0">
            <a:off x="4445437" y="6583485"/>
            <a:ext cx="12445126" cy="408424"/>
          </a:xfrm>
          <a:prstGeom prst="rect">
            <a:avLst/>
          </a:prstGeom>
        </p:spPr>
        <p:txBody>
          <a:bodyPr anchor="t" rtlCol="false" tIns="0" lIns="0" bIns="0" rIns="0">
            <a:spAutoFit/>
          </a:bodyPr>
          <a:lstStyle/>
          <a:p>
            <a:pPr algn="ctr">
              <a:lnSpc>
                <a:spcPts val="2920"/>
              </a:lnSpc>
              <a:spcBef>
                <a:spcPct val="0"/>
              </a:spcBef>
            </a:pPr>
            <a:r>
              <a:rPr lang="en-US" sz="2920" spc="639">
                <a:solidFill>
                  <a:srgbClr val="FFFFFF"/>
                </a:solidFill>
                <a:latin typeface="Poppins"/>
                <a:ea typeface="Poppins"/>
                <a:cs typeface="Poppins"/>
                <a:sym typeface="Poppins"/>
              </a:rPr>
              <a:t>DEVELOPMENT IN 2025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42853" y="-1047259"/>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435849" y="3511803"/>
            <a:ext cx="3319405" cy="1816620"/>
          </a:xfrm>
          <a:custGeom>
            <a:avLst/>
            <a:gdLst/>
            <a:ahLst/>
            <a:cxnLst/>
            <a:rect r="r" b="b" t="t" l="l"/>
            <a:pathLst>
              <a:path h="1816620" w="3319405">
                <a:moveTo>
                  <a:pt x="0" y="0"/>
                </a:moveTo>
                <a:lnTo>
                  <a:pt x="3319405" y="0"/>
                </a:lnTo>
                <a:lnTo>
                  <a:pt x="3319405" y="1816620"/>
                </a:lnTo>
                <a:lnTo>
                  <a:pt x="0" y="1816620"/>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255657">
            <a:off x="14898826" y="7661562"/>
            <a:ext cx="12874347" cy="8684333"/>
          </a:xfrm>
          <a:custGeom>
            <a:avLst/>
            <a:gdLst/>
            <a:ahLst/>
            <a:cxnLst/>
            <a:rect r="r" b="b" t="t" l="l"/>
            <a:pathLst>
              <a:path h="8684333" w="12874347">
                <a:moveTo>
                  <a:pt x="0" y="0"/>
                </a:moveTo>
                <a:lnTo>
                  <a:pt x="12874348" y="0"/>
                </a:lnTo>
                <a:lnTo>
                  <a:pt x="12874348" y="8684333"/>
                </a:lnTo>
                <a:lnTo>
                  <a:pt x="0" y="86843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1065614" y="3115956"/>
            <a:ext cx="791693" cy="79169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7263290" y="1416753"/>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1657343" y="9161495"/>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10374652" y="9867944"/>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8" id="18"/>
          <p:cNvSpPr/>
          <p:nvPr/>
        </p:nvSpPr>
        <p:spPr>
          <a:xfrm flipH="false" flipV="false" rot="-1255657">
            <a:off x="4355563" y="-2624951"/>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0" id="20"/>
          <p:cNvSpPr txBox="true"/>
          <p:nvPr/>
        </p:nvSpPr>
        <p:spPr>
          <a:xfrm rot="0">
            <a:off x="1950930" y="2564330"/>
            <a:ext cx="8717070" cy="1475312"/>
          </a:xfrm>
          <a:prstGeom prst="rect">
            <a:avLst/>
          </a:prstGeom>
        </p:spPr>
        <p:txBody>
          <a:bodyPr anchor="t" rtlCol="false" tIns="0" lIns="0" bIns="0" rIns="0">
            <a:spAutoFit/>
          </a:bodyPr>
          <a:lstStyle/>
          <a:p>
            <a:pPr algn="l">
              <a:lnSpc>
                <a:spcPts val="11433"/>
              </a:lnSpc>
            </a:pPr>
            <a:r>
              <a:rPr lang="en-US" sz="8166" b="true">
                <a:solidFill>
                  <a:srgbClr val="FFFFFF"/>
                </a:solidFill>
                <a:latin typeface="Poppins Bold"/>
                <a:ea typeface="Poppins Bold"/>
                <a:cs typeface="Poppins Bold"/>
                <a:sym typeface="Poppins Bold"/>
              </a:rPr>
              <a:t>Introduction</a:t>
            </a:r>
          </a:p>
        </p:txBody>
      </p:sp>
      <p:sp>
        <p:nvSpPr>
          <p:cNvPr name="TextBox 21" id="21"/>
          <p:cNvSpPr txBox="true"/>
          <p:nvPr/>
        </p:nvSpPr>
        <p:spPr>
          <a:xfrm rot="0">
            <a:off x="2399262" y="4258188"/>
            <a:ext cx="16537475" cy="5577417"/>
          </a:xfrm>
          <a:prstGeom prst="rect">
            <a:avLst/>
          </a:prstGeom>
        </p:spPr>
        <p:txBody>
          <a:bodyPr anchor="t" rtlCol="false" tIns="0" lIns="0" bIns="0" rIns="0">
            <a:spAutoFit/>
          </a:bodyPr>
          <a:lstStyle/>
          <a:p>
            <a:pPr algn="just">
              <a:lnSpc>
                <a:spcPts val="4958"/>
              </a:lnSpc>
            </a:pPr>
            <a:r>
              <a:rPr lang="en-US" sz="2916">
                <a:solidFill>
                  <a:srgbClr val="FFFFFF"/>
                </a:solidFill>
                <a:latin typeface="Poppins"/>
                <a:ea typeface="Poppins"/>
                <a:cs typeface="Poppins"/>
                <a:sym typeface="Poppins"/>
              </a:rPr>
              <a:t>Int</a:t>
            </a:r>
            <a:r>
              <a:rPr lang="en-US" sz="2916">
                <a:solidFill>
                  <a:srgbClr val="FFFFFF"/>
                </a:solidFill>
                <a:latin typeface="Poppins"/>
                <a:ea typeface="Poppins"/>
                <a:cs typeface="Poppins"/>
                <a:sym typeface="Poppins"/>
              </a:rPr>
              <a:t>roduction This grain of truth feeds on the greatest economic system revolution-the fast-changing crypto market ringed-in by centralized crypto exchanges (CEXs) immediately. Building a robust, secure, scalable centralized exchange in 2025 will definitely call for the right technology stack, with sharp competition and rising user expectations. Thus, the choice of right tools and frameworks is clear-it is not just for smooth performance and user experience but also for compliance, security, and future scalability. This blog shares into the top technology stacks meant for building a centralized crypto exchange with considerations towards the core components and future trends.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342853" y="-1047259"/>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00150" y="1200150"/>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682093" y="7180258"/>
            <a:ext cx="3319405" cy="1816620"/>
          </a:xfrm>
          <a:custGeom>
            <a:avLst/>
            <a:gdLst/>
            <a:ahLst/>
            <a:cxnLst/>
            <a:rect r="r" b="b" t="t" l="l"/>
            <a:pathLst>
              <a:path h="1816620" w="3319405">
                <a:moveTo>
                  <a:pt x="0" y="0"/>
                </a:moveTo>
                <a:lnTo>
                  <a:pt x="3319405" y="0"/>
                </a:lnTo>
                <a:lnTo>
                  <a:pt x="3319405" y="1816620"/>
                </a:lnTo>
                <a:lnTo>
                  <a:pt x="0" y="181662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255657">
            <a:off x="14898826" y="7661562"/>
            <a:ext cx="12874347" cy="8684333"/>
          </a:xfrm>
          <a:custGeom>
            <a:avLst/>
            <a:gdLst/>
            <a:ahLst/>
            <a:cxnLst/>
            <a:rect r="r" b="b" t="t" l="l"/>
            <a:pathLst>
              <a:path h="8684333" w="12874347">
                <a:moveTo>
                  <a:pt x="0" y="0"/>
                </a:moveTo>
                <a:lnTo>
                  <a:pt x="12874348" y="0"/>
                </a:lnTo>
                <a:lnTo>
                  <a:pt x="12874348" y="8684333"/>
                </a:lnTo>
                <a:lnTo>
                  <a:pt x="0" y="86843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9003321" y="1213330"/>
            <a:ext cx="791693" cy="79169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8188610" y="2124530"/>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7860540" y="10600161"/>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11298897" y="9413981"/>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8" id="18"/>
          <p:cNvSpPr/>
          <p:nvPr/>
        </p:nvSpPr>
        <p:spPr>
          <a:xfrm flipH="false" flipV="false" rot="-1255657">
            <a:off x="4355563" y="-2624951"/>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9" id="19"/>
          <p:cNvGrpSpPr/>
          <p:nvPr/>
        </p:nvGrpSpPr>
        <p:grpSpPr>
          <a:xfrm rot="0">
            <a:off x="14896589" y="2568450"/>
            <a:ext cx="6359179" cy="6120765"/>
            <a:chOff x="30480" y="591820"/>
            <a:chExt cx="12736830" cy="12259310"/>
          </a:xfrm>
        </p:grpSpPr>
        <p:sp>
          <p:nvSpPr>
            <p:cNvPr name="Freeform 20" id="20"/>
            <p:cNvSpPr/>
            <p:nvPr/>
          </p:nvSpPr>
          <p:spPr>
            <a:xfrm flipH="false" flipV="false" rot="0">
              <a:off x="0" y="0"/>
              <a:ext cx="12736830" cy="12259310"/>
            </a:xfrm>
            <a:custGeom>
              <a:avLst/>
              <a:gdLst/>
              <a:ahLst/>
              <a:cxnLst/>
              <a:rect r="r" b="b" t="t" l="l"/>
              <a:pathLst>
                <a:path h="12259310" w="1273683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8"/>
              <a:stretch>
                <a:fillRect l="-24714" t="0" r="-24714" b="0"/>
              </a:stretch>
            </a:blipFill>
          </p:spPr>
        </p:sp>
      </p:grpSp>
      <p:sp>
        <p:nvSpPr>
          <p:cNvPr name="TextBox 21" id="21"/>
          <p:cNvSpPr txBox="true"/>
          <p:nvPr/>
        </p:nvSpPr>
        <p:spPr>
          <a:xfrm rot="0">
            <a:off x="16016508" y="890359"/>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2" id="22"/>
          <p:cNvSpPr txBox="true"/>
          <p:nvPr/>
        </p:nvSpPr>
        <p:spPr>
          <a:xfrm rot="0">
            <a:off x="1565359" y="4064529"/>
            <a:ext cx="13028696" cy="3088217"/>
          </a:xfrm>
          <a:prstGeom prst="rect">
            <a:avLst/>
          </a:prstGeom>
        </p:spPr>
        <p:txBody>
          <a:bodyPr anchor="t" rtlCol="false" tIns="0" lIns="0" bIns="0" rIns="0">
            <a:spAutoFit/>
          </a:bodyPr>
          <a:lstStyle/>
          <a:p>
            <a:pPr algn="just">
              <a:lnSpc>
                <a:spcPts val="4958"/>
              </a:lnSpc>
            </a:pPr>
            <a:r>
              <a:rPr lang="en-US" sz="2916">
                <a:solidFill>
                  <a:srgbClr val="FFFFFF"/>
                </a:solidFill>
                <a:latin typeface="Poppins"/>
                <a:ea typeface="Poppins"/>
                <a:cs typeface="Poppins"/>
                <a:sym typeface="Poppins"/>
              </a:rPr>
              <a:t>At</a:t>
            </a:r>
            <a:r>
              <a:rPr lang="en-US" sz="2916">
                <a:solidFill>
                  <a:srgbClr val="FFFFFF"/>
                </a:solidFill>
                <a:latin typeface="Poppins"/>
                <a:ea typeface="Poppins"/>
                <a:cs typeface="Poppins"/>
                <a:sym typeface="Poppins"/>
              </a:rPr>
              <a:t> the heart of every centralized crypto exchange are several critical components. Each of these components must work together to deliver a better experience for traders while ensuring safety, efficiency, and compliance with the law. The selection of technology is important for </a:t>
            </a:r>
            <a:r>
              <a:rPr lang="en-US" sz="2916" u="sng">
                <a:solidFill>
                  <a:srgbClr val="FFFFFF"/>
                </a:solidFill>
                <a:latin typeface="Poppins"/>
                <a:ea typeface="Poppins"/>
                <a:cs typeface="Poppins"/>
                <a:sym typeface="Poppins"/>
                <a:hlinkClick r:id="rId9" tooltip="https://www.blockchainx.tech/create-centralized-crypto-exchange/"/>
              </a:rPr>
              <a:t>to create centralized crypto exchanges</a:t>
            </a:r>
            <a:r>
              <a:rPr lang="en-US" sz="2916">
                <a:solidFill>
                  <a:srgbClr val="FFFFFF"/>
                </a:solidFill>
                <a:latin typeface="Poppins"/>
                <a:ea typeface="Poppins"/>
                <a:cs typeface="Poppins"/>
                <a:sym typeface="Poppins"/>
              </a:rPr>
              <a:t>. The components are:</a:t>
            </a:r>
          </a:p>
        </p:txBody>
      </p:sp>
      <p:sp>
        <p:nvSpPr>
          <p:cNvPr name="TextBox 23" id="23"/>
          <p:cNvSpPr txBox="true"/>
          <p:nvPr/>
        </p:nvSpPr>
        <p:spPr>
          <a:xfrm rot="0">
            <a:off x="1200150" y="989419"/>
            <a:ext cx="14441653" cy="2919937"/>
          </a:xfrm>
          <a:prstGeom prst="rect">
            <a:avLst/>
          </a:prstGeom>
        </p:spPr>
        <p:txBody>
          <a:bodyPr anchor="t" rtlCol="false" tIns="0" lIns="0" bIns="0" rIns="0">
            <a:spAutoFit/>
          </a:bodyPr>
          <a:lstStyle/>
          <a:p>
            <a:pPr algn="l">
              <a:lnSpc>
                <a:spcPts val="11433"/>
              </a:lnSpc>
            </a:pPr>
            <a:r>
              <a:rPr lang="en-US" sz="8166" b="true">
                <a:solidFill>
                  <a:srgbClr val="FFFFFF"/>
                </a:solidFill>
                <a:latin typeface="Poppins Bold"/>
                <a:ea typeface="Poppins Bold"/>
                <a:cs typeface="Poppins Bold"/>
                <a:sym typeface="Poppins Bold"/>
              </a:rPr>
              <a:t>Core Components of a Centralized Exchange</a:t>
            </a:r>
          </a:p>
        </p:txBody>
      </p:sp>
      <p:sp>
        <p:nvSpPr>
          <p:cNvPr name="TextBox 24" id="24"/>
          <p:cNvSpPr txBox="true"/>
          <p:nvPr/>
        </p:nvSpPr>
        <p:spPr>
          <a:xfrm rot="0">
            <a:off x="2841601" y="7632127"/>
            <a:ext cx="6756123" cy="2368550"/>
          </a:xfrm>
          <a:prstGeom prst="rect">
            <a:avLst/>
          </a:prstGeom>
        </p:spPr>
        <p:txBody>
          <a:bodyPr anchor="t" rtlCol="false" tIns="0" lIns="0" bIns="0" rIns="0">
            <a:spAutoFit/>
          </a:bodyPr>
          <a:lstStyle/>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Frontend Technologies</a:t>
            </a:r>
          </a:p>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Backend Technologies</a:t>
            </a:r>
          </a:p>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Database and Storage Solutions</a:t>
            </a:r>
          </a:p>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Security Tech stack</a:t>
            </a:r>
          </a:p>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Infrastructure and Deployment</a:t>
            </a:r>
          </a:p>
          <a:p>
            <a:pPr algn="l" marL="629708" indent="-314854" lvl="1">
              <a:lnSpc>
                <a:spcPts val="3149"/>
              </a:lnSpc>
              <a:buFont typeface="Arial"/>
              <a:buChar char="•"/>
            </a:pPr>
            <a:r>
              <a:rPr lang="en-US" b="true" sz="2916">
                <a:solidFill>
                  <a:srgbClr val="FFFFFF"/>
                </a:solidFill>
                <a:latin typeface="Poppins Bold"/>
                <a:ea typeface="Poppins Bold"/>
                <a:cs typeface="Poppins Bold"/>
                <a:sym typeface="Poppins Bold"/>
              </a:rPr>
              <a:t>Analytics and Monitoring Tools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4007878">
            <a:off x="-2883396" y="-1502790"/>
            <a:ext cx="5095892" cy="3437411"/>
          </a:xfrm>
          <a:custGeom>
            <a:avLst/>
            <a:gdLst/>
            <a:ahLst/>
            <a:cxnLst/>
            <a:rect r="r" b="b" t="t" l="l"/>
            <a:pathLst>
              <a:path h="3437411" w="5095892">
                <a:moveTo>
                  <a:pt x="0" y="0"/>
                </a:moveTo>
                <a:lnTo>
                  <a:pt x="5095892" y="0"/>
                </a:lnTo>
                <a:lnTo>
                  <a:pt x="5095892" y="3437411"/>
                </a:lnTo>
                <a:lnTo>
                  <a:pt x="0" y="34374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308757">
            <a:off x="14553559" y="10240694"/>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8369694" y="5209057"/>
            <a:ext cx="791693" cy="79169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6" id="6"/>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7" id="7"/>
          <p:cNvGrpSpPr/>
          <p:nvPr/>
        </p:nvGrpSpPr>
        <p:grpSpPr>
          <a:xfrm rot="2099763">
            <a:off x="6167919" y="9194147"/>
            <a:ext cx="700457" cy="612900"/>
            <a:chOff x="0" y="0"/>
            <a:chExt cx="812800" cy="711200"/>
          </a:xfrm>
        </p:grpSpPr>
        <p:sp>
          <p:nvSpPr>
            <p:cNvPr name="Freeform 8" id="8"/>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9" id="9"/>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0" id="10"/>
          <p:cNvGrpSpPr/>
          <p:nvPr/>
        </p:nvGrpSpPr>
        <p:grpSpPr>
          <a:xfrm rot="2099763">
            <a:off x="6147472" y="1657343"/>
            <a:ext cx="468453" cy="46845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2" id="12"/>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3" id="13"/>
          <p:cNvGrpSpPr/>
          <p:nvPr/>
        </p:nvGrpSpPr>
        <p:grpSpPr>
          <a:xfrm rot="0">
            <a:off x="19549154" y="3853455"/>
            <a:ext cx="586696" cy="58669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5" id="15"/>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6" id="16"/>
          <p:cNvSpPr/>
          <p:nvPr/>
        </p:nvSpPr>
        <p:spPr>
          <a:xfrm flipH="false" flipV="false" rot="0">
            <a:off x="7714289" y="10617521"/>
            <a:ext cx="5057730" cy="2767958"/>
          </a:xfrm>
          <a:custGeom>
            <a:avLst/>
            <a:gdLst/>
            <a:ahLst/>
            <a:cxnLst/>
            <a:rect r="r" b="b" t="t" l="l"/>
            <a:pathLst>
              <a:path h="2767958" w="5057730">
                <a:moveTo>
                  <a:pt x="0" y="0"/>
                </a:moveTo>
                <a:lnTo>
                  <a:pt x="5057731" y="0"/>
                </a:lnTo>
                <a:lnTo>
                  <a:pt x="5057731"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grpSp>
        <p:nvGrpSpPr>
          <p:cNvPr name="Group 17" id="17"/>
          <p:cNvGrpSpPr/>
          <p:nvPr/>
        </p:nvGrpSpPr>
        <p:grpSpPr>
          <a:xfrm rot="0">
            <a:off x="15549" y="2770228"/>
            <a:ext cx="6120765" cy="6120765"/>
            <a:chOff x="0" y="0"/>
            <a:chExt cx="12700000" cy="12700000"/>
          </a:xfrm>
        </p:grpSpPr>
        <p:sp>
          <p:nvSpPr>
            <p:cNvPr name="Freeform 18" id="18"/>
            <p:cNvSpPr/>
            <p:nvPr/>
          </p:nvSpPr>
          <p:spPr>
            <a:xfrm flipH="false" flipV="false" rot="0">
              <a:off x="-11430" y="857250"/>
              <a:ext cx="13009880" cy="11644630"/>
            </a:xfrm>
            <a:custGeom>
              <a:avLst/>
              <a:gdLst/>
              <a:ahLst/>
              <a:cxnLst/>
              <a:rect r="r" b="b" t="t" l="l"/>
              <a:pathLst>
                <a:path h="11644630" w="1300988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20" y="11470640"/>
                  </a:cubicBezTo>
                  <a:cubicBezTo>
                    <a:pt x="9123680" y="11334750"/>
                    <a:pt x="10237470" y="10519410"/>
                    <a:pt x="11071860" y="9767570"/>
                  </a:cubicBezTo>
                  <a:cubicBezTo>
                    <a:pt x="11625580" y="9268460"/>
                    <a:pt x="11971020" y="8576310"/>
                    <a:pt x="12202160" y="7867650"/>
                  </a:cubicBezTo>
                  <a:cubicBezTo>
                    <a:pt x="13009880" y="5401310"/>
                    <a:pt x="12348210" y="2322830"/>
                    <a:pt x="10152380" y="938530"/>
                  </a:cubicBezTo>
                  <a:close/>
                </a:path>
              </a:pathLst>
            </a:custGeom>
            <a:blipFill>
              <a:blip r:embed="rId6"/>
              <a:stretch>
                <a:fillRect l="-19612" t="0" r="-19612" b="0"/>
              </a:stretch>
            </a:blipFill>
          </p:spPr>
        </p:sp>
      </p:grpSp>
      <p:sp>
        <p:nvSpPr>
          <p:cNvPr name="TextBox 19" id="19"/>
          <p:cNvSpPr txBox="true"/>
          <p:nvPr/>
        </p:nvSpPr>
        <p:spPr>
          <a:xfrm rot="0">
            <a:off x="8228253" y="1090323"/>
            <a:ext cx="11907597" cy="4663016"/>
          </a:xfrm>
          <a:prstGeom prst="rect">
            <a:avLst/>
          </a:prstGeom>
        </p:spPr>
        <p:txBody>
          <a:bodyPr anchor="t" rtlCol="false" tIns="0" lIns="0" bIns="0" rIns="0">
            <a:spAutoFit/>
          </a:bodyPr>
          <a:lstStyle/>
          <a:p>
            <a:pPr algn="l">
              <a:lnSpc>
                <a:spcPts val="12133"/>
              </a:lnSpc>
            </a:pPr>
            <a:r>
              <a:rPr lang="en-US" sz="9333" b="true">
                <a:solidFill>
                  <a:srgbClr val="FFFFFF"/>
                </a:solidFill>
                <a:latin typeface="Poppins Bold"/>
                <a:ea typeface="Poppins Bold"/>
                <a:cs typeface="Poppins Bold"/>
                <a:sym typeface="Poppins Bold"/>
              </a:rPr>
              <a:t>Top Tech Stacks for Centralized Crypto Exchange in 2025</a:t>
            </a:r>
          </a:p>
        </p:txBody>
      </p:sp>
      <p:sp>
        <p:nvSpPr>
          <p:cNvPr name="TextBox 20" id="20"/>
          <p:cNvSpPr txBox="true"/>
          <p:nvPr/>
        </p:nvSpPr>
        <p:spPr>
          <a:xfrm rot="0">
            <a:off x="7160851" y="6801321"/>
            <a:ext cx="12681651" cy="4332817"/>
          </a:xfrm>
          <a:prstGeom prst="rect">
            <a:avLst/>
          </a:prstGeom>
        </p:spPr>
        <p:txBody>
          <a:bodyPr anchor="t" rtlCol="false" tIns="0" lIns="0" bIns="0" rIns="0">
            <a:spAutoFit/>
          </a:bodyPr>
          <a:lstStyle/>
          <a:p>
            <a:pPr algn="just">
              <a:lnSpc>
                <a:spcPts val="4958"/>
              </a:lnSpc>
            </a:pPr>
            <a:r>
              <a:rPr lang="en-US" sz="2916">
                <a:solidFill>
                  <a:srgbClr val="FFFFFF"/>
                </a:solidFill>
                <a:latin typeface="Poppins"/>
                <a:ea typeface="Poppins"/>
                <a:cs typeface="Poppins"/>
                <a:sym typeface="Poppins"/>
              </a:rPr>
              <a:t>Ch</a:t>
            </a:r>
            <a:r>
              <a:rPr lang="en-US" sz="2916">
                <a:solidFill>
                  <a:srgbClr val="FFFFFF"/>
                </a:solidFill>
                <a:latin typeface="Poppins"/>
                <a:ea typeface="Poppins"/>
                <a:cs typeface="Poppins"/>
                <a:sym typeface="Poppins"/>
              </a:rPr>
              <a:t>oosing a suitable technology stack is significant to each one of these components. For frontend technologies, the usual names in 2025 include React and Angular in combination with Vue.js. Such JavaScript frameworks can support the creation of dynamic as well as responsive user interfaces, offering features such as component-based architecture and efficient state management. For example, the virtual DOM of React can ameliorate the performance</a:t>
            </a:r>
          </a:p>
        </p:txBody>
      </p:sp>
      <p:sp>
        <p:nvSpPr>
          <p:cNvPr name="Freeform 21" id="21"/>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2" id="22"/>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3" id="23"/>
          <p:cNvSpPr txBox="true"/>
          <p:nvPr/>
        </p:nvSpPr>
        <p:spPr>
          <a:xfrm rot="0">
            <a:off x="6518148" y="5924550"/>
            <a:ext cx="5616536"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Fronten</a:t>
            </a:r>
            <a:r>
              <a:rPr lang="en-US" b="true" sz="3966">
                <a:solidFill>
                  <a:srgbClr val="FFFFFF"/>
                </a:solidFill>
                <a:latin typeface="Canva Sans Bold"/>
                <a:ea typeface="Canva Sans Bold"/>
                <a:cs typeface="Canva Sans Bold"/>
                <a:sym typeface="Canva Sans Bold"/>
              </a:rPr>
              <a:t>d Technologies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783903" y="-3511727"/>
            <a:ext cx="24009274" cy="9512477"/>
            <a:chOff x="0" y="0"/>
            <a:chExt cx="12407900" cy="4916011"/>
          </a:xfrm>
        </p:grpSpPr>
        <p:sp>
          <p:nvSpPr>
            <p:cNvPr name="Freeform 3" id="3"/>
            <p:cNvSpPr/>
            <p:nvPr/>
          </p:nvSpPr>
          <p:spPr>
            <a:xfrm flipH="false" flipV="false" rot="0">
              <a:off x="-1188720" y="-1299210"/>
              <a:ext cx="14579600" cy="7374731"/>
            </a:xfrm>
            <a:custGeom>
              <a:avLst/>
              <a:gdLst/>
              <a:ahLst/>
              <a:cxnLst/>
              <a:rect r="r" b="b" t="t" l="l"/>
              <a:pathLst>
                <a:path h="7374731" w="14579600">
                  <a:moveTo>
                    <a:pt x="1446530" y="2139693"/>
                  </a:moveTo>
                  <a:cubicBezTo>
                    <a:pt x="2578100" y="0"/>
                    <a:pt x="6996430" y="2821858"/>
                    <a:pt x="8751570" y="1831206"/>
                  </a:cubicBezTo>
                  <a:cubicBezTo>
                    <a:pt x="11271250" y="328930"/>
                    <a:pt x="14579600" y="1982539"/>
                    <a:pt x="13321030" y="4867189"/>
                  </a:cubicBezTo>
                  <a:cubicBezTo>
                    <a:pt x="12679680" y="6348571"/>
                    <a:pt x="9763760" y="5171020"/>
                    <a:pt x="8426450" y="5758892"/>
                  </a:cubicBezTo>
                  <a:cubicBezTo>
                    <a:pt x="4964430" y="7374731"/>
                    <a:pt x="0" y="4735645"/>
                    <a:pt x="1446530" y="2139693"/>
                  </a:cubicBezTo>
                  <a:close/>
                </a:path>
              </a:pathLst>
            </a:custGeom>
            <a:blipFill>
              <a:blip r:embed="rId2"/>
              <a:stretch>
                <a:fillRect l="0" t="-19960" r="0" b="-19960"/>
              </a:stretch>
            </a:blipFill>
          </p:spPr>
        </p:sp>
      </p:grpSp>
      <p:sp>
        <p:nvSpPr>
          <p:cNvPr name="TextBox 4" id="4"/>
          <p:cNvSpPr txBox="true"/>
          <p:nvPr/>
        </p:nvSpPr>
        <p:spPr>
          <a:xfrm rot="0">
            <a:off x="2762655" y="7090833"/>
            <a:ext cx="16581502" cy="3710517"/>
          </a:xfrm>
          <a:prstGeom prst="rect">
            <a:avLst/>
          </a:prstGeom>
        </p:spPr>
        <p:txBody>
          <a:bodyPr anchor="t" rtlCol="false" tIns="0" lIns="0" bIns="0" rIns="0">
            <a:spAutoFit/>
          </a:bodyPr>
          <a:lstStyle/>
          <a:p>
            <a:pPr algn="l">
              <a:lnSpc>
                <a:spcPts val="4958"/>
              </a:lnSpc>
            </a:pPr>
            <a:r>
              <a:rPr lang="en-US" sz="2916">
                <a:solidFill>
                  <a:srgbClr val="FFFFFF"/>
                </a:solidFill>
                <a:latin typeface="Poppins"/>
                <a:ea typeface="Poppins"/>
                <a:cs typeface="Poppins"/>
                <a:sym typeface="Poppins"/>
              </a:rPr>
              <a:t>B</a:t>
            </a:r>
            <a:r>
              <a:rPr lang="en-US" sz="2916">
                <a:solidFill>
                  <a:srgbClr val="FFFFFF"/>
                </a:solidFill>
                <a:latin typeface="Poppins"/>
                <a:ea typeface="Poppins"/>
                <a:cs typeface="Poppins"/>
                <a:sym typeface="Poppins"/>
              </a:rPr>
              <a:t>oth the backend stacks provide the mainstay of the exchange. They will favor the performance and scalability of the enormous libraries that Go, Java, and Python have. Concurrency is one of the key strengths of Go that makes it feasible, as it allows for building engines that sign high-performance trading. It is safe to say that Java's robustness and a mature ecosystem can be described as suitable for organizing a complex financial system.</a:t>
            </a:r>
          </a:p>
        </p:txBody>
      </p:sp>
      <p:sp>
        <p:nvSpPr>
          <p:cNvPr name="Freeform 5" id="5"/>
          <p:cNvSpPr/>
          <p:nvPr/>
        </p:nvSpPr>
        <p:spPr>
          <a:xfrm flipH="false" flipV="false" rot="0">
            <a:off x="-1342853" y="-695230"/>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3">
              <a:alphaModFix amt="15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9344157" y="6136345"/>
            <a:ext cx="791693" cy="79169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3661298" y="5377991"/>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1331133" y="7657881"/>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11000720" y="10801350"/>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8" id="18"/>
          <p:cNvSpPr/>
          <p:nvPr/>
        </p:nvSpPr>
        <p:spPr>
          <a:xfrm flipH="false" flipV="false" rot="-1255657">
            <a:off x="18220818" y="9943748"/>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525269">
            <a:off x="-3890799" y="4813487"/>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1" id="21"/>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2" id="22"/>
          <p:cNvSpPr txBox="true"/>
          <p:nvPr/>
        </p:nvSpPr>
        <p:spPr>
          <a:xfrm rot="0">
            <a:off x="1891569" y="6156325"/>
            <a:ext cx="5935785"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B</a:t>
            </a:r>
            <a:r>
              <a:rPr lang="en-US" b="true" sz="3966">
                <a:solidFill>
                  <a:srgbClr val="FFFFFF"/>
                </a:solidFill>
                <a:latin typeface="Canva Sans Bold"/>
                <a:ea typeface="Canva Sans Bold"/>
                <a:cs typeface="Canva Sans Bold"/>
                <a:sym typeface="Canva Sans Bold"/>
              </a:rPr>
              <a:t>ackend Technologies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true" rot="-2127542">
            <a:off x="-9704367" y="-5495376"/>
            <a:ext cx="14513674" cy="9790133"/>
          </a:xfrm>
          <a:custGeom>
            <a:avLst/>
            <a:gdLst/>
            <a:ahLst/>
            <a:cxnLst/>
            <a:rect r="r" b="b" t="t" l="l"/>
            <a:pathLst>
              <a:path h="9790133" w="14513674">
                <a:moveTo>
                  <a:pt x="0" y="9790132"/>
                </a:moveTo>
                <a:lnTo>
                  <a:pt x="14513674" y="9790132"/>
                </a:lnTo>
                <a:lnTo>
                  <a:pt x="14513674" y="0"/>
                </a:lnTo>
                <a:lnTo>
                  <a:pt x="0" y="0"/>
                </a:lnTo>
                <a:lnTo>
                  <a:pt x="0" y="979013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359046" y="-606390"/>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9740003" y="10627995"/>
            <a:ext cx="791693" cy="79169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6" id="6"/>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7" id="7"/>
          <p:cNvGrpSpPr/>
          <p:nvPr/>
        </p:nvGrpSpPr>
        <p:grpSpPr>
          <a:xfrm rot="2099763">
            <a:off x="15666279" y="2707072"/>
            <a:ext cx="700457" cy="612900"/>
            <a:chOff x="0" y="0"/>
            <a:chExt cx="812800" cy="711200"/>
          </a:xfrm>
        </p:grpSpPr>
        <p:sp>
          <p:nvSpPr>
            <p:cNvPr name="Freeform 8" id="8"/>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9" id="9"/>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0" id="10"/>
          <p:cNvGrpSpPr/>
          <p:nvPr/>
        </p:nvGrpSpPr>
        <p:grpSpPr>
          <a:xfrm rot="2099763">
            <a:off x="7531791" y="10893333"/>
            <a:ext cx="468453" cy="46845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2" id="12"/>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3" id="13"/>
          <p:cNvGrpSpPr/>
          <p:nvPr/>
        </p:nvGrpSpPr>
        <p:grpSpPr>
          <a:xfrm rot="0">
            <a:off x="18244603" y="4800423"/>
            <a:ext cx="586696" cy="58669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5" id="15"/>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6" id="16"/>
          <p:cNvSpPr/>
          <p:nvPr/>
        </p:nvSpPr>
        <p:spPr>
          <a:xfrm flipH="false" flipV="false" rot="-9308757">
            <a:off x="12107115" y="10673008"/>
            <a:ext cx="5095892" cy="3437411"/>
          </a:xfrm>
          <a:custGeom>
            <a:avLst/>
            <a:gdLst/>
            <a:ahLst/>
            <a:cxnLst/>
            <a:rect r="r" b="b" t="t" l="l"/>
            <a:pathLst>
              <a:path h="3437411" w="5095892">
                <a:moveTo>
                  <a:pt x="0" y="0"/>
                </a:moveTo>
                <a:lnTo>
                  <a:pt x="5095891" y="0"/>
                </a:lnTo>
                <a:lnTo>
                  <a:pt x="5095891" y="3437410"/>
                </a:lnTo>
                <a:lnTo>
                  <a:pt x="0" y="3437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20017744" y="3416917"/>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0" id="20"/>
          <p:cNvSpPr txBox="true"/>
          <p:nvPr/>
        </p:nvSpPr>
        <p:spPr>
          <a:xfrm rot="0">
            <a:off x="2607018" y="1886084"/>
            <a:ext cx="7837785"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D</a:t>
            </a:r>
            <a:r>
              <a:rPr lang="en-US" b="true" sz="3966">
                <a:solidFill>
                  <a:srgbClr val="FFFFFF"/>
                </a:solidFill>
                <a:latin typeface="Canva Sans Bold"/>
                <a:ea typeface="Canva Sans Bold"/>
                <a:cs typeface="Canva Sans Bold"/>
                <a:sym typeface="Canva Sans Bold"/>
              </a:rPr>
              <a:t>atabase and Storage Solutions</a:t>
            </a:r>
          </a:p>
        </p:txBody>
      </p:sp>
      <p:sp>
        <p:nvSpPr>
          <p:cNvPr name="TextBox 21" id="21"/>
          <p:cNvSpPr txBox="true"/>
          <p:nvPr/>
        </p:nvSpPr>
        <p:spPr>
          <a:xfrm rot="0">
            <a:off x="1316080" y="6175704"/>
            <a:ext cx="7837785"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S</a:t>
            </a:r>
            <a:r>
              <a:rPr lang="en-US" b="true" sz="3966">
                <a:solidFill>
                  <a:srgbClr val="FFFFFF"/>
                </a:solidFill>
                <a:latin typeface="Canva Sans Bold"/>
                <a:ea typeface="Canva Sans Bold"/>
                <a:cs typeface="Canva Sans Bold"/>
                <a:sym typeface="Canva Sans Bold"/>
              </a:rPr>
              <a:t>ecurity Tech Stack</a:t>
            </a:r>
          </a:p>
        </p:txBody>
      </p:sp>
      <p:sp>
        <p:nvSpPr>
          <p:cNvPr name="TextBox 22" id="22"/>
          <p:cNvSpPr txBox="true"/>
          <p:nvPr/>
        </p:nvSpPr>
        <p:spPr>
          <a:xfrm rot="0">
            <a:off x="3505046" y="3205492"/>
            <a:ext cx="13226711" cy="2757487"/>
          </a:xfrm>
          <a:prstGeom prst="rect">
            <a:avLst/>
          </a:prstGeom>
        </p:spPr>
        <p:txBody>
          <a:bodyPr anchor="t" rtlCol="false" tIns="0" lIns="0" bIns="0" rIns="0">
            <a:spAutoFit/>
          </a:bodyPr>
          <a:lstStyle/>
          <a:p>
            <a:pPr algn="l">
              <a:lnSpc>
                <a:spcPts val="3149"/>
              </a:lnSpc>
              <a:spcBef>
                <a:spcPct val="0"/>
              </a:spcBef>
            </a:pPr>
            <a:r>
              <a:rPr lang="en-US" sz="2916">
                <a:solidFill>
                  <a:srgbClr val="FFFFFF"/>
                </a:solidFill>
                <a:latin typeface="Poppins"/>
                <a:ea typeface="Poppins"/>
                <a:cs typeface="Poppins"/>
                <a:sym typeface="Poppins"/>
              </a:rPr>
              <a:t>Such database and storage solutions should be able to support great deal of transactional data and therefore must be very sound and scalable. They can either be PostgreSQL or MySQL for relational databases, which are ACID compliant and data-consistent. In-memory databases like Redis and Memcached are made to cache hot data and improve the performance significantly.</a:t>
            </a:r>
          </a:p>
          <a:p>
            <a:pPr algn="l">
              <a:lnSpc>
                <a:spcPts val="3149"/>
              </a:lnSpc>
              <a:spcBef>
                <a:spcPct val="0"/>
              </a:spcBef>
            </a:pPr>
          </a:p>
        </p:txBody>
      </p:sp>
      <p:sp>
        <p:nvSpPr>
          <p:cNvPr name="TextBox 23" id="23"/>
          <p:cNvSpPr txBox="true"/>
          <p:nvPr/>
        </p:nvSpPr>
        <p:spPr>
          <a:xfrm rot="0">
            <a:off x="3485819" y="7539563"/>
            <a:ext cx="13226711" cy="3146425"/>
          </a:xfrm>
          <a:prstGeom prst="rect">
            <a:avLst/>
          </a:prstGeom>
        </p:spPr>
        <p:txBody>
          <a:bodyPr anchor="t" rtlCol="false" tIns="0" lIns="0" bIns="0" rIns="0">
            <a:spAutoFit/>
          </a:bodyPr>
          <a:lstStyle/>
          <a:p>
            <a:pPr algn="l">
              <a:lnSpc>
                <a:spcPts val="3149"/>
              </a:lnSpc>
              <a:spcBef>
                <a:spcPct val="0"/>
              </a:spcBef>
            </a:pPr>
            <a:r>
              <a:rPr lang="en-US" sz="2916">
                <a:solidFill>
                  <a:srgbClr val="FFFFFF"/>
                </a:solidFill>
                <a:latin typeface="Poppins"/>
                <a:ea typeface="Poppins"/>
                <a:cs typeface="Poppins"/>
                <a:sym typeface="Poppins"/>
              </a:rPr>
              <a:t>Security doesn't exist to dispute anymore about cryptocurrency exchange systems-the security tech stack has layers beyond layers of protection. The encryption is essential for private and secured communications. Hardware Security Modules (HSMs) secure private keys through key storage. Poly signature schemes raise yet another level of permission to use transactions. Regular security audits and penetration tests to determine vulnerabilities and remediate them are also important.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73666" y="7448175"/>
            <a:ext cx="791693" cy="79169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5" id="5"/>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6" id="6"/>
          <p:cNvGrpSpPr/>
          <p:nvPr/>
        </p:nvGrpSpPr>
        <p:grpSpPr>
          <a:xfrm rot="2099763">
            <a:off x="18442560" y="8330762"/>
            <a:ext cx="700457" cy="612900"/>
            <a:chOff x="0" y="0"/>
            <a:chExt cx="812800" cy="711200"/>
          </a:xfrm>
        </p:grpSpPr>
        <p:sp>
          <p:nvSpPr>
            <p:cNvPr name="Freeform 7" id="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7841952" y="2798819"/>
            <a:ext cx="468453" cy="46845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0">
            <a:off x="11000720" y="10801350"/>
            <a:ext cx="586696" cy="58669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5" id="15"/>
          <p:cNvSpPr/>
          <p:nvPr/>
        </p:nvSpPr>
        <p:spPr>
          <a:xfrm flipH="false" flipV="false" rot="-1255657">
            <a:off x="18220818" y="9943748"/>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525269">
            <a:off x="-3762436" y="2693326"/>
            <a:ext cx="5095892" cy="3437411"/>
          </a:xfrm>
          <a:custGeom>
            <a:avLst/>
            <a:gdLst/>
            <a:ahLst/>
            <a:cxnLst/>
            <a:rect r="r" b="b" t="t" l="l"/>
            <a:pathLst>
              <a:path h="3437411" w="5095892">
                <a:moveTo>
                  <a:pt x="0" y="0"/>
                </a:moveTo>
                <a:lnTo>
                  <a:pt x="5095891" y="0"/>
                </a:lnTo>
                <a:lnTo>
                  <a:pt x="5095891" y="3437410"/>
                </a:lnTo>
                <a:lnTo>
                  <a:pt x="0" y="3437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18" id="18"/>
          <p:cNvSpPr txBox="true"/>
          <p:nvPr/>
        </p:nvSpPr>
        <p:spPr>
          <a:xfrm rot="0">
            <a:off x="2685361" y="1886084"/>
            <a:ext cx="7681099"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Infr</a:t>
            </a:r>
            <a:r>
              <a:rPr lang="en-US" b="true" sz="3966">
                <a:solidFill>
                  <a:srgbClr val="FFFFFF"/>
                </a:solidFill>
                <a:latin typeface="Canva Sans Bold"/>
                <a:ea typeface="Canva Sans Bold"/>
                <a:cs typeface="Canva Sans Bold"/>
                <a:sym typeface="Canva Sans Bold"/>
              </a:rPr>
              <a:t>astructure and Deployment</a:t>
            </a:r>
          </a:p>
        </p:txBody>
      </p:sp>
      <p:sp>
        <p:nvSpPr>
          <p:cNvPr name="TextBox 19" id="19"/>
          <p:cNvSpPr txBox="true"/>
          <p:nvPr/>
        </p:nvSpPr>
        <p:spPr>
          <a:xfrm rot="0">
            <a:off x="2685361" y="6122645"/>
            <a:ext cx="7837785" cy="675534"/>
          </a:xfrm>
          <a:prstGeom prst="rect">
            <a:avLst/>
          </a:prstGeom>
        </p:spPr>
        <p:txBody>
          <a:bodyPr anchor="t" rtlCol="false" tIns="0" lIns="0" bIns="0" rIns="0">
            <a:spAutoFit/>
          </a:bodyPr>
          <a:lstStyle/>
          <a:p>
            <a:pPr algn="ctr">
              <a:lnSpc>
                <a:spcPts val="5553"/>
              </a:lnSpc>
            </a:pPr>
            <a:r>
              <a:rPr lang="en-US" sz="3966" b="true">
                <a:solidFill>
                  <a:srgbClr val="FFFFFF"/>
                </a:solidFill>
                <a:latin typeface="Canva Sans Bold"/>
                <a:ea typeface="Canva Sans Bold"/>
                <a:cs typeface="Canva Sans Bold"/>
                <a:sym typeface="Canva Sans Bold"/>
              </a:rPr>
              <a:t>Analyti</a:t>
            </a:r>
            <a:r>
              <a:rPr lang="en-US" b="true" sz="3966">
                <a:solidFill>
                  <a:srgbClr val="FFFFFF"/>
                </a:solidFill>
                <a:latin typeface="Canva Sans Bold"/>
                <a:ea typeface="Canva Sans Bold"/>
                <a:cs typeface="Canva Sans Bold"/>
                <a:sym typeface="Canva Sans Bold"/>
              </a:rPr>
              <a:t>cs and Monitoring Tools</a:t>
            </a:r>
          </a:p>
        </p:txBody>
      </p:sp>
      <p:sp>
        <p:nvSpPr>
          <p:cNvPr name="TextBox 20" id="20"/>
          <p:cNvSpPr txBox="true"/>
          <p:nvPr/>
        </p:nvSpPr>
        <p:spPr>
          <a:xfrm rot="0">
            <a:off x="3332687" y="3006250"/>
            <a:ext cx="15922761" cy="2757487"/>
          </a:xfrm>
          <a:prstGeom prst="rect">
            <a:avLst/>
          </a:prstGeom>
        </p:spPr>
        <p:txBody>
          <a:bodyPr anchor="t" rtlCol="false" tIns="0" lIns="0" bIns="0" rIns="0">
            <a:spAutoFit/>
          </a:bodyPr>
          <a:lstStyle/>
          <a:p>
            <a:pPr algn="l">
              <a:lnSpc>
                <a:spcPts val="3149"/>
              </a:lnSpc>
              <a:spcBef>
                <a:spcPct val="0"/>
              </a:spcBef>
            </a:pPr>
            <a:r>
              <a:rPr lang="en-US" sz="2916">
                <a:solidFill>
                  <a:srgbClr val="FFFFFF"/>
                </a:solidFill>
                <a:latin typeface="Poppins"/>
                <a:ea typeface="Poppins"/>
                <a:cs typeface="Poppins"/>
                <a:sym typeface="Poppins"/>
              </a:rPr>
              <a:t>Centralization forms the base of all infrastructure and deployment of a cryptocurrency exchange. Cloud infrastructure such as Amazon Web Services (AWS), Google Cloud Platform (GCP), and Microsoft Azure create a very good foundation with on-demand computing resources, storage solutions, and networking capabilities that will exactly measure with the increase of the exchange. One feature taking advantage of load balancing sends traffic to multiple servers and can avoid a single point of failure and be responsive during heavy trading times.</a:t>
            </a:r>
          </a:p>
        </p:txBody>
      </p:sp>
      <p:sp>
        <p:nvSpPr>
          <p:cNvPr name="TextBox 21" id="21"/>
          <p:cNvSpPr txBox="true"/>
          <p:nvPr/>
        </p:nvSpPr>
        <p:spPr>
          <a:xfrm rot="0">
            <a:off x="3332687" y="7457700"/>
            <a:ext cx="14816358" cy="2368550"/>
          </a:xfrm>
          <a:prstGeom prst="rect">
            <a:avLst/>
          </a:prstGeom>
        </p:spPr>
        <p:txBody>
          <a:bodyPr anchor="t" rtlCol="false" tIns="0" lIns="0" bIns="0" rIns="0">
            <a:spAutoFit/>
          </a:bodyPr>
          <a:lstStyle/>
          <a:p>
            <a:pPr algn="l">
              <a:lnSpc>
                <a:spcPts val="3149"/>
              </a:lnSpc>
              <a:spcBef>
                <a:spcPct val="0"/>
              </a:spcBef>
            </a:pPr>
            <a:r>
              <a:rPr lang="en-US" sz="2916">
                <a:solidFill>
                  <a:srgbClr val="FFFFFF"/>
                </a:solidFill>
                <a:latin typeface="Poppins"/>
                <a:ea typeface="Poppins"/>
                <a:cs typeface="Poppins"/>
                <a:sym typeface="Poppins"/>
              </a:rPr>
              <a:t>Analysis and monitoring software constitute the most vital tool for effective operation and continual optimization of a centralized cryptocurrency exchange. Real-time monitoring tools, worth mentioning, would be Prometheus and Grafana, as they provide vital insights on different performance metrics within the exchange, such as server resource use (CPU, memory, network), application response time, and response times from APIs.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4" id="4"/>
          <p:cNvSpPr txBox="true"/>
          <p:nvPr/>
        </p:nvSpPr>
        <p:spPr>
          <a:xfrm rot="0">
            <a:off x="1200150" y="1109373"/>
            <a:ext cx="14953305" cy="2747433"/>
          </a:xfrm>
          <a:prstGeom prst="rect">
            <a:avLst/>
          </a:prstGeom>
        </p:spPr>
        <p:txBody>
          <a:bodyPr anchor="t" rtlCol="false" tIns="0" lIns="0" bIns="0" rIns="0">
            <a:spAutoFit/>
          </a:bodyPr>
          <a:lstStyle/>
          <a:p>
            <a:pPr algn="l">
              <a:lnSpc>
                <a:spcPts val="10616"/>
              </a:lnSpc>
            </a:pPr>
            <a:r>
              <a:rPr lang="en-US" sz="8166" b="true">
                <a:solidFill>
                  <a:srgbClr val="FFFFFF"/>
                </a:solidFill>
                <a:latin typeface="Poppins Bold"/>
                <a:ea typeface="Poppins Bold"/>
                <a:cs typeface="Poppins Bold"/>
                <a:sym typeface="Poppins Bold"/>
              </a:rPr>
              <a:t>Factors to Consider When Choosing The Tech Stack</a:t>
            </a:r>
          </a:p>
        </p:txBody>
      </p:sp>
      <p:grpSp>
        <p:nvGrpSpPr>
          <p:cNvPr name="Group 5" id="5"/>
          <p:cNvGrpSpPr/>
          <p:nvPr/>
        </p:nvGrpSpPr>
        <p:grpSpPr>
          <a:xfrm rot="-85742">
            <a:off x="14889302" y="2926474"/>
            <a:ext cx="7307203" cy="3987979"/>
            <a:chOff x="0" y="0"/>
            <a:chExt cx="9742937" cy="5317305"/>
          </a:xfrm>
        </p:grpSpPr>
        <p:pic>
          <p:nvPicPr>
            <p:cNvPr name="Picture 6" id="6"/>
            <p:cNvPicPr>
              <a:picLocks noChangeAspect="true"/>
            </p:cNvPicPr>
            <p:nvPr/>
          </p:nvPicPr>
          <p:blipFill>
            <a:blip r:embed="rId4"/>
            <a:srcRect l="0" t="1488" r="0" b="1488"/>
            <a:stretch>
              <a:fillRect/>
            </a:stretch>
          </p:blipFill>
          <p:spPr>
            <a:xfrm flipH="false" flipV="false">
              <a:off x="0" y="0"/>
              <a:ext cx="9742937" cy="5317305"/>
            </a:xfrm>
            <a:prstGeom prst="rect">
              <a:avLst/>
            </a:prstGeom>
          </p:spPr>
        </p:pic>
      </p:grpSp>
      <p:grpSp>
        <p:nvGrpSpPr>
          <p:cNvPr name="Group 7" id="7"/>
          <p:cNvGrpSpPr/>
          <p:nvPr/>
        </p:nvGrpSpPr>
        <p:grpSpPr>
          <a:xfrm rot="0">
            <a:off x="15276296" y="7391802"/>
            <a:ext cx="7307203" cy="2944358"/>
            <a:chOff x="0" y="0"/>
            <a:chExt cx="9742937" cy="3925810"/>
          </a:xfrm>
        </p:grpSpPr>
        <p:pic>
          <p:nvPicPr>
            <p:cNvPr name="Picture 8" id="8"/>
            <p:cNvPicPr>
              <a:picLocks noChangeAspect="true"/>
            </p:cNvPicPr>
            <p:nvPr/>
          </p:nvPicPr>
          <p:blipFill>
            <a:blip r:embed="rId5"/>
            <a:srcRect l="0" t="19779" r="0" b="19779"/>
            <a:stretch>
              <a:fillRect/>
            </a:stretch>
          </p:blipFill>
          <p:spPr>
            <a:xfrm flipH="false" flipV="false">
              <a:off x="0" y="0"/>
              <a:ext cx="9742937" cy="3925810"/>
            </a:xfrm>
            <a:prstGeom prst="rect">
              <a:avLst/>
            </a:prstGeom>
          </p:spPr>
        </p:pic>
      </p:grpSp>
      <p:sp>
        <p:nvSpPr>
          <p:cNvPr name="TextBox 9" id="9"/>
          <p:cNvSpPr txBox="true"/>
          <p:nvPr/>
        </p:nvSpPr>
        <p:spPr>
          <a:xfrm rot="0">
            <a:off x="1667983" y="3979333"/>
            <a:ext cx="12754595" cy="6822017"/>
          </a:xfrm>
          <a:prstGeom prst="rect">
            <a:avLst/>
          </a:prstGeom>
        </p:spPr>
        <p:txBody>
          <a:bodyPr anchor="t" rtlCol="false" tIns="0" lIns="0" bIns="0" rIns="0">
            <a:spAutoFit/>
          </a:bodyPr>
          <a:lstStyle/>
          <a:p>
            <a:pPr algn="l">
              <a:lnSpc>
                <a:spcPts val="4958"/>
              </a:lnSpc>
            </a:pPr>
            <a:r>
              <a:rPr lang="en-US" sz="2916">
                <a:solidFill>
                  <a:srgbClr val="FFFFFF"/>
                </a:solidFill>
                <a:latin typeface="Poppins"/>
                <a:ea typeface="Poppins"/>
                <a:cs typeface="Poppins"/>
                <a:sym typeface="Poppins"/>
              </a:rPr>
              <a:t>This has caused a centralized crypt</a:t>
            </a:r>
            <a:r>
              <a:rPr lang="en-US" sz="2916">
                <a:solidFill>
                  <a:srgbClr val="FFFFFF"/>
                </a:solidFill>
                <a:latin typeface="Poppins"/>
                <a:ea typeface="Poppins"/>
                <a:cs typeface="Poppins"/>
                <a:sym typeface="Poppins"/>
              </a:rPr>
              <a:t>o exchange to be built using technology stack selections. This technology stack is strategic in determining the performance, efficiency, and long term viability of the platform. However, one of the first considerations is the project's scope and complexity; that is, a large exchange with facilities such as margin trading, advanced charting tools, or high frequency trading support requires a more measurable architecture. Other issues are related to the number of transactions and concurrency requirements since the system would have to be capable of processing thousands of transactions per second with very low latencies and high uptime.</a:t>
            </a:r>
          </a:p>
        </p:txBody>
      </p:sp>
      <p:sp>
        <p:nvSpPr>
          <p:cNvPr name="Freeform 10" id="10"/>
          <p:cNvSpPr/>
          <p:nvPr/>
        </p:nvSpPr>
        <p:spPr>
          <a:xfrm flipH="false" flipV="false" rot="745460">
            <a:off x="1875469" y="-2053782"/>
            <a:ext cx="5095892" cy="3437411"/>
          </a:xfrm>
          <a:custGeom>
            <a:avLst/>
            <a:gdLst/>
            <a:ahLst/>
            <a:cxnLst/>
            <a:rect r="r" b="b" t="t" l="l"/>
            <a:pathLst>
              <a:path h="3437411" w="5095892">
                <a:moveTo>
                  <a:pt x="0" y="0"/>
                </a:moveTo>
                <a:lnTo>
                  <a:pt x="5095891" y="0"/>
                </a:lnTo>
                <a:lnTo>
                  <a:pt x="5095891" y="3437410"/>
                </a:lnTo>
                <a:lnTo>
                  <a:pt x="0" y="34374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9308757">
            <a:off x="20035552" y="9960431"/>
            <a:ext cx="5095892" cy="3437411"/>
          </a:xfrm>
          <a:custGeom>
            <a:avLst/>
            <a:gdLst/>
            <a:ahLst/>
            <a:cxnLst/>
            <a:rect r="r" b="b" t="t" l="l"/>
            <a:pathLst>
              <a:path h="3437411" w="5095892">
                <a:moveTo>
                  <a:pt x="0" y="0"/>
                </a:moveTo>
                <a:lnTo>
                  <a:pt x="5095892" y="0"/>
                </a:lnTo>
                <a:lnTo>
                  <a:pt x="5095892" y="3437411"/>
                </a:lnTo>
                <a:lnTo>
                  <a:pt x="0" y="34374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2" id="12"/>
          <p:cNvGrpSpPr/>
          <p:nvPr/>
        </p:nvGrpSpPr>
        <p:grpSpPr>
          <a:xfrm rot="0">
            <a:off x="11000757" y="9940312"/>
            <a:ext cx="791693" cy="79169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2099763">
            <a:off x="387262" y="6409814"/>
            <a:ext cx="700457" cy="612900"/>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8" id="18"/>
          <p:cNvGrpSpPr/>
          <p:nvPr/>
        </p:nvGrpSpPr>
        <p:grpSpPr>
          <a:xfrm rot="2099763">
            <a:off x="12303668" y="884217"/>
            <a:ext cx="468453" cy="46845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20" id="20"/>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21" id="21"/>
          <p:cNvGrpSpPr/>
          <p:nvPr/>
        </p:nvGrpSpPr>
        <p:grpSpPr>
          <a:xfrm rot="0">
            <a:off x="20369142" y="205537"/>
            <a:ext cx="586696" cy="586696"/>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23" id="23"/>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24" id="24"/>
          <p:cNvSpPr/>
          <p:nvPr/>
        </p:nvSpPr>
        <p:spPr>
          <a:xfrm flipH="false" flipV="false" rot="0">
            <a:off x="6488643" y="10617521"/>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8">
              <a:alphaModFix amt="15000"/>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true" rot="-2127542">
            <a:off x="-9704367" y="-5495376"/>
            <a:ext cx="14513674" cy="9790133"/>
          </a:xfrm>
          <a:custGeom>
            <a:avLst/>
            <a:gdLst/>
            <a:ahLst/>
            <a:cxnLst/>
            <a:rect r="r" b="b" t="t" l="l"/>
            <a:pathLst>
              <a:path h="9790133" w="14513674">
                <a:moveTo>
                  <a:pt x="0" y="9790132"/>
                </a:moveTo>
                <a:lnTo>
                  <a:pt x="14513674" y="9790132"/>
                </a:lnTo>
                <a:lnTo>
                  <a:pt x="14513674" y="0"/>
                </a:lnTo>
                <a:lnTo>
                  <a:pt x="0" y="0"/>
                </a:lnTo>
                <a:lnTo>
                  <a:pt x="0" y="979013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57283" y="7936480"/>
            <a:ext cx="12588739" cy="6637699"/>
          </a:xfrm>
          <a:custGeom>
            <a:avLst/>
            <a:gdLst/>
            <a:ahLst/>
            <a:cxnLst/>
            <a:rect r="r" b="b" t="t" l="l"/>
            <a:pathLst>
              <a:path h="6637699" w="12588739">
                <a:moveTo>
                  <a:pt x="0" y="0"/>
                </a:moveTo>
                <a:lnTo>
                  <a:pt x="12588739" y="0"/>
                </a:lnTo>
                <a:lnTo>
                  <a:pt x="12588739" y="6637699"/>
                </a:lnTo>
                <a:lnTo>
                  <a:pt x="0" y="66376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085776" y="1038225"/>
            <a:ext cx="9990402" cy="2747431"/>
          </a:xfrm>
          <a:prstGeom prst="rect">
            <a:avLst/>
          </a:prstGeom>
        </p:spPr>
        <p:txBody>
          <a:bodyPr anchor="t" rtlCol="false" tIns="0" lIns="0" bIns="0" rIns="0">
            <a:spAutoFit/>
          </a:bodyPr>
          <a:lstStyle/>
          <a:p>
            <a:pPr algn="l">
              <a:lnSpc>
                <a:spcPts val="10616"/>
              </a:lnSpc>
            </a:pPr>
            <a:r>
              <a:rPr lang="en-US" sz="8166" b="true">
                <a:solidFill>
                  <a:srgbClr val="FFFFFF"/>
                </a:solidFill>
                <a:latin typeface="Poppins Bold"/>
                <a:ea typeface="Poppins Bold"/>
                <a:cs typeface="Poppins Bold"/>
                <a:sym typeface="Poppins Bold"/>
              </a:rPr>
              <a:t>Future Ready Tech Trends</a:t>
            </a:r>
          </a:p>
        </p:txBody>
      </p:sp>
      <p:sp>
        <p:nvSpPr>
          <p:cNvPr name="Freeform 5" id="5"/>
          <p:cNvSpPr/>
          <p:nvPr/>
        </p:nvSpPr>
        <p:spPr>
          <a:xfrm flipH="false" flipV="false" rot="0">
            <a:off x="12359046" y="-606390"/>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6">
              <a:alphaModFix amt="15000"/>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8814684" y="10430877"/>
            <a:ext cx="791693" cy="740945"/>
            <a:chOff x="0" y="0"/>
            <a:chExt cx="812800" cy="760699"/>
          </a:xfrm>
        </p:grpSpPr>
        <p:sp>
          <p:nvSpPr>
            <p:cNvPr name="Freeform 7" id="7"/>
            <p:cNvSpPr/>
            <p:nvPr/>
          </p:nvSpPr>
          <p:spPr>
            <a:xfrm flipH="false" flipV="false" rot="0">
              <a:off x="0" y="0"/>
              <a:ext cx="812800" cy="760699"/>
            </a:xfrm>
            <a:custGeom>
              <a:avLst/>
              <a:gdLst/>
              <a:ahLst/>
              <a:cxnLst/>
              <a:rect r="r" b="b" t="t" l="l"/>
              <a:pathLst>
                <a:path h="760699" w="812800">
                  <a:moveTo>
                    <a:pt x="406400" y="0"/>
                  </a:moveTo>
                  <a:cubicBezTo>
                    <a:pt x="181951" y="0"/>
                    <a:pt x="0" y="170288"/>
                    <a:pt x="0" y="380350"/>
                  </a:cubicBezTo>
                  <a:cubicBezTo>
                    <a:pt x="0" y="590411"/>
                    <a:pt x="181951" y="760699"/>
                    <a:pt x="406400" y="760699"/>
                  </a:cubicBezTo>
                  <a:cubicBezTo>
                    <a:pt x="630849" y="760699"/>
                    <a:pt x="812800" y="590411"/>
                    <a:pt x="812800" y="380350"/>
                  </a:cubicBezTo>
                  <a:cubicBezTo>
                    <a:pt x="812800" y="170288"/>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0841"/>
              <a:ext cx="660400" cy="608543"/>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9718808" y="2854389"/>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965924" y="7875539"/>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6009766" y="1627258"/>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8" id="18"/>
          <p:cNvSpPr/>
          <p:nvPr/>
        </p:nvSpPr>
        <p:spPr>
          <a:xfrm flipH="false" flipV="false" rot="-9308757">
            <a:off x="12107115" y="10673008"/>
            <a:ext cx="5095892" cy="3437411"/>
          </a:xfrm>
          <a:custGeom>
            <a:avLst/>
            <a:gdLst/>
            <a:ahLst/>
            <a:cxnLst/>
            <a:rect r="r" b="b" t="t" l="l"/>
            <a:pathLst>
              <a:path h="3437411" w="5095892">
                <a:moveTo>
                  <a:pt x="0" y="0"/>
                </a:moveTo>
                <a:lnTo>
                  <a:pt x="5095891" y="0"/>
                </a:lnTo>
                <a:lnTo>
                  <a:pt x="5095891" y="3437410"/>
                </a:lnTo>
                <a:lnTo>
                  <a:pt x="0" y="3437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20135756" y="6477273"/>
            <a:ext cx="5057730" cy="2767958"/>
          </a:xfrm>
          <a:custGeom>
            <a:avLst/>
            <a:gdLst/>
            <a:ahLst/>
            <a:cxnLst/>
            <a:rect r="r" b="b" t="t" l="l"/>
            <a:pathLst>
              <a:path h="2767958" w="5057730">
                <a:moveTo>
                  <a:pt x="0" y="0"/>
                </a:moveTo>
                <a:lnTo>
                  <a:pt x="5057731" y="0"/>
                </a:lnTo>
                <a:lnTo>
                  <a:pt x="5057731" y="2767957"/>
                </a:lnTo>
                <a:lnTo>
                  <a:pt x="0" y="2767957"/>
                </a:lnTo>
                <a:lnTo>
                  <a:pt x="0" y="0"/>
                </a:lnTo>
                <a:close/>
              </a:path>
            </a:pathLst>
          </a:custGeom>
          <a:blipFill>
            <a:blip r:embed="rId6">
              <a:alphaModFix amt="15000"/>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1" id="21"/>
          <p:cNvGrpSpPr>
            <a:grpSpLocks noChangeAspect="true"/>
          </p:cNvGrpSpPr>
          <p:nvPr/>
        </p:nvGrpSpPr>
        <p:grpSpPr>
          <a:xfrm rot="0">
            <a:off x="2125642" y="2946665"/>
            <a:ext cx="5631123" cy="11142145"/>
            <a:chOff x="0" y="0"/>
            <a:chExt cx="2620010" cy="5184140"/>
          </a:xfrm>
        </p:grpSpPr>
        <p:sp>
          <p:nvSpPr>
            <p:cNvPr name="Freeform 22" id="22"/>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3" id="23"/>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10"/>
              <a:stretch>
                <a:fillRect l="-112628" t="0" r="-112628" b="0"/>
              </a:stretch>
            </a:blipFill>
          </p:spPr>
        </p:sp>
        <p:sp>
          <p:nvSpPr>
            <p:cNvPr name="Freeform 24" id="24"/>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5" id="25"/>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6" id="26"/>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7" id="27"/>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8" id="28"/>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9" id="29"/>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0" id="30"/>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sp>
        <p:nvSpPr>
          <p:cNvPr name="TextBox 31" id="31"/>
          <p:cNvSpPr txBox="true"/>
          <p:nvPr/>
        </p:nvSpPr>
        <p:spPr>
          <a:xfrm rot="0">
            <a:off x="8863980" y="4168243"/>
            <a:ext cx="11271870" cy="6199717"/>
          </a:xfrm>
          <a:prstGeom prst="rect">
            <a:avLst/>
          </a:prstGeom>
        </p:spPr>
        <p:txBody>
          <a:bodyPr anchor="t" rtlCol="false" tIns="0" lIns="0" bIns="0" rIns="0">
            <a:spAutoFit/>
          </a:bodyPr>
          <a:lstStyle/>
          <a:p>
            <a:pPr algn="l">
              <a:lnSpc>
                <a:spcPts val="4958"/>
              </a:lnSpc>
            </a:pPr>
            <a:r>
              <a:rPr lang="en-US" sz="2916">
                <a:solidFill>
                  <a:srgbClr val="FFFFFF"/>
                </a:solidFill>
                <a:latin typeface="Poppins"/>
                <a:ea typeface="Poppins"/>
                <a:cs typeface="Poppins"/>
                <a:sym typeface="Poppins"/>
              </a:rPr>
              <a:t>Artificial Intelligence and Machine </a:t>
            </a:r>
            <a:r>
              <a:rPr lang="en-US" sz="2916">
                <a:solidFill>
                  <a:srgbClr val="FFFFFF"/>
                </a:solidFill>
                <a:latin typeface="Poppins"/>
                <a:ea typeface="Poppins"/>
                <a:cs typeface="Poppins"/>
                <a:sym typeface="Poppins"/>
              </a:rPr>
              <a:t>Learning will be more integrated in spam detection and trade prediction. They are also infusing the development of Web3 compatibility, zero-trust security models, and quantum-resistant encryption. It's also being worked on around modular blockchain integrations, multi-chain support, and decentralized identity (DID) solutions, which are the contours of centralization and decentralization in finance ecosystems. Developments in blockchain interoperability make seamless trading of assets possible across different blockchains.</a:t>
            </a:r>
          </a:p>
        </p:txBody>
      </p:sp>
      <p:sp>
        <p:nvSpPr>
          <p:cNvPr name="TextBox 32" id="32"/>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42853" y="-1047259"/>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435849" y="3511803"/>
            <a:ext cx="3319405" cy="1816620"/>
          </a:xfrm>
          <a:custGeom>
            <a:avLst/>
            <a:gdLst/>
            <a:ahLst/>
            <a:cxnLst/>
            <a:rect r="r" b="b" t="t" l="l"/>
            <a:pathLst>
              <a:path h="1816620" w="3319405">
                <a:moveTo>
                  <a:pt x="0" y="0"/>
                </a:moveTo>
                <a:lnTo>
                  <a:pt x="3319405" y="0"/>
                </a:lnTo>
                <a:lnTo>
                  <a:pt x="3319405" y="1816620"/>
                </a:lnTo>
                <a:lnTo>
                  <a:pt x="0" y="1816620"/>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255657">
            <a:off x="14898826" y="7661562"/>
            <a:ext cx="12874347" cy="8684333"/>
          </a:xfrm>
          <a:custGeom>
            <a:avLst/>
            <a:gdLst/>
            <a:ahLst/>
            <a:cxnLst/>
            <a:rect r="r" b="b" t="t" l="l"/>
            <a:pathLst>
              <a:path h="8684333" w="12874347">
                <a:moveTo>
                  <a:pt x="0" y="0"/>
                </a:moveTo>
                <a:lnTo>
                  <a:pt x="12874348" y="0"/>
                </a:lnTo>
                <a:lnTo>
                  <a:pt x="12874348" y="8684333"/>
                </a:lnTo>
                <a:lnTo>
                  <a:pt x="0" y="86843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1065614" y="3115956"/>
            <a:ext cx="791693" cy="79169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7263290" y="1416753"/>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1657343" y="9161495"/>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10374652" y="9867944"/>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sp>
        <p:nvSpPr>
          <p:cNvPr name="Freeform 18" id="18"/>
          <p:cNvSpPr/>
          <p:nvPr/>
        </p:nvSpPr>
        <p:spPr>
          <a:xfrm flipH="false" flipV="false" rot="-1255657">
            <a:off x="4355563" y="-2624951"/>
            <a:ext cx="5095892" cy="3437411"/>
          </a:xfrm>
          <a:custGeom>
            <a:avLst/>
            <a:gdLst/>
            <a:ahLst/>
            <a:cxnLst/>
            <a:rect r="r" b="b" t="t" l="l"/>
            <a:pathLst>
              <a:path h="3437411" w="5095892">
                <a:moveTo>
                  <a:pt x="0" y="0"/>
                </a:moveTo>
                <a:lnTo>
                  <a:pt x="5095892" y="0"/>
                </a:lnTo>
                <a:lnTo>
                  <a:pt x="5095892" y="3437410"/>
                </a:lnTo>
                <a:lnTo>
                  <a:pt x="0" y="34374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
        <p:nvSpPr>
          <p:cNvPr name="TextBox 20" id="20"/>
          <p:cNvSpPr txBox="true"/>
          <p:nvPr/>
        </p:nvSpPr>
        <p:spPr>
          <a:xfrm rot="0">
            <a:off x="1950930" y="2564330"/>
            <a:ext cx="8717070" cy="1475312"/>
          </a:xfrm>
          <a:prstGeom prst="rect">
            <a:avLst/>
          </a:prstGeom>
        </p:spPr>
        <p:txBody>
          <a:bodyPr anchor="t" rtlCol="false" tIns="0" lIns="0" bIns="0" rIns="0">
            <a:spAutoFit/>
          </a:bodyPr>
          <a:lstStyle/>
          <a:p>
            <a:pPr algn="l">
              <a:lnSpc>
                <a:spcPts val="11433"/>
              </a:lnSpc>
            </a:pPr>
            <a:r>
              <a:rPr lang="en-US" sz="8166" b="true">
                <a:solidFill>
                  <a:srgbClr val="FFFFFF"/>
                </a:solidFill>
                <a:latin typeface="Poppins Bold"/>
                <a:ea typeface="Poppins Bold"/>
                <a:cs typeface="Poppins Bold"/>
                <a:sym typeface="Poppins Bold"/>
              </a:rPr>
              <a:t>Conclusion</a:t>
            </a:r>
          </a:p>
        </p:txBody>
      </p:sp>
      <p:sp>
        <p:nvSpPr>
          <p:cNvPr name="TextBox 21" id="21"/>
          <p:cNvSpPr txBox="true"/>
          <p:nvPr/>
        </p:nvSpPr>
        <p:spPr>
          <a:xfrm rot="0">
            <a:off x="2399262" y="4258188"/>
            <a:ext cx="16537475" cy="6199717"/>
          </a:xfrm>
          <a:prstGeom prst="rect">
            <a:avLst/>
          </a:prstGeom>
        </p:spPr>
        <p:txBody>
          <a:bodyPr anchor="t" rtlCol="false" tIns="0" lIns="0" bIns="0" rIns="0">
            <a:spAutoFit/>
          </a:bodyPr>
          <a:lstStyle/>
          <a:p>
            <a:pPr algn="just">
              <a:lnSpc>
                <a:spcPts val="4958"/>
              </a:lnSpc>
            </a:pPr>
            <a:r>
              <a:rPr lang="en-US" sz="2916">
                <a:solidFill>
                  <a:srgbClr val="FFFFFF"/>
                </a:solidFill>
                <a:latin typeface="Poppins"/>
                <a:ea typeface="Poppins"/>
                <a:cs typeface="Poppins"/>
                <a:sym typeface="Poppins"/>
              </a:rPr>
              <a:t>A</a:t>
            </a:r>
            <a:r>
              <a:rPr lang="en-US" sz="2916">
                <a:solidFill>
                  <a:srgbClr val="FFFFFF"/>
                </a:solidFill>
                <a:latin typeface="Poppins"/>
                <a:ea typeface="Poppins"/>
                <a:cs typeface="Poppins"/>
                <a:sym typeface="Poppins"/>
              </a:rPr>
              <a:t> technology stack can make or break a centralized cryptocurrency exchange. Speed, security, and scalability will be more crucial than ever as we welcome the year 2025. Developers must stay ahead by adopting cutting-edge tools and frameworks that are in sync with their business needs and market trends as these evolve. The best technology stacks have built a strong foundation that allows exchanges to be trusted by their users and to scale according to best practice in delivering mission-critical services in a dynamic digital assets world. Developers can create robust, secure, and scalable platforms that will respond to the changing needs of the cryptocurrency market by carefully weighing the components and keeping an eye to futurist thought as they evaluate different technology stacks.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52D83">
                <a:alpha val="100000"/>
              </a:srgbClr>
            </a:gs>
            <a:gs pos="100000">
              <a:srgbClr val="763EA6">
                <a:alpha val="100000"/>
              </a:srgbClr>
            </a:gs>
          </a:gsLst>
          <a:lin ang="0"/>
        </a:gradFill>
      </p:bgPr>
    </p:bg>
    <p:spTree>
      <p:nvGrpSpPr>
        <p:cNvPr id="1" name=""/>
        <p:cNvGrpSpPr/>
        <p:nvPr/>
      </p:nvGrpSpPr>
      <p:grpSpPr>
        <a:xfrm>
          <a:off x="0" y="0"/>
          <a:ext cx="0" cy="0"/>
          <a:chOff x="0" y="0"/>
          <a:chExt cx="0" cy="0"/>
        </a:xfrm>
      </p:grpSpPr>
      <p:sp>
        <p:nvSpPr>
          <p:cNvPr name="TextBox 2" id="2"/>
          <p:cNvSpPr txBox="true"/>
          <p:nvPr/>
        </p:nvSpPr>
        <p:spPr>
          <a:xfrm rot="0">
            <a:off x="2801003" y="3320969"/>
            <a:ext cx="15733995" cy="3871250"/>
          </a:xfrm>
          <a:prstGeom prst="rect">
            <a:avLst/>
          </a:prstGeom>
        </p:spPr>
        <p:txBody>
          <a:bodyPr anchor="t" rtlCol="false" tIns="0" lIns="0" bIns="0" rIns="0">
            <a:spAutoFit/>
          </a:bodyPr>
          <a:lstStyle/>
          <a:p>
            <a:pPr algn="ctr">
              <a:lnSpc>
                <a:spcPts val="30034"/>
              </a:lnSpc>
            </a:pPr>
            <a:r>
              <a:rPr lang="en-US" sz="21452" b="true">
                <a:solidFill>
                  <a:srgbClr val="FFFFFF"/>
                </a:solidFill>
                <a:latin typeface="Poppins Bold"/>
                <a:ea typeface="Poppins Bold"/>
                <a:cs typeface="Poppins Bold"/>
                <a:sym typeface="Poppins Bold"/>
              </a:rPr>
              <a:t>Thank You</a:t>
            </a:r>
          </a:p>
        </p:txBody>
      </p:sp>
      <p:sp>
        <p:nvSpPr>
          <p:cNvPr name="Freeform 3" id="3"/>
          <p:cNvSpPr/>
          <p:nvPr/>
        </p:nvSpPr>
        <p:spPr>
          <a:xfrm flipH="false" flipV="false" rot="-1255657">
            <a:off x="14505934" y="7911881"/>
            <a:ext cx="12874347" cy="8684333"/>
          </a:xfrm>
          <a:custGeom>
            <a:avLst/>
            <a:gdLst/>
            <a:ahLst/>
            <a:cxnLst/>
            <a:rect r="r" b="b" t="t" l="l"/>
            <a:pathLst>
              <a:path h="8684333" w="12874347">
                <a:moveTo>
                  <a:pt x="0" y="0"/>
                </a:moveTo>
                <a:lnTo>
                  <a:pt x="12874347" y="0"/>
                </a:lnTo>
                <a:lnTo>
                  <a:pt x="12874347" y="8684333"/>
                </a:lnTo>
                <a:lnTo>
                  <a:pt x="0" y="86843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526597">
            <a:off x="-7702852" y="-4342166"/>
            <a:ext cx="12874347" cy="8684333"/>
          </a:xfrm>
          <a:custGeom>
            <a:avLst/>
            <a:gdLst/>
            <a:ahLst/>
            <a:cxnLst/>
            <a:rect r="r" b="b" t="t" l="l"/>
            <a:pathLst>
              <a:path h="8684333" w="12874347">
                <a:moveTo>
                  <a:pt x="0" y="0"/>
                </a:moveTo>
                <a:lnTo>
                  <a:pt x="12874348" y="0"/>
                </a:lnTo>
                <a:lnTo>
                  <a:pt x="12874348" y="8684332"/>
                </a:lnTo>
                <a:lnTo>
                  <a:pt x="0" y="86843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2359046" y="-606390"/>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grpSp>
        <p:nvGrpSpPr>
          <p:cNvPr name="Group 6" id="6"/>
          <p:cNvGrpSpPr/>
          <p:nvPr/>
        </p:nvGrpSpPr>
        <p:grpSpPr>
          <a:xfrm rot="0">
            <a:off x="18814684" y="10430877"/>
            <a:ext cx="791693" cy="740945"/>
            <a:chOff x="0" y="0"/>
            <a:chExt cx="812800" cy="760699"/>
          </a:xfrm>
        </p:grpSpPr>
        <p:sp>
          <p:nvSpPr>
            <p:cNvPr name="Freeform 7" id="7"/>
            <p:cNvSpPr/>
            <p:nvPr/>
          </p:nvSpPr>
          <p:spPr>
            <a:xfrm flipH="false" flipV="false" rot="0">
              <a:off x="0" y="0"/>
              <a:ext cx="812800" cy="760699"/>
            </a:xfrm>
            <a:custGeom>
              <a:avLst/>
              <a:gdLst/>
              <a:ahLst/>
              <a:cxnLst/>
              <a:rect r="r" b="b" t="t" l="l"/>
              <a:pathLst>
                <a:path h="760699" w="812800">
                  <a:moveTo>
                    <a:pt x="406400" y="0"/>
                  </a:moveTo>
                  <a:cubicBezTo>
                    <a:pt x="181951" y="0"/>
                    <a:pt x="0" y="170288"/>
                    <a:pt x="0" y="380350"/>
                  </a:cubicBezTo>
                  <a:cubicBezTo>
                    <a:pt x="0" y="590411"/>
                    <a:pt x="181951" y="760699"/>
                    <a:pt x="406400" y="760699"/>
                  </a:cubicBezTo>
                  <a:cubicBezTo>
                    <a:pt x="630849" y="760699"/>
                    <a:pt x="812800" y="590411"/>
                    <a:pt x="812800" y="380350"/>
                  </a:cubicBezTo>
                  <a:cubicBezTo>
                    <a:pt x="812800" y="170288"/>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8" id="8"/>
            <p:cNvSpPr txBox="true"/>
            <p:nvPr/>
          </p:nvSpPr>
          <p:spPr>
            <a:xfrm>
              <a:off x="76200" y="80841"/>
              <a:ext cx="660400" cy="608543"/>
            </a:xfrm>
            <a:prstGeom prst="rect">
              <a:avLst/>
            </a:prstGeom>
          </p:spPr>
          <p:txBody>
            <a:bodyPr anchor="ctr" rtlCol="false" tIns="59267" lIns="59267" bIns="59267" rIns="59267"/>
            <a:lstStyle/>
            <a:p>
              <a:pPr algn="ctr">
                <a:lnSpc>
                  <a:spcPts val="2520"/>
                </a:lnSpc>
              </a:pPr>
            </a:p>
          </p:txBody>
        </p:sp>
      </p:grpSp>
      <p:grpSp>
        <p:nvGrpSpPr>
          <p:cNvPr name="Group 9" id="9"/>
          <p:cNvGrpSpPr/>
          <p:nvPr/>
        </p:nvGrpSpPr>
        <p:grpSpPr>
          <a:xfrm rot="2099763">
            <a:off x="14075023" y="10946804"/>
            <a:ext cx="700457" cy="612900"/>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1" id="11"/>
            <p:cNvSpPr txBox="true"/>
            <p:nvPr/>
          </p:nvSpPr>
          <p:spPr>
            <a:xfrm>
              <a:off x="127000" y="339725"/>
              <a:ext cx="558800" cy="320675"/>
            </a:xfrm>
            <a:prstGeom prst="rect">
              <a:avLst/>
            </a:prstGeom>
          </p:spPr>
          <p:txBody>
            <a:bodyPr anchor="ctr" rtlCol="false" tIns="59267" lIns="59267" bIns="59267" rIns="59267"/>
            <a:lstStyle/>
            <a:p>
              <a:pPr algn="ctr">
                <a:lnSpc>
                  <a:spcPts val="2520"/>
                </a:lnSpc>
              </a:pPr>
            </a:p>
          </p:txBody>
        </p:sp>
      </p:grpSp>
      <p:grpSp>
        <p:nvGrpSpPr>
          <p:cNvPr name="Group 12" id="12"/>
          <p:cNvGrpSpPr/>
          <p:nvPr/>
        </p:nvGrpSpPr>
        <p:grpSpPr>
          <a:xfrm rot="2099763">
            <a:off x="2866805" y="8602999"/>
            <a:ext cx="468453" cy="46845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4" id="14"/>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grpSp>
        <p:nvGrpSpPr>
          <p:cNvPr name="Group 15" id="15"/>
          <p:cNvGrpSpPr/>
          <p:nvPr/>
        </p:nvGrpSpPr>
        <p:grpSpPr>
          <a:xfrm rot="0">
            <a:off x="8766003" y="2161568"/>
            <a:ext cx="586696" cy="58669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17" id="17"/>
            <p:cNvSpPr txBox="true"/>
            <p:nvPr/>
          </p:nvSpPr>
          <p:spPr>
            <a:xfrm>
              <a:off x="76200" y="85725"/>
              <a:ext cx="660400" cy="650875"/>
            </a:xfrm>
            <a:prstGeom prst="rect">
              <a:avLst/>
            </a:prstGeom>
          </p:spPr>
          <p:txBody>
            <a:bodyPr anchor="ctr" rtlCol="false" tIns="59267" lIns="59267" bIns="59267" rIns="59267"/>
            <a:lstStyle/>
            <a:p>
              <a:pPr algn="ctr">
                <a:lnSpc>
                  <a:spcPts val="2520"/>
                </a:lnSpc>
              </a:pPr>
            </a:p>
          </p:txBody>
        </p:sp>
      </p:grpSp>
      <p:grpSp>
        <p:nvGrpSpPr>
          <p:cNvPr name="Group 18" id="18"/>
          <p:cNvGrpSpPr/>
          <p:nvPr/>
        </p:nvGrpSpPr>
        <p:grpSpPr>
          <a:xfrm rot="2099763">
            <a:off x="19045941" y="5000958"/>
            <a:ext cx="468453" cy="46845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123825" cap="sq">
              <a:gradFill>
                <a:gsLst>
                  <a:gs pos="0">
                    <a:srgbClr val="B503EA">
                      <a:alpha val="100000"/>
                    </a:srgbClr>
                  </a:gs>
                  <a:gs pos="100000">
                    <a:srgbClr val="EA03C5">
                      <a:alpha val="100000"/>
                    </a:srgbClr>
                  </a:gs>
                </a:gsLst>
                <a:lin ang="0"/>
              </a:gradFill>
              <a:prstDash val="solid"/>
              <a:miter/>
            </a:ln>
          </p:spPr>
        </p:sp>
        <p:sp>
          <p:nvSpPr>
            <p:cNvPr name="TextBox 20" id="20"/>
            <p:cNvSpPr txBox="true"/>
            <p:nvPr/>
          </p:nvSpPr>
          <p:spPr>
            <a:xfrm>
              <a:off x="0" y="9525"/>
              <a:ext cx="812800" cy="803275"/>
            </a:xfrm>
            <a:prstGeom prst="rect">
              <a:avLst/>
            </a:prstGeom>
          </p:spPr>
          <p:txBody>
            <a:bodyPr anchor="ctr" rtlCol="false" tIns="59267" lIns="59267" bIns="59267" rIns="59267"/>
            <a:lstStyle/>
            <a:p>
              <a:pPr algn="ctr">
                <a:lnSpc>
                  <a:spcPts val="2520"/>
                </a:lnSpc>
              </a:pPr>
            </a:p>
          </p:txBody>
        </p:sp>
      </p:grpSp>
      <p:sp>
        <p:nvSpPr>
          <p:cNvPr name="Freeform 21" id="21"/>
          <p:cNvSpPr/>
          <p:nvPr/>
        </p:nvSpPr>
        <p:spPr>
          <a:xfrm flipH="false" flipV="false" rot="0">
            <a:off x="6237138" y="10321180"/>
            <a:ext cx="5057730" cy="2767958"/>
          </a:xfrm>
          <a:custGeom>
            <a:avLst/>
            <a:gdLst/>
            <a:ahLst/>
            <a:cxnLst/>
            <a:rect r="r" b="b" t="t" l="l"/>
            <a:pathLst>
              <a:path h="2767958" w="5057730">
                <a:moveTo>
                  <a:pt x="0" y="0"/>
                </a:moveTo>
                <a:lnTo>
                  <a:pt x="5057730" y="0"/>
                </a:lnTo>
                <a:lnTo>
                  <a:pt x="5057730" y="2767958"/>
                </a:lnTo>
                <a:lnTo>
                  <a:pt x="0" y="2767958"/>
                </a:lnTo>
                <a:lnTo>
                  <a:pt x="0" y="0"/>
                </a:lnTo>
                <a:close/>
              </a:path>
            </a:pathLst>
          </a:custGeom>
          <a:blipFill>
            <a:blip r:embed="rId4">
              <a:alphaModFix amt="15000"/>
              <a:extLst>
                <a:ext uri="{96DAC541-7B7A-43D3-8B79-37D633B846F1}">
                  <asvg:svgBlip xmlns:asvg="http://schemas.microsoft.com/office/drawing/2016/SVG/main" r:embed="rId5"/>
                </a:ext>
              </a:extLst>
            </a:blip>
            <a:stretch>
              <a:fillRect l="0" t="0" r="0" b="0"/>
            </a:stretch>
          </a:blipFill>
        </p:spPr>
      </p:sp>
      <p:sp>
        <p:nvSpPr>
          <p:cNvPr name="Freeform 22" id="22"/>
          <p:cNvSpPr/>
          <p:nvPr/>
        </p:nvSpPr>
        <p:spPr>
          <a:xfrm flipH="false" flipV="false" rot="0">
            <a:off x="1200150" y="1262049"/>
            <a:ext cx="365209" cy="365209"/>
          </a:xfrm>
          <a:custGeom>
            <a:avLst/>
            <a:gdLst/>
            <a:ahLst/>
            <a:cxnLst/>
            <a:rect r="r" b="b" t="t" l="l"/>
            <a:pathLst>
              <a:path h="365209" w="365209">
                <a:moveTo>
                  <a:pt x="0" y="0"/>
                </a:moveTo>
                <a:lnTo>
                  <a:pt x="365209" y="0"/>
                </a:lnTo>
                <a:lnTo>
                  <a:pt x="365209" y="365209"/>
                </a:lnTo>
                <a:lnTo>
                  <a:pt x="0" y="3652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3" id="23"/>
          <p:cNvSpPr txBox="true"/>
          <p:nvPr/>
        </p:nvSpPr>
        <p:spPr>
          <a:xfrm rot="0">
            <a:off x="16016508" y="1280823"/>
            <a:ext cx="4119342" cy="337185"/>
          </a:xfrm>
          <a:prstGeom prst="rect">
            <a:avLst/>
          </a:prstGeom>
        </p:spPr>
        <p:txBody>
          <a:bodyPr anchor="t" rtlCol="false" tIns="0" lIns="0" bIns="0" rIns="0">
            <a:spAutoFit/>
          </a:bodyPr>
          <a:lstStyle/>
          <a:p>
            <a:pPr algn="r">
              <a:lnSpc>
                <a:spcPts val="2520"/>
              </a:lnSpc>
            </a:pPr>
            <a:r>
              <a:rPr lang="en-US" sz="2333" b="true">
                <a:solidFill>
                  <a:srgbClr val="FFFFFF"/>
                </a:solidFill>
                <a:latin typeface="Poppins Bold"/>
                <a:ea typeface="Poppins Bold"/>
                <a:cs typeface="Poppins Bold"/>
                <a:sym typeface="Poppins Bold"/>
              </a:rPr>
              <a:t>Crypto.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DAGl1FS045s</dc:identifier>
  <dcterms:modified xsi:type="dcterms:W3CDTF">2011-08-01T06:04:30Z</dcterms:modified>
  <cp:revision>1</cp:revision>
  <dc:title>Top Tech Stacks for Centralized Crypto Exchange Development in 2025</dc:title>
</cp:coreProperties>
</file>