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Public Sans" charset="1" panose="00000000000000000000"/>
      <p:regular r:id="rId12"/>
    </p:embeddedFont>
    <p:embeddedFont>
      <p:font typeface="Times New Roman Bold" charset="1" panose="02030802070405020303"/>
      <p:regular r:id="rId13"/>
    </p:embeddedFont>
    <p:embeddedFont>
      <p:font typeface="DM Serif Display" charset="1" panose="00000000000000000000"/>
      <p:regular r:id="rId14"/>
    </p:embeddedFont>
    <p:embeddedFont>
      <p:font typeface="Public Sans Bold" charset="1" panose="00000000000000000000"/>
      <p:regular r:id="rId15"/>
    </p:embeddedFont>
    <p:embeddedFont>
      <p:font typeface="Buenard" charset="1" panose="02000000000000000000"/>
      <p:regular r:id="rId16"/>
    </p:embeddedFont>
    <p:embeddedFont>
      <p:font typeface="Buenard Bold" charset="1" panose="02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jpe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jpeg" Type="http://schemas.openxmlformats.org/officeDocument/2006/relationships/image"/><Relationship Id="rId5" Target="../media/image14.jpe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128168" y="375329"/>
            <a:ext cx="9297878" cy="9975165"/>
          </a:xfrm>
          <a:custGeom>
            <a:avLst/>
            <a:gdLst/>
            <a:ahLst/>
            <a:cxnLst/>
            <a:rect r="r" b="b" t="t" l="l"/>
            <a:pathLst>
              <a:path h="9975165" w="9297878">
                <a:moveTo>
                  <a:pt x="0" y="0"/>
                </a:moveTo>
                <a:lnTo>
                  <a:pt x="9297878" y="0"/>
                </a:lnTo>
                <a:lnTo>
                  <a:pt x="9297878" y="9975165"/>
                </a:lnTo>
                <a:lnTo>
                  <a:pt x="0" y="9975165"/>
                </a:lnTo>
                <a:lnTo>
                  <a:pt x="0" y="0"/>
                </a:lnTo>
                <a:close/>
              </a:path>
            </a:pathLst>
          </a:custGeom>
          <a:blipFill>
            <a:blip r:embed="rId2"/>
            <a:stretch>
              <a:fillRect l="-43265" t="0" r="-17460" b="0"/>
            </a:stretch>
          </a:blipFill>
        </p:spPr>
      </p:sp>
      <p:grpSp>
        <p:nvGrpSpPr>
          <p:cNvPr name="Group 3" id="3"/>
          <p:cNvGrpSpPr>
            <a:grpSpLocks noChangeAspect="true"/>
          </p:cNvGrpSpPr>
          <p:nvPr/>
        </p:nvGrpSpPr>
        <p:grpSpPr>
          <a:xfrm rot="0">
            <a:off x="10277644" y="482594"/>
            <a:ext cx="2324081" cy="10061632"/>
            <a:chOff x="0" y="0"/>
            <a:chExt cx="2405482" cy="10414000"/>
          </a:xfrm>
        </p:grpSpPr>
        <p:sp>
          <p:nvSpPr>
            <p:cNvPr name="Freeform 4" id="4"/>
            <p:cNvSpPr/>
            <p:nvPr/>
          </p:nvSpPr>
          <p:spPr>
            <a:xfrm flipH="false" flipV="false" rot="0">
              <a:off x="63500" y="63500"/>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100000"/>
                  </a:srgbClr>
                </a:gs>
                <a:gs pos="50000">
                  <a:srgbClr val="FF914D">
                    <a:alpha val="100000"/>
                  </a:srgbClr>
                </a:gs>
                <a:gs pos="100000">
                  <a:srgbClr val="FFFFFF">
                    <a:alpha val="0"/>
                  </a:srgbClr>
                </a:gs>
              </a:gsLst>
              <a:lin ang="0"/>
            </a:gradFill>
          </p:spPr>
        </p:sp>
        <p:sp>
          <p:nvSpPr>
            <p:cNvPr name="Freeform 5" id="5"/>
            <p:cNvSpPr/>
            <p:nvPr/>
          </p:nvSpPr>
          <p:spPr>
            <a:xfrm flipH="false" flipV="false" rot="0">
              <a:off x="63500" y="4168775"/>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100000"/>
                  </a:srgbClr>
                </a:gs>
                <a:gs pos="50000">
                  <a:srgbClr val="FF914D">
                    <a:alpha val="100000"/>
                  </a:srgbClr>
                </a:gs>
                <a:gs pos="100000">
                  <a:srgbClr val="FFFFFF">
                    <a:alpha val="0"/>
                  </a:srgbClr>
                </a:gs>
              </a:gsLst>
              <a:lin ang="0"/>
            </a:gradFill>
          </p:spPr>
        </p:sp>
        <p:sp>
          <p:nvSpPr>
            <p:cNvPr name="Freeform 6" id="6"/>
            <p:cNvSpPr/>
            <p:nvPr/>
          </p:nvSpPr>
          <p:spPr>
            <a:xfrm flipH="false" flipV="false" rot="0">
              <a:off x="63500" y="8283575"/>
              <a:ext cx="2278507" cy="2066925"/>
            </a:xfrm>
            <a:custGeom>
              <a:avLst/>
              <a:gdLst/>
              <a:ahLst/>
              <a:cxnLst/>
              <a:rect r="r" b="b" t="t" l="l"/>
              <a:pathLst>
                <a:path h="2066925" w="2278507">
                  <a:moveTo>
                    <a:pt x="0" y="0"/>
                  </a:moveTo>
                  <a:lnTo>
                    <a:pt x="0" y="2066925"/>
                  </a:lnTo>
                  <a:lnTo>
                    <a:pt x="2278507" y="2066925"/>
                  </a:lnTo>
                  <a:lnTo>
                    <a:pt x="2278507" y="0"/>
                  </a:lnTo>
                  <a:close/>
                </a:path>
              </a:pathLst>
            </a:custGeom>
            <a:gradFill rotWithShape="true">
              <a:gsLst>
                <a:gs pos="0">
                  <a:srgbClr val="FF3131">
                    <a:alpha val="100000"/>
                  </a:srgbClr>
                </a:gs>
                <a:gs pos="50000">
                  <a:srgbClr val="FF914D">
                    <a:alpha val="100000"/>
                  </a:srgbClr>
                </a:gs>
                <a:gs pos="100000">
                  <a:srgbClr val="FFFFFF">
                    <a:alpha val="0"/>
                  </a:srgbClr>
                </a:gs>
              </a:gsLst>
              <a:lin ang="0"/>
            </a:gradFill>
          </p:spPr>
        </p:sp>
      </p:grpSp>
      <p:grpSp>
        <p:nvGrpSpPr>
          <p:cNvPr name="Group 7" id="7"/>
          <p:cNvGrpSpPr>
            <a:grpSpLocks noChangeAspect="true"/>
          </p:cNvGrpSpPr>
          <p:nvPr/>
        </p:nvGrpSpPr>
        <p:grpSpPr>
          <a:xfrm rot="0">
            <a:off x="-126454" y="-71888"/>
            <a:ext cx="18595281" cy="862302"/>
            <a:chOff x="0" y="0"/>
            <a:chExt cx="18414454" cy="853910"/>
          </a:xfrm>
        </p:grpSpPr>
        <p:sp>
          <p:nvSpPr>
            <p:cNvPr name="Freeform 8" id="8"/>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9" id="9"/>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0" id="10"/>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913F14"/>
            </a:solidFill>
          </p:spPr>
        </p:sp>
      </p:grpSp>
      <p:sp>
        <p:nvSpPr>
          <p:cNvPr name="Freeform 11" id="11"/>
          <p:cNvSpPr/>
          <p:nvPr/>
        </p:nvSpPr>
        <p:spPr>
          <a:xfrm flipH="false" flipV="false" rot="0">
            <a:off x="2546623" y="1463283"/>
            <a:ext cx="4095750" cy="3571875"/>
          </a:xfrm>
          <a:custGeom>
            <a:avLst/>
            <a:gdLst/>
            <a:ahLst/>
            <a:cxnLst/>
            <a:rect r="r" b="b" t="t" l="l"/>
            <a:pathLst>
              <a:path h="3571875" w="4095750">
                <a:moveTo>
                  <a:pt x="0" y="0"/>
                </a:moveTo>
                <a:lnTo>
                  <a:pt x="4095750" y="0"/>
                </a:lnTo>
                <a:lnTo>
                  <a:pt x="4095750" y="3571875"/>
                </a:lnTo>
                <a:lnTo>
                  <a:pt x="0" y="3571875"/>
                </a:lnTo>
                <a:lnTo>
                  <a:pt x="0" y="0"/>
                </a:lnTo>
                <a:close/>
              </a:path>
            </a:pathLst>
          </a:custGeom>
          <a:blipFill>
            <a:blip r:embed="rId3"/>
            <a:stretch>
              <a:fillRect l="0" t="0" r="0" b="0"/>
            </a:stretch>
          </a:blipFill>
        </p:spPr>
      </p:sp>
      <p:sp>
        <p:nvSpPr>
          <p:cNvPr name="TextBox 12" id="12"/>
          <p:cNvSpPr txBox="true"/>
          <p:nvPr/>
        </p:nvSpPr>
        <p:spPr>
          <a:xfrm rot="0">
            <a:off x="1697174" y="8143999"/>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13" id="13"/>
          <p:cNvSpPr txBox="true"/>
          <p:nvPr/>
        </p:nvSpPr>
        <p:spPr>
          <a:xfrm rot="0">
            <a:off x="3585669" y="8153524"/>
            <a:ext cx="6113408"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https://kenshohills.com/room.php</a:t>
            </a:r>
          </a:p>
        </p:txBody>
      </p:sp>
      <p:sp>
        <p:nvSpPr>
          <p:cNvPr name="TextBox 14" id="14"/>
          <p:cNvSpPr txBox="true"/>
          <p:nvPr/>
        </p:nvSpPr>
        <p:spPr>
          <a:xfrm rot="0">
            <a:off x="959471" y="5105736"/>
            <a:ext cx="8739607" cy="2396801"/>
          </a:xfrm>
          <a:prstGeom prst="rect">
            <a:avLst/>
          </a:prstGeom>
        </p:spPr>
        <p:txBody>
          <a:bodyPr anchor="t" rtlCol="false" tIns="0" lIns="0" bIns="0" rIns="0">
            <a:spAutoFit/>
          </a:bodyPr>
          <a:lstStyle/>
          <a:p>
            <a:pPr algn="ctr">
              <a:lnSpc>
                <a:spcPts val="9117"/>
              </a:lnSpc>
            </a:pPr>
            <a:r>
              <a:rPr lang="en-US" b="true" sz="6512">
                <a:solidFill>
                  <a:srgbClr val="000000"/>
                </a:solidFill>
                <a:latin typeface="Times New Roman Bold"/>
                <a:ea typeface="Times New Roman Bold"/>
                <a:cs typeface="Times New Roman Bold"/>
                <a:sym typeface="Times New Roman Bold"/>
              </a:rPr>
              <a:t>Luxury Homestay In Manali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grpSp>
        <p:nvGrpSpPr>
          <p:cNvPr name="Group 4" id="4"/>
          <p:cNvGrpSpPr>
            <a:grpSpLocks noChangeAspect="true"/>
          </p:cNvGrpSpPr>
          <p:nvPr/>
        </p:nvGrpSpPr>
        <p:grpSpPr>
          <a:xfrm rot="0">
            <a:off x="0" y="1438542"/>
            <a:ext cx="8833028" cy="7441368"/>
            <a:chOff x="0" y="0"/>
            <a:chExt cx="11777370" cy="9921824"/>
          </a:xfrm>
        </p:grpSpPr>
        <p:sp>
          <p:nvSpPr>
            <p:cNvPr name="Freeform 5" id="5"/>
            <p:cNvSpPr/>
            <p:nvPr/>
          </p:nvSpPr>
          <p:spPr>
            <a:xfrm flipH="false" flipV="false" rot="0">
              <a:off x="0" y="0"/>
              <a:ext cx="11777345" cy="9921875"/>
            </a:xfrm>
            <a:custGeom>
              <a:avLst/>
              <a:gdLst/>
              <a:ahLst/>
              <a:cxnLst/>
              <a:rect r="r" b="b" t="t" l="l"/>
              <a:pathLst>
                <a:path h="9921875" w="11777345">
                  <a:moveTo>
                    <a:pt x="0" y="0"/>
                  </a:moveTo>
                  <a:lnTo>
                    <a:pt x="0" y="9921875"/>
                  </a:lnTo>
                  <a:lnTo>
                    <a:pt x="8668385" y="9921875"/>
                  </a:lnTo>
                  <a:lnTo>
                    <a:pt x="11777345" y="4961001"/>
                  </a:lnTo>
                  <a:lnTo>
                    <a:pt x="8668385" y="0"/>
                  </a:lnTo>
                  <a:close/>
                </a:path>
              </a:pathLst>
            </a:custGeom>
            <a:blipFill>
              <a:blip r:embed="rId2"/>
              <a:stretch>
                <a:fillRect l="-12987" t="0" r="-12987" b="0"/>
              </a:stretch>
            </a:blipFill>
          </p:spPr>
        </p:sp>
      </p:grpSp>
      <p:grpSp>
        <p:nvGrpSpPr>
          <p:cNvPr name="Group 6" id="6"/>
          <p:cNvGrpSpPr>
            <a:grpSpLocks noChangeAspect="true"/>
          </p:cNvGrpSpPr>
          <p:nvPr/>
        </p:nvGrpSpPr>
        <p:grpSpPr>
          <a:xfrm rot="0">
            <a:off x="9404623" y="2849821"/>
            <a:ext cx="1275370" cy="371048"/>
            <a:chOff x="0" y="0"/>
            <a:chExt cx="1302969" cy="379070"/>
          </a:xfrm>
        </p:grpSpPr>
        <p:sp>
          <p:nvSpPr>
            <p:cNvPr name="Freeform 7" id="7"/>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grpSp>
        <p:nvGrpSpPr>
          <p:cNvPr name="Group 8" id="8"/>
          <p:cNvGrpSpPr>
            <a:grpSpLocks noChangeAspect="true"/>
          </p:cNvGrpSpPr>
          <p:nvPr/>
        </p:nvGrpSpPr>
        <p:grpSpPr>
          <a:xfrm rot="0">
            <a:off x="-63503" y="203483"/>
            <a:ext cx="18414454" cy="853916"/>
            <a:chOff x="0" y="0"/>
            <a:chExt cx="18414454" cy="853910"/>
          </a:xfrm>
        </p:grpSpPr>
        <p:sp>
          <p:nvSpPr>
            <p:cNvPr name="Freeform 9" id="9"/>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10" id="10"/>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1" id="11"/>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TextBox 12" id="12"/>
          <p:cNvSpPr txBox="true"/>
          <p:nvPr/>
        </p:nvSpPr>
        <p:spPr>
          <a:xfrm rot="0">
            <a:off x="9404623" y="1476666"/>
            <a:ext cx="5436727" cy="1558679"/>
          </a:xfrm>
          <a:prstGeom prst="rect">
            <a:avLst/>
          </a:prstGeom>
        </p:spPr>
        <p:txBody>
          <a:bodyPr anchor="t" rtlCol="false" tIns="0" lIns="0" bIns="0" rIns="0">
            <a:spAutoFit/>
          </a:bodyPr>
          <a:lstStyle/>
          <a:p>
            <a:pPr algn="l">
              <a:lnSpc>
                <a:spcPts val="12305"/>
              </a:lnSpc>
            </a:pPr>
            <a:r>
              <a:rPr lang="en-US" sz="8789">
                <a:solidFill>
                  <a:srgbClr val="000000"/>
                </a:solidFill>
                <a:latin typeface="DM Serif Display"/>
                <a:ea typeface="DM Serif Display"/>
                <a:cs typeface="DM Serif Display"/>
                <a:sym typeface="DM Serif Display"/>
              </a:rPr>
              <a:t>About us :-</a:t>
            </a:r>
          </a:p>
        </p:txBody>
      </p:sp>
      <p:sp>
        <p:nvSpPr>
          <p:cNvPr name="TextBox 13" id="13"/>
          <p:cNvSpPr txBox="true"/>
          <p:nvPr/>
        </p:nvSpPr>
        <p:spPr>
          <a:xfrm rot="0">
            <a:off x="9144000" y="3686394"/>
            <a:ext cx="8744035" cy="4186446"/>
          </a:xfrm>
          <a:prstGeom prst="rect">
            <a:avLst/>
          </a:prstGeom>
        </p:spPr>
        <p:txBody>
          <a:bodyPr anchor="t" rtlCol="false" tIns="0" lIns="0" bIns="0" rIns="0">
            <a:spAutoFit/>
          </a:bodyPr>
          <a:lstStyle/>
          <a:p>
            <a:pPr algn="just">
              <a:lnSpc>
                <a:spcPts val="4159"/>
              </a:lnSpc>
            </a:pPr>
            <a:r>
              <a:rPr lang="en-US" sz="2999">
                <a:solidFill>
                  <a:srgbClr val="000000"/>
                </a:solidFill>
                <a:latin typeface="Public Sans"/>
                <a:ea typeface="Public Sans"/>
                <a:cs typeface="Public Sans"/>
                <a:sym typeface="Public Sans"/>
              </a:rPr>
              <a:t>Nestled in the heart of the Himalayas, Kensho Hills offers a luxurious escape with its </a:t>
            </a:r>
            <a:r>
              <a:rPr lang="en-US" sz="2999">
                <a:solidFill>
                  <a:srgbClr val="000000"/>
                </a:solidFill>
                <a:latin typeface="Public Sans"/>
                <a:ea typeface="Public Sans"/>
                <a:cs typeface="Public Sans"/>
                <a:sym typeface="Public Sans"/>
              </a:rPr>
              <a:t>premium villas in Manali. Combining elegance with modern amenities, our villas provide the perfect setting for relaxation and rejuvenation. Designed to blend seamlessly with the natural beauty of Manali, Kensho Hills is your ultimate destination</a:t>
            </a:r>
          </a:p>
          <a:p>
            <a:pPr algn="just">
              <a:lnSpc>
                <a:spcPts val="4159"/>
              </a:lnSpc>
            </a:pPr>
            <a:r>
              <a:rPr lang="en-US" sz="2999">
                <a:solidFill>
                  <a:srgbClr val="000000"/>
                </a:solidFill>
                <a:latin typeface="Public Sans"/>
                <a:ea typeface="Public Sans"/>
                <a:cs typeface="Public Sans"/>
                <a:sym typeface="Public Sans"/>
              </a:rPr>
              <a:t>for a tranquil and unforgettable stay.</a:t>
            </a:r>
          </a:p>
        </p:txBody>
      </p:sp>
      <p:sp>
        <p:nvSpPr>
          <p:cNvPr name="TextBox 14" id="14"/>
          <p:cNvSpPr txBox="true"/>
          <p:nvPr/>
        </p:nvSpPr>
        <p:spPr>
          <a:xfrm rot="0">
            <a:off x="8555174" y="9141285"/>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15" id="15"/>
          <p:cNvSpPr txBox="true"/>
          <p:nvPr/>
        </p:nvSpPr>
        <p:spPr>
          <a:xfrm rot="0">
            <a:off x="11277724" y="9152496"/>
            <a:ext cx="5521904"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https://kenshohills.com/room.php</a:t>
            </a:r>
          </a:p>
        </p:txBody>
      </p:sp>
      <p:sp>
        <p:nvSpPr>
          <p:cNvPr name="TextBox 16" id="16"/>
          <p:cNvSpPr txBox="true"/>
          <p:nvPr/>
        </p:nvSpPr>
        <p:spPr>
          <a:xfrm rot="0">
            <a:off x="7657395" y="444998"/>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17" id="17"/>
          <p:cNvSpPr txBox="true"/>
          <p:nvPr/>
        </p:nvSpPr>
        <p:spPr>
          <a:xfrm rot="0">
            <a:off x="9758372" y="444998"/>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18" id="18"/>
          <p:cNvSpPr txBox="true"/>
          <p:nvPr/>
        </p:nvSpPr>
        <p:spPr>
          <a:xfrm rot="0">
            <a:off x="11826345" y="444998"/>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19" id="19"/>
          <p:cNvSpPr txBox="true"/>
          <p:nvPr/>
        </p:nvSpPr>
        <p:spPr>
          <a:xfrm rot="0">
            <a:off x="14337602" y="444998"/>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266986"/>
            <a:ext cx="18287457" cy="726910"/>
            <a:chOff x="0" y="0"/>
            <a:chExt cx="18287454" cy="726910"/>
          </a:xfrm>
        </p:grpSpPr>
        <p:sp>
          <p:nvSpPr>
            <p:cNvPr name="Freeform 3" id="3"/>
            <p:cNvSpPr/>
            <p:nvPr/>
          </p:nvSpPr>
          <p:spPr>
            <a:xfrm flipH="false" flipV="false" rot="0">
              <a:off x="0" y="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grpSp>
      <p:sp>
        <p:nvSpPr>
          <p:cNvPr name="Freeform 4" id="4"/>
          <p:cNvSpPr/>
          <p:nvPr/>
        </p:nvSpPr>
        <p:spPr>
          <a:xfrm flipH="false" flipV="false" rot="0">
            <a:off x="13354909" y="-63498"/>
            <a:ext cx="8064227" cy="10287000"/>
          </a:xfrm>
          <a:custGeom>
            <a:avLst/>
            <a:gdLst/>
            <a:ahLst/>
            <a:cxnLst/>
            <a:rect r="r" b="b" t="t" l="l"/>
            <a:pathLst>
              <a:path h="10287000" w="8064227">
                <a:moveTo>
                  <a:pt x="0" y="0"/>
                </a:moveTo>
                <a:lnTo>
                  <a:pt x="8064227" y="0"/>
                </a:lnTo>
                <a:lnTo>
                  <a:pt x="8064227" y="10287000"/>
                </a:lnTo>
                <a:lnTo>
                  <a:pt x="0" y="10287000"/>
                </a:lnTo>
                <a:lnTo>
                  <a:pt x="0" y="0"/>
                </a:lnTo>
                <a:close/>
              </a:path>
            </a:pathLst>
          </a:custGeom>
          <a:blipFill>
            <a:blip r:embed="rId2"/>
            <a:stretch>
              <a:fillRect l="-48212" t="-1580" r="-48271" b="-1309"/>
            </a:stretch>
          </a:blipFill>
        </p:spPr>
      </p:sp>
      <p:grpSp>
        <p:nvGrpSpPr>
          <p:cNvPr name="Group 5" id="5"/>
          <p:cNvGrpSpPr>
            <a:grpSpLocks noChangeAspect="true"/>
          </p:cNvGrpSpPr>
          <p:nvPr/>
        </p:nvGrpSpPr>
        <p:grpSpPr>
          <a:xfrm rot="0">
            <a:off x="510218" y="2702464"/>
            <a:ext cx="1690958" cy="440405"/>
            <a:chOff x="0" y="0"/>
            <a:chExt cx="1628140" cy="424040"/>
          </a:xfrm>
        </p:grpSpPr>
        <p:sp>
          <p:nvSpPr>
            <p:cNvPr name="Freeform 6" id="6"/>
            <p:cNvSpPr/>
            <p:nvPr/>
          </p:nvSpPr>
          <p:spPr>
            <a:xfrm flipH="false" flipV="false" rot="0">
              <a:off x="0" y="0"/>
              <a:ext cx="1628140" cy="424053"/>
            </a:xfrm>
            <a:custGeom>
              <a:avLst/>
              <a:gdLst/>
              <a:ahLst/>
              <a:cxnLst/>
              <a:rect r="r" b="b" t="t" l="l"/>
              <a:pathLst>
                <a:path h="424053" w="1628140">
                  <a:moveTo>
                    <a:pt x="0" y="0"/>
                  </a:moveTo>
                  <a:lnTo>
                    <a:pt x="0" y="424053"/>
                  </a:lnTo>
                  <a:lnTo>
                    <a:pt x="1628140" y="424053"/>
                  </a:lnTo>
                  <a:lnTo>
                    <a:pt x="1628140" y="0"/>
                  </a:lnTo>
                  <a:close/>
                </a:path>
              </a:pathLst>
            </a:custGeom>
            <a:gradFill rotWithShape="true">
              <a:gsLst>
                <a:gs pos="0">
                  <a:srgbClr val="FF3131">
                    <a:alpha val="100000"/>
                  </a:srgbClr>
                </a:gs>
                <a:gs pos="100000">
                  <a:srgbClr val="FF914D">
                    <a:alpha val="100000"/>
                  </a:srgbClr>
                </a:gs>
              </a:gsLst>
              <a:lin ang="0"/>
            </a:gradFill>
          </p:spPr>
        </p:sp>
      </p:grpSp>
      <p:grpSp>
        <p:nvGrpSpPr>
          <p:cNvPr name="Group 7" id="7"/>
          <p:cNvGrpSpPr>
            <a:grpSpLocks noChangeAspect="true"/>
          </p:cNvGrpSpPr>
          <p:nvPr/>
        </p:nvGrpSpPr>
        <p:grpSpPr>
          <a:xfrm rot="0">
            <a:off x="12497165" y="-190495"/>
            <a:ext cx="2405472" cy="10413997"/>
            <a:chOff x="0" y="0"/>
            <a:chExt cx="2405482" cy="10414000"/>
          </a:xfrm>
        </p:grpSpPr>
        <p:sp>
          <p:nvSpPr>
            <p:cNvPr name="Freeform 8" id="8"/>
            <p:cNvSpPr/>
            <p:nvPr/>
          </p:nvSpPr>
          <p:spPr>
            <a:xfrm flipH="false" flipV="false" rot="0">
              <a:off x="63500" y="63500"/>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67000"/>
                  </a:srgbClr>
                </a:gs>
                <a:gs pos="100000">
                  <a:srgbClr val="FF914D">
                    <a:alpha val="67000"/>
                  </a:srgbClr>
                </a:gs>
              </a:gsLst>
              <a:lin ang="0"/>
            </a:gradFill>
          </p:spPr>
        </p:sp>
        <p:sp>
          <p:nvSpPr>
            <p:cNvPr name="Freeform 9" id="9"/>
            <p:cNvSpPr/>
            <p:nvPr/>
          </p:nvSpPr>
          <p:spPr>
            <a:xfrm flipH="false" flipV="false" rot="0">
              <a:off x="63500" y="4168775"/>
              <a:ext cx="2278507" cy="4114800"/>
            </a:xfrm>
            <a:custGeom>
              <a:avLst/>
              <a:gdLst/>
              <a:ahLst/>
              <a:cxnLst/>
              <a:rect r="r" b="b" t="t" l="l"/>
              <a:pathLst>
                <a:path h="4114800" w="2278507">
                  <a:moveTo>
                    <a:pt x="0" y="0"/>
                  </a:moveTo>
                  <a:lnTo>
                    <a:pt x="0" y="4114800"/>
                  </a:lnTo>
                  <a:lnTo>
                    <a:pt x="2278507" y="4114800"/>
                  </a:lnTo>
                  <a:lnTo>
                    <a:pt x="2278507" y="0"/>
                  </a:lnTo>
                  <a:close/>
                </a:path>
              </a:pathLst>
            </a:custGeom>
            <a:gradFill rotWithShape="true">
              <a:gsLst>
                <a:gs pos="0">
                  <a:srgbClr val="FF3131">
                    <a:alpha val="67000"/>
                  </a:srgbClr>
                </a:gs>
                <a:gs pos="50000">
                  <a:srgbClr val="FF914D">
                    <a:alpha val="67000"/>
                  </a:srgbClr>
                </a:gs>
                <a:gs pos="100000">
                  <a:srgbClr val="FFFFFF">
                    <a:alpha val="0"/>
                  </a:srgbClr>
                </a:gs>
              </a:gsLst>
              <a:lin ang="0"/>
            </a:gradFill>
          </p:spPr>
        </p:sp>
        <p:sp>
          <p:nvSpPr>
            <p:cNvPr name="Freeform 10" id="10"/>
            <p:cNvSpPr/>
            <p:nvPr/>
          </p:nvSpPr>
          <p:spPr>
            <a:xfrm flipH="false" flipV="false" rot="0">
              <a:off x="63500" y="8283575"/>
              <a:ext cx="2278507" cy="2066925"/>
            </a:xfrm>
            <a:custGeom>
              <a:avLst/>
              <a:gdLst/>
              <a:ahLst/>
              <a:cxnLst/>
              <a:rect r="r" b="b" t="t" l="l"/>
              <a:pathLst>
                <a:path h="2066925" w="2278507">
                  <a:moveTo>
                    <a:pt x="0" y="0"/>
                  </a:moveTo>
                  <a:lnTo>
                    <a:pt x="0" y="2066925"/>
                  </a:lnTo>
                  <a:lnTo>
                    <a:pt x="2278507" y="2066925"/>
                  </a:lnTo>
                  <a:lnTo>
                    <a:pt x="2278507" y="0"/>
                  </a:lnTo>
                  <a:close/>
                </a:path>
              </a:pathLst>
            </a:custGeom>
            <a:gradFill rotWithShape="true">
              <a:gsLst>
                <a:gs pos="0">
                  <a:srgbClr val="FF3131">
                    <a:alpha val="67000"/>
                  </a:srgbClr>
                </a:gs>
                <a:gs pos="50000">
                  <a:srgbClr val="FF914D">
                    <a:alpha val="67000"/>
                  </a:srgbClr>
                </a:gs>
                <a:gs pos="100000">
                  <a:srgbClr val="FFFFFF">
                    <a:alpha val="0"/>
                  </a:srgbClr>
                </a:gs>
              </a:gsLst>
              <a:lin ang="0"/>
            </a:gradFill>
          </p:spPr>
        </p:sp>
      </p:grpSp>
      <p:sp>
        <p:nvSpPr>
          <p:cNvPr name="TextBox 11" id="11"/>
          <p:cNvSpPr txBox="true"/>
          <p:nvPr/>
        </p:nvSpPr>
        <p:spPr>
          <a:xfrm rot="0">
            <a:off x="510218" y="1312847"/>
            <a:ext cx="11503989" cy="1088225"/>
          </a:xfrm>
          <a:prstGeom prst="rect">
            <a:avLst/>
          </a:prstGeom>
        </p:spPr>
        <p:txBody>
          <a:bodyPr anchor="t" rtlCol="false" tIns="0" lIns="0" bIns="0" rIns="0">
            <a:spAutoFit/>
          </a:bodyPr>
          <a:lstStyle/>
          <a:p>
            <a:pPr algn="l">
              <a:lnSpc>
                <a:spcPts val="8832"/>
              </a:lnSpc>
            </a:pPr>
            <a:r>
              <a:rPr lang="en-US" sz="6626">
                <a:solidFill>
                  <a:srgbClr val="000000"/>
                </a:solidFill>
                <a:latin typeface="DM Serif Display"/>
                <a:ea typeface="DM Serif Display"/>
                <a:cs typeface="DM Serif Display"/>
                <a:sym typeface="DM Serif Display"/>
              </a:rPr>
              <a:t>Luxury Homestay In Manali</a:t>
            </a:r>
          </a:p>
        </p:txBody>
      </p:sp>
      <p:sp>
        <p:nvSpPr>
          <p:cNvPr name="TextBox 12" id="12"/>
          <p:cNvSpPr txBox="true"/>
          <p:nvPr/>
        </p:nvSpPr>
        <p:spPr>
          <a:xfrm rot="0">
            <a:off x="223195" y="3925207"/>
            <a:ext cx="12078036" cy="3713832"/>
          </a:xfrm>
          <a:prstGeom prst="rect">
            <a:avLst/>
          </a:prstGeom>
        </p:spPr>
        <p:txBody>
          <a:bodyPr anchor="t" rtlCol="false" tIns="0" lIns="0" bIns="0" rIns="0">
            <a:spAutoFit/>
          </a:bodyPr>
          <a:lstStyle/>
          <a:p>
            <a:pPr algn="l">
              <a:lnSpc>
                <a:spcPts val="4924"/>
              </a:lnSpc>
            </a:pPr>
            <a:r>
              <a:rPr lang="en-US" sz="3534">
                <a:solidFill>
                  <a:srgbClr val="000000"/>
                </a:solidFill>
                <a:latin typeface="Public Sans"/>
                <a:ea typeface="Public Sans"/>
                <a:cs typeface="Public Sans"/>
                <a:sym typeface="Public Sans"/>
              </a:rPr>
              <a:t>Experience the perfect escape at </a:t>
            </a:r>
            <a:r>
              <a:rPr lang="en-US" sz="3534">
                <a:solidFill>
                  <a:srgbClr val="000000"/>
                </a:solidFill>
                <a:latin typeface="Public Sans"/>
                <a:ea typeface="Public Sans"/>
                <a:cs typeface="Public Sans"/>
                <a:sym typeface="Public Sans"/>
              </a:rPr>
              <a:t>Kensho Hills</a:t>
            </a:r>
            <a:r>
              <a:rPr lang="en-US" sz="3534">
                <a:solidFill>
                  <a:srgbClr val="000000"/>
                </a:solidFill>
                <a:latin typeface="Public Sans"/>
                <a:ea typeface="Public Sans"/>
                <a:cs typeface="Public Sans"/>
                <a:sym typeface="Public Sans"/>
              </a:rPr>
              <a:t> –</a:t>
            </a:r>
            <a:r>
              <a:rPr lang="en-US" sz="3534">
                <a:solidFill>
                  <a:srgbClr val="000000"/>
                </a:solidFill>
                <a:latin typeface="Public Sans"/>
                <a:ea typeface="Public Sans"/>
                <a:cs typeface="Public Sans"/>
                <a:sym typeface="Public Sans"/>
              </a:rPr>
              <a:t> a </a:t>
            </a:r>
            <a:r>
              <a:rPr lang="en-US" b="true" sz="3534">
                <a:solidFill>
                  <a:srgbClr val="FF3131"/>
                </a:solidFill>
                <a:latin typeface="Public Sans Bold"/>
                <a:ea typeface="Public Sans Bold"/>
                <a:cs typeface="Public Sans Bold"/>
                <a:sym typeface="Public Sans Bold"/>
              </a:rPr>
              <a:t>Luxu</a:t>
            </a:r>
            <a:r>
              <a:rPr lang="en-US" b="true" sz="3534" u="none">
                <a:solidFill>
                  <a:srgbClr val="FF3131"/>
                </a:solidFill>
                <a:latin typeface="Public Sans Bold"/>
                <a:ea typeface="Public Sans Bold"/>
                <a:cs typeface="Public Sans Bold"/>
                <a:sym typeface="Public Sans Bold"/>
              </a:rPr>
              <a:t>r</a:t>
            </a:r>
            <a:r>
              <a:rPr lang="en-US" b="true" sz="3534">
                <a:solidFill>
                  <a:srgbClr val="FF3131"/>
                </a:solidFill>
                <a:latin typeface="Public Sans Bold"/>
                <a:ea typeface="Public Sans Bold"/>
                <a:cs typeface="Public Sans Bold"/>
                <a:sym typeface="Public Sans Bold"/>
              </a:rPr>
              <a:t>y Ho</a:t>
            </a:r>
            <a:r>
              <a:rPr lang="en-US" b="true" sz="3534" u="none">
                <a:solidFill>
                  <a:srgbClr val="FF3131"/>
                </a:solidFill>
                <a:latin typeface="Public Sans Bold"/>
                <a:ea typeface="Public Sans Bold"/>
                <a:cs typeface="Public Sans Bold"/>
                <a:sym typeface="Public Sans Bold"/>
              </a:rPr>
              <a:t>m</a:t>
            </a:r>
            <a:r>
              <a:rPr lang="en-US" b="true" sz="3534">
                <a:solidFill>
                  <a:srgbClr val="FF3131"/>
                </a:solidFill>
                <a:latin typeface="Public Sans Bold"/>
                <a:ea typeface="Public Sans Bold"/>
                <a:cs typeface="Public Sans Bold"/>
                <a:sym typeface="Public Sans Bold"/>
              </a:rPr>
              <a:t>e</a:t>
            </a:r>
            <a:r>
              <a:rPr lang="en-US" b="true" sz="3534" u="none">
                <a:solidFill>
                  <a:srgbClr val="FF3131"/>
                </a:solidFill>
                <a:latin typeface="Public Sans Bold"/>
                <a:ea typeface="Public Sans Bold"/>
                <a:cs typeface="Public Sans Bold"/>
                <a:sym typeface="Public Sans Bold"/>
              </a:rPr>
              <a:t>stay in Manali</a:t>
            </a:r>
            <a:r>
              <a:rPr lang="en-US" sz="3534">
                <a:solidFill>
                  <a:srgbClr val="000000"/>
                </a:solidFill>
                <a:latin typeface="Public Sans"/>
                <a:ea typeface="Public Sans"/>
                <a:cs typeface="Public Sans"/>
                <a:sym typeface="Public Sans"/>
              </a:rPr>
              <a:t> offering modern amenities like mountain-view rooms, private balconies, bonfire area, free Wi-Fi, and delicious meals. Enjoy serene surroundings and unmatched comfort for a memorable stay amidst the Himalayas.</a:t>
            </a:r>
          </a:p>
        </p:txBody>
      </p:sp>
      <p:sp>
        <p:nvSpPr>
          <p:cNvPr name="TextBox 13" id="13"/>
          <p:cNvSpPr txBox="true"/>
          <p:nvPr/>
        </p:nvSpPr>
        <p:spPr>
          <a:xfrm rot="0">
            <a:off x="1117254" y="8944099"/>
            <a:ext cx="1698898" cy="729263"/>
          </a:xfrm>
          <a:prstGeom prst="rect">
            <a:avLst/>
          </a:prstGeom>
        </p:spPr>
        <p:txBody>
          <a:bodyPr anchor="t" rtlCol="false" tIns="0" lIns="0" bIns="0" rIns="0">
            <a:spAutoFit/>
          </a:bodyPr>
          <a:lstStyle/>
          <a:p>
            <a:pPr algn="l">
              <a:lnSpc>
                <a:spcPts val="6492"/>
              </a:lnSpc>
            </a:pPr>
            <a:r>
              <a:rPr lang="en-US" sz="2799">
                <a:solidFill>
                  <a:srgbClr val="000000"/>
                </a:solidFill>
                <a:latin typeface="Public Sans"/>
                <a:ea typeface="Public Sans"/>
                <a:cs typeface="Public Sans"/>
                <a:sym typeface="Public Sans"/>
              </a:rPr>
              <a:t>Website :-</a:t>
            </a:r>
          </a:p>
        </p:txBody>
      </p:sp>
      <p:sp>
        <p:nvSpPr>
          <p:cNvPr name="TextBox 14" id="14"/>
          <p:cNvSpPr txBox="true"/>
          <p:nvPr/>
        </p:nvSpPr>
        <p:spPr>
          <a:xfrm rot="0">
            <a:off x="3839804" y="8974369"/>
            <a:ext cx="5688216" cy="654403"/>
          </a:xfrm>
          <a:prstGeom prst="rect">
            <a:avLst/>
          </a:prstGeom>
        </p:spPr>
        <p:txBody>
          <a:bodyPr anchor="t" rtlCol="false" tIns="0" lIns="0" bIns="0" rIns="0">
            <a:spAutoFit/>
          </a:bodyPr>
          <a:lstStyle/>
          <a:p>
            <a:pPr algn="l">
              <a:lnSpc>
                <a:spcPts val="5796"/>
              </a:lnSpc>
            </a:pPr>
            <a:r>
              <a:rPr lang="en-US" sz="2499">
                <a:solidFill>
                  <a:srgbClr val="000000"/>
                </a:solidFill>
                <a:latin typeface="Public Sans"/>
                <a:ea typeface="Public Sans"/>
                <a:cs typeface="Public Sans"/>
                <a:sym typeface="Public Sans"/>
              </a:rPr>
              <a:t>https://kenshohills.com/room.php</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grpSp>
        <p:nvGrpSpPr>
          <p:cNvPr name="Group 4" id="4"/>
          <p:cNvGrpSpPr>
            <a:grpSpLocks noChangeAspect="true"/>
          </p:cNvGrpSpPr>
          <p:nvPr/>
        </p:nvGrpSpPr>
        <p:grpSpPr>
          <a:xfrm rot="0">
            <a:off x="5528339" y="2323509"/>
            <a:ext cx="1302963" cy="379076"/>
            <a:chOff x="0" y="0"/>
            <a:chExt cx="1302969" cy="379070"/>
          </a:xfrm>
        </p:grpSpPr>
        <p:sp>
          <p:nvSpPr>
            <p:cNvPr name="Freeform 5" id="5"/>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grpSp>
        <p:nvGrpSpPr>
          <p:cNvPr name="Group 6" id="6"/>
          <p:cNvGrpSpPr>
            <a:grpSpLocks noChangeAspect="true"/>
          </p:cNvGrpSpPr>
          <p:nvPr/>
        </p:nvGrpSpPr>
        <p:grpSpPr>
          <a:xfrm rot="0">
            <a:off x="765905" y="2740676"/>
            <a:ext cx="957920" cy="791118"/>
            <a:chOff x="0" y="0"/>
            <a:chExt cx="957923" cy="791121"/>
          </a:xfrm>
        </p:grpSpPr>
        <p:sp>
          <p:nvSpPr>
            <p:cNvPr name="Freeform 7" id="7"/>
            <p:cNvSpPr/>
            <p:nvPr/>
          </p:nvSpPr>
          <p:spPr>
            <a:xfrm flipH="false" flipV="false" rot="0">
              <a:off x="0" y="0"/>
              <a:ext cx="957961" cy="791083"/>
            </a:xfrm>
            <a:custGeom>
              <a:avLst/>
              <a:gdLst/>
              <a:ahLst/>
              <a:cxnLst/>
              <a:rect r="r" b="b" t="t" l="l"/>
              <a:pathLst>
                <a:path h="791083" w="957961">
                  <a:moveTo>
                    <a:pt x="0" y="0"/>
                  </a:moveTo>
                  <a:lnTo>
                    <a:pt x="0" y="791083"/>
                  </a:lnTo>
                  <a:lnTo>
                    <a:pt x="957961" y="791083"/>
                  </a:lnTo>
                  <a:lnTo>
                    <a:pt x="957961" y="0"/>
                  </a:lnTo>
                  <a:close/>
                </a:path>
              </a:pathLst>
            </a:custGeom>
            <a:gradFill rotWithShape="true">
              <a:gsLst>
                <a:gs pos="0">
                  <a:srgbClr val="FF3131">
                    <a:alpha val="100000"/>
                  </a:srgbClr>
                </a:gs>
                <a:gs pos="100000">
                  <a:srgbClr val="FF914D">
                    <a:alpha val="100000"/>
                  </a:srgbClr>
                </a:gs>
              </a:gsLst>
              <a:lin ang="0"/>
            </a:gradFill>
          </p:spPr>
        </p:sp>
      </p:grpSp>
      <p:grpSp>
        <p:nvGrpSpPr>
          <p:cNvPr name="Group 8" id="8"/>
          <p:cNvGrpSpPr>
            <a:grpSpLocks noChangeAspect="true"/>
          </p:cNvGrpSpPr>
          <p:nvPr/>
        </p:nvGrpSpPr>
        <p:grpSpPr>
          <a:xfrm rot="0">
            <a:off x="-63227" y="0"/>
            <a:ext cx="18414454" cy="853916"/>
            <a:chOff x="0" y="0"/>
            <a:chExt cx="18414454" cy="853910"/>
          </a:xfrm>
        </p:grpSpPr>
        <p:sp>
          <p:nvSpPr>
            <p:cNvPr name="Freeform 9" id="9"/>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10" id="10"/>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1" id="11"/>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Freeform 12" id="12"/>
          <p:cNvSpPr/>
          <p:nvPr/>
        </p:nvSpPr>
        <p:spPr>
          <a:xfrm flipH="false" flipV="false" rot="0">
            <a:off x="2348660" y="3725564"/>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0">
            <a:off x="6557344" y="3735746"/>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0">
            <a:off x="10852147" y="3642367"/>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2369602" y="4595670"/>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6578286" y="4605852"/>
            <a:ext cx="400784" cy="376008"/>
          </a:xfrm>
          <a:custGeom>
            <a:avLst/>
            <a:gdLst/>
            <a:ahLst/>
            <a:cxnLst/>
            <a:rect r="r" b="b" t="t" l="l"/>
            <a:pathLst>
              <a:path h="376008" w="400784">
                <a:moveTo>
                  <a:pt x="0" y="0"/>
                </a:moveTo>
                <a:lnTo>
                  <a:pt x="400784" y="0"/>
                </a:lnTo>
                <a:lnTo>
                  <a:pt x="400784" y="376008"/>
                </a:lnTo>
                <a:lnTo>
                  <a:pt x="0" y="3760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0">
            <a:off x="10873089" y="4512473"/>
            <a:ext cx="400784" cy="376008"/>
          </a:xfrm>
          <a:custGeom>
            <a:avLst/>
            <a:gdLst/>
            <a:ahLst/>
            <a:cxnLst/>
            <a:rect r="r" b="b" t="t" l="l"/>
            <a:pathLst>
              <a:path h="376008" w="400784">
                <a:moveTo>
                  <a:pt x="0" y="0"/>
                </a:moveTo>
                <a:lnTo>
                  <a:pt x="400784" y="0"/>
                </a:lnTo>
                <a:lnTo>
                  <a:pt x="400784" y="376009"/>
                </a:lnTo>
                <a:lnTo>
                  <a:pt x="0" y="3760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9144000" y="5665132"/>
            <a:ext cx="6003492" cy="2988902"/>
          </a:xfrm>
          <a:custGeom>
            <a:avLst/>
            <a:gdLst/>
            <a:ahLst/>
            <a:cxnLst/>
            <a:rect r="r" b="b" t="t" l="l"/>
            <a:pathLst>
              <a:path h="2988902" w="6003492">
                <a:moveTo>
                  <a:pt x="0" y="0"/>
                </a:moveTo>
                <a:lnTo>
                  <a:pt x="6003492" y="0"/>
                </a:lnTo>
                <a:lnTo>
                  <a:pt x="6003492" y="2988901"/>
                </a:lnTo>
                <a:lnTo>
                  <a:pt x="0" y="2988901"/>
                </a:lnTo>
                <a:lnTo>
                  <a:pt x="0" y="0"/>
                </a:lnTo>
                <a:close/>
              </a:path>
            </a:pathLst>
          </a:custGeom>
          <a:blipFill>
            <a:blip r:embed="rId4"/>
            <a:stretch>
              <a:fillRect l="0" t="-33822" r="0" b="0"/>
            </a:stretch>
          </a:blipFill>
        </p:spPr>
      </p:sp>
      <p:sp>
        <p:nvSpPr>
          <p:cNvPr name="Freeform 19" id="19"/>
          <p:cNvSpPr/>
          <p:nvPr/>
        </p:nvSpPr>
        <p:spPr>
          <a:xfrm flipH="false" flipV="false" rot="0">
            <a:off x="9026101" y="5646082"/>
            <a:ext cx="6568895" cy="3391882"/>
          </a:xfrm>
          <a:custGeom>
            <a:avLst/>
            <a:gdLst/>
            <a:ahLst/>
            <a:cxnLst/>
            <a:rect r="r" b="b" t="t" l="l"/>
            <a:pathLst>
              <a:path h="3391882" w="6568895">
                <a:moveTo>
                  <a:pt x="0" y="0"/>
                </a:moveTo>
                <a:lnTo>
                  <a:pt x="6568896" y="0"/>
                </a:lnTo>
                <a:lnTo>
                  <a:pt x="6568896" y="3391882"/>
                </a:lnTo>
                <a:lnTo>
                  <a:pt x="0" y="33918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1844840" y="5632499"/>
            <a:ext cx="6148212" cy="3124614"/>
          </a:xfrm>
          <a:custGeom>
            <a:avLst/>
            <a:gdLst/>
            <a:ahLst/>
            <a:cxnLst/>
            <a:rect r="r" b="b" t="t" l="l"/>
            <a:pathLst>
              <a:path h="3124614" w="6148212">
                <a:moveTo>
                  <a:pt x="0" y="0"/>
                </a:moveTo>
                <a:lnTo>
                  <a:pt x="6148212" y="0"/>
                </a:lnTo>
                <a:lnTo>
                  <a:pt x="6148212" y="3124615"/>
                </a:lnTo>
                <a:lnTo>
                  <a:pt x="0" y="3124615"/>
                </a:lnTo>
                <a:lnTo>
                  <a:pt x="0" y="0"/>
                </a:lnTo>
                <a:close/>
              </a:path>
            </a:pathLst>
          </a:custGeom>
          <a:blipFill>
            <a:blip r:embed="rId7"/>
            <a:stretch>
              <a:fillRect l="0" t="-31096" r="0" b="0"/>
            </a:stretch>
          </a:blipFill>
        </p:spPr>
      </p:sp>
      <p:grpSp>
        <p:nvGrpSpPr>
          <p:cNvPr name="Group 21" id="21"/>
          <p:cNvGrpSpPr>
            <a:grpSpLocks noChangeAspect="true"/>
          </p:cNvGrpSpPr>
          <p:nvPr/>
        </p:nvGrpSpPr>
        <p:grpSpPr>
          <a:xfrm rot="0">
            <a:off x="1390740" y="5417744"/>
            <a:ext cx="957920" cy="791118"/>
            <a:chOff x="0" y="0"/>
            <a:chExt cx="957923" cy="791121"/>
          </a:xfrm>
        </p:grpSpPr>
        <p:sp>
          <p:nvSpPr>
            <p:cNvPr name="Freeform 22" id="22"/>
            <p:cNvSpPr/>
            <p:nvPr/>
          </p:nvSpPr>
          <p:spPr>
            <a:xfrm flipH="false" flipV="false" rot="0">
              <a:off x="0" y="0"/>
              <a:ext cx="957961" cy="791083"/>
            </a:xfrm>
            <a:custGeom>
              <a:avLst/>
              <a:gdLst/>
              <a:ahLst/>
              <a:cxnLst/>
              <a:rect r="r" b="b" t="t" l="l"/>
              <a:pathLst>
                <a:path h="791083" w="957961">
                  <a:moveTo>
                    <a:pt x="0" y="0"/>
                  </a:moveTo>
                  <a:lnTo>
                    <a:pt x="0" y="791083"/>
                  </a:lnTo>
                  <a:lnTo>
                    <a:pt x="957961" y="791083"/>
                  </a:lnTo>
                  <a:lnTo>
                    <a:pt x="957961" y="0"/>
                  </a:lnTo>
                  <a:close/>
                </a:path>
              </a:pathLst>
            </a:custGeom>
            <a:gradFill rotWithShape="true">
              <a:gsLst>
                <a:gs pos="0">
                  <a:srgbClr val="FF3131">
                    <a:alpha val="100000"/>
                  </a:srgbClr>
                </a:gs>
                <a:gs pos="100000">
                  <a:srgbClr val="FF914D">
                    <a:alpha val="100000"/>
                  </a:srgbClr>
                </a:gs>
              </a:gsLst>
              <a:lin ang="0"/>
            </a:gradFill>
          </p:spPr>
        </p:sp>
      </p:grpSp>
      <p:sp>
        <p:nvSpPr>
          <p:cNvPr name="TextBox 23" id="23"/>
          <p:cNvSpPr txBox="true"/>
          <p:nvPr/>
        </p:nvSpPr>
        <p:spPr>
          <a:xfrm rot="0">
            <a:off x="5528339" y="1175568"/>
            <a:ext cx="8574500" cy="1426369"/>
          </a:xfrm>
          <a:prstGeom prst="rect">
            <a:avLst/>
          </a:prstGeom>
        </p:spPr>
        <p:txBody>
          <a:bodyPr anchor="t" rtlCol="false" tIns="0" lIns="0" bIns="0" rIns="0">
            <a:spAutoFit/>
          </a:bodyPr>
          <a:lstStyle/>
          <a:p>
            <a:pPr algn="l">
              <a:lnSpc>
                <a:spcPts val="11681"/>
              </a:lnSpc>
            </a:pPr>
            <a:r>
              <a:rPr lang="en-US" sz="8343">
                <a:solidFill>
                  <a:srgbClr val="000000"/>
                </a:solidFill>
                <a:latin typeface="DM Serif Display"/>
                <a:ea typeface="DM Serif Display"/>
                <a:cs typeface="DM Serif Display"/>
                <a:sym typeface="DM Serif Display"/>
              </a:rPr>
              <a:t>Unique Features</a:t>
            </a:r>
          </a:p>
        </p:txBody>
      </p:sp>
      <p:sp>
        <p:nvSpPr>
          <p:cNvPr name="TextBox 24" id="24"/>
          <p:cNvSpPr txBox="true"/>
          <p:nvPr/>
        </p:nvSpPr>
        <p:spPr>
          <a:xfrm rot="0">
            <a:off x="9758648" y="9490791"/>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25" id="25"/>
          <p:cNvSpPr txBox="true"/>
          <p:nvPr/>
        </p:nvSpPr>
        <p:spPr>
          <a:xfrm rot="0">
            <a:off x="11826621" y="9500316"/>
            <a:ext cx="5752967"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https://kenshohills.com/room.php</a:t>
            </a:r>
          </a:p>
        </p:txBody>
      </p:sp>
      <p:sp>
        <p:nvSpPr>
          <p:cNvPr name="TextBox 26" id="26"/>
          <p:cNvSpPr txBox="true"/>
          <p:nvPr/>
        </p:nvSpPr>
        <p:spPr>
          <a:xfrm rot="0">
            <a:off x="7657671" y="241516"/>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27" id="27"/>
          <p:cNvSpPr txBox="true"/>
          <p:nvPr/>
        </p:nvSpPr>
        <p:spPr>
          <a:xfrm rot="0">
            <a:off x="9758648" y="241516"/>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28" id="28"/>
          <p:cNvSpPr txBox="true"/>
          <p:nvPr/>
        </p:nvSpPr>
        <p:spPr>
          <a:xfrm rot="0">
            <a:off x="11826621" y="241516"/>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29" id="29"/>
          <p:cNvSpPr txBox="true"/>
          <p:nvPr/>
        </p:nvSpPr>
        <p:spPr>
          <a:xfrm rot="0">
            <a:off x="14337878" y="241516"/>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
        <p:nvSpPr>
          <p:cNvPr name="TextBox 30" id="30"/>
          <p:cNvSpPr txBox="true"/>
          <p:nvPr/>
        </p:nvSpPr>
        <p:spPr>
          <a:xfrm rot="0">
            <a:off x="2954876" y="3678596"/>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Single Room</a:t>
            </a:r>
          </a:p>
        </p:txBody>
      </p:sp>
      <p:sp>
        <p:nvSpPr>
          <p:cNvPr name="TextBox 31" id="31"/>
          <p:cNvSpPr txBox="true"/>
          <p:nvPr/>
        </p:nvSpPr>
        <p:spPr>
          <a:xfrm rot="0">
            <a:off x="7163560" y="3688777"/>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Luxury Room</a:t>
            </a:r>
          </a:p>
        </p:txBody>
      </p:sp>
      <p:sp>
        <p:nvSpPr>
          <p:cNvPr name="TextBox 32" id="32"/>
          <p:cNvSpPr txBox="true"/>
          <p:nvPr/>
        </p:nvSpPr>
        <p:spPr>
          <a:xfrm rot="0">
            <a:off x="11458363" y="3595399"/>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Deluxe Room</a:t>
            </a:r>
          </a:p>
        </p:txBody>
      </p:sp>
      <p:sp>
        <p:nvSpPr>
          <p:cNvPr name="TextBox 33" id="33"/>
          <p:cNvSpPr txBox="true"/>
          <p:nvPr/>
        </p:nvSpPr>
        <p:spPr>
          <a:xfrm rot="0">
            <a:off x="2283483" y="2782912"/>
            <a:ext cx="5042857" cy="685573"/>
          </a:xfrm>
          <a:prstGeom prst="rect">
            <a:avLst/>
          </a:prstGeom>
        </p:spPr>
        <p:txBody>
          <a:bodyPr anchor="t" rtlCol="false" tIns="0" lIns="0" bIns="0" rIns="0">
            <a:spAutoFit/>
          </a:bodyPr>
          <a:lstStyle/>
          <a:p>
            <a:pPr algn="l">
              <a:lnSpc>
                <a:spcPts val="5638"/>
              </a:lnSpc>
            </a:pPr>
            <a:r>
              <a:rPr lang="en-US" sz="4027" b="true">
                <a:solidFill>
                  <a:srgbClr val="4E1E0A"/>
                </a:solidFill>
                <a:latin typeface="Buenard Bold"/>
                <a:ea typeface="Buenard Bold"/>
                <a:cs typeface="Buenard Bold"/>
                <a:sym typeface="Buenard Bold"/>
              </a:rPr>
              <a:t>Our Facilities : </a:t>
            </a:r>
          </a:p>
        </p:txBody>
      </p:sp>
      <p:sp>
        <p:nvSpPr>
          <p:cNvPr name="TextBox 34" id="34"/>
          <p:cNvSpPr txBox="true"/>
          <p:nvPr/>
        </p:nvSpPr>
        <p:spPr>
          <a:xfrm rot="0">
            <a:off x="2975818" y="4548702"/>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Rooftop Restaurant</a:t>
            </a:r>
          </a:p>
        </p:txBody>
      </p:sp>
      <p:sp>
        <p:nvSpPr>
          <p:cNvPr name="TextBox 35" id="35"/>
          <p:cNvSpPr txBox="true"/>
          <p:nvPr/>
        </p:nvSpPr>
        <p:spPr>
          <a:xfrm rot="0">
            <a:off x="7184502" y="4558884"/>
            <a:ext cx="3340727"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Local Immersion</a:t>
            </a:r>
          </a:p>
        </p:txBody>
      </p:sp>
      <p:sp>
        <p:nvSpPr>
          <p:cNvPr name="TextBox 36" id="36"/>
          <p:cNvSpPr txBox="true"/>
          <p:nvPr/>
        </p:nvSpPr>
        <p:spPr>
          <a:xfrm rot="0">
            <a:off x="11479305" y="4465505"/>
            <a:ext cx="5603873" cy="506173"/>
          </a:xfrm>
          <a:prstGeom prst="rect">
            <a:avLst/>
          </a:prstGeom>
        </p:spPr>
        <p:txBody>
          <a:bodyPr anchor="t" rtlCol="false" tIns="0" lIns="0" bIns="0" rIns="0">
            <a:spAutoFit/>
          </a:bodyPr>
          <a:lstStyle/>
          <a:p>
            <a:pPr algn="l">
              <a:lnSpc>
                <a:spcPts val="4276"/>
              </a:lnSpc>
            </a:pPr>
            <a:r>
              <a:rPr lang="en-US" sz="3054">
                <a:solidFill>
                  <a:srgbClr val="241C1B"/>
                </a:solidFill>
                <a:latin typeface="Buenard"/>
                <a:ea typeface="Buenard"/>
                <a:cs typeface="Buenard"/>
                <a:sym typeface="Buenard"/>
              </a:rPr>
              <a:t>Breathtaking Panoramic Views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sp>
        <p:nvSpPr>
          <p:cNvPr name="Freeform 4" id="4"/>
          <p:cNvSpPr/>
          <p:nvPr/>
        </p:nvSpPr>
        <p:spPr>
          <a:xfrm flipH="false" flipV="false" rot="0">
            <a:off x="1178585" y="2962199"/>
            <a:ext cx="7362701" cy="3653133"/>
          </a:xfrm>
          <a:custGeom>
            <a:avLst/>
            <a:gdLst/>
            <a:ahLst/>
            <a:cxnLst/>
            <a:rect r="r" b="b" t="t" l="l"/>
            <a:pathLst>
              <a:path h="3653133" w="7362701">
                <a:moveTo>
                  <a:pt x="0" y="0"/>
                </a:moveTo>
                <a:lnTo>
                  <a:pt x="7362702" y="0"/>
                </a:lnTo>
                <a:lnTo>
                  <a:pt x="7362702" y="3653133"/>
                </a:lnTo>
                <a:lnTo>
                  <a:pt x="0" y="36531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5528339" y="2323509"/>
            <a:ext cx="1302963" cy="379076"/>
            <a:chOff x="0" y="0"/>
            <a:chExt cx="1302969" cy="379070"/>
          </a:xfrm>
        </p:grpSpPr>
        <p:sp>
          <p:nvSpPr>
            <p:cNvPr name="Freeform 6" id="6"/>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sp>
        <p:nvSpPr>
          <p:cNvPr name="Freeform 7" id="7"/>
          <p:cNvSpPr/>
          <p:nvPr/>
        </p:nvSpPr>
        <p:spPr>
          <a:xfrm flipH="false" flipV="false" rot="0">
            <a:off x="1178452" y="3043793"/>
            <a:ext cx="7199163" cy="3571682"/>
          </a:xfrm>
          <a:custGeom>
            <a:avLst/>
            <a:gdLst/>
            <a:ahLst/>
            <a:cxnLst/>
            <a:rect r="r" b="b" t="t" l="l"/>
            <a:pathLst>
              <a:path h="3571682" w="7199163">
                <a:moveTo>
                  <a:pt x="0" y="0"/>
                </a:moveTo>
                <a:lnTo>
                  <a:pt x="7199163" y="0"/>
                </a:lnTo>
                <a:lnTo>
                  <a:pt x="7199163" y="3571681"/>
                </a:lnTo>
                <a:lnTo>
                  <a:pt x="0" y="3571681"/>
                </a:lnTo>
                <a:lnTo>
                  <a:pt x="0" y="0"/>
                </a:lnTo>
                <a:close/>
              </a:path>
            </a:pathLst>
          </a:custGeom>
          <a:blipFill>
            <a:blip r:embed="rId4"/>
            <a:stretch>
              <a:fillRect l="0" t="-17165" r="0" b="-17209"/>
            </a:stretch>
          </a:blipFill>
        </p:spPr>
      </p:sp>
      <p:sp>
        <p:nvSpPr>
          <p:cNvPr name="Freeform 8" id="8"/>
          <p:cNvSpPr/>
          <p:nvPr/>
        </p:nvSpPr>
        <p:spPr>
          <a:xfrm flipH="false" flipV="false" rot="0">
            <a:off x="9642986" y="2962199"/>
            <a:ext cx="7363625" cy="3653276"/>
          </a:xfrm>
          <a:custGeom>
            <a:avLst/>
            <a:gdLst/>
            <a:ahLst/>
            <a:cxnLst/>
            <a:rect r="r" b="b" t="t" l="l"/>
            <a:pathLst>
              <a:path h="3653276" w="7363625">
                <a:moveTo>
                  <a:pt x="0" y="0"/>
                </a:moveTo>
                <a:lnTo>
                  <a:pt x="7363625" y="0"/>
                </a:lnTo>
                <a:lnTo>
                  <a:pt x="7363625" y="3653275"/>
                </a:lnTo>
                <a:lnTo>
                  <a:pt x="0" y="3653275"/>
                </a:lnTo>
                <a:lnTo>
                  <a:pt x="0" y="0"/>
                </a:lnTo>
                <a:close/>
              </a:path>
            </a:pathLst>
          </a:custGeom>
          <a:blipFill>
            <a:blip r:embed="rId5"/>
            <a:stretch>
              <a:fillRect l="0" t="-17165" r="0" b="-17209"/>
            </a:stretch>
          </a:blipFill>
        </p:spPr>
      </p:sp>
      <p:grpSp>
        <p:nvGrpSpPr>
          <p:cNvPr name="Group 9" id="9"/>
          <p:cNvGrpSpPr>
            <a:grpSpLocks noChangeAspect="true"/>
          </p:cNvGrpSpPr>
          <p:nvPr/>
        </p:nvGrpSpPr>
        <p:grpSpPr>
          <a:xfrm rot="0">
            <a:off x="765905" y="2740676"/>
            <a:ext cx="957920" cy="791118"/>
            <a:chOff x="0" y="0"/>
            <a:chExt cx="957923" cy="791121"/>
          </a:xfrm>
        </p:grpSpPr>
        <p:sp>
          <p:nvSpPr>
            <p:cNvPr name="Freeform 10" id="10"/>
            <p:cNvSpPr/>
            <p:nvPr/>
          </p:nvSpPr>
          <p:spPr>
            <a:xfrm flipH="false" flipV="false" rot="0">
              <a:off x="0" y="0"/>
              <a:ext cx="957961" cy="791083"/>
            </a:xfrm>
            <a:custGeom>
              <a:avLst/>
              <a:gdLst/>
              <a:ahLst/>
              <a:cxnLst/>
              <a:rect r="r" b="b" t="t" l="l"/>
              <a:pathLst>
                <a:path h="791083" w="957961">
                  <a:moveTo>
                    <a:pt x="0" y="0"/>
                  </a:moveTo>
                  <a:lnTo>
                    <a:pt x="0" y="791083"/>
                  </a:lnTo>
                  <a:lnTo>
                    <a:pt x="957961" y="791083"/>
                  </a:lnTo>
                  <a:lnTo>
                    <a:pt x="957961" y="0"/>
                  </a:lnTo>
                  <a:close/>
                </a:path>
              </a:pathLst>
            </a:custGeom>
            <a:gradFill rotWithShape="true">
              <a:gsLst>
                <a:gs pos="0">
                  <a:srgbClr val="FF3131">
                    <a:alpha val="100000"/>
                  </a:srgbClr>
                </a:gs>
                <a:gs pos="100000">
                  <a:srgbClr val="FF914D">
                    <a:alpha val="100000"/>
                  </a:srgbClr>
                </a:gs>
              </a:gsLst>
              <a:lin ang="0"/>
            </a:gradFill>
          </p:spPr>
        </p:sp>
      </p:grpSp>
      <p:sp>
        <p:nvSpPr>
          <p:cNvPr name="Freeform 11" id="11"/>
          <p:cNvSpPr/>
          <p:nvPr/>
        </p:nvSpPr>
        <p:spPr>
          <a:xfrm flipH="false" flipV="false" rot="0">
            <a:off x="9579616" y="2898705"/>
            <a:ext cx="7743187" cy="3998233"/>
          </a:xfrm>
          <a:custGeom>
            <a:avLst/>
            <a:gdLst/>
            <a:ahLst/>
            <a:cxnLst/>
            <a:rect r="r" b="b" t="t" l="l"/>
            <a:pathLst>
              <a:path h="3998233" w="7743187">
                <a:moveTo>
                  <a:pt x="0" y="0"/>
                </a:moveTo>
                <a:lnTo>
                  <a:pt x="7743187" y="0"/>
                </a:lnTo>
                <a:lnTo>
                  <a:pt x="7743187" y="3998233"/>
                </a:lnTo>
                <a:lnTo>
                  <a:pt x="0" y="39982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2" id="12"/>
          <p:cNvSpPr txBox="true"/>
          <p:nvPr/>
        </p:nvSpPr>
        <p:spPr>
          <a:xfrm rot="0">
            <a:off x="5528339" y="1261862"/>
            <a:ext cx="8574500" cy="1478813"/>
          </a:xfrm>
          <a:prstGeom prst="rect">
            <a:avLst/>
          </a:prstGeom>
        </p:spPr>
        <p:txBody>
          <a:bodyPr anchor="t" rtlCol="false" tIns="0" lIns="0" bIns="0" rIns="0">
            <a:spAutoFit/>
          </a:bodyPr>
          <a:lstStyle/>
          <a:p>
            <a:pPr algn="l">
              <a:lnSpc>
                <a:spcPts val="11681"/>
              </a:lnSpc>
            </a:pPr>
            <a:r>
              <a:rPr lang="en-US" sz="8343">
                <a:solidFill>
                  <a:srgbClr val="000000"/>
                </a:solidFill>
                <a:latin typeface="DM Serif Display"/>
                <a:ea typeface="DM Serif Display"/>
                <a:cs typeface="DM Serif Display"/>
                <a:sym typeface="DM Serif Display"/>
              </a:rPr>
              <a:t>Our Room Gallery</a:t>
            </a:r>
          </a:p>
        </p:txBody>
      </p:sp>
      <p:sp>
        <p:nvSpPr>
          <p:cNvPr name="TextBox 13" id="13"/>
          <p:cNvSpPr txBox="true"/>
          <p:nvPr/>
        </p:nvSpPr>
        <p:spPr>
          <a:xfrm rot="0">
            <a:off x="2480578" y="9280255"/>
            <a:ext cx="16988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Website :-</a:t>
            </a:r>
          </a:p>
        </p:txBody>
      </p:sp>
      <p:sp>
        <p:nvSpPr>
          <p:cNvPr name="TextBox 14" id="14"/>
          <p:cNvSpPr txBox="true"/>
          <p:nvPr/>
        </p:nvSpPr>
        <p:spPr>
          <a:xfrm rot="0">
            <a:off x="4558877" y="9337891"/>
            <a:ext cx="12447735" cy="431806"/>
          </a:xfrm>
          <a:prstGeom prst="rect">
            <a:avLst/>
          </a:prstGeom>
        </p:spPr>
        <p:txBody>
          <a:bodyPr anchor="t" rtlCol="false" tIns="0" lIns="0" bIns="0" rIns="0">
            <a:spAutoFit/>
          </a:bodyPr>
          <a:lstStyle/>
          <a:p>
            <a:pPr algn="l">
              <a:lnSpc>
                <a:spcPts val="3499"/>
              </a:lnSpc>
            </a:pPr>
            <a:r>
              <a:rPr lang="en-US" sz="2499">
                <a:solidFill>
                  <a:srgbClr val="000000"/>
                </a:solidFill>
                <a:latin typeface="Public Sans"/>
                <a:ea typeface="Public Sans"/>
                <a:cs typeface="Public Sans"/>
                <a:sym typeface="Public Sans"/>
              </a:rPr>
              <a:t>https://kenshohills.com/room.php</a:t>
            </a:r>
          </a:p>
        </p:txBody>
      </p:sp>
      <p:grpSp>
        <p:nvGrpSpPr>
          <p:cNvPr name="Group 15" id="15"/>
          <p:cNvGrpSpPr>
            <a:grpSpLocks noChangeAspect="true"/>
          </p:cNvGrpSpPr>
          <p:nvPr/>
        </p:nvGrpSpPr>
        <p:grpSpPr>
          <a:xfrm rot="0">
            <a:off x="-63227" y="0"/>
            <a:ext cx="18414454" cy="853916"/>
            <a:chOff x="0" y="0"/>
            <a:chExt cx="18414454" cy="853910"/>
          </a:xfrm>
        </p:grpSpPr>
        <p:sp>
          <p:nvSpPr>
            <p:cNvPr name="Freeform 16" id="16"/>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17" id="17"/>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18" id="18"/>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TextBox 19" id="19"/>
          <p:cNvSpPr txBox="true"/>
          <p:nvPr/>
        </p:nvSpPr>
        <p:spPr>
          <a:xfrm rot="0">
            <a:off x="7657671" y="241516"/>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20" id="20"/>
          <p:cNvSpPr txBox="true"/>
          <p:nvPr/>
        </p:nvSpPr>
        <p:spPr>
          <a:xfrm rot="0">
            <a:off x="9758648" y="241516"/>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21" id="21"/>
          <p:cNvSpPr txBox="true"/>
          <p:nvPr/>
        </p:nvSpPr>
        <p:spPr>
          <a:xfrm rot="0">
            <a:off x="11826621" y="241516"/>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22" id="22"/>
          <p:cNvSpPr txBox="true"/>
          <p:nvPr/>
        </p:nvSpPr>
        <p:spPr>
          <a:xfrm rot="0">
            <a:off x="14337878" y="241516"/>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
        <p:nvSpPr>
          <p:cNvPr name="TextBox 23" id="23"/>
          <p:cNvSpPr txBox="true"/>
          <p:nvPr/>
        </p:nvSpPr>
        <p:spPr>
          <a:xfrm rot="0">
            <a:off x="5803897" y="7373188"/>
            <a:ext cx="6680206" cy="796170"/>
          </a:xfrm>
          <a:prstGeom prst="rect">
            <a:avLst/>
          </a:prstGeom>
        </p:spPr>
        <p:txBody>
          <a:bodyPr anchor="t" rtlCol="false" tIns="0" lIns="0" bIns="0" rIns="0">
            <a:spAutoFit/>
          </a:bodyPr>
          <a:lstStyle/>
          <a:p>
            <a:pPr algn="ctr">
              <a:lnSpc>
                <a:spcPts val="6516"/>
              </a:lnSpc>
            </a:pPr>
            <a:r>
              <a:rPr lang="en-US" b="true" sz="4654">
                <a:solidFill>
                  <a:srgbClr val="241C1B"/>
                </a:solidFill>
                <a:latin typeface="Buenard Bold"/>
                <a:ea typeface="Buenard Bold"/>
                <a:cs typeface="Buenard Bold"/>
                <a:sym typeface="Buenard Bold"/>
              </a:rPr>
              <a:t>Deluxe Room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28738" y="9324556"/>
            <a:ext cx="816102" cy="445141"/>
            <a:chOff x="0" y="0"/>
            <a:chExt cx="816102" cy="445148"/>
          </a:xfrm>
        </p:grpSpPr>
        <p:sp>
          <p:nvSpPr>
            <p:cNvPr name="Freeform 3" id="3"/>
            <p:cNvSpPr/>
            <p:nvPr/>
          </p:nvSpPr>
          <p:spPr>
            <a:xfrm flipH="false" flipV="false" rot="0">
              <a:off x="0" y="0"/>
              <a:ext cx="816102" cy="445135"/>
            </a:xfrm>
            <a:custGeom>
              <a:avLst/>
              <a:gdLst/>
              <a:ahLst/>
              <a:cxnLst/>
              <a:rect r="r" b="b" t="t" l="l"/>
              <a:pathLst>
                <a:path h="445135" w="816102">
                  <a:moveTo>
                    <a:pt x="667766" y="148336"/>
                  </a:moveTo>
                  <a:cubicBezTo>
                    <a:pt x="708787" y="148336"/>
                    <a:pt x="741934" y="181483"/>
                    <a:pt x="741934" y="222504"/>
                  </a:cubicBezTo>
                  <a:cubicBezTo>
                    <a:pt x="741934" y="263525"/>
                    <a:pt x="708787" y="296672"/>
                    <a:pt x="667766" y="296672"/>
                  </a:cubicBezTo>
                  <a:cubicBezTo>
                    <a:pt x="626745" y="296672"/>
                    <a:pt x="593598" y="263525"/>
                    <a:pt x="593598" y="222504"/>
                  </a:cubicBezTo>
                  <a:cubicBezTo>
                    <a:pt x="593598" y="181483"/>
                    <a:pt x="626745" y="148336"/>
                    <a:pt x="667766" y="148336"/>
                  </a:cubicBezTo>
                  <a:close/>
                  <a:moveTo>
                    <a:pt x="667766" y="74168"/>
                  </a:moveTo>
                  <a:cubicBezTo>
                    <a:pt x="585724" y="74168"/>
                    <a:pt x="519430" y="140589"/>
                    <a:pt x="519430" y="222504"/>
                  </a:cubicBezTo>
                  <a:cubicBezTo>
                    <a:pt x="519430" y="304419"/>
                    <a:pt x="585851" y="370840"/>
                    <a:pt x="667766" y="370840"/>
                  </a:cubicBezTo>
                  <a:cubicBezTo>
                    <a:pt x="749681" y="370840"/>
                    <a:pt x="816102" y="304419"/>
                    <a:pt x="816102" y="222504"/>
                  </a:cubicBezTo>
                  <a:cubicBezTo>
                    <a:pt x="816102" y="140589"/>
                    <a:pt x="749681" y="74168"/>
                    <a:pt x="667766" y="74168"/>
                  </a:cubicBezTo>
                  <a:close/>
                  <a:moveTo>
                    <a:pt x="222250" y="0"/>
                  </a:moveTo>
                  <a:cubicBezTo>
                    <a:pt x="99441" y="127"/>
                    <a:pt x="0" y="99695"/>
                    <a:pt x="0" y="222631"/>
                  </a:cubicBezTo>
                  <a:cubicBezTo>
                    <a:pt x="0" y="345567"/>
                    <a:pt x="99568" y="445135"/>
                    <a:pt x="222631" y="445135"/>
                  </a:cubicBezTo>
                  <a:cubicBezTo>
                    <a:pt x="345694" y="445135"/>
                    <a:pt x="445262" y="345567"/>
                    <a:pt x="445262" y="222504"/>
                  </a:cubicBezTo>
                  <a:cubicBezTo>
                    <a:pt x="445262" y="99441"/>
                    <a:pt x="345694" y="127"/>
                    <a:pt x="222885" y="0"/>
                  </a:cubicBezTo>
                  <a:close/>
                </a:path>
              </a:pathLst>
            </a:custGeom>
            <a:solidFill>
              <a:srgbClr val="F8D6A3"/>
            </a:solidFill>
          </p:spPr>
        </p:sp>
      </p:grpSp>
      <p:grpSp>
        <p:nvGrpSpPr>
          <p:cNvPr name="Group 4" id="4"/>
          <p:cNvGrpSpPr>
            <a:grpSpLocks noChangeAspect="true"/>
          </p:cNvGrpSpPr>
          <p:nvPr/>
        </p:nvGrpSpPr>
        <p:grpSpPr>
          <a:xfrm rot="0">
            <a:off x="517855" y="1337596"/>
            <a:ext cx="8029785" cy="7643270"/>
            <a:chOff x="0" y="0"/>
            <a:chExt cx="10706379" cy="10191026"/>
          </a:xfrm>
        </p:grpSpPr>
        <p:sp>
          <p:nvSpPr>
            <p:cNvPr name="Freeform 5" id="5"/>
            <p:cNvSpPr/>
            <p:nvPr/>
          </p:nvSpPr>
          <p:spPr>
            <a:xfrm flipH="false" flipV="false" rot="0">
              <a:off x="0" y="0"/>
              <a:ext cx="10706354" cy="10190988"/>
            </a:xfrm>
            <a:custGeom>
              <a:avLst/>
              <a:gdLst/>
              <a:ahLst/>
              <a:cxnLst/>
              <a:rect r="r" b="b" t="t" l="l"/>
              <a:pathLst>
                <a:path h="10190988" w="10706354">
                  <a:moveTo>
                    <a:pt x="5353177" y="0"/>
                  </a:moveTo>
                  <a:lnTo>
                    <a:pt x="0" y="1748790"/>
                  </a:lnTo>
                  <a:lnTo>
                    <a:pt x="0" y="8442198"/>
                  </a:lnTo>
                  <a:lnTo>
                    <a:pt x="5353177" y="10190988"/>
                  </a:lnTo>
                  <a:lnTo>
                    <a:pt x="10706354" y="8442198"/>
                  </a:lnTo>
                  <a:lnTo>
                    <a:pt x="10706354" y="1748790"/>
                  </a:lnTo>
                  <a:lnTo>
                    <a:pt x="5353177" y="0"/>
                  </a:lnTo>
                  <a:close/>
                </a:path>
              </a:pathLst>
            </a:custGeom>
            <a:blipFill>
              <a:blip r:embed="rId2"/>
              <a:stretch>
                <a:fillRect l="-21167" t="0" r="-21240" b="0"/>
              </a:stretch>
            </a:blipFill>
          </p:spPr>
        </p:sp>
      </p:grpSp>
      <p:grpSp>
        <p:nvGrpSpPr>
          <p:cNvPr name="Group 6" id="6"/>
          <p:cNvGrpSpPr>
            <a:grpSpLocks noChangeAspect="true"/>
          </p:cNvGrpSpPr>
          <p:nvPr/>
        </p:nvGrpSpPr>
        <p:grpSpPr>
          <a:xfrm rot="0">
            <a:off x="312820" y="1274093"/>
            <a:ext cx="8511454" cy="7770209"/>
            <a:chOff x="0" y="0"/>
            <a:chExt cx="8511451" cy="7770216"/>
          </a:xfrm>
        </p:grpSpPr>
        <p:sp>
          <p:nvSpPr>
            <p:cNvPr name="Freeform 7" id="7"/>
            <p:cNvSpPr/>
            <p:nvPr/>
          </p:nvSpPr>
          <p:spPr>
            <a:xfrm flipH="false" flipV="false" rot="0">
              <a:off x="204978" y="63500"/>
              <a:ext cx="8029575" cy="7639050"/>
            </a:xfrm>
            <a:custGeom>
              <a:avLst/>
              <a:gdLst/>
              <a:ahLst/>
              <a:cxnLst/>
              <a:rect r="r" b="b" t="t" l="l"/>
              <a:pathLst>
                <a:path h="7639050" w="8029575">
                  <a:moveTo>
                    <a:pt x="4014978" y="40132"/>
                  </a:moveTo>
                  <a:lnTo>
                    <a:pt x="7991729" y="1339215"/>
                  </a:lnTo>
                  <a:lnTo>
                    <a:pt x="7991729" y="6304026"/>
                  </a:lnTo>
                  <a:lnTo>
                    <a:pt x="4014978" y="7603109"/>
                  </a:lnTo>
                  <a:lnTo>
                    <a:pt x="38100" y="6304026"/>
                  </a:lnTo>
                  <a:lnTo>
                    <a:pt x="38100" y="1339215"/>
                  </a:lnTo>
                  <a:lnTo>
                    <a:pt x="4014978" y="40132"/>
                  </a:lnTo>
                  <a:close/>
                  <a:moveTo>
                    <a:pt x="4014978" y="0"/>
                  </a:moveTo>
                  <a:lnTo>
                    <a:pt x="0" y="1311529"/>
                  </a:lnTo>
                  <a:lnTo>
                    <a:pt x="0" y="6331585"/>
                  </a:lnTo>
                  <a:lnTo>
                    <a:pt x="4002151" y="7639050"/>
                  </a:lnTo>
                  <a:lnTo>
                    <a:pt x="4027678" y="7639050"/>
                  </a:lnTo>
                  <a:lnTo>
                    <a:pt x="8029575" y="6331712"/>
                  </a:lnTo>
                  <a:lnTo>
                    <a:pt x="8029575" y="1311529"/>
                  </a:lnTo>
                  <a:lnTo>
                    <a:pt x="4014978" y="0"/>
                  </a:lnTo>
                  <a:close/>
                </a:path>
              </a:pathLst>
            </a:custGeom>
            <a:solidFill>
              <a:srgbClr val="F8D6A3"/>
            </a:solidFill>
          </p:spPr>
        </p:sp>
        <p:sp>
          <p:nvSpPr>
            <p:cNvPr name="Freeform 8" id="8"/>
            <p:cNvSpPr/>
            <p:nvPr/>
          </p:nvSpPr>
          <p:spPr>
            <a:xfrm flipH="false" flipV="false" rot="0">
              <a:off x="7803388" y="6172708"/>
              <a:ext cx="644525" cy="654177"/>
            </a:xfrm>
            <a:custGeom>
              <a:avLst/>
              <a:gdLst/>
              <a:ahLst/>
              <a:cxnLst/>
              <a:rect r="r" b="b" t="t" l="l"/>
              <a:pathLst>
                <a:path h="654177" w="644525">
                  <a:moveTo>
                    <a:pt x="0" y="0"/>
                  </a:moveTo>
                  <a:lnTo>
                    <a:pt x="0" y="654177"/>
                  </a:lnTo>
                  <a:lnTo>
                    <a:pt x="644525" y="654177"/>
                  </a:lnTo>
                  <a:lnTo>
                    <a:pt x="644525" y="0"/>
                  </a:lnTo>
                  <a:close/>
                </a:path>
              </a:pathLst>
            </a:custGeom>
            <a:solidFill>
              <a:srgbClr val="F8D6A3"/>
            </a:solidFill>
          </p:spPr>
        </p:sp>
        <p:sp>
          <p:nvSpPr>
            <p:cNvPr name="Freeform 9" id="9"/>
            <p:cNvSpPr/>
            <p:nvPr/>
          </p:nvSpPr>
          <p:spPr>
            <a:xfrm flipH="false" flipV="false" rot="0">
              <a:off x="63500" y="1072134"/>
              <a:ext cx="644525" cy="654177"/>
            </a:xfrm>
            <a:custGeom>
              <a:avLst/>
              <a:gdLst/>
              <a:ahLst/>
              <a:cxnLst/>
              <a:rect r="r" b="b" t="t" l="l"/>
              <a:pathLst>
                <a:path h="654177" w="644525">
                  <a:moveTo>
                    <a:pt x="0" y="0"/>
                  </a:moveTo>
                  <a:lnTo>
                    <a:pt x="0" y="654177"/>
                  </a:lnTo>
                  <a:lnTo>
                    <a:pt x="644525" y="654177"/>
                  </a:lnTo>
                  <a:lnTo>
                    <a:pt x="644525" y="0"/>
                  </a:lnTo>
                  <a:close/>
                </a:path>
              </a:pathLst>
            </a:custGeom>
            <a:solidFill>
              <a:srgbClr val="F8D6A3"/>
            </a:solidFill>
          </p:spPr>
        </p:sp>
      </p:grpSp>
      <p:grpSp>
        <p:nvGrpSpPr>
          <p:cNvPr name="Group 10" id="10"/>
          <p:cNvGrpSpPr>
            <a:grpSpLocks noChangeAspect="true"/>
          </p:cNvGrpSpPr>
          <p:nvPr/>
        </p:nvGrpSpPr>
        <p:grpSpPr>
          <a:xfrm rot="0">
            <a:off x="9885226" y="3040761"/>
            <a:ext cx="1302963" cy="379076"/>
            <a:chOff x="0" y="0"/>
            <a:chExt cx="1302969" cy="379070"/>
          </a:xfrm>
        </p:grpSpPr>
        <p:sp>
          <p:nvSpPr>
            <p:cNvPr name="Freeform 11" id="11"/>
            <p:cNvSpPr/>
            <p:nvPr/>
          </p:nvSpPr>
          <p:spPr>
            <a:xfrm flipH="false" flipV="false" rot="0">
              <a:off x="0" y="0"/>
              <a:ext cx="1303020" cy="379095"/>
            </a:xfrm>
            <a:custGeom>
              <a:avLst/>
              <a:gdLst/>
              <a:ahLst/>
              <a:cxnLst/>
              <a:rect r="r" b="b" t="t" l="l"/>
              <a:pathLst>
                <a:path h="379095" w="1303020">
                  <a:moveTo>
                    <a:pt x="0" y="0"/>
                  </a:moveTo>
                  <a:lnTo>
                    <a:pt x="0" y="379095"/>
                  </a:lnTo>
                  <a:lnTo>
                    <a:pt x="1303020" y="379095"/>
                  </a:lnTo>
                  <a:lnTo>
                    <a:pt x="1303020" y="0"/>
                  </a:lnTo>
                  <a:close/>
                </a:path>
              </a:pathLst>
            </a:custGeom>
            <a:solidFill>
              <a:srgbClr val="F8D6A3"/>
            </a:solidFill>
          </p:spPr>
        </p:sp>
      </p:grpSp>
      <p:sp>
        <p:nvSpPr>
          <p:cNvPr name="TextBox 12" id="12"/>
          <p:cNvSpPr txBox="true"/>
          <p:nvPr/>
        </p:nvSpPr>
        <p:spPr>
          <a:xfrm rot="0">
            <a:off x="9856594" y="3684956"/>
            <a:ext cx="4481008" cy="1093527"/>
          </a:xfrm>
          <a:prstGeom prst="rect">
            <a:avLst/>
          </a:prstGeom>
        </p:spPr>
        <p:txBody>
          <a:bodyPr anchor="t" rtlCol="false" tIns="0" lIns="0" bIns="0" rIns="0">
            <a:spAutoFit/>
          </a:bodyPr>
          <a:lstStyle/>
          <a:p>
            <a:pPr algn="l">
              <a:lnSpc>
                <a:spcPts val="8601"/>
              </a:lnSpc>
            </a:pPr>
            <a:r>
              <a:rPr lang="en-US" sz="6143">
                <a:solidFill>
                  <a:srgbClr val="000000"/>
                </a:solidFill>
                <a:latin typeface="DM Serif Display"/>
                <a:ea typeface="DM Serif Display"/>
                <a:cs typeface="DM Serif Display"/>
                <a:sym typeface="DM Serif Display"/>
              </a:rPr>
              <a:t>Get in Touch</a:t>
            </a:r>
          </a:p>
        </p:txBody>
      </p:sp>
      <p:sp>
        <p:nvSpPr>
          <p:cNvPr name="TextBox 13" id="13"/>
          <p:cNvSpPr txBox="true"/>
          <p:nvPr/>
        </p:nvSpPr>
        <p:spPr>
          <a:xfrm rot="0">
            <a:off x="9754600" y="5321408"/>
            <a:ext cx="1864186" cy="2794498"/>
          </a:xfrm>
          <a:prstGeom prst="rect">
            <a:avLst/>
          </a:prstGeom>
        </p:spPr>
        <p:txBody>
          <a:bodyPr anchor="t" rtlCol="false" tIns="0" lIns="0" bIns="0" rIns="0">
            <a:spAutoFit/>
          </a:bodyPr>
          <a:lstStyle/>
          <a:p>
            <a:pPr algn="just">
              <a:lnSpc>
                <a:spcPts val="7931"/>
              </a:lnSpc>
            </a:pPr>
            <a:r>
              <a:rPr lang="en-US" sz="3506">
                <a:solidFill>
                  <a:srgbClr val="000000"/>
                </a:solidFill>
                <a:latin typeface="Public Sans"/>
                <a:ea typeface="Public Sans"/>
                <a:cs typeface="Public Sans"/>
                <a:sym typeface="Public Sans"/>
              </a:rPr>
              <a:t>Website Phone</a:t>
            </a:r>
          </a:p>
          <a:p>
            <a:pPr algn="just">
              <a:lnSpc>
                <a:spcPts val="6287"/>
              </a:lnSpc>
            </a:pPr>
            <a:r>
              <a:rPr lang="en-US" sz="3506">
                <a:solidFill>
                  <a:srgbClr val="000000"/>
                </a:solidFill>
                <a:latin typeface="Public Sans"/>
                <a:ea typeface="Public Sans"/>
                <a:cs typeface="Public Sans"/>
                <a:sym typeface="Public Sans"/>
              </a:rPr>
              <a:t>Address</a:t>
            </a:r>
          </a:p>
        </p:txBody>
      </p:sp>
      <p:sp>
        <p:nvSpPr>
          <p:cNvPr name="TextBox 14" id="14"/>
          <p:cNvSpPr txBox="true"/>
          <p:nvPr/>
        </p:nvSpPr>
        <p:spPr>
          <a:xfrm rot="0">
            <a:off x="12711722" y="6625488"/>
            <a:ext cx="2882998" cy="491138"/>
          </a:xfrm>
          <a:prstGeom prst="rect">
            <a:avLst/>
          </a:prstGeom>
        </p:spPr>
        <p:txBody>
          <a:bodyPr anchor="t" rtlCol="false" tIns="0" lIns="0" bIns="0" rIns="0">
            <a:spAutoFit/>
          </a:bodyPr>
          <a:lstStyle/>
          <a:p>
            <a:pPr algn="l">
              <a:lnSpc>
                <a:spcPts val="3919"/>
              </a:lnSpc>
            </a:pPr>
            <a:r>
              <a:rPr lang="en-US" sz="2799">
                <a:solidFill>
                  <a:srgbClr val="000000"/>
                </a:solidFill>
                <a:latin typeface="Public Sans"/>
                <a:ea typeface="Public Sans"/>
                <a:cs typeface="Public Sans"/>
                <a:sym typeface="Public Sans"/>
              </a:rPr>
              <a:t>+91-7018806079</a:t>
            </a:r>
          </a:p>
        </p:txBody>
      </p:sp>
      <p:sp>
        <p:nvSpPr>
          <p:cNvPr name="TextBox 15" id="15"/>
          <p:cNvSpPr txBox="true"/>
          <p:nvPr/>
        </p:nvSpPr>
        <p:spPr>
          <a:xfrm rot="0">
            <a:off x="12638437" y="5681096"/>
            <a:ext cx="5187576" cy="457841"/>
          </a:xfrm>
          <a:prstGeom prst="rect">
            <a:avLst/>
          </a:prstGeom>
        </p:spPr>
        <p:txBody>
          <a:bodyPr anchor="t" rtlCol="false" tIns="0" lIns="0" bIns="0" rIns="0">
            <a:spAutoFit/>
          </a:bodyPr>
          <a:lstStyle/>
          <a:p>
            <a:pPr algn="l">
              <a:lnSpc>
                <a:spcPts val="3639"/>
              </a:lnSpc>
            </a:pPr>
            <a:r>
              <a:rPr lang="en-US" sz="2599">
                <a:solidFill>
                  <a:srgbClr val="000000"/>
                </a:solidFill>
                <a:latin typeface="Public Sans"/>
                <a:ea typeface="Public Sans"/>
                <a:cs typeface="Public Sans"/>
                <a:sym typeface="Public Sans"/>
              </a:rPr>
              <a:t>https://kenshohills.com/room.php</a:t>
            </a:r>
          </a:p>
        </p:txBody>
      </p:sp>
      <p:sp>
        <p:nvSpPr>
          <p:cNvPr name="TextBox 16" id="16"/>
          <p:cNvSpPr txBox="true"/>
          <p:nvPr/>
        </p:nvSpPr>
        <p:spPr>
          <a:xfrm rot="0">
            <a:off x="12638437" y="7463190"/>
            <a:ext cx="5431346" cy="1377200"/>
          </a:xfrm>
          <a:prstGeom prst="rect">
            <a:avLst/>
          </a:prstGeom>
        </p:spPr>
        <p:txBody>
          <a:bodyPr anchor="t" rtlCol="false" tIns="0" lIns="0" bIns="0" rIns="0">
            <a:spAutoFit/>
          </a:bodyPr>
          <a:lstStyle/>
          <a:p>
            <a:pPr algn="l">
              <a:lnSpc>
                <a:spcPts val="3600"/>
              </a:lnSpc>
            </a:pPr>
            <a:r>
              <a:rPr lang="en-US" sz="2599">
                <a:solidFill>
                  <a:srgbClr val="000000"/>
                </a:solidFill>
                <a:latin typeface="Public Sans"/>
                <a:ea typeface="Public Sans"/>
                <a:cs typeface="Public Sans"/>
                <a:sym typeface="Public Sans"/>
              </a:rPr>
              <a:t>Ward number-3 village soyal/P.O, Haripur, Manali, Himachal Pradesh 175131</a:t>
            </a:r>
          </a:p>
        </p:txBody>
      </p:sp>
      <p:sp>
        <p:nvSpPr>
          <p:cNvPr name="TextBox 17" id="17"/>
          <p:cNvSpPr txBox="true"/>
          <p:nvPr/>
        </p:nvSpPr>
        <p:spPr>
          <a:xfrm rot="0">
            <a:off x="9905028" y="1630851"/>
            <a:ext cx="6439348" cy="1823323"/>
          </a:xfrm>
          <a:prstGeom prst="rect">
            <a:avLst/>
          </a:prstGeom>
        </p:spPr>
        <p:txBody>
          <a:bodyPr anchor="t" rtlCol="false" tIns="0" lIns="0" bIns="0" rIns="0">
            <a:spAutoFit/>
          </a:bodyPr>
          <a:lstStyle/>
          <a:p>
            <a:pPr algn="l">
              <a:lnSpc>
                <a:spcPts val="14483"/>
              </a:lnSpc>
            </a:pPr>
            <a:r>
              <a:rPr lang="en-US" sz="10345">
                <a:solidFill>
                  <a:srgbClr val="000000"/>
                </a:solidFill>
                <a:latin typeface="DM Serif Display"/>
                <a:ea typeface="DM Serif Display"/>
                <a:cs typeface="DM Serif Display"/>
                <a:sym typeface="DM Serif Display"/>
              </a:rPr>
              <a:t>Thank You</a:t>
            </a:r>
          </a:p>
        </p:txBody>
      </p:sp>
      <p:grpSp>
        <p:nvGrpSpPr>
          <p:cNvPr name="Group 18" id="18"/>
          <p:cNvGrpSpPr>
            <a:grpSpLocks noChangeAspect="true"/>
          </p:cNvGrpSpPr>
          <p:nvPr/>
        </p:nvGrpSpPr>
        <p:grpSpPr>
          <a:xfrm rot="0">
            <a:off x="-63503" y="203483"/>
            <a:ext cx="18414454" cy="853916"/>
            <a:chOff x="0" y="0"/>
            <a:chExt cx="18414454" cy="853910"/>
          </a:xfrm>
        </p:grpSpPr>
        <p:sp>
          <p:nvSpPr>
            <p:cNvPr name="Freeform 19" id="19"/>
            <p:cNvSpPr/>
            <p:nvPr/>
          </p:nvSpPr>
          <p:spPr>
            <a:xfrm flipH="false" flipV="false" rot="0">
              <a:off x="63500" y="63500"/>
              <a:ext cx="18287492" cy="726948"/>
            </a:xfrm>
            <a:custGeom>
              <a:avLst/>
              <a:gdLst/>
              <a:ahLst/>
              <a:cxnLst/>
              <a:rect r="r" b="b" t="t" l="l"/>
              <a:pathLst>
                <a:path h="726948" w="18287492">
                  <a:moveTo>
                    <a:pt x="0" y="0"/>
                  </a:moveTo>
                  <a:lnTo>
                    <a:pt x="0" y="726948"/>
                  </a:lnTo>
                  <a:lnTo>
                    <a:pt x="18287492" y="726948"/>
                  </a:lnTo>
                  <a:lnTo>
                    <a:pt x="18287492" y="0"/>
                  </a:lnTo>
                  <a:close/>
                </a:path>
              </a:pathLst>
            </a:custGeom>
            <a:gradFill rotWithShape="true">
              <a:gsLst>
                <a:gs pos="0">
                  <a:srgbClr val="FF3131">
                    <a:alpha val="100000"/>
                  </a:srgbClr>
                </a:gs>
                <a:gs pos="100000">
                  <a:srgbClr val="FF914D">
                    <a:alpha val="100000"/>
                  </a:srgbClr>
                </a:gs>
              </a:gsLst>
              <a:lin ang="0"/>
            </a:gradFill>
          </p:spPr>
        </p:sp>
        <p:sp>
          <p:nvSpPr>
            <p:cNvPr name="Freeform 20" id="20"/>
            <p:cNvSpPr/>
            <p:nvPr/>
          </p:nvSpPr>
          <p:spPr>
            <a:xfrm flipH="false" flipV="false" rot="0">
              <a:off x="16871316" y="313182"/>
              <a:ext cx="355344" cy="356235"/>
            </a:xfrm>
            <a:custGeom>
              <a:avLst/>
              <a:gdLst/>
              <a:ahLst/>
              <a:cxnLst/>
              <a:rect r="r" b="b" t="t" l="l"/>
              <a:pathLst>
                <a:path h="356235" w="355344">
                  <a:moveTo>
                    <a:pt x="178307" y="356235"/>
                  </a:moveTo>
                  <a:lnTo>
                    <a:pt x="163702" y="355854"/>
                  </a:lnTo>
                  <a:cubicBezTo>
                    <a:pt x="149223" y="354076"/>
                    <a:pt x="142112" y="352806"/>
                    <a:pt x="134999" y="351028"/>
                  </a:cubicBezTo>
                  <a:lnTo>
                    <a:pt x="121030" y="347091"/>
                  </a:lnTo>
                  <a:cubicBezTo>
                    <a:pt x="107441" y="341884"/>
                    <a:pt x="100837" y="338836"/>
                    <a:pt x="94360" y="335407"/>
                  </a:cubicBezTo>
                  <a:lnTo>
                    <a:pt x="81787" y="328168"/>
                  </a:lnTo>
                  <a:cubicBezTo>
                    <a:pt x="69850" y="319786"/>
                    <a:pt x="64134" y="315214"/>
                    <a:pt x="58799" y="310261"/>
                  </a:cubicBezTo>
                  <a:lnTo>
                    <a:pt x="48259" y="300101"/>
                  </a:lnTo>
                  <a:cubicBezTo>
                    <a:pt x="38734" y="289052"/>
                    <a:pt x="34289" y="283210"/>
                    <a:pt x="30224" y="277241"/>
                  </a:cubicBezTo>
                  <a:lnTo>
                    <a:pt x="22478" y="264922"/>
                  </a:lnTo>
                  <a:cubicBezTo>
                    <a:pt x="15873" y="251841"/>
                    <a:pt x="13080" y="245237"/>
                    <a:pt x="10540" y="238379"/>
                  </a:cubicBezTo>
                  <a:lnTo>
                    <a:pt x="6096" y="224536"/>
                  </a:lnTo>
                  <a:cubicBezTo>
                    <a:pt x="2921" y="210312"/>
                    <a:pt x="1778" y="203073"/>
                    <a:pt x="1015" y="195834"/>
                  </a:cubicBezTo>
                  <a:lnTo>
                    <a:pt x="0" y="181356"/>
                  </a:lnTo>
                  <a:cubicBezTo>
                    <a:pt x="381" y="166751"/>
                    <a:pt x="1015" y="159512"/>
                    <a:pt x="2032" y="152273"/>
                  </a:cubicBezTo>
                  <a:lnTo>
                    <a:pt x="4572" y="137922"/>
                  </a:lnTo>
                  <a:cubicBezTo>
                    <a:pt x="8509" y="123825"/>
                    <a:pt x="10795" y="116967"/>
                    <a:pt x="13588" y="110236"/>
                  </a:cubicBezTo>
                  <a:lnTo>
                    <a:pt x="19557" y="96901"/>
                  </a:lnTo>
                  <a:cubicBezTo>
                    <a:pt x="26795" y="84201"/>
                    <a:pt x="30733" y="78105"/>
                    <a:pt x="35051" y="72263"/>
                  </a:cubicBezTo>
                  <a:lnTo>
                    <a:pt x="44067" y="60833"/>
                  </a:lnTo>
                  <a:cubicBezTo>
                    <a:pt x="54101" y="50292"/>
                    <a:pt x="59434" y="45339"/>
                    <a:pt x="65149" y="40640"/>
                  </a:cubicBezTo>
                  <a:lnTo>
                    <a:pt x="76707" y="31750"/>
                  </a:lnTo>
                  <a:cubicBezTo>
                    <a:pt x="89026" y="24003"/>
                    <a:pt x="95376" y="20447"/>
                    <a:pt x="101980" y="17272"/>
                  </a:cubicBezTo>
                  <a:lnTo>
                    <a:pt x="115315" y="11430"/>
                  </a:lnTo>
                  <a:cubicBezTo>
                    <a:pt x="129158" y="6858"/>
                    <a:pt x="136271" y="4953"/>
                    <a:pt x="143382" y="3556"/>
                  </a:cubicBezTo>
                  <a:lnTo>
                    <a:pt x="157733" y="1143"/>
                  </a:lnTo>
                  <a:cubicBezTo>
                    <a:pt x="172338" y="127"/>
                    <a:pt x="179577" y="0"/>
                    <a:pt x="186816" y="381"/>
                  </a:cubicBezTo>
                  <a:lnTo>
                    <a:pt x="201295" y="1524"/>
                  </a:lnTo>
                  <a:cubicBezTo>
                    <a:pt x="215646" y="4064"/>
                    <a:pt x="222757" y="5715"/>
                    <a:pt x="229742" y="7874"/>
                  </a:cubicBezTo>
                  <a:lnTo>
                    <a:pt x="243585" y="12573"/>
                  </a:lnTo>
                  <a:cubicBezTo>
                    <a:pt x="256921" y="18542"/>
                    <a:pt x="263398" y="21844"/>
                    <a:pt x="269621" y="25654"/>
                  </a:cubicBezTo>
                  <a:lnTo>
                    <a:pt x="281939" y="33528"/>
                  </a:lnTo>
                  <a:cubicBezTo>
                    <a:pt x="293497" y="42545"/>
                    <a:pt x="298830" y="47371"/>
                    <a:pt x="304037" y="52451"/>
                  </a:cubicBezTo>
                  <a:lnTo>
                    <a:pt x="335152" y="94361"/>
                  </a:lnTo>
                  <a:cubicBezTo>
                    <a:pt x="343407" y="109855"/>
                    <a:pt x="349376" y="126238"/>
                    <a:pt x="352805" y="143510"/>
                  </a:cubicBezTo>
                  <a:lnTo>
                    <a:pt x="355344" y="195707"/>
                  </a:lnTo>
                  <a:cubicBezTo>
                    <a:pt x="353566" y="213233"/>
                    <a:pt x="349376" y="230124"/>
                    <a:pt x="342644" y="246380"/>
                  </a:cubicBezTo>
                  <a:lnTo>
                    <a:pt x="315720" y="291211"/>
                  </a:lnTo>
                  <a:cubicBezTo>
                    <a:pt x="304544" y="304800"/>
                    <a:pt x="291590" y="316484"/>
                    <a:pt x="276985" y="326263"/>
                  </a:cubicBezTo>
                  <a:lnTo>
                    <a:pt x="229741" y="348615"/>
                  </a:lnTo>
                  <a:cubicBezTo>
                    <a:pt x="212851" y="353695"/>
                    <a:pt x="195704" y="356235"/>
                    <a:pt x="178053" y="356235"/>
                  </a:cubicBezTo>
                  <a:close/>
                  <a:moveTo>
                    <a:pt x="178307" y="39370"/>
                  </a:moveTo>
                  <a:lnTo>
                    <a:pt x="167639" y="39624"/>
                  </a:lnTo>
                  <a:cubicBezTo>
                    <a:pt x="157099" y="40767"/>
                    <a:pt x="151891" y="41656"/>
                    <a:pt x="146684" y="42926"/>
                  </a:cubicBezTo>
                  <a:lnTo>
                    <a:pt x="136396" y="45593"/>
                  </a:lnTo>
                  <a:cubicBezTo>
                    <a:pt x="126363" y="49149"/>
                    <a:pt x="121537" y="51181"/>
                    <a:pt x="116711" y="53594"/>
                  </a:cubicBezTo>
                  <a:lnTo>
                    <a:pt x="107313" y="58547"/>
                  </a:lnTo>
                  <a:cubicBezTo>
                    <a:pt x="98423" y="64262"/>
                    <a:pt x="94104" y="67437"/>
                    <a:pt x="89914" y="70739"/>
                  </a:cubicBezTo>
                  <a:lnTo>
                    <a:pt x="81913" y="77724"/>
                  </a:lnTo>
                  <a:cubicBezTo>
                    <a:pt x="74547" y="85344"/>
                    <a:pt x="70991" y="89408"/>
                    <a:pt x="67816" y="93599"/>
                  </a:cubicBezTo>
                  <a:lnTo>
                    <a:pt x="61593" y="102235"/>
                  </a:lnTo>
                  <a:cubicBezTo>
                    <a:pt x="56131" y="111379"/>
                    <a:pt x="53592" y="116078"/>
                    <a:pt x="51432" y="120904"/>
                  </a:cubicBezTo>
                  <a:lnTo>
                    <a:pt x="47369" y="130683"/>
                  </a:lnTo>
                  <a:cubicBezTo>
                    <a:pt x="44067" y="140843"/>
                    <a:pt x="42797" y="145923"/>
                    <a:pt x="41782" y="151130"/>
                  </a:cubicBezTo>
                  <a:lnTo>
                    <a:pt x="40004" y="161544"/>
                  </a:lnTo>
                  <a:cubicBezTo>
                    <a:pt x="39115" y="172085"/>
                    <a:pt x="38988" y="177419"/>
                    <a:pt x="39115" y="182753"/>
                  </a:cubicBezTo>
                  <a:lnTo>
                    <a:pt x="39751" y="193294"/>
                  </a:lnTo>
                  <a:cubicBezTo>
                    <a:pt x="41275" y="203835"/>
                    <a:pt x="42417" y="209042"/>
                    <a:pt x="43689" y="214122"/>
                  </a:cubicBezTo>
                  <a:lnTo>
                    <a:pt x="46737" y="224282"/>
                  </a:lnTo>
                  <a:cubicBezTo>
                    <a:pt x="50674" y="234188"/>
                    <a:pt x="52832" y="239014"/>
                    <a:pt x="55373" y="243713"/>
                  </a:cubicBezTo>
                  <a:lnTo>
                    <a:pt x="60581" y="252984"/>
                  </a:lnTo>
                  <a:cubicBezTo>
                    <a:pt x="66676" y="261747"/>
                    <a:pt x="69851" y="265938"/>
                    <a:pt x="73408" y="269875"/>
                  </a:cubicBezTo>
                  <a:lnTo>
                    <a:pt x="80646" y="277622"/>
                  </a:lnTo>
                  <a:cubicBezTo>
                    <a:pt x="88520" y="284734"/>
                    <a:pt x="92583" y="288163"/>
                    <a:pt x="96903" y="291211"/>
                  </a:cubicBezTo>
                  <a:lnTo>
                    <a:pt x="105665" y="297180"/>
                  </a:lnTo>
                  <a:cubicBezTo>
                    <a:pt x="114936" y="302387"/>
                    <a:pt x="119762" y="304673"/>
                    <a:pt x="124588" y="306705"/>
                  </a:cubicBezTo>
                  <a:lnTo>
                    <a:pt x="134494" y="310515"/>
                  </a:lnTo>
                  <a:cubicBezTo>
                    <a:pt x="144655" y="313436"/>
                    <a:pt x="149861" y="314579"/>
                    <a:pt x="155068" y="315468"/>
                  </a:cubicBezTo>
                  <a:lnTo>
                    <a:pt x="165608" y="316865"/>
                  </a:lnTo>
                  <a:cubicBezTo>
                    <a:pt x="176276" y="317373"/>
                    <a:pt x="181483" y="317373"/>
                    <a:pt x="186818" y="316992"/>
                  </a:cubicBezTo>
                  <a:lnTo>
                    <a:pt x="197358" y="315976"/>
                  </a:lnTo>
                  <a:cubicBezTo>
                    <a:pt x="207772" y="314071"/>
                    <a:pt x="212979" y="312801"/>
                    <a:pt x="218059" y="311277"/>
                  </a:cubicBezTo>
                  <a:lnTo>
                    <a:pt x="228093" y="307848"/>
                  </a:lnTo>
                  <a:cubicBezTo>
                    <a:pt x="237872" y="303657"/>
                    <a:pt x="242571" y="301244"/>
                    <a:pt x="247143" y="298577"/>
                  </a:cubicBezTo>
                  <a:lnTo>
                    <a:pt x="256159" y="292989"/>
                  </a:lnTo>
                  <a:cubicBezTo>
                    <a:pt x="264669" y="286639"/>
                    <a:pt x="268732" y="283210"/>
                    <a:pt x="272670" y="279654"/>
                  </a:cubicBezTo>
                  <a:lnTo>
                    <a:pt x="280163" y="272161"/>
                  </a:lnTo>
                  <a:cubicBezTo>
                    <a:pt x="287021" y="264033"/>
                    <a:pt x="290196" y="259842"/>
                    <a:pt x="293244" y="255397"/>
                  </a:cubicBezTo>
                  <a:lnTo>
                    <a:pt x="298831" y="246380"/>
                  </a:lnTo>
                  <a:cubicBezTo>
                    <a:pt x="303657" y="236982"/>
                    <a:pt x="305817" y="232029"/>
                    <a:pt x="307721" y="227076"/>
                  </a:cubicBezTo>
                  <a:lnTo>
                    <a:pt x="311150" y="217043"/>
                  </a:lnTo>
                  <a:cubicBezTo>
                    <a:pt x="313689" y="206756"/>
                    <a:pt x="314706" y="201549"/>
                    <a:pt x="315467" y="196215"/>
                  </a:cubicBezTo>
                  <a:lnTo>
                    <a:pt x="316610" y="185674"/>
                  </a:lnTo>
                  <a:cubicBezTo>
                    <a:pt x="316737" y="175006"/>
                    <a:pt x="316610" y="169799"/>
                    <a:pt x="315974" y="164465"/>
                  </a:cubicBezTo>
                  <a:lnTo>
                    <a:pt x="314578" y="153924"/>
                  </a:lnTo>
                  <a:cubicBezTo>
                    <a:pt x="312291" y="143510"/>
                    <a:pt x="310894" y="138430"/>
                    <a:pt x="309243" y="133350"/>
                  </a:cubicBezTo>
                  <a:lnTo>
                    <a:pt x="305560" y="123444"/>
                  </a:lnTo>
                  <a:cubicBezTo>
                    <a:pt x="300988" y="113792"/>
                    <a:pt x="298447" y="109220"/>
                    <a:pt x="295653" y="104648"/>
                  </a:cubicBezTo>
                  <a:lnTo>
                    <a:pt x="289812" y="95758"/>
                  </a:lnTo>
                  <a:cubicBezTo>
                    <a:pt x="283207" y="87376"/>
                    <a:pt x="279651" y="83439"/>
                    <a:pt x="275842" y="79756"/>
                  </a:cubicBezTo>
                  <a:cubicBezTo>
                    <a:pt x="262888" y="66802"/>
                    <a:pt x="247903" y="56769"/>
                    <a:pt x="231011" y="49784"/>
                  </a:cubicBezTo>
                  <a:cubicBezTo>
                    <a:pt x="214119" y="42799"/>
                    <a:pt x="196467" y="39243"/>
                    <a:pt x="178051" y="39243"/>
                  </a:cubicBezTo>
                  <a:close/>
                </a:path>
              </a:pathLst>
            </a:custGeom>
            <a:solidFill>
              <a:srgbClr val="000000"/>
            </a:solidFill>
          </p:spPr>
        </p:sp>
        <p:sp>
          <p:nvSpPr>
            <p:cNvPr name="Freeform 21" id="21"/>
            <p:cNvSpPr/>
            <p:nvPr/>
          </p:nvSpPr>
          <p:spPr>
            <a:xfrm flipH="false" flipV="false" rot="0">
              <a:off x="17142079" y="583946"/>
              <a:ext cx="179451" cy="179578"/>
            </a:xfrm>
            <a:custGeom>
              <a:avLst/>
              <a:gdLst/>
              <a:ahLst/>
              <a:cxnLst/>
              <a:rect r="r" b="b" t="t" l="l"/>
              <a:pathLst>
                <a:path h="179578" w="179451">
                  <a:moveTo>
                    <a:pt x="160020" y="179578"/>
                  </a:moveTo>
                  <a:lnTo>
                    <a:pt x="149986" y="177673"/>
                  </a:lnTo>
                  <a:lnTo>
                    <a:pt x="5715" y="33528"/>
                  </a:lnTo>
                  <a:cubicBezTo>
                    <a:pt x="3936" y="31750"/>
                    <a:pt x="2413" y="29591"/>
                    <a:pt x="1524" y="27178"/>
                  </a:cubicBezTo>
                  <a:lnTo>
                    <a:pt x="0" y="22225"/>
                  </a:lnTo>
                  <a:lnTo>
                    <a:pt x="509" y="14478"/>
                  </a:lnTo>
                  <a:lnTo>
                    <a:pt x="3938" y="7620"/>
                  </a:lnTo>
                  <a:lnTo>
                    <a:pt x="9779" y="2540"/>
                  </a:lnTo>
                  <a:lnTo>
                    <a:pt x="17018" y="0"/>
                  </a:lnTo>
                  <a:lnTo>
                    <a:pt x="24765" y="508"/>
                  </a:lnTo>
                  <a:lnTo>
                    <a:pt x="31623" y="3937"/>
                  </a:lnTo>
                  <a:lnTo>
                    <a:pt x="173735" y="146177"/>
                  </a:lnTo>
                  <a:cubicBezTo>
                    <a:pt x="176529" y="148971"/>
                    <a:pt x="178307" y="152273"/>
                    <a:pt x="179070" y="156210"/>
                  </a:cubicBezTo>
                  <a:lnTo>
                    <a:pt x="179451" y="163830"/>
                  </a:lnTo>
                  <a:lnTo>
                    <a:pt x="173990" y="173990"/>
                  </a:lnTo>
                  <a:lnTo>
                    <a:pt x="163829" y="179451"/>
                  </a:lnTo>
                  <a:close/>
                </a:path>
              </a:pathLst>
            </a:custGeom>
            <a:solidFill>
              <a:srgbClr val="000000"/>
            </a:solidFill>
          </p:spPr>
        </p:sp>
      </p:grpSp>
      <p:sp>
        <p:nvSpPr>
          <p:cNvPr name="TextBox 22" id="22"/>
          <p:cNvSpPr txBox="true"/>
          <p:nvPr/>
        </p:nvSpPr>
        <p:spPr>
          <a:xfrm rot="0">
            <a:off x="7657395" y="444998"/>
            <a:ext cx="93714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Home</a:t>
            </a:r>
          </a:p>
        </p:txBody>
      </p:sp>
      <p:sp>
        <p:nvSpPr>
          <p:cNvPr name="TextBox 23" id="23"/>
          <p:cNvSpPr txBox="true"/>
          <p:nvPr/>
        </p:nvSpPr>
        <p:spPr>
          <a:xfrm rot="0">
            <a:off x="9758372" y="444998"/>
            <a:ext cx="1172127"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Service</a:t>
            </a:r>
          </a:p>
        </p:txBody>
      </p:sp>
      <p:sp>
        <p:nvSpPr>
          <p:cNvPr name="TextBox 24" id="24"/>
          <p:cNvSpPr txBox="true"/>
          <p:nvPr/>
        </p:nvSpPr>
        <p:spPr>
          <a:xfrm rot="0">
            <a:off x="11826345" y="444998"/>
            <a:ext cx="1440656"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About Us</a:t>
            </a:r>
          </a:p>
        </p:txBody>
      </p:sp>
      <p:sp>
        <p:nvSpPr>
          <p:cNvPr name="TextBox 25" id="25"/>
          <p:cNvSpPr txBox="true"/>
          <p:nvPr/>
        </p:nvSpPr>
        <p:spPr>
          <a:xfrm rot="0">
            <a:off x="14337602" y="444998"/>
            <a:ext cx="1257119" cy="463972"/>
          </a:xfrm>
          <a:prstGeom prst="rect">
            <a:avLst/>
          </a:prstGeom>
        </p:spPr>
        <p:txBody>
          <a:bodyPr anchor="t" rtlCol="false" tIns="0" lIns="0" bIns="0" rIns="0">
            <a:spAutoFit/>
          </a:bodyPr>
          <a:lstStyle/>
          <a:p>
            <a:pPr algn="l">
              <a:lnSpc>
                <a:spcPts val="3756"/>
              </a:lnSpc>
            </a:pPr>
            <a:r>
              <a:rPr lang="en-US" sz="2683">
                <a:solidFill>
                  <a:srgbClr val="FFFFFF"/>
                </a:solidFill>
                <a:latin typeface="Public Sans"/>
                <a:ea typeface="Public Sans"/>
                <a:cs typeface="Public Sans"/>
                <a:sym typeface="Public Sans"/>
              </a:rPr>
              <a:t>Contact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DAGRYjOMrng</dc:identifier>
  <dcterms:modified xsi:type="dcterms:W3CDTF">2011-08-01T06:04:30Z</dcterms:modified>
  <cp:revision>1</cp:revision>
  <dc:title>Luxury Homestay In Manali</dc:title>
</cp:coreProperties>
</file>