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Lst>
  <p:sldSz cx="18288000" cy="10287000"/>
  <p:notesSz cx="6858000" cy="9144000"/>
  <p:embeddedFontLst>
    <p:embeddedFont>
      <p:font typeface="Mina" charset="1" panose="02000503000000000000"/>
      <p:regular r:id="rId22"/>
    </p:embeddedFont>
    <p:embeddedFont>
      <p:font typeface="Mina Bold" charset="1" panose="02000803000000000000"/>
      <p:regular r:id="rId23"/>
    </p:embeddedFont>
    <p:embeddedFont>
      <p:font typeface="Canva Sans" charset="1" panose="020B0503030501040103"/>
      <p:regular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fonts/font22.fntdata" Type="http://schemas.openxmlformats.org/officeDocument/2006/relationships/font"/><Relationship Id="rId23" Target="fonts/font23.fntdata" Type="http://schemas.openxmlformats.org/officeDocument/2006/relationships/font"/><Relationship Id="rId24" Target="fonts/font24.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blockchainx.tech/create-centralized-crypto-exchange/" TargetMode="External" Type="http://schemas.openxmlformats.org/officeDocument/2006/relationships/hyperlink"/></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png" Type="http://schemas.openxmlformats.org/officeDocument/2006/relationships/image"/><Relationship Id="rId3" Target="../media/image8.sv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png" Type="http://schemas.openxmlformats.org/officeDocument/2006/relationships/image"/><Relationship Id="rId3" Target="../media/image8.sv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sv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0E0440"/>
        </a:solidFill>
      </p:bgPr>
    </p:bg>
    <p:spTree>
      <p:nvGrpSpPr>
        <p:cNvPr id="1" name=""/>
        <p:cNvGrpSpPr/>
        <p:nvPr/>
      </p:nvGrpSpPr>
      <p:grpSpPr>
        <a:xfrm>
          <a:off x="0" y="0"/>
          <a:ext cx="0" cy="0"/>
          <a:chOff x="0" y="0"/>
          <a:chExt cx="0" cy="0"/>
        </a:xfrm>
      </p:grpSpPr>
      <p:sp>
        <p:nvSpPr>
          <p:cNvPr name="Freeform 2" id="2"/>
          <p:cNvSpPr/>
          <p:nvPr/>
        </p:nvSpPr>
        <p:spPr>
          <a:xfrm flipH="false" flipV="false" rot="0">
            <a:off x="10720294" y="-212216"/>
            <a:ext cx="10205074" cy="10711432"/>
          </a:xfrm>
          <a:custGeom>
            <a:avLst/>
            <a:gdLst/>
            <a:ahLst/>
            <a:cxnLst/>
            <a:rect r="r" b="b" t="t" l="l"/>
            <a:pathLst>
              <a:path h="10711432" w="10205074">
                <a:moveTo>
                  <a:pt x="0" y="0"/>
                </a:moveTo>
                <a:lnTo>
                  <a:pt x="10205073" y="0"/>
                </a:lnTo>
                <a:lnTo>
                  <a:pt x="10205073" y="10711432"/>
                </a:lnTo>
                <a:lnTo>
                  <a:pt x="0" y="1071143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14978712" y="896403"/>
            <a:ext cx="2280588" cy="673130"/>
            <a:chOff x="0" y="0"/>
            <a:chExt cx="505529" cy="149210"/>
          </a:xfrm>
        </p:grpSpPr>
        <p:sp>
          <p:nvSpPr>
            <p:cNvPr name="Freeform 4" id="4"/>
            <p:cNvSpPr/>
            <p:nvPr/>
          </p:nvSpPr>
          <p:spPr>
            <a:xfrm flipH="false" flipV="false" rot="0">
              <a:off x="0" y="0"/>
              <a:ext cx="505529" cy="149210"/>
            </a:xfrm>
            <a:custGeom>
              <a:avLst/>
              <a:gdLst/>
              <a:ahLst/>
              <a:cxnLst/>
              <a:rect r="r" b="b" t="t" l="l"/>
              <a:pathLst>
                <a:path h="149210" w="505529">
                  <a:moveTo>
                    <a:pt x="74605" y="0"/>
                  </a:moveTo>
                  <a:lnTo>
                    <a:pt x="430924" y="0"/>
                  </a:lnTo>
                  <a:cubicBezTo>
                    <a:pt x="472127" y="0"/>
                    <a:pt x="505529" y="33402"/>
                    <a:pt x="505529" y="74605"/>
                  </a:cubicBezTo>
                  <a:lnTo>
                    <a:pt x="505529" y="74605"/>
                  </a:lnTo>
                  <a:cubicBezTo>
                    <a:pt x="505529" y="115808"/>
                    <a:pt x="472127" y="149210"/>
                    <a:pt x="430924" y="149210"/>
                  </a:cubicBezTo>
                  <a:lnTo>
                    <a:pt x="74605" y="149210"/>
                  </a:lnTo>
                  <a:cubicBezTo>
                    <a:pt x="33402" y="149210"/>
                    <a:pt x="0" y="115808"/>
                    <a:pt x="0" y="74605"/>
                  </a:cubicBezTo>
                  <a:lnTo>
                    <a:pt x="0" y="74605"/>
                  </a:lnTo>
                  <a:cubicBezTo>
                    <a:pt x="0" y="33402"/>
                    <a:pt x="33402" y="0"/>
                    <a:pt x="74605" y="0"/>
                  </a:cubicBezTo>
                  <a:close/>
                </a:path>
              </a:pathLst>
            </a:custGeom>
            <a:solidFill>
              <a:srgbClr val="FFFFFF">
                <a:alpha val="31765"/>
              </a:srgbClr>
            </a:solidFill>
          </p:spPr>
        </p:sp>
        <p:sp>
          <p:nvSpPr>
            <p:cNvPr name="TextBox 5" id="5"/>
            <p:cNvSpPr txBox="true"/>
            <p:nvPr/>
          </p:nvSpPr>
          <p:spPr>
            <a:xfrm>
              <a:off x="0" y="-38100"/>
              <a:ext cx="505529" cy="187310"/>
            </a:xfrm>
            <a:prstGeom prst="rect">
              <a:avLst/>
            </a:prstGeom>
          </p:spPr>
          <p:txBody>
            <a:bodyPr anchor="ctr" rtlCol="false" tIns="50800" lIns="50800" bIns="50800" rIns="50800"/>
            <a:lstStyle/>
            <a:p>
              <a:pPr algn="ctr">
                <a:lnSpc>
                  <a:spcPts val="2659"/>
                </a:lnSpc>
              </a:pPr>
            </a:p>
          </p:txBody>
        </p:sp>
      </p:grpSp>
      <p:grpSp>
        <p:nvGrpSpPr>
          <p:cNvPr name="Group 6" id="6"/>
          <p:cNvGrpSpPr/>
          <p:nvPr/>
        </p:nvGrpSpPr>
        <p:grpSpPr>
          <a:xfrm rot="0">
            <a:off x="16648506" y="989966"/>
            <a:ext cx="482922" cy="486004"/>
            <a:chOff x="0" y="0"/>
            <a:chExt cx="107047" cy="107731"/>
          </a:xfrm>
        </p:grpSpPr>
        <p:sp>
          <p:nvSpPr>
            <p:cNvPr name="Freeform 7" id="7"/>
            <p:cNvSpPr/>
            <p:nvPr/>
          </p:nvSpPr>
          <p:spPr>
            <a:xfrm flipH="false" flipV="false" rot="0">
              <a:off x="0" y="0"/>
              <a:ext cx="107047" cy="107731"/>
            </a:xfrm>
            <a:custGeom>
              <a:avLst/>
              <a:gdLst/>
              <a:ahLst/>
              <a:cxnLst/>
              <a:rect r="r" b="b" t="t" l="l"/>
              <a:pathLst>
                <a:path h="107731" w="107047">
                  <a:moveTo>
                    <a:pt x="53524" y="0"/>
                  </a:moveTo>
                  <a:lnTo>
                    <a:pt x="53524" y="0"/>
                  </a:lnTo>
                  <a:cubicBezTo>
                    <a:pt x="67719" y="0"/>
                    <a:pt x="81333" y="5639"/>
                    <a:pt x="91371" y="15677"/>
                  </a:cubicBezTo>
                  <a:cubicBezTo>
                    <a:pt x="101408" y="25714"/>
                    <a:pt x="107047" y="39328"/>
                    <a:pt x="107047" y="53524"/>
                  </a:cubicBezTo>
                  <a:lnTo>
                    <a:pt x="107047" y="54207"/>
                  </a:lnTo>
                  <a:cubicBezTo>
                    <a:pt x="107047" y="68402"/>
                    <a:pt x="101408" y="82016"/>
                    <a:pt x="91371" y="92054"/>
                  </a:cubicBezTo>
                  <a:cubicBezTo>
                    <a:pt x="81333" y="102091"/>
                    <a:pt x="67719" y="107731"/>
                    <a:pt x="53524" y="107731"/>
                  </a:cubicBezTo>
                  <a:lnTo>
                    <a:pt x="53524" y="107731"/>
                  </a:lnTo>
                  <a:cubicBezTo>
                    <a:pt x="39328" y="107731"/>
                    <a:pt x="25714" y="102091"/>
                    <a:pt x="15677" y="92054"/>
                  </a:cubicBezTo>
                  <a:cubicBezTo>
                    <a:pt x="5639" y="82016"/>
                    <a:pt x="0" y="68402"/>
                    <a:pt x="0" y="54207"/>
                  </a:cubicBezTo>
                  <a:lnTo>
                    <a:pt x="0" y="53524"/>
                  </a:lnTo>
                  <a:cubicBezTo>
                    <a:pt x="0" y="39328"/>
                    <a:pt x="5639" y="25714"/>
                    <a:pt x="15677" y="15677"/>
                  </a:cubicBezTo>
                  <a:cubicBezTo>
                    <a:pt x="25714" y="5639"/>
                    <a:pt x="39328" y="0"/>
                    <a:pt x="53524" y="0"/>
                  </a:cubicBezTo>
                  <a:close/>
                </a:path>
              </a:pathLst>
            </a:custGeom>
            <a:solidFill>
              <a:srgbClr val="FFFFFF"/>
            </a:solidFill>
          </p:spPr>
        </p:sp>
        <p:sp>
          <p:nvSpPr>
            <p:cNvPr name="TextBox 8" id="8"/>
            <p:cNvSpPr txBox="true"/>
            <p:nvPr/>
          </p:nvSpPr>
          <p:spPr>
            <a:xfrm>
              <a:off x="0" y="-38100"/>
              <a:ext cx="107047" cy="145831"/>
            </a:xfrm>
            <a:prstGeom prst="rect">
              <a:avLst/>
            </a:prstGeom>
          </p:spPr>
          <p:txBody>
            <a:bodyPr anchor="ctr" rtlCol="false" tIns="50800" lIns="50800" bIns="50800" rIns="50800"/>
            <a:lstStyle/>
            <a:p>
              <a:pPr algn="ctr">
                <a:lnSpc>
                  <a:spcPts val="2659"/>
                </a:lnSpc>
              </a:pPr>
            </a:p>
          </p:txBody>
        </p:sp>
      </p:grpSp>
      <p:sp>
        <p:nvSpPr>
          <p:cNvPr name="Freeform 9" id="9"/>
          <p:cNvSpPr/>
          <p:nvPr/>
        </p:nvSpPr>
        <p:spPr>
          <a:xfrm flipH="false" flipV="false" rot="0">
            <a:off x="16785314" y="1118079"/>
            <a:ext cx="209307" cy="229778"/>
          </a:xfrm>
          <a:custGeom>
            <a:avLst/>
            <a:gdLst/>
            <a:ahLst/>
            <a:cxnLst/>
            <a:rect r="r" b="b" t="t" l="l"/>
            <a:pathLst>
              <a:path h="229778" w="209307">
                <a:moveTo>
                  <a:pt x="0" y="0"/>
                </a:moveTo>
                <a:lnTo>
                  <a:pt x="209307" y="0"/>
                </a:lnTo>
                <a:lnTo>
                  <a:pt x="209307" y="229778"/>
                </a:lnTo>
                <a:lnTo>
                  <a:pt x="0" y="22977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0" id="10"/>
          <p:cNvSpPr txBox="true"/>
          <p:nvPr/>
        </p:nvSpPr>
        <p:spPr>
          <a:xfrm rot="0">
            <a:off x="15402683" y="1015962"/>
            <a:ext cx="1245823" cy="406845"/>
          </a:xfrm>
          <a:prstGeom prst="rect">
            <a:avLst/>
          </a:prstGeom>
        </p:spPr>
        <p:txBody>
          <a:bodyPr anchor="t" rtlCol="false" tIns="0" lIns="0" bIns="0" rIns="0">
            <a:spAutoFit/>
          </a:bodyPr>
          <a:lstStyle/>
          <a:p>
            <a:pPr algn="l">
              <a:lnSpc>
                <a:spcPts val="3300"/>
              </a:lnSpc>
              <a:spcBef>
                <a:spcPct val="0"/>
              </a:spcBef>
            </a:pPr>
            <a:r>
              <a:rPr lang="en-US" sz="2357">
                <a:solidFill>
                  <a:srgbClr val="FFFFFF"/>
                </a:solidFill>
                <a:latin typeface="Mina"/>
                <a:ea typeface="Mina"/>
                <a:cs typeface="Mina"/>
                <a:sym typeface="Mina"/>
              </a:rPr>
              <a:t>Search</a:t>
            </a:r>
          </a:p>
        </p:txBody>
      </p:sp>
      <p:sp>
        <p:nvSpPr>
          <p:cNvPr name="Freeform 11" id="11"/>
          <p:cNvSpPr/>
          <p:nvPr/>
        </p:nvSpPr>
        <p:spPr>
          <a:xfrm flipH="false" flipV="false" rot="0">
            <a:off x="10872694" y="-59816"/>
            <a:ext cx="10205074" cy="10711432"/>
          </a:xfrm>
          <a:custGeom>
            <a:avLst/>
            <a:gdLst/>
            <a:ahLst/>
            <a:cxnLst/>
            <a:rect r="r" b="b" t="t" l="l"/>
            <a:pathLst>
              <a:path h="10711432" w="10205074">
                <a:moveTo>
                  <a:pt x="0" y="0"/>
                </a:moveTo>
                <a:lnTo>
                  <a:pt x="10205073" y="0"/>
                </a:lnTo>
                <a:lnTo>
                  <a:pt x="10205073" y="10711432"/>
                </a:lnTo>
                <a:lnTo>
                  <a:pt x="0" y="1071143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12" id="12"/>
          <p:cNvSpPr txBox="true"/>
          <p:nvPr/>
        </p:nvSpPr>
        <p:spPr>
          <a:xfrm rot="0">
            <a:off x="470426" y="1580486"/>
            <a:ext cx="11969690" cy="2895863"/>
          </a:xfrm>
          <a:prstGeom prst="rect">
            <a:avLst/>
          </a:prstGeom>
        </p:spPr>
        <p:txBody>
          <a:bodyPr anchor="t" rtlCol="false" tIns="0" lIns="0" bIns="0" rIns="0">
            <a:spAutoFit/>
          </a:bodyPr>
          <a:lstStyle/>
          <a:p>
            <a:pPr algn="l">
              <a:lnSpc>
                <a:spcPts val="11607"/>
              </a:lnSpc>
            </a:pPr>
            <a:r>
              <a:rPr lang="en-US" sz="8290">
                <a:solidFill>
                  <a:srgbClr val="FFFFFF"/>
                </a:solidFill>
                <a:latin typeface="Mina"/>
                <a:ea typeface="Mina"/>
                <a:cs typeface="Mina"/>
                <a:sym typeface="Mina"/>
              </a:rPr>
              <a:t>From Idea to Launch: The Complete Guide to</a:t>
            </a:r>
          </a:p>
        </p:txBody>
      </p:sp>
      <p:sp>
        <p:nvSpPr>
          <p:cNvPr name="TextBox 13" id="13"/>
          <p:cNvSpPr txBox="true"/>
          <p:nvPr/>
        </p:nvSpPr>
        <p:spPr>
          <a:xfrm rot="0">
            <a:off x="341300" y="5105400"/>
            <a:ext cx="13623770" cy="3536594"/>
          </a:xfrm>
          <a:prstGeom prst="rect">
            <a:avLst/>
          </a:prstGeom>
        </p:spPr>
        <p:txBody>
          <a:bodyPr anchor="t" rtlCol="false" tIns="0" lIns="0" bIns="0" rIns="0">
            <a:spAutoFit/>
          </a:bodyPr>
          <a:lstStyle/>
          <a:p>
            <a:pPr algn="l">
              <a:lnSpc>
                <a:spcPts val="14221"/>
              </a:lnSpc>
            </a:pPr>
            <a:r>
              <a:rPr lang="en-US" sz="10158" b="true">
                <a:solidFill>
                  <a:srgbClr val="FFFFFF"/>
                </a:solidFill>
                <a:latin typeface="Mina Bold"/>
                <a:ea typeface="Mina Bold"/>
                <a:cs typeface="Mina Bold"/>
                <a:sym typeface="Mina Bold"/>
              </a:rPr>
              <a:t>Centralized Exchange Development</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5C3BFF">
                <a:alpha val="100000"/>
              </a:srgbClr>
            </a:gs>
            <a:gs pos="100000">
              <a:srgbClr val="B664FF">
                <a:alpha val="100000"/>
              </a:srgbClr>
            </a:gs>
          </a:gsLst>
          <a:path path="circle">
            <a:fillToRect l="0" r="100000" t="0" b="100000"/>
          </a:path>
          <a:tileRect r="0" l="-100000" b="0" t="-100000"/>
        </a:gradFill>
      </p:bgPr>
    </p:bg>
    <p:spTree>
      <p:nvGrpSpPr>
        <p:cNvPr id="1" name=""/>
        <p:cNvGrpSpPr/>
        <p:nvPr/>
      </p:nvGrpSpPr>
      <p:grpSpPr>
        <a:xfrm>
          <a:off x="0" y="0"/>
          <a:ext cx="0" cy="0"/>
          <a:chOff x="0" y="0"/>
          <a:chExt cx="0" cy="0"/>
        </a:xfrm>
      </p:grpSpPr>
      <p:sp>
        <p:nvSpPr>
          <p:cNvPr name="Freeform 2" id="2"/>
          <p:cNvSpPr/>
          <p:nvPr/>
        </p:nvSpPr>
        <p:spPr>
          <a:xfrm flipH="false" flipV="false" rot="0">
            <a:off x="11894213" y="-1425495"/>
            <a:ext cx="11733829" cy="11712495"/>
          </a:xfrm>
          <a:custGeom>
            <a:avLst/>
            <a:gdLst/>
            <a:ahLst/>
            <a:cxnLst/>
            <a:rect r="r" b="b" t="t" l="l"/>
            <a:pathLst>
              <a:path h="11712495" w="11733829">
                <a:moveTo>
                  <a:pt x="0" y="0"/>
                </a:moveTo>
                <a:lnTo>
                  <a:pt x="11733829" y="0"/>
                </a:lnTo>
                <a:lnTo>
                  <a:pt x="11733829" y="11712495"/>
                </a:lnTo>
                <a:lnTo>
                  <a:pt x="0" y="11712495"/>
                </a:lnTo>
                <a:lnTo>
                  <a:pt x="0" y="0"/>
                </a:lnTo>
                <a:close/>
              </a:path>
            </a:pathLst>
          </a:custGeom>
          <a:blipFill>
            <a:blip r:embed="rId2">
              <a:alphaModFix amt="60000"/>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403616" y="692135"/>
            <a:ext cx="2371173" cy="673130"/>
            <a:chOff x="0" y="0"/>
            <a:chExt cx="749027" cy="212634"/>
          </a:xfrm>
        </p:grpSpPr>
        <p:sp>
          <p:nvSpPr>
            <p:cNvPr name="Freeform 4" id="4"/>
            <p:cNvSpPr/>
            <p:nvPr/>
          </p:nvSpPr>
          <p:spPr>
            <a:xfrm flipH="false" flipV="false" rot="0">
              <a:off x="0" y="0"/>
              <a:ext cx="749027" cy="212634"/>
            </a:xfrm>
            <a:custGeom>
              <a:avLst/>
              <a:gdLst/>
              <a:ahLst/>
              <a:cxnLst/>
              <a:rect r="r" b="b" t="t" l="l"/>
              <a:pathLst>
                <a:path h="212634" w="749027">
                  <a:moveTo>
                    <a:pt x="106317" y="0"/>
                  </a:moveTo>
                  <a:lnTo>
                    <a:pt x="642710" y="0"/>
                  </a:lnTo>
                  <a:cubicBezTo>
                    <a:pt x="701427" y="0"/>
                    <a:pt x="749027" y="47600"/>
                    <a:pt x="749027" y="106317"/>
                  </a:cubicBezTo>
                  <a:lnTo>
                    <a:pt x="749027" y="106317"/>
                  </a:lnTo>
                  <a:cubicBezTo>
                    <a:pt x="749027" y="134514"/>
                    <a:pt x="737825" y="161556"/>
                    <a:pt x="717887" y="181495"/>
                  </a:cubicBezTo>
                  <a:cubicBezTo>
                    <a:pt x="697949" y="201433"/>
                    <a:pt x="670907" y="212634"/>
                    <a:pt x="642710" y="212634"/>
                  </a:cubicBezTo>
                  <a:lnTo>
                    <a:pt x="106317" y="212634"/>
                  </a:lnTo>
                  <a:cubicBezTo>
                    <a:pt x="78120" y="212634"/>
                    <a:pt x="51078" y="201433"/>
                    <a:pt x="31140" y="181495"/>
                  </a:cubicBezTo>
                  <a:cubicBezTo>
                    <a:pt x="11201" y="161556"/>
                    <a:pt x="0" y="134514"/>
                    <a:pt x="0" y="106317"/>
                  </a:cubicBezTo>
                  <a:lnTo>
                    <a:pt x="0" y="106317"/>
                  </a:lnTo>
                  <a:cubicBezTo>
                    <a:pt x="0" y="78120"/>
                    <a:pt x="11201" y="51078"/>
                    <a:pt x="31140" y="31140"/>
                  </a:cubicBezTo>
                  <a:cubicBezTo>
                    <a:pt x="51078" y="11201"/>
                    <a:pt x="78120" y="0"/>
                    <a:pt x="106317" y="0"/>
                  </a:cubicBezTo>
                  <a:close/>
                </a:path>
              </a:pathLst>
            </a:custGeom>
            <a:solidFill>
              <a:srgbClr val="000000">
                <a:alpha val="0"/>
              </a:srgbClr>
            </a:solidFill>
            <a:ln w="38100" cap="rnd">
              <a:solidFill>
                <a:srgbClr val="FFFFFF"/>
              </a:solidFill>
              <a:prstDash val="solid"/>
              <a:round/>
            </a:ln>
          </p:spPr>
        </p:sp>
        <p:sp>
          <p:nvSpPr>
            <p:cNvPr name="TextBox 5" id="5"/>
            <p:cNvSpPr txBox="true"/>
            <p:nvPr/>
          </p:nvSpPr>
          <p:spPr>
            <a:xfrm>
              <a:off x="0" y="-38100"/>
              <a:ext cx="749027" cy="250734"/>
            </a:xfrm>
            <a:prstGeom prst="rect">
              <a:avLst/>
            </a:prstGeom>
          </p:spPr>
          <p:txBody>
            <a:bodyPr anchor="ctr" rtlCol="false" tIns="50800" lIns="50800" bIns="50800" rIns="50800"/>
            <a:lstStyle/>
            <a:p>
              <a:pPr algn="ctr">
                <a:lnSpc>
                  <a:spcPts val="2659"/>
                </a:lnSpc>
                <a:spcBef>
                  <a:spcPct val="0"/>
                </a:spcBef>
              </a:pPr>
            </a:p>
          </p:txBody>
        </p:sp>
      </p:grpSp>
      <p:sp>
        <p:nvSpPr>
          <p:cNvPr name="TextBox 6" id="6"/>
          <p:cNvSpPr txBox="true"/>
          <p:nvPr/>
        </p:nvSpPr>
        <p:spPr>
          <a:xfrm rot="0">
            <a:off x="365516" y="748232"/>
            <a:ext cx="2371173" cy="600751"/>
          </a:xfrm>
          <a:prstGeom prst="rect">
            <a:avLst/>
          </a:prstGeom>
        </p:spPr>
        <p:txBody>
          <a:bodyPr anchor="t" rtlCol="false" tIns="0" lIns="0" bIns="0" rIns="0">
            <a:spAutoFit/>
          </a:bodyPr>
          <a:lstStyle/>
          <a:p>
            <a:pPr algn="ctr">
              <a:lnSpc>
                <a:spcPts val="4920"/>
              </a:lnSpc>
            </a:pPr>
            <a:r>
              <a:rPr lang="en-US" sz="3514" b="true">
                <a:solidFill>
                  <a:srgbClr val="FFFFFF"/>
                </a:solidFill>
                <a:latin typeface="Mina Bold"/>
                <a:ea typeface="Mina Bold"/>
                <a:cs typeface="Mina Bold"/>
                <a:sym typeface="Mina Bold"/>
              </a:rPr>
              <a:t>CEX</a:t>
            </a:r>
          </a:p>
        </p:txBody>
      </p:sp>
      <p:sp>
        <p:nvSpPr>
          <p:cNvPr name="TextBox 7" id="7"/>
          <p:cNvSpPr txBox="true"/>
          <p:nvPr/>
        </p:nvSpPr>
        <p:spPr>
          <a:xfrm rot="0">
            <a:off x="1028700" y="2298538"/>
            <a:ext cx="9773519" cy="1734535"/>
          </a:xfrm>
          <a:prstGeom prst="rect">
            <a:avLst/>
          </a:prstGeom>
        </p:spPr>
        <p:txBody>
          <a:bodyPr anchor="t" rtlCol="false" tIns="0" lIns="0" bIns="0" rIns="0">
            <a:spAutoFit/>
          </a:bodyPr>
          <a:lstStyle/>
          <a:p>
            <a:pPr algn="l">
              <a:lnSpc>
                <a:spcPts val="14221"/>
              </a:lnSpc>
            </a:pPr>
            <a:r>
              <a:rPr lang="en-US" sz="10158" b="true">
                <a:solidFill>
                  <a:srgbClr val="FFFFFF"/>
                </a:solidFill>
                <a:latin typeface="Mina Bold"/>
                <a:ea typeface="Mina Bold"/>
                <a:cs typeface="Mina Bold"/>
                <a:sym typeface="Mina Bold"/>
              </a:rPr>
              <a:t>Introduction</a:t>
            </a:r>
          </a:p>
        </p:txBody>
      </p:sp>
      <p:sp>
        <p:nvSpPr>
          <p:cNvPr name="TextBox 8" id="8"/>
          <p:cNvSpPr txBox="true"/>
          <p:nvPr/>
        </p:nvSpPr>
        <p:spPr>
          <a:xfrm rot="0">
            <a:off x="1354942" y="4373603"/>
            <a:ext cx="9916650" cy="4813030"/>
          </a:xfrm>
          <a:prstGeom prst="rect">
            <a:avLst/>
          </a:prstGeom>
        </p:spPr>
        <p:txBody>
          <a:bodyPr anchor="t" rtlCol="false" tIns="0" lIns="0" bIns="0" rIns="0">
            <a:spAutoFit/>
          </a:bodyPr>
          <a:lstStyle/>
          <a:p>
            <a:pPr algn="l">
              <a:lnSpc>
                <a:spcPts val="3514"/>
              </a:lnSpc>
            </a:pPr>
            <a:r>
              <a:rPr lang="en-US" sz="2510">
                <a:solidFill>
                  <a:srgbClr val="FFFFFF"/>
                </a:solidFill>
                <a:latin typeface="Canva Sans"/>
                <a:ea typeface="Canva Sans"/>
                <a:cs typeface="Canva Sans"/>
                <a:sym typeface="Canva Sans"/>
              </a:rPr>
              <a:t>Centralized Exchange Development (CEX) is the backbone of the digital asset economy. It handles millions of transactions daily in dollars. The growth of decentralized platforms,CEXs dominate due to their speed, liquidity, user friendly interfaces, and regulatory compliance. Whether you are an entrepreneur entering the Web3 space or a development team aiming to build a robust exchange. Developing a successful CEX requires critical planning, strong technology, and a commitment to security and compliance. This guide shows every stage of centralized exchange development from ideation to post launch success.</a:t>
            </a:r>
          </a:p>
          <a:p>
            <a:pPr algn="l">
              <a:lnSpc>
                <a:spcPts val="3514"/>
              </a:lnSpc>
            </a:pP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0E0440"/>
        </a:solidFill>
      </p:bgPr>
    </p:bg>
    <p:spTree>
      <p:nvGrpSpPr>
        <p:cNvPr id="1" name=""/>
        <p:cNvGrpSpPr/>
        <p:nvPr/>
      </p:nvGrpSpPr>
      <p:grpSpPr>
        <a:xfrm>
          <a:off x="0" y="0"/>
          <a:ext cx="0" cy="0"/>
          <a:chOff x="0" y="0"/>
          <a:chExt cx="0" cy="0"/>
        </a:xfrm>
      </p:grpSpPr>
      <p:grpSp>
        <p:nvGrpSpPr>
          <p:cNvPr name="Group 2" id="2"/>
          <p:cNvGrpSpPr/>
          <p:nvPr/>
        </p:nvGrpSpPr>
        <p:grpSpPr>
          <a:xfrm rot="0">
            <a:off x="-514350" y="7478714"/>
            <a:ext cx="9983660" cy="3351211"/>
            <a:chOff x="0" y="0"/>
            <a:chExt cx="2629441" cy="882624"/>
          </a:xfrm>
        </p:grpSpPr>
        <p:sp>
          <p:nvSpPr>
            <p:cNvPr name="Freeform 3" id="3"/>
            <p:cNvSpPr/>
            <p:nvPr/>
          </p:nvSpPr>
          <p:spPr>
            <a:xfrm flipH="false" flipV="false" rot="0">
              <a:off x="0" y="0"/>
              <a:ext cx="2629441" cy="882624"/>
            </a:xfrm>
            <a:custGeom>
              <a:avLst/>
              <a:gdLst/>
              <a:ahLst/>
              <a:cxnLst/>
              <a:rect r="r" b="b" t="t" l="l"/>
              <a:pathLst>
                <a:path h="882624" w="2629441">
                  <a:moveTo>
                    <a:pt x="43426" y="0"/>
                  </a:moveTo>
                  <a:lnTo>
                    <a:pt x="2586016" y="0"/>
                  </a:lnTo>
                  <a:cubicBezTo>
                    <a:pt x="2597533" y="0"/>
                    <a:pt x="2608578" y="4575"/>
                    <a:pt x="2616722" y="12719"/>
                  </a:cubicBezTo>
                  <a:cubicBezTo>
                    <a:pt x="2624866" y="20863"/>
                    <a:pt x="2629441" y="31908"/>
                    <a:pt x="2629441" y="43426"/>
                  </a:cubicBezTo>
                  <a:lnTo>
                    <a:pt x="2629441" y="839198"/>
                  </a:lnTo>
                  <a:cubicBezTo>
                    <a:pt x="2629441" y="850715"/>
                    <a:pt x="2624866" y="861761"/>
                    <a:pt x="2616722" y="869904"/>
                  </a:cubicBezTo>
                  <a:cubicBezTo>
                    <a:pt x="2608578" y="878048"/>
                    <a:pt x="2597533" y="882624"/>
                    <a:pt x="2586016" y="882624"/>
                  </a:cubicBezTo>
                  <a:lnTo>
                    <a:pt x="43426" y="882624"/>
                  </a:lnTo>
                  <a:cubicBezTo>
                    <a:pt x="19442" y="882624"/>
                    <a:pt x="0" y="863181"/>
                    <a:pt x="0" y="839198"/>
                  </a:cubicBezTo>
                  <a:lnTo>
                    <a:pt x="0" y="43426"/>
                  </a:lnTo>
                  <a:cubicBezTo>
                    <a:pt x="0" y="31908"/>
                    <a:pt x="4575" y="20863"/>
                    <a:pt x="12719" y="12719"/>
                  </a:cubicBezTo>
                  <a:cubicBezTo>
                    <a:pt x="20863" y="4575"/>
                    <a:pt x="31908" y="0"/>
                    <a:pt x="43426" y="0"/>
                  </a:cubicBezTo>
                  <a:close/>
                </a:path>
              </a:pathLst>
            </a:custGeom>
            <a:solidFill>
              <a:srgbClr val="6647FF"/>
            </a:solidFill>
          </p:spPr>
        </p:sp>
        <p:sp>
          <p:nvSpPr>
            <p:cNvPr name="TextBox 4" id="4"/>
            <p:cNvSpPr txBox="true"/>
            <p:nvPr/>
          </p:nvSpPr>
          <p:spPr>
            <a:xfrm>
              <a:off x="0" y="-38100"/>
              <a:ext cx="2629441" cy="920724"/>
            </a:xfrm>
            <a:prstGeom prst="rect">
              <a:avLst/>
            </a:prstGeom>
          </p:spPr>
          <p:txBody>
            <a:bodyPr anchor="ctr" rtlCol="false" tIns="50800" lIns="50800" bIns="50800" rIns="50800"/>
            <a:lstStyle/>
            <a:p>
              <a:pPr algn="ctr">
                <a:lnSpc>
                  <a:spcPts val="2659"/>
                </a:lnSpc>
              </a:pPr>
            </a:p>
          </p:txBody>
        </p:sp>
      </p:grpSp>
      <p:sp>
        <p:nvSpPr>
          <p:cNvPr name="TextBox 5" id="5"/>
          <p:cNvSpPr txBox="true"/>
          <p:nvPr/>
        </p:nvSpPr>
        <p:spPr>
          <a:xfrm rot="0">
            <a:off x="881481" y="1726307"/>
            <a:ext cx="6432943" cy="2145251"/>
          </a:xfrm>
          <a:prstGeom prst="rect">
            <a:avLst/>
          </a:prstGeom>
        </p:spPr>
        <p:txBody>
          <a:bodyPr anchor="t" rtlCol="false" tIns="0" lIns="0" bIns="0" rIns="0">
            <a:spAutoFit/>
          </a:bodyPr>
          <a:lstStyle/>
          <a:p>
            <a:pPr algn="l">
              <a:lnSpc>
                <a:spcPts val="17547"/>
              </a:lnSpc>
            </a:pPr>
            <a:r>
              <a:rPr lang="en-US" sz="12533">
                <a:solidFill>
                  <a:srgbClr val="FFFFFF"/>
                </a:solidFill>
                <a:latin typeface="Mina"/>
                <a:ea typeface="Mina"/>
                <a:cs typeface="Mina"/>
                <a:sym typeface="Mina"/>
              </a:rPr>
              <a:t>What is </a:t>
            </a:r>
          </a:p>
        </p:txBody>
      </p:sp>
      <p:sp>
        <p:nvSpPr>
          <p:cNvPr name="TextBox 6" id="6"/>
          <p:cNvSpPr txBox="true"/>
          <p:nvPr/>
        </p:nvSpPr>
        <p:spPr>
          <a:xfrm rot="0">
            <a:off x="232423" y="3719158"/>
            <a:ext cx="10694391" cy="2819088"/>
          </a:xfrm>
          <a:prstGeom prst="rect">
            <a:avLst/>
          </a:prstGeom>
        </p:spPr>
        <p:txBody>
          <a:bodyPr anchor="t" rtlCol="false" tIns="0" lIns="0" bIns="0" rIns="0">
            <a:spAutoFit/>
          </a:bodyPr>
          <a:lstStyle/>
          <a:p>
            <a:pPr algn="l">
              <a:lnSpc>
                <a:spcPts val="11334"/>
              </a:lnSpc>
            </a:pPr>
            <a:r>
              <a:rPr lang="en-US" sz="8095" b="true">
                <a:solidFill>
                  <a:srgbClr val="FFFFFF"/>
                </a:solidFill>
                <a:latin typeface="Mina Bold"/>
                <a:ea typeface="Mina Bold"/>
                <a:cs typeface="Mina Bold"/>
                <a:sym typeface="Mina Bold"/>
              </a:rPr>
              <a:t>Centralized Exchange Development?</a:t>
            </a:r>
          </a:p>
        </p:txBody>
      </p:sp>
      <p:sp>
        <p:nvSpPr>
          <p:cNvPr name="TextBox 7" id="7"/>
          <p:cNvSpPr txBox="true"/>
          <p:nvPr/>
        </p:nvSpPr>
        <p:spPr>
          <a:xfrm rot="0">
            <a:off x="10317640" y="611979"/>
            <a:ext cx="7630332" cy="9138221"/>
          </a:xfrm>
          <a:prstGeom prst="rect">
            <a:avLst/>
          </a:prstGeom>
        </p:spPr>
        <p:txBody>
          <a:bodyPr anchor="t" rtlCol="false" tIns="0" lIns="0" bIns="0" rIns="0">
            <a:spAutoFit/>
          </a:bodyPr>
          <a:lstStyle/>
          <a:p>
            <a:pPr algn="l">
              <a:lnSpc>
                <a:spcPts val="4326"/>
              </a:lnSpc>
            </a:pPr>
            <a:r>
              <a:rPr lang="en-US" sz="3090">
                <a:solidFill>
                  <a:srgbClr val="FFFFFF"/>
                </a:solidFill>
                <a:latin typeface="Canva Sans"/>
                <a:ea typeface="Canva Sans"/>
                <a:cs typeface="Canva Sans"/>
                <a:sym typeface="Canva Sans"/>
              </a:rPr>
              <a:t>Centralized exchange development refers to the process of designing, building, deploying, and maintaining a cryptocurrency trading platform where all operations are controlled by a central authority or company. These platforms trade between users by matching buy or sell orders, managing wallets, ensuring KYC/AML compliance, and offering features like fiat support, margin trading, and staking. These are available whether you </a:t>
            </a:r>
            <a:r>
              <a:rPr lang="en-US" sz="3090" u="sng">
                <a:solidFill>
                  <a:srgbClr val="FFFFFF"/>
                </a:solidFill>
                <a:latin typeface="Canva Sans"/>
                <a:ea typeface="Canva Sans"/>
                <a:cs typeface="Canva Sans"/>
                <a:sym typeface="Canva Sans"/>
                <a:hlinkClick r:id="rId2" tooltip="https://www.blockchainx.tech/create-centralized-crypto-exchange/"/>
              </a:rPr>
              <a:t>create centralized crypto exchange</a:t>
            </a:r>
            <a:r>
              <a:rPr lang="en-US" sz="3090">
                <a:solidFill>
                  <a:srgbClr val="FFFFFF"/>
                </a:solidFill>
                <a:latin typeface="Canva Sans"/>
                <a:ea typeface="Canva Sans"/>
                <a:cs typeface="Canva Sans"/>
                <a:sym typeface="Canva Sans"/>
              </a:rPr>
              <a:t> for your own. This centralized exchange allows for higher trading volumes, faster transaction speeds, and a more user-friendly experience.</a:t>
            </a:r>
          </a:p>
        </p:txBody>
      </p:sp>
      <p:grpSp>
        <p:nvGrpSpPr>
          <p:cNvPr name="Group 8" id="8"/>
          <p:cNvGrpSpPr/>
          <p:nvPr/>
        </p:nvGrpSpPr>
        <p:grpSpPr>
          <a:xfrm rot="0">
            <a:off x="488204" y="692135"/>
            <a:ext cx="2371173" cy="673130"/>
            <a:chOff x="0" y="0"/>
            <a:chExt cx="749027" cy="212634"/>
          </a:xfrm>
        </p:grpSpPr>
        <p:sp>
          <p:nvSpPr>
            <p:cNvPr name="Freeform 9" id="9"/>
            <p:cNvSpPr/>
            <p:nvPr/>
          </p:nvSpPr>
          <p:spPr>
            <a:xfrm flipH="false" flipV="false" rot="0">
              <a:off x="0" y="0"/>
              <a:ext cx="749027" cy="212634"/>
            </a:xfrm>
            <a:custGeom>
              <a:avLst/>
              <a:gdLst/>
              <a:ahLst/>
              <a:cxnLst/>
              <a:rect r="r" b="b" t="t" l="l"/>
              <a:pathLst>
                <a:path h="212634" w="749027">
                  <a:moveTo>
                    <a:pt x="106317" y="0"/>
                  </a:moveTo>
                  <a:lnTo>
                    <a:pt x="642710" y="0"/>
                  </a:lnTo>
                  <a:cubicBezTo>
                    <a:pt x="701427" y="0"/>
                    <a:pt x="749027" y="47600"/>
                    <a:pt x="749027" y="106317"/>
                  </a:cubicBezTo>
                  <a:lnTo>
                    <a:pt x="749027" y="106317"/>
                  </a:lnTo>
                  <a:cubicBezTo>
                    <a:pt x="749027" y="134514"/>
                    <a:pt x="737825" y="161556"/>
                    <a:pt x="717887" y="181495"/>
                  </a:cubicBezTo>
                  <a:cubicBezTo>
                    <a:pt x="697949" y="201433"/>
                    <a:pt x="670907" y="212634"/>
                    <a:pt x="642710" y="212634"/>
                  </a:cubicBezTo>
                  <a:lnTo>
                    <a:pt x="106317" y="212634"/>
                  </a:lnTo>
                  <a:cubicBezTo>
                    <a:pt x="78120" y="212634"/>
                    <a:pt x="51078" y="201433"/>
                    <a:pt x="31140" y="181495"/>
                  </a:cubicBezTo>
                  <a:cubicBezTo>
                    <a:pt x="11201" y="161556"/>
                    <a:pt x="0" y="134514"/>
                    <a:pt x="0" y="106317"/>
                  </a:cubicBezTo>
                  <a:lnTo>
                    <a:pt x="0" y="106317"/>
                  </a:lnTo>
                  <a:cubicBezTo>
                    <a:pt x="0" y="78120"/>
                    <a:pt x="11201" y="51078"/>
                    <a:pt x="31140" y="31140"/>
                  </a:cubicBezTo>
                  <a:cubicBezTo>
                    <a:pt x="51078" y="11201"/>
                    <a:pt x="78120" y="0"/>
                    <a:pt x="106317" y="0"/>
                  </a:cubicBezTo>
                  <a:close/>
                </a:path>
              </a:pathLst>
            </a:custGeom>
            <a:solidFill>
              <a:srgbClr val="000000">
                <a:alpha val="0"/>
              </a:srgbClr>
            </a:solidFill>
            <a:ln w="38100" cap="rnd">
              <a:solidFill>
                <a:srgbClr val="FFFFFF"/>
              </a:solidFill>
              <a:prstDash val="solid"/>
              <a:round/>
            </a:ln>
          </p:spPr>
        </p:sp>
        <p:sp>
          <p:nvSpPr>
            <p:cNvPr name="TextBox 10" id="10"/>
            <p:cNvSpPr txBox="true"/>
            <p:nvPr/>
          </p:nvSpPr>
          <p:spPr>
            <a:xfrm>
              <a:off x="0" y="-38100"/>
              <a:ext cx="749027" cy="250734"/>
            </a:xfrm>
            <a:prstGeom prst="rect">
              <a:avLst/>
            </a:prstGeom>
          </p:spPr>
          <p:txBody>
            <a:bodyPr anchor="ctr" rtlCol="false" tIns="50800" lIns="50800" bIns="50800" rIns="50800"/>
            <a:lstStyle/>
            <a:p>
              <a:pPr algn="ctr">
                <a:lnSpc>
                  <a:spcPts val="2659"/>
                </a:lnSpc>
                <a:spcBef>
                  <a:spcPct val="0"/>
                </a:spcBef>
              </a:pPr>
            </a:p>
          </p:txBody>
        </p:sp>
      </p:grpSp>
      <p:sp>
        <p:nvSpPr>
          <p:cNvPr name="TextBox 11" id="11"/>
          <p:cNvSpPr txBox="true"/>
          <p:nvPr/>
        </p:nvSpPr>
        <p:spPr>
          <a:xfrm rot="0">
            <a:off x="469154" y="735939"/>
            <a:ext cx="2371173" cy="600751"/>
          </a:xfrm>
          <a:prstGeom prst="rect">
            <a:avLst/>
          </a:prstGeom>
        </p:spPr>
        <p:txBody>
          <a:bodyPr anchor="t" rtlCol="false" tIns="0" lIns="0" bIns="0" rIns="0">
            <a:spAutoFit/>
          </a:bodyPr>
          <a:lstStyle/>
          <a:p>
            <a:pPr algn="ctr">
              <a:lnSpc>
                <a:spcPts val="4920"/>
              </a:lnSpc>
            </a:pPr>
            <a:r>
              <a:rPr lang="en-US" sz="3514" b="true">
                <a:solidFill>
                  <a:srgbClr val="FFFFFF"/>
                </a:solidFill>
                <a:latin typeface="Mina Bold"/>
                <a:ea typeface="Mina Bold"/>
                <a:cs typeface="Mina Bold"/>
                <a:sym typeface="Mina Bold"/>
              </a:rPr>
              <a:t>CEX</a:t>
            </a:r>
          </a:p>
        </p:txBody>
      </p:sp>
    </p:spTree>
  </p:cSld>
  <p:clrMapOvr>
    <a:masterClrMapping/>
  </p:clrMapOvr>
</p:sld>
</file>

<file path=ppt/slides/slide4.xml><?xml version="1.0" encoding="utf-8"?>
<p:sld xmlns:p="http://schemas.openxmlformats.org/presentationml/2006/main" xmlns:a="http://schemas.openxmlformats.org/drawingml/2006/main">
  <p:cSld>
    <p:bg>
      <p:bgPr>
        <a:gradFill rotWithShape="true">
          <a:gsLst>
            <a:gs pos="0">
              <a:srgbClr val="5C3BFF">
                <a:alpha val="100000"/>
              </a:srgbClr>
            </a:gs>
            <a:gs pos="100000">
              <a:srgbClr val="B664FF">
                <a:alpha val="100000"/>
              </a:srgbClr>
            </a:gs>
          </a:gsLst>
          <a:path path="circle">
            <a:fillToRect l="0" r="100000" t="0" b="100000"/>
          </a:path>
          <a:tileRect r="0" l="-100000" b="0" t="-100000"/>
        </a:gradFill>
      </p:bgPr>
    </p:bg>
    <p:spTree>
      <p:nvGrpSpPr>
        <p:cNvPr id="1" name=""/>
        <p:cNvGrpSpPr/>
        <p:nvPr/>
      </p:nvGrpSpPr>
      <p:grpSpPr>
        <a:xfrm>
          <a:off x="0" y="0"/>
          <a:ext cx="0" cy="0"/>
          <a:chOff x="0" y="0"/>
          <a:chExt cx="0" cy="0"/>
        </a:xfrm>
      </p:grpSpPr>
      <p:grpSp>
        <p:nvGrpSpPr>
          <p:cNvPr name="Group 2" id="2"/>
          <p:cNvGrpSpPr/>
          <p:nvPr/>
        </p:nvGrpSpPr>
        <p:grpSpPr>
          <a:xfrm rot="-8100000">
            <a:off x="9887378" y="-2447216"/>
            <a:ext cx="9364319" cy="10563953"/>
            <a:chOff x="0" y="0"/>
            <a:chExt cx="2466323" cy="2782276"/>
          </a:xfrm>
        </p:grpSpPr>
        <p:sp>
          <p:nvSpPr>
            <p:cNvPr name="Freeform 3" id="3"/>
            <p:cNvSpPr/>
            <p:nvPr/>
          </p:nvSpPr>
          <p:spPr>
            <a:xfrm flipH="false" flipV="false" rot="0">
              <a:off x="0" y="0"/>
              <a:ext cx="2466323" cy="2782276"/>
            </a:xfrm>
            <a:custGeom>
              <a:avLst/>
              <a:gdLst/>
              <a:ahLst/>
              <a:cxnLst/>
              <a:rect r="r" b="b" t="t" l="l"/>
              <a:pathLst>
                <a:path h="2782276" w="2466323">
                  <a:moveTo>
                    <a:pt x="46298" y="0"/>
                  </a:moveTo>
                  <a:lnTo>
                    <a:pt x="2420025" y="0"/>
                  </a:lnTo>
                  <a:cubicBezTo>
                    <a:pt x="2432304" y="0"/>
                    <a:pt x="2444080" y="4878"/>
                    <a:pt x="2452762" y="13560"/>
                  </a:cubicBezTo>
                  <a:cubicBezTo>
                    <a:pt x="2461445" y="22243"/>
                    <a:pt x="2466323" y="34019"/>
                    <a:pt x="2466323" y="46298"/>
                  </a:cubicBezTo>
                  <a:lnTo>
                    <a:pt x="2466323" y="2735978"/>
                  </a:lnTo>
                  <a:cubicBezTo>
                    <a:pt x="2466323" y="2761547"/>
                    <a:pt x="2445595" y="2782276"/>
                    <a:pt x="2420025" y="2782276"/>
                  </a:cubicBezTo>
                  <a:lnTo>
                    <a:pt x="46298" y="2782276"/>
                  </a:lnTo>
                  <a:cubicBezTo>
                    <a:pt x="20728" y="2782276"/>
                    <a:pt x="0" y="2761547"/>
                    <a:pt x="0" y="2735978"/>
                  </a:cubicBezTo>
                  <a:lnTo>
                    <a:pt x="0" y="46298"/>
                  </a:lnTo>
                  <a:cubicBezTo>
                    <a:pt x="0" y="20728"/>
                    <a:pt x="20728" y="0"/>
                    <a:pt x="46298" y="0"/>
                  </a:cubicBezTo>
                  <a:close/>
                </a:path>
              </a:pathLst>
            </a:custGeom>
            <a:gradFill rotWithShape="true">
              <a:gsLst>
                <a:gs pos="0">
                  <a:srgbClr val="5C3BFF">
                    <a:alpha val="100000"/>
                  </a:srgbClr>
                </a:gs>
                <a:gs pos="100000">
                  <a:srgbClr val="B664FF">
                    <a:alpha val="100000"/>
                  </a:srgbClr>
                </a:gs>
              </a:gsLst>
              <a:path path="circle">
                <a:fillToRect l="0" r="100000" t="0" b="100000"/>
              </a:path>
              <a:tileRect r="0" l="-100000" b="0" t="-100000"/>
            </a:gradFill>
          </p:spPr>
        </p:sp>
        <p:sp>
          <p:nvSpPr>
            <p:cNvPr name="TextBox 4" id="4"/>
            <p:cNvSpPr txBox="true"/>
            <p:nvPr/>
          </p:nvSpPr>
          <p:spPr>
            <a:xfrm>
              <a:off x="0" y="-38100"/>
              <a:ext cx="2466323" cy="2820376"/>
            </a:xfrm>
            <a:prstGeom prst="rect">
              <a:avLst/>
            </a:prstGeom>
          </p:spPr>
          <p:txBody>
            <a:bodyPr anchor="ctr" rtlCol="false" tIns="50800" lIns="50800" bIns="50800" rIns="50800"/>
            <a:lstStyle/>
            <a:p>
              <a:pPr algn="ctr">
                <a:lnSpc>
                  <a:spcPts val="2659"/>
                </a:lnSpc>
              </a:pPr>
            </a:p>
          </p:txBody>
        </p:sp>
      </p:grpSp>
      <p:sp>
        <p:nvSpPr>
          <p:cNvPr name="TextBox 5" id="5"/>
          <p:cNvSpPr txBox="true"/>
          <p:nvPr/>
        </p:nvSpPr>
        <p:spPr>
          <a:xfrm rot="0">
            <a:off x="430300" y="304858"/>
            <a:ext cx="9971157" cy="1295284"/>
          </a:xfrm>
          <a:prstGeom prst="rect">
            <a:avLst/>
          </a:prstGeom>
        </p:spPr>
        <p:txBody>
          <a:bodyPr anchor="t" rtlCol="false" tIns="0" lIns="0" bIns="0" rIns="0">
            <a:spAutoFit/>
          </a:bodyPr>
          <a:lstStyle/>
          <a:p>
            <a:pPr algn="l">
              <a:lnSpc>
                <a:spcPts val="10514"/>
              </a:lnSpc>
            </a:pPr>
            <a:r>
              <a:rPr lang="en-US" sz="7510">
                <a:solidFill>
                  <a:srgbClr val="FFFFFF"/>
                </a:solidFill>
                <a:latin typeface="Mina"/>
                <a:ea typeface="Mina"/>
                <a:cs typeface="Mina"/>
                <a:sym typeface="Mina"/>
              </a:rPr>
              <a:t>Step by Step Guide for</a:t>
            </a:r>
          </a:p>
        </p:txBody>
      </p:sp>
      <p:sp>
        <p:nvSpPr>
          <p:cNvPr name="TextBox 6" id="6"/>
          <p:cNvSpPr txBox="true"/>
          <p:nvPr/>
        </p:nvSpPr>
        <p:spPr>
          <a:xfrm rot="0">
            <a:off x="430300" y="1673040"/>
            <a:ext cx="9187623" cy="2545060"/>
          </a:xfrm>
          <a:prstGeom prst="rect">
            <a:avLst/>
          </a:prstGeom>
        </p:spPr>
        <p:txBody>
          <a:bodyPr anchor="t" rtlCol="false" tIns="0" lIns="0" bIns="0" rIns="0">
            <a:spAutoFit/>
          </a:bodyPr>
          <a:lstStyle/>
          <a:p>
            <a:pPr algn="l">
              <a:lnSpc>
                <a:spcPts val="10209"/>
              </a:lnSpc>
            </a:pPr>
            <a:r>
              <a:rPr lang="en-US" sz="7292" b="true">
                <a:solidFill>
                  <a:srgbClr val="FFFFFF"/>
                </a:solidFill>
                <a:latin typeface="Mina Bold"/>
                <a:ea typeface="Mina Bold"/>
                <a:cs typeface="Mina Bold"/>
                <a:sym typeface="Mina Bold"/>
              </a:rPr>
              <a:t>Centralized Exchange Development</a:t>
            </a:r>
          </a:p>
        </p:txBody>
      </p:sp>
      <p:grpSp>
        <p:nvGrpSpPr>
          <p:cNvPr name="Group 7" id="7"/>
          <p:cNvGrpSpPr/>
          <p:nvPr/>
        </p:nvGrpSpPr>
        <p:grpSpPr>
          <a:xfrm rot="0">
            <a:off x="14888127" y="355570"/>
            <a:ext cx="2371173" cy="673130"/>
            <a:chOff x="0" y="0"/>
            <a:chExt cx="749027" cy="212634"/>
          </a:xfrm>
        </p:grpSpPr>
        <p:sp>
          <p:nvSpPr>
            <p:cNvPr name="Freeform 8" id="8"/>
            <p:cNvSpPr/>
            <p:nvPr/>
          </p:nvSpPr>
          <p:spPr>
            <a:xfrm flipH="false" flipV="false" rot="0">
              <a:off x="0" y="0"/>
              <a:ext cx="749027" cy="212634"/>
            </a:xfrm>
            <a:custGeom>
              <a:avLst/>
              <a:gdLst/>
              <a:ahLst/>
              <a:cxnLst/>
              <a:rect r="r" b="b" t="t" l="l"/>
              <a:pathLst>
                <a:path h="212634" w="749027">
                  <a:moveTo>
                    <a:pt x="106317" y="0"/>
                  </a:moveTo>
                  <a:lnTo>
                    <a:pt x="642710" y="0"/>
                  </a:lnTo>
                  <a:cubicBezTo>
                    <a:pt x="701427" y="0"/>
                    <a:pt x="749027" y="47600"/>
                    <a:pt x="749027" y="106317"/>
                  </a:cubicBezTo>
                  <a:lnTo>
                    <a:pt x="749027" y="106317"/>
                  </a:lnTo>
                  <a:cubicBezTo>
                    <a:pt x="749027" y="134514"/>
                    <a:pt x="737825" y="161556"/>
                    <a:pt x="717887" y="181495"/>
                  </a:cubicBezTo>
                  <a:cubicBezTo>
                    <a:pt x="697949" y="201433"/>
                    <a:pt x="670907" y="212634"/>
                    <a:pt x="642710" y="212634"/>
                  </a:cubicBezTo>
                  <a:lnTo>
                    <a:pt x="106317" y="212634"/>
                  </a:lnTo>
                  <a:cubicBezTo>
                    <a:pt x="78120" y="212634"/>
                    <a:pt x="51078" y="201433"/>
                    <a:pt x="31140" y="181495"/>
                  </a:cubicBezTo>
                  <a:cubicBezTo>
                    <a:pt x="11201" y="161556"/>
                    <a:pt x="0" y="134514"/>
                    <a:pt x="0" y="106317"/>
                  </a:cubicBezTo>
                  <a:lnTo>
                    <a:pt x="0" y="106317"/>
                  </a:lnTo>
                  <a:cubicBezTo>
                    <a:pt x="0" y="78120"/>
                    <a:pt x="11201" y="51078"/>
                    <a:pt x="31140" y="31140"/>
                  </a:cubicBezTo>
                  <a:cubicBezTo>
                    <a:pt x="51078" y="11201"/>
                    <a:pt x="78120" y="0"/>
                    <a:pt x="106317" y="0"/>
                  </a:cubicBezTo>
                  <a:close/>
                </a:path>
              </a:pathLst>
            </a:custGeom>
            <a:solidFill>
              <a:srgbClr val="000000">
                <a:alpha val="0"/>
              </a:srgbClr>
            </a:solidFill>
            <a:ln w="38100" cap="rnd">
              <a:solidFill>
                <a:srgbClr val="FFFFFF"/>
              </a:solidFill>
              <a:prstDash val="solid"/>
              <a:round/>
            </a:ln>
          </p:spPr>
        </p:sp>
        <p:sp>
          <p:nvSpPr>
            <p:cNvPr name="TextBox 9" id="9"/>
            <p:cNvSpPr txBox="true"/>
            <p:nvPr/>
          </p:nvSpPr>
          <p:spPr>
            <a:xfrm>
              <a:off x="0" y="-38100"/>
              <a:ext cx="749027" cy="250734"/>
            </a:xfrm>
            <a:prstGeom prst="rect">
              <a:avLst/>
            </a:prstGeom>
          </p:spPr>
          <p:txBody>
            <a:bodyPr anchor="ctr" rtlCol="false" tIns="50800" lIns="50800" bIns="50800" rIns="50800"/>
            <a:lstStyle/>
            <a:p>
              <a:pPr algn="ctr">
                <a:lnSpc>
                  <a:spcPts val="2659"/>
                </a:lnSpc>
                <a:spcBef>
                  <a:spcPct val="0"/>
                </a:spcBef>
              </a:pPr>
            </a:p>
          </p:txBody>
        </p:sp>
      </p:grpSp>
      <p:sp>
        <p:nvSpPr>
          <p:cNvPr name="TextBox 10" id="10"/>
          <p:cNvSpPr txBox="true"/>
          <p:nvPr/>
        </p:nvSpPr>
        <p:spPr>
          <a:xfrm rot="0">
            <a:off x="14869077" y="399374"/>
            <a:ext cx="2371173" cy="600751"/>
          </a:xfrm>
          <a:prstGeom prst="rect">
            <a:avLst/>
          </a:prstGeom>
        </p:spPr>
        <p:txBody>
          <a:bodyPr anchor="t" rtlCol="false" tIns="0" lIns="0" bIns="0" rIns="0">
            <a:spAutoFit/>
          </a:bodyPr>
          <a:lstStyle/>
          <a:p>
            <a:pPr algn="ctr">
              <a:lnSpc>
                <a:spcPts val="4920"/>
              </a:lnSpc>
            </a:pPr>
            <a:r>
              <a:rPr lang="en-US" sz="3514" b="true">
                <a:solidFill>
                  <a:srgbClr val="FFFFFF"/>
                </a:solidFill>
                <a:latin typeface="Mina Bold"/>
                <a:ea typeface="Mina Bold"/>
                <a:cs typeface="Mina Bold"/>
                <a:sym typeface="Mina Bold"/>
              </a:rPr>
              <a:t>CEX</a:t>
            </a:r>
          </a:p>
        </p:txBody>
      </p:sp>
      <p:sp>
        <p:nvSpPr>
          <p:cNvPr name="TextBox 11" id="11"/>
          <p:cNvSpPr txBox="true"/>
          <p:nvPr/>
        </p:nvSpPr>
        <p:spPr>
          <a:xfrm rot="0">
            <a:off x="8877439" y="2959858"/>
            <a:ext cx="7439519" cy="1553483"/>
          </a:xfrm>
          <a:prstGeom prst="rect">
            <a:avLst/>
          </a:prstGeom>
        </p:spPr>
        <p:txBody>
          <a:bodyPr anchor="t" rtlCol="false" tIns="0" lIns="0" bIns="0" rIns="0">
            <a:spAutoFit/>
          </a:bodyPr>
          <a:lstStyle/>
          <a:p>
            <a:pPr algn="l">
              <a:lnSpc>
                <a:spcPts val="4149"/>
              </a:lnSpc>
              <a:spcBef>
                <a:spcPct val="0"/>
              </a:spcBef>
            </a:pPr>
            <a:r>
              <a:rPr lang="en-US" sz="2964">
                <a:solidFill>
                  <a:srgbClr val="FFFFFF"/>
                </a:solidFill>
                <a:latin typeface="Canva Sans"/>
                <a:ea typeface="Canva Sans"/>
                <a:cs typeface="Canva Sans"/>
                <a:sym typeface="Canva Sans"/>
              </a:rPr>
              <a:t>This is a step by step guide for your own centralized exchange development. Here are the steps to follow:</a:t>
            </a:r>
          </a:p>
        </p:txBody>
      </p:sp>
      <p:sp>
        <p:nvSpPr>
          <p:cNvPr name="TextBox 12" id="12"/>
          <p:cNvSpPr txBox="true"/>
          <p:nvPr/>
        </p:nvSpPr>
        <p:spPr>
          <a:xfrm rot="0">
            <a:off x="8475297" y="4929139"/>
            <a:ext cx="9355765" cy="4951330"/>
          </a:xfrm>
          <a:prstGeom prst="rect">
            <a:avLst/>
          </a:prstGeom>
        </p:spPr>
        <p:txBody>
          <a:bodyPr anchor="t" rtlCol="false" tIns="0" lIns="0" bIns="0" rIns="0">
            <a:spAutoFit/>
          </a:bodyPr>
          <a:lstStyle/>
          <a:p>
            <a:pPr algn="l" marL="762732" indent="-381366" lvl="1">
              <a:lnSpc>
                <a:spcPts val="4945"/>
              </a:lnSpc>
              <a:buFont typeface="Arial"/>
              <a:buChar char="•"/>
            </a:pPr>
            <a:r>
              <a:rPr lang="en-US" sz="3532">
                <a:solidFill>
                  <a:srgbClr val="FFFFFF"/>
                </a:solidFill>
                <a:latin typeface="Canva Sans"/>
                <a:ea typeface="Canva Sans"/>
                <a:cs typeface="Canva Sans"/>
                <a:sym typeface="Canva Sans"/>
              </a:rPr>
              <a:t>Planning and Market Research</a:t>
            </a:r>
          </a:p>
          <a:p>
            <a:pPr algn="l" marL="762732" indent="-381366" lvl="1">
              <a:lnSpc>
                <a:spcPts val="4945"/>
              </a:lnSpc>
              <a:buFont typeface="Arial"/>
              <a:buChar char="•"/>
            </a:pPr>
            <a:r>
              <a:rPr lang="en-US" sz="3532">
                <a:solidFill>
                  <a:srgbClr val="FFFFFF"/>
                </a:solidFill>
                <a:latin typeface="Canva Sans"/>
                <a:ea typeface="Canva Sans"/>
                <a:cs typeface="Canva Sans"/>
                <a:sym typeface="Canva Sans"/>
              </a:rPr>
              <a:t>Planning the Core Features</a:t>
            </a:r>
          </a:p>
          <a:p>
            <a:pPr algn="l" marL="762732" indent="-381366" lvl="1">
              <a:lnSpc>
                <a:spcPts val="4945"/>
              </a:lnSpc>
              <a:buFont typeface="Arial"/>
              <a:buChar char="•"/>
            </a:pPr>
            <a:r>
              <a:rPr lang="en-US" sz="3532">
                <a:solidFill>
                  <a:srgbClr val="FFFFFF"/>
                </a:solidFill>
                <a:latin typeface="Canva Sans"/>
                <a:ea typeface="Canva Sans"/>
                <a:cs typeface="Canva Sans"/>
                <a:sym typeface="Canva Sans"/>
              </a:rPr>
              <a:t>Tech Stack and Development</a:t>
            </a:r>
          </a:p>
          <a:p>
            <a:pPr algn="l" marL="762732" indent="-381366" lvl="1">
              <a:lnSpc>
                <a:spcPts val="4945"/>
              </a:lnSpc>
              <a:buFont typeface="Arial"/>
              <a:buChar char="•"/>
            </a:pPr>
            <a:r>
              <a:rPr lang="en-US" sz="3532">
                <a:solidFill>
                  <a:srgbClr val="FFFFFF"/>
                </a:solidFill>
                <a:latin typeface="Canva Sans"/>
                <a:ea typeface="Canva Sans"/>
                <a:cs typeface="Canva Sans"/>
                <a:sym typeface="Canva Sans"/>
              </a:rPr>
              <a:t>Design Secure Architecture</a:t>
            </a:r>
          </a:p>
          <a:p>
            <a:pPr algn="l" marL="762732" indent="-381366" lvl="1">
              <a:lnSpc>
                <a:spcPts val="4945"/>
              </a:lnSpc>
              <a:buFont typeface="Arial"/>
              <a:buChar char="•"/>
            </a:pPr>
            <a:r>
              <a:rPr lang="en-US" sz="3532">
                <a:solidFill>
                  <a:srgbClr val="FFFFFF"/>
                </a:solidFill>
                <a:latin typeface="Canva Sans"/>
                <a:ea typeface="Canva Sans"/>
                <a:cs typeface="Canva Sans"/>
                <a:sym typeface="Canva Sans"/>
              </a:rPr>
              <a:t>Testing and Quality Assurance</a:t>
            </a:r>
          </a:p>
          <a:p>
            <a:pPr algn="l" marL="762732" indent="-381366" lvl="1">
              <a:lnSpc>
                <a:spcPts val="4945"/>
              </a:lnSpc>
              <a:buFont typeface="Arial"/>
              <a:buChar char="•"/>
            </a:pPr>
            <a:r>
              <a:rPr lang="en-US" sz="3532">
                <a:solidFill>
                  <a:srgbClr val="FFFFFF"/>
                </a:solidFill>
                <a:latin typeface="Canva Sans"/>
                <a:ea typeface="Canva Sans"/>
                <a:cs typeface="Canva Sans"/>
                <a:sym typeface="Canva Sans"/>
              </a:rPr>
              <a:t>Launch and Marketing</a:t>
            </a:r>
          </a:p>
          <a:p>
            <a:pPr algn="l" marL="762732" indent="-381366" lvl="1">
              <a:lnSpc>
                <a:spcPts val="4945"/>
              </a:lnSpc>
              <a:buFont typeface="Arial"/>
              <a:buChar char="•"/>
            </a:pPr>
            <a:r>
              <a:rPr lang="en-US" sz="3532">
                <a:solidFill>
                  <a:srgbClr val="FFFFFF"/>
                </a:solidFill>
                <a:latin typeface="Canva Sans"/>
                <a:ea typeface="Canva Sans"/>
                <a:cs typeface="Canva Sans"/>
                <a:sym typeface="Canva Sans"/>
              </a:rPr>
              <a:t>Regulatory Compliance and Legal Setup</a:t>
            </a:r>
          </a:p>
          <a:p>
            <a:pPr algn="l" marL="762732" indent="-381366" lvl="1">
              <a:lnSpc>
                <a:spcPts val="4945"/>
              </a:lnSpc>
              <a:buFont typeface="Arial"/>
              <a:buChar char="•"/>
            </a:pPr>
            <a:r>
              <a:rPr lang="en-US" sz="3532">
                <a:solidFill>
                  <a:srgbClr val="FFFFFF"/>
                </a:solidFill>
                <a:latin typeface="Canva Sans"/>
                <a:ea typeface="Canva Sans"/>
                <a:cs typeface="Canva Sans"/>
                <a:sym typeface="Canva Sans"/>
              </a:rPr>
              <a:t>Post-Launch: Maintenance and Scaling</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0E0440"/>
        </a:solidFill>
      </p:bgPr>
    </p:bg>
    <p:spTree>
      <p:nvGrpSpPr>
        <p:cNvPr id="1" name=""/>
        <p:cNvGrpSpPr/>
        <p:nvPr/>
      </p:nvGrpSpPr>
      <p:grpSpPr>
        <a:xfrm>
          <a:off x="0" y="0"/>
          <a:ext cx="0" cy="0"/>
          <a:chOff x="0" y="0"/>
          <a:chExt cx="0" cy="0"/>
        </a:xfrm>
      </p:grpSpPr>
      <p:sp>
        <p:nvSpPr>
          <p:cNvPr name="TextBox 2" id="2"/>
          <p:cNvSpPr txBox="true"/>
          <p:nvPr/>
        </p:nvSpPr>
        <p:spPr>
          <a:xfrm rot="0">
            <a:off x="681872" y="1894152"/>
            <a:ext cx="10242451" cy="3276078"/>
          </a:xfrm>
          <a:prstGeom prst="rect">
            <a:avLst/>
          </a:prstGeom>
        </p:spPr>
        <p:txBody>
          <a:bodyPr anchor="t" rtlCol="false" tIns="0" lIns="0" bIns="0" rIns="0">
            <a:spAutoFit/>
          </a:bodyPr>
          <a:lstStyle/>
          <a:p>
            <a:pPr algn="l">
              <a:lnSpc>
                <a:spcPts val="13153"/>
              </a:lnSpc>
            </a:pPr>
            <a:r>
              <a:rPr lang="en-US" sz="9395">
                <a:solidFill>
                  <a:srgbClr val="FFFFFF"/>
                </a:solidFill>
                <a:latin typeface="Mina"/>
                <a:ea typeface="Mina"/>
                <a:cs typeface="Mina"/>
                <a:sym typeface="Mina"/>
              </a:rPr>
              <a:t>Planning and Market Research</a:t>
            </a:r>
          </a:p>
        </p:txBody>
      </p:sp>
      <p:sp>
        <p:nvSpPr>
          <p:cNvPr name="Freeform 3" id="3"/>
          <p:cNvSpPr/>
          <p:nvPr/>
        </p:nvSpPr>
        <p:spPr>
          <a:xfrm flipH="false" flipV="false" rot="-10800000">
            <a:off x="8781568" y="5722890"/>
            <a:ext cx="10205074" cy="10711432"/>
          </a:xfrm>
          <a:custGeom>
            <a:avLst/>
            <a:gdLst/>
            <a:ahLst/>
            <a:cxnLst/>
            <a:rect r="r" b="b" t="t" l="l"/>
            <a:pathLst>
              <a:path h="10711432" w="10205074">
                <a:moveTo>
                  <a:pt x="0" y="0"/>
                </a:moveTo>
                <a:lnTo>
                  <a:pt x="10205073" y="0"/>
                </a:lnTo>
                <a:lnTo>
                  <a:pt x="10205073" y="10711432"/>
                </a:lnTo>
                <a:lnTo>
                  <a:pt x="0" y="1071143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4" id="4"/>
          <p:cNvSpPr txBox="true"/>
          <p:nvPr/>
        </p:nvSpPr>
        <p:spPr>
          <a:xfrm rot="0">
            <a:off x="1028700" y="5086350"/>
            <a:ext cx="8667756" cy="4813030"/>
          </a:xfrm>
          <a:prstGeom prst="rect">
            <a:avLst/>
          </a:prstGeom>
        </p:spPr>
        <p:txBody>
          <a:bodyPr anchor="t" rtlCol="false" tIns="0" lIns="0" bIns="0" rIns="0">
            <a:spAutoFit/>
          </a:bodyPr>
          <a:lstStyle/>
          <a:p>
            <a:pPr algn="just">
              <a:lnSpc>
                <a:spcPts val="3514"/>
              </a:lnSpc>
            </a:pPr>
            <a:r>
              <a:rPr lang="en-US" sz="2510">
                <a:solidFill>
                  <a:srgbClr val="FFFFFF"/>
                </a:solidFill>
                <a:latin typeface="Canva Sans"/>
                <a:ea typeface="Canva Sans"/>
                <a:cs typeface="Canva Sans"/>
                <a:sym typeface="Canva Sans"/>
              </a:rPr>
              <a:t>The first step is to plan your process and overall market research. This helps to build your CEX with speed. It does not stop by any interruption. This is the main step to follow. It is the base of your project and also for your profit. Here are the some key points:</a:t>
            </a:r>
          </a:p>
          <a:p>
            <a:pPr algn="just" marL="542046" indent="-271023" lvl="1">
              <a:lnSpc>
                <a:spcPts val="3514"/>
              </a:lnSpc>
              <a:buFont typeface="Arial"/>
              <a:buChar char="•"/>
            </a:pPr>
            <a:r>
              <a:rPr lang="en-US" sz="2510">
                <a:solidFill>
                  <a:srgbClr val="FFFFFF"/>
                </a:solidFill>
                <a:latin typeface="Canva Sans"/>
                <a:ea typeface="Canva Sans"/>
                <a:cs typeface="Canva Sans"/>
                <a:sym typeface="Canva Sans"/>
              </a:rPr>
              <a:t>Planning: Identify your target audience</a:t>
            </a:r>
          </a:p>
          <a:p>
            <a:pPr algn="just" marL="542046" indent="-271023" lvl="1">
              <a:lnSpc>
                <a:spcPts val="3514"/>
              </a:lnSpc>
              <a:buFont typeface="Arial"/>
              <a:buChar char="•"/>
            </a:pPr>
            <a:r>
              <a:rPr lang="en-US" sz="2510">
                <a:solidFill>
                  <a:srgbClr val="FFFFFF"/>
                </a:solidFill>
                <a:latin typeface="Canva Sans"/>
                <a:ea typeface="Canva Sans"/>
                <a:cs typeface="Canva Sans"/>
                <a:sym typeface="Canva Sans"/>
              </a:rPr>
              <a:t>Research: Analyze competitors and find your unique differentiator</a:t>
            </a:r>
          </a:p>
          <a:p>
            <a:pPr algn="just" marL="542046" indent="-271023" lvl="1">
              <a:lnSpc>
                <a:spcPts val="3514"/>
              </a:lnSpc>
              <a:buFont typeface="Arial"/>
              <a:buChar char="•"/>
            </a:pPr>
            <a:r>
              <a:rPr lang="en-US" sz="2510">
                <a:solidFill>
                  <a:srgbClr val="FFFFFF"/>
                </a:solidFill>
                <a:latin typeface="Canva Sans"/>
                <a:ea typeface="Canva Sans"/>
                <a:cs typeface="Canva Sans"/>
                <a:sym typeface="Canva Sans"/>
              </a:rPr>
              <a:t>Business plan: Define your platform’s vision, mission, and monetization model</a:t>
            </a:r>
          </a:p>
          <a:p>
            <a:pPr algn="just">
              <a:lnSpc>
                <a:spcPts val="3514"/>
              </a:lnSpc>
            </a:pPr>
          </a:p>
        </p:txBody>
      </p:sp>
      <p:grpSp>
        <p:nvGrpSpPr>
          <p:cNvPr name="Group 5" id="5"/>
          <p:cNvGrpSpPr/>
          <p:nvPr/>
        </p:nvGrpSpPr>
        <p:grpSpPr>
          <a:xfrm rot="0">
            <a:off x="550275" y="692135"/>
            <a:ext cx="2371173" cy="673130"/>
            <a:chOff x="0" y="0"/>
            <a:chExt cx="749027" cy="212634"/>
          </a:xfrm>
        </p:grpSpPr>
        <p:sp>
          <p:nvSpPr>
            <p:cNvPr name="Freeform 6" id="6"/>
            <p:cNvSpPr/>
            <p:nvPr/>
          </p:nvSpPr>
          <p:spPr>
            <a:xfrm flipH="false" flipV="false" rot="0">
              <a:off x="0" y="0"/>
              <a:ext cx="749027" cy="212634"/>
            </a:xfrm>
            <a:custGeom>
              <a:avLst/>
              <a:gdLst/>
              <a:ahLst/>
              <a:cxnLst/>
              <a:rect r="r" b="b" t="t" l="l"/>
              <a:pathLst>
                <a:path h="212634" w="749027">
                  <a:moveTo>
                    <a:pt x="106317" y="0"/>
                  </a:moveTo>
                  <a:lnTo>
                    <a:pt x="642710" y="0"/>
                  </a:lnTo>
                  <a:cubicBezTo>
                    <a:pt x="701427" y="0"/>
                    <a:pt x="749027" y="47600"/>
                    <a:pt x="749027" y="106317"/>
                  </a:cubicBezTo>
                  <a:lnTo>
                    <a:pt x="749027" y="106317"/>
                  </a:lnTo>
                  <a:cubicBezTo>
                    <a:pt x="749027" y="134514"/>
                    <a:pt x="737825" y="161556"/>
                    <a:pt x="717887" y="181495"/>
                  </a:cubicBezTo>
                  <a:cubicBezTo>
                    <a:pt x="697949" y="201433"/>
                    <a:pt x="670907" y="212634"/>
                    <a:pt x="642710" y="212634"/>
                  </a:cubicBezTo>
                  <a:lnTo>
                    <a:pt x="106317" y="212634"/>
                  </a:lnTo>
                  <a:cubicBezTo>
                    <a:pt x="78120" y="212634"/>
                    <a:pt x="51078" y="201433"/>
                    <a:pt x="31140" y="181495"/>
                  </a:cubicBezTo>
                  <a:cubicBezTo>
                    <a:pt x="11201" y="161556"/>
                    <a:pt x="0" y="134514"/>
                    <a:pt x="0" y="106317"/>
                  </a:cubicBezTo>
                  <a:lnTo>
                    <a:pt x="0" y="106317"/>
                  </a:lnTo>
                  <a:cubicBezTo>
                    <a:pt x="0" y="78120"/>
                    <a:pt x="11201" y="51078"/>
                    <a:pt x="31140" y="31140"/>
                  </a:cubicBezTo>
                  <a:cubicBezTo>
                    <a:pt x="51078" y="11201"/>
                    <a:pt x="78120" y="0"/>
                    <a:pt x="106317" y="0"/>
                  </a:cubicBezTo>
                  <a:close/>
                </a:path>
              </a:pathLst>
            </a:custGeom>
            <a:solidFill>
              <a:srgbClr val="000000">
                <a:alpha val="0"/>
              </a:srgbClr>
            </a:solidFill>
            <a:ln w="38100" cap="rnd">
              <a:solidFill>
                <a:srgbClr val="FFFFFF"/>
              </a:solidFill>
              <a:prstDash val="solid"/>
              <a:round/>
            </a:ln>
          </p:spPr>
        </p:sp>
        <p:sp>
          <p:nvSpPr>
            <p:cNvPr name="TextBox 7" id="7"/>
            <p:cNvSpPr txBox="true"/>
            <p:nvPr/>
          </p:nvSpPr>
          <p:spPr>
            <a:xfrm>
              <a:off x="0" y="-38100"/>
              <a:ext cx="749027" cy="250734"/>
            </a:xfrm>
            <a:prstGeom prst="rect">
              <a:avLst/>
            </a:prstGeom>
          </p:spPr>
          <p:txBody>
            <a:bodyPr anchor="ctr" rtlCol="false" tIns="50800" lIns="50800" bIns="50800" rIns="50800"/>
            <a:lstStyle/>
            <a:p>
              <a:pPr algn="ctr">
                <a:lnSpc>
                  <a:spcPts val="2659"/>
                </a:lnSpc>
                <a:spcBef>
                  <a:spcPct val="0"/>
                </a:spcBef>
              </a:pPr>
            </a:p>
          </p:txBody>
        </p:sp>
      </p:grpSp>
      <p:sp>
        <p:nvSpPr>
          <p:cNvPr name="TextBox 8" id="8"/>
          <p:cNvSpPr txBox="true"/>
          <p:nvPr/>
        </p:nvSpPr>
        <p:spPr>
          <a:xfrm rot="0">
            <a:off x="531225" y="735939"/>
            <a:ext cx="2371173" cy="600751"/>
          </a:xfrm>
          <a:prstGeom prst="rect">
            <a:avLst/>
          </a:prstGeom>
        </p:spPr>
        <p:txBody>
          <a:bodyPr anchor="t" rtlCol="false" tIns="0" lIns="0" bIns="0" rIns="0">
            <a:spAutoFit/>
          </a:bodyPr>
          <a:lstStyle/>
          <a:p>
            <a:pPr algn="ctr">
              <a:lnSpc>
                <a:spcPts val="4920"/>
              </a:lnSpc>
            </a:pPr>
            <a:r>
              <a:rPr lang="en-US" sz="3514" b="true">
                <a:solidFill>
                  <a:srgbClr val="FFFFFF"/>
                </a:solidFill>
                <a:latin typeface="Mina Bold"/>
                <a:ea typeface="Mina Bold"/>
                <a:cs typeface="Mina Bold"/>
                <a:sym typeface="Mina Bold"/>
              </a:rPr>
              <a:t>CEX</a:t>
            </a:r>
          </a:p>
        </p:txBody>
      </p:sp>
    </p:spTree>
  </p:cSld>
  <p:clrMapOvr>
    <a:masterClrMapping/>
  </p:clrMapOvr>
</p:sld>
</file>

<file path=ppt/slides/slide6.xml><?xml version="1.0" encoding="utf-8"?>
<p:sld xmlns:p="http://schemas.openxmlformats.org/presentationml/2006/main" xmlns:a="http://schemas.openxmlformats.org/drawingml/2006/main">
  <p:cSld>
    <p:bg>
      <p:bgPr>
        <a:gradFill rotWithShape="true">
          <a:gsLst>
            <a:gs pos="0">
              <a:srgbClr val="5C3BFF">
                <a:alpha val="100000"/>
              </a:srgbClr>
            </a:gs>
            <a:gs pos="100000">
              <a:srgbClr val="B664FF">
                <a:alpha val="100000"/>
              </a:srgbClr>
            </a:gs>
          </a:gsLst>
          <a:path path="circle">
            <a:fillToRect l="0" r="100000" t="0" b="100000"/>
          </a:path>
          <a:tileRect r="0" l="-100000" b="0" t="-100000"/>
        </a:gradFill>
      </p:bgPr>
    </p:bg>
    <p:spTree>
      <p:nvGrpSpPr>
        <p:cNvPr id="1" name=""/>
        <p:cNvGrpSpPr/>
        <p:nvPr/>
      </p:nvGrpSpPr>
      <p:grpSpPr>
        <a:xfrm>
          <a:off x="0" y="0"/>
          <a:ext cx="0" cy="0"/>
          <a:chOff x="0" y="0"/>
          <a:chExt cx="0" cy="0"/>
        </a:xfrm>
      </p:grpSpPr>
      <p:grpSp>
        <p:nvGrpSpPr>
          <p:cNvPr name="Group 2" id="2"/>
          <p:cNvGrpSpPr/>
          <p:nvPr/>
        </p:nvGrpSpPr>
        <p:grpSpPr>
          <a:xfrm rot="5883540">
            <a:off x="4172271" y="-4689234"/>
            <a:ext cx="9671506" cy="20080965"/>
            <a:chOff x="0" y="0"/>
            <a:chExt cx="2547228" cy="5288814"/>
          </a:xfrm>
        </p:grpSpPr>
        <p:sp>
          <p:nvSpPr>
            <p:cNvPr name="Freeform 3" id="3"/>
            <p:cNvSpPr/>
            <p:nvPr/>
          </p:nvSpPr>
          <p:spPr>
            <a:xfrm flipH="false" flipV="false" rot="0">
              <a:off x="0" y="0"/>
              <a:ext cx="2547228" cy="5288814"/>
            </a:xfrm>
            <a:custGeom>
              <a:avLst/>
              <a:gdLst/>
              <a:ahLst/>
              <a:cxnLst/>
              <a:rect r="r" b="b" t="t" l="l"/>
              <a:pathLst>
                <a:path h="5288814" w="2547228">
                  <a:moveTo>
                    <a:pt x="44827" y="0"/>
                  </a:moveTo>
                  <a:lnTo>
                    <a:pt x="2502401" y="0"/>
                  </a:lnTo>
                  <a:cubicBezTo>
                    <a:pt x="2527158" y="0"/>
                    <a:pt x="2547228" y="20070"/>
                    <a:pt x="2547228" y="44827"/>
                  </a:cubicBezTo>
                  <a:lnTo>
                    <a:pt x="2547228" y="5243987"/>
                  </a:lnTo>
                  <a:cubicBezTo>
                    <a:pt x="2547228" y="5255875"/>
                    <a:pt x="2542505" y="5267277"/>
                    <a:pt x="2534098" y="5275684"/>
                  </a:cubicBezTo>
                  <a:cubicBezTo>
                    <a:pt x="2525692" y="5284091"/>
                    <a:pt x="2514290" y="5288814"/>
                    <a:pt x="2502401" y="5288814"/>
                  </a:cubicBezTo>
                  <a:lnTo>
                    <a:pt x="44827" y="5288814"/>
                  </a:lnTo>
                  <a:cubicBezTo>
                    <a:pt x="32938" y="5288814"/>
                    <a:pt x="21536" y="5284091"/>
                    <a:pt x="13130" y="5275684"/>
                  </a:cubicBezTo>
                  <a:cubicBezTo>
                    <a:pt x="4723" y="5267277"/>
                    <a:pt x="0" y="5255875"/>
                    <a:pt x="0" y="5243987"/>
                  </a:cubicBezTo>
                  <a:lnTo>
                    <a:pt x="0" y="44827"/>
                  </a:lnTo>
                  <a:cubicBezTo>
                    <a:pt x="0" y="20070"/>
                    <a:pt x="20070" y="0"/>
                    <a:pt x="44827" y="0"/>
                  </a:cubicBezTo>
                  <a:close/>
                </a:path>
              </a:pathLst>
            </a:custGeom>
            <a:gradFill rotWithShape="true">
              <a:gsLst>
                <a:gs pos="0">
                  <a:srgbClr val="5C3BFF">
                    <a:alpha val="100000"/>
                  </a:srgbClr>
                </a:gs>
                <a:gs pos="100000">
                  <a:srgbClr val="B664FF">
                    <a:alpha val="100000"/>
                  </a:srgbClr>
                </a:gs>
              </a:gsLst>
              <a:path path="circle">
                <a:fillToRect l="0" r="100000" t="0" b="100000"/>
              </a:path>
              <a:tileRect r="0" l="-100000" b="0" t="-100000"/>
            </a:gradFill>
          </p:spPr>
        </p:sp>
        <p:sp>
          <p:nvSpPr>
            <p:cNvPr name="TextBox 4" id="4"/>
            <p:cNvSpPr txBox="true"/>
            <p:nvPr/>
          </p:nvSpPr>
          <p:spPr>
            <a:xfrm>
              <a:off x="0" y="-38100"/>
              <a:ext cx="2547228" cy="5326914"/>
            </a:xfrm>
            <a:prstGeom prst="rect">
              <a:avLst/>
            </a:prstGeom>
          </p:spPr>
          <p:txBody>
            <a:bodyPr anchor="ctr" rtlCol="false" tIns="50800" lIns="50800" bIns="50800" rIns="50800"/>
            <a:lstStyle/>
            <a:p>
              <a:pPr algn="ctr">
                <a:lnSpc>
                  <a:spcPts val="2659"/>
                </a:lnSpc>
              </a:pPr>
            </a:p>
          </p:txBody>
        </p:sp>
      </p:grpSp>
      <p:sp>
        <p:nvSpPr>
          <p:cNvPr name="TextBox 5" id="5"/>
          <p:cNvSpPr txBox="true"/>
          <p:nvPr/>
        </p:nvSpPr>
        <p:spPr>
          <a:xfrm rot="0">
            <a:off x="608213" y="3786144"/>
            <a:ext cx="8399811" cy="3293569"/>
          </a:xfrm>
          <a:prstGeom prst="rect">
            <a:avLst/>
          </a:prstGeom>
        </p:spPr>
        <p:txBody>
          <a:bodyPr anchor="t" rtlCol="false" tIns="0" lIns="0" bIns="0" rIns="0">
            <a:spAutoFit/>
          </a:bodyPr>
          <a:lstStyle/>
          <a:p>
            <a:pPr algn="l">
              <a:lnSpc>
                <a:spcPts val="13214"/>
              </a:lnSpc>
            </a:pPr>
            <a:r>
              <a:rPr lang="en-US" sz="9439">
                <a:solidFill>
                  <a:srgbClr val="FFFFFF"/>
                </a:solidFill>
                <a:latin typeface="Mina"/>
                <a:ea typeface="Mina"/>
                <a:cs typeface="Mina"/>
                <a:sym typeface="Mina"/>
              </a:rPr>
              <a:t>Planning the Core Features</a:t>
            </a:r>
          </a:p>
        </p:txBody>
      </p:sp>
      <p:sp>
        <p:nvSpPr>
          <p:cNvPr name="TextBox 6" id="6"/>
          <p:cNvSpPr txBox="true"/>
          <p:nvPr/>
        </p:nvSpPr>
        <p:spPr>
          <a:xfrm rot="0">
            <a:off x="8540158" y="1635155"/>
            <a:ext cx="9429335" cy="8117039"/>
          </a:xfrm>
          <a:prstGeom prst="rect">
            <a:avLst/>
          </a:prstGeom>
        </p:spPr>
        <p:txBody>
          <a:bodyPr anchor="t" rtlCol="false" tIns="0" lIns="0" bIns="0" rIns="0">
            <a:spAutoFit/>
          </a:bodyPr>
          <a:lstStyle/>
          <a:p>
            <a:pPr algn="just">
              <a:lnSpc>
                <a:spcPts val="4629"/>
              </a:lnSpc>
            </a:pPr>
            <a:r>
              <a:rPr lang="en-US" sz="3306">
                <a:solidFill>
                  <a:srgbClr val="FFFFFF"/>
                </a:solidFill>
                <a:latin typeface="Canva Sans"/>
                <a:ea typeface="Canva Sans"/>
                <a:cs typeface="Canva Sans"/>
                <a:sym typeface="Canva Sans"/>
              </a:rPr>
              <a:t>The second step is to select the core features of centralized exchange based on your ideation. Because everyone has a different thinking and different plan so choose that match your business idea. There are many features in the centralized exchange. Here are some:</a:t>
            </a:r>
          </a:p>
          <a:p>
            <a:pPr algn="just" marL="713879" indent="-356939" lvl="1">
              <a:lnSpc>
                <a:spcPts val="4629"/>
              </a:lnSpc>
              <a:buFont typeface="Arial"/>
              <a:buChar char="•"/>
            </a:pPr>
            <a:r>
              <a:rPr lang="en-US" sz="3306">
                <a:solidFill>
                  <a:srgbClr val="FFFFFF"/>
                </a:solidFill>
                <a:latin typeface="Canva Sans"/>
                <a:ea typeface="Canva Sans"/>
                <a:cs typeface="Canva Sans"/>
                <a:sym typeface="Canva Sans"/>
              </a:rPr>
              <a:t>User registration and verification (KYC)</a:t>
            </a:r>
          </a:p>
          <a:p>
            <a:pPr algn="just" marL="713879" indent="-356939" lvl="1">
              <a:lnSpc>
                <a:spcPts val="4629"/>
              </a:lnSpc>
              <a:buFont typeface="Arial"/>
              <a:buChar char="•"/>
            </a:pPr>
            <a:r>
              <a:rPr lang="en-US" sz="3306">
                <a:solidFill>
                  <a:srgbClr val="FFFFFF"/>
                </a:solidFill>
                <a:latin typeface="Canva Sans"/>
                <a:ea typeface="Canva Sans"/>
                <a:cs typeface="Canva Sans"/>
                <a:sym typeface="Canva Sans"/>
              </a:rPr>
              <a:t>Trading engine with real-time order matching</a:t>
            </a:r>
          </a:p>
          <a:p>
            <a:pPr algn="just" marL="713879" indent="-356939" lvl="1">
              <a:lnSpc>
                <a:spcPts val="4629"/>
              </a:lnSpc>
              <a:buFont typeface="Arial"/>
              <a:buChar char="•"/>
            </a:pPr>
            <a:r>
              <a:rPr lang="en-US" sz="3306">
                <a:solidFill>
                  <a:srgbClr val="FFFFFF"/>
                </a:solidFill>
                <a:latin typeface="Canva Sans"/>
                <a:ea typeface="Canva Sans"/>
                <a:cs typeface="Canva Sans"/>
                <a:sym typeface="Canva Sans"/>
              </a:rPr>
              <a:t>Wallet management (hot and cold)</a:t>
            </a:r>
          </a:p>
          <a:p>
            <a:pPr algn="just" marL="713879" indent="-356939" lvl="1">
              <a:lnSpc>
                <a:spcPts val="4629"/>
              </a:lnSpc>
              <a:buFont typeface="Arial"/>
              <a:buChar char="•"/>
            </a:pPr>
            <a:r>
              <a:rPr lang="en-US" sz="3306">
                <a:solidFill>
                  <a:srgbClr val="FFFFFF"/>
                </a:solidFill>
                <a:latin typeface="Canva Sans"/>
                <a:ea typeface="Canva Sans"/>
                <a:cs typeface="Canva Sans"/>
                <a:sym typeface="Canva Sans"/>
              </a:rPr>
              <a:t>Admin dashboard</a:t>
            </a:r>
          </a:p>
          <a:p>
            <a:pPr algn="just" marL="713879" indent="-356939" lvl="1">
              <a:lnSpc>
                <a:spcPts val="4629"/>
              </a:lnSpc>
              <a:buFont typeface="Arial"/>
              <a:buChar char="•"/>
            </a:pPr>
            <a:r>
              <a:rPr lang="en-US" sz="3306">
                <a:solidFill>
                  <a:srgbClr val="FFFFFF"/>
                </a:solidFill>
                <a:latin typeface="Canva Sans"/>
                <a:ea typeface="Canva Sans"/>
                <a:cs typeface="Canva Sans"/>
                <a:sym typeface="Canva Sans"/>
              </a:rPr>
              <a:t>API access for bots and third parties</a:t>
            </a:r>
          </a:p>
          <a:p>
            <a:pPr algn="just">
              <a:lnSpc>
                <a:spcPts val="4629"/>
              </a:lnSpc>
            </a:pPr>
          </a:p>
        </p:txBody>
      </p:sp>
      <p:grpSp>
        <p:nvGrpSpPr>
          <p:cNvPr name="Group 7" id="7"/>
          <p:cNvGrpSpPr/>
          <p:nvPr/>
        </p:nvGrpSpPr>
        <p:grpSpPr>
          <a:xfrm rot="0">
            <a:off x="485712" y="692135"/>
            <a:ext cx="2371173" cy="673130"/>
            <a:chOff x="0" y="0"/>
            <a:chExt cx="749027" cy="212634"/>
          </a:xfrm>
        </p:grpSpPr>
        <p:sp>
          <p:nvSpPr>
            <p:cNvPr name="Freeform 8" id="8"/>
            <p:cNvSpPr/>
            <p:nvPr/>
          </p:nvSpPr>
          <p:spPr>
            <a:xfrm flipH="false" flipV="false" rot="0">
              <a:off x="0" y="0"/>
              <a:ext cx="749027" cy="212634"/>
            </a:xfrm>
            <a:custGeom>
              <a:avLst/>
              <a:gdLst/>
              <a:ahLst/>
              <a:cxnLst/>
              <a:rect r="r" b="b" t="t" l="l"/>
              <a:pathLst>
                <a:path h="212634" w="749027">
                  <a:moveTo>
                    <a:pt x="106317" y="0"/>
                  </a:moveTo>
                  <a:lnTo>
                    <a:pt x="642710" y="0"/>
                  </a:lnTo>
                  <a:cubicBezTo>
                    <a:pt x="701427" y="0"/>
                    <a:pt x="749027" y="47600"/>
                    <a:pt x="749027" y="106317"/>
                  </a:cubicBezTo>
                  <a:lnTo>
                    <a:pt x="749027" y="106317"/>
                  </a:lnTo>
                  <a:cubicBezTo>
                    <a:pt x="749027" y="134514"/>
                    <a:pt x="737825" y="161556"/>
                    <a:pt x="717887" y="181495"/>
                  </a:cubicBezTo>
                  <a:cubicBezTo>
                    <a:pt x="697949" y="201433"/>
                    <a:pt x="670907" y="212634"/>
                    <a:pt x="642710" y="212634"/>
                  </a:cubicBezTo>
                  <a:lnTo>
                    <a:pt x="106317" y="212634"/>
                  </a:lnTo>
                  <a:cubicBezTo>
                    <a:pt x="78120" y="212634"/>
                    <a:pt x="51078" y="201433"/>
                    <a:pt x="31140" y="181495"/>
                  </a:cubicBezTo>
                  <a:cubicBezTo>
                    <a:pt x="11201" y="161556"/>
                    <a:pt x="0" y="134514"/>
                    <a:pt x="0" y="106317"/>
                  </a:cubicBezTo>
                  <a:lnTo>
                    <a:pt x="0" y="106317"/>
                  </a:lnTo>
                  <a:cubicBezTo>
                    <a:pt x="0" y="78120"/>
                    <a:pt x="11201" y="51078"/>
                    <a:pt x="31140" y="31140"/>
                  </a:cubicBezTo>
                  <a:cubicBezTo>
                    <a:pt x="51078" y="11201"/>
                    <a:pt x="78120" y="0"/>
                    <a:pt x="106317" y="0"/>
                  </a:cubicBezTo>
                  <a:close/>
                </a:path>
              </a:pathLst>
            </a:custGeom>
            <a:solidFill>
              <a:srgbClr val="000000">
                <a:alpha val="0"/>
              </a:srgbClr>
            </a:solidFill>
            <a:ln w="38100" cap="rnd">
              <a:solidFill>
                <a:srgbClr val="FFFFFF"/>
              </a:solidFill>
              <a:prstDash val="solid"/>
              <a:round/>
            </a:ln>
          </p:spPr>
        </p:sp>
        <p:sp>
          <p:nvSpPr>
            <p:cNvPr name="TextBox 9" id="9"/>
            <p:cNvSpPr txBox="true"/>
            <p:nvPr/>
          </p:nvSpPr>
          <p:spPr>
            <a:xfrm>
              <a:off x="0" y="-38100"/>
              <a:ext cx="749027" cy="250734"/>
            </a:xfrm>
            <a:prstGeom prst="rect">
              <a:avLst/>
            </a:prstGeom>
          </p:spPr>
          <p:txBody>
            <a:bodyPr anchor="ctr" rtlCol="false" tIns="50800" lIns="50800" bIns="50800" rIns="50800"/>
            <a:lstStyle/>
            <a:p>
              <a:pPr algn="ctr">
                <a:lnSpc>
                  <a:spcPts val="2659"/>
                </a:lnSpc>
                <a:spcBef>
                  <a:spcPct val="0"/>
                </a:spcBef>
              </a:pPr>
            </a:p>
          </p:txBody>
        </p:sp>
      </p:grpSp>
      <p:sp>
        <p:nvSpPr>
          <p:cNvPr name="TextBox 10" id="10"/>
          <p:cNvSpPr txBox="true"/>
          <p:nvPr/>
        </p:nvSpPr>
        <p:spPr>
          <a:xfrm rot="0">
            <a:off x="466662" y="735939"/>
            <a:ext cx="2371173" cy="600751"/>
          </a:xfrm>
          <a:prstGeom prst="rect">
            <a:avLst/>
          </a:prstGeom>
        </p:spPr>
        <p:txBody>
          <a:bodyPr anchor="t" rtlCol="false" tIns="0" lIns="0" bIns="0" rIns="0">
            <a:spAutoFit/>
          </a:bodyPr>
          <a:lstStyle/>
          <a:p>
            <a:pPr algn="ctr">
              <a:lnSpc>
                <a:spcPts val="4920"/>
              </a:lnSpc>
            </a:pPr>
            <a:r>
              <a:rPr lang="en-US" sz="3514" b="true">
                <a:solidFill>
                  <a:srgbClr val="FFFFFF"/>
                </a:solidFill>
                <a:latin typeface="Mina Bold"/>
                <a:ea typeface="Mina Bold"/>
                <a:cs typeface="Mina Bold"/>
                <a:sym typeface="Mina Bold"/>
              </a:rPr>
              <a:t>CEX</a:t>
            </a:r>
          </a:p>
        </p:txBody>
      </p:sp>
    </p:spTree>
  </p:cSld>
  <p:clrMapOvr>
    <a:masterClrMapping/>
  </p:clrMapOvr>
</p:sld>
</file>

<file path=ppt/slides/slide7.xml><?xml version="1.0" encoding="utf-8"?>
<p:sld xmlns:p="http://schemas.openxmlformats.org/presentationml/2006/main" xmlns:a="http://schemas.openxmlformats.org/drawingml/2006/main">
  <p:cSld>
    <p:bg>
      <p:bgPr>
        <a:solidFill>
          <a:srgbClr val="0E0440"/>
        </a:solidFill>
      </p:bgPr>
    </p:bg>
    <p:spTree>
      <p:nvGrpSpPr>
        <p:cNvPr id="1" name=""/>
        <p:cNvGrpSpPr/>
        <p:nvPr/>
      </p:nvGrpSpPr>
      <p:grpSpPr>
        <a:xfrm>
          <a:off x="0" y="0"/>
          <a:ext cx="0" cy="0"/>
          <a:chOff x="0" y="0"/>
          <a:chExt cx="0" cy="0"/>
        </a:xfrm>
      </p:grpSpPr>
      <p:grpSp>
        <p:nvGrpSpPr>
          <p:cNvPr name="Group 2" id="2"/>
          <p:cNvGrpSpPr/>
          <p:nvPr/>
        </p:nvGrpSpPr>
        <p:grpSpPr>
          <a:xfrm rot="0">
            <a:off x="9612401" y="-284224"/>
            <a:ext cx="9799824" cy="11216321"/>
            <a:chOff x="0" y="0"/>
            <a:chExt cx="2581024" cy="2954093"/>
          </a:xfrm>
        </p:grpSpPr>
        <p:sp>
          <p:nvSpPr>
            <p:cNvPr name="Freeform 3" id="3"/>
            <p:cNvSpPr/>
            <p:nvPr/>
          </p:nvSpPr>
          <p:spPr>
            <a:xfrm flipH="false" flipV="false" rot="0">
              <a:off x="0" y="0"/>
              <a:ext cx="2581024" cy="2954093"/>
            </a:xfrm>
            <a:custGeom>
              <a:avLst/>
              <a:gdLst/>
              <a:ahLst/>
              <a:cxnLst/>
              <a:rect r="r" b="b" t="t" l="l"/>
              <a:pathLst>
                <a:path h="2954093" w="2581024">
                  <a:moveTo>
                    <a:pt x="44240" y="0"/>
                  </a:moveTo>
                  <a:lnTo>
                    <a:pt x="2536783" y="0"/>
                  </a:lnTo>
                  <a:cubicBezTo>
                    <a:pt x="2561217" y="0"/>
                    <a:pt x="2581024" y="19807"/>
                    <a:pt x="2581024" y="44240"/>
                  </a:cubicBezTo>
                  <a:lnTo>
                    <a:pt x="2581024" y="2909852"/>
                  </a:lnTo>
                  <a:cubicBezTo>
                    <a:pt x="2581024" y="2934286"/>
                    <a:pt x="2561217" y="2954093"/>
                    <a:pt x="2536783" y="2954093"/>
                  </a:cubicBezTo>
                  <a:lnTo>
                    <a:pt x="44240" y="2954093"/>
                  </a:lnTo>
                  <a:cubicBezTo>
                    <a:pt x="19807" y="2954093"/>
                    <a:pt x="0" y="2934286"/>
                    <a:pt x="0" y="2909852"/>
                  </a:cubicBezTo>
                  <a:lnTo>
                    <a:pt x="0" y="44240"/>
                  </a:lnTo>
                  <a:cubicBezTo>
                    <a:pt x="0" y="19807"/>
                    <a:pt x="19807" y="0"/>
                    <a:pt x="44240" y="0"/>
                  </a:cubicBezTo>
                  <a:close/>
                </a:path>
              </a:pathLst>
            </a:custGeom>
            <a:solidFill>
              <a:srgbClr val="6647FF"/>
            </a:solidFill>
          </p:spPr>
        </p:sp>
        <p:sp>
          <p:nvSpPr>
            <p:cNvPr name="TextBox 4" id="4"/>
            <p:cNvSpPr txBox="true"/>
            <p:nvPr/>
          </p:nvSpPr>
          <p:spPr>
            <a:xfrm>
              <a:off x="0" y="-38100"/>
              <a:ext cx="2581024" cy="2992193"/>
            </a:xfrm>
            <a:prstGeom prst="rect">
              <a:avLst/>
            </a:prstGeom>
          </p:spPr>
          <p:txBody>
            <a:bodyPr anchor="ctr" rtlCol="false" tIns="50800" lIns="50800" bIns="50800" rIns="50800"/>
            <a:lstStyle/>
            <a:p>
              <a:pPr algn="ctr">
                <a:lnSpc>
                  <a:spcPts val="2659"/>
                </a:lnSpc>
              </a:pPr>
            </a:p>
          </p:txBody>
        </p:sp>
      </p:grpSp>
      <p:sp>
        <p:nvSpPr>
          <p:cNvPr name="TextBox 5" id="5"/>
          <p:cNvSpPr txBox="true"/>
          <p:nvPr/>
        </p:nvSpPr>
        <p:spPr>
          <a:xfrm rot="0">
            <a:off x="416548" y="3095282"/>
            <a:ext cx="9737931" cy="3556615"/>
          </a:xfrm>
          <a:prstGeom prst="rect">
            <a:avLst/>
          </a:prstGeom>
        </p:spPr>
        <p:txBody>
          <a:bodyPr anchor="t" rtlCol="false" tIns="0" lIns="0" bIns="0" rIns="0">
            <a:spAutoFit/>
          </a:bodyPr>
          <a:lstStyle/>
          <a:p>
            <a:pPr algn="l">
              <a:lnSpc>
                <a:spcPts val="14292"/>
              </a:lnSpc>
            </a:pPr>
            <a:r>
              <a:rPr lang="en-US" sz="10209">
                <a:solidFill>
                  <a:srgbClr val="FFFFFF"/>
                </a:solidFill>
                <a:latin typeface="Mina"/>
                <a:ea typeface="Mina"/>
                <a:cs typeface="Mina"/>
                <a:sym typeface="Mina"/>
              </a:rPr>
              <a:t>Tech Stack and Development</a:t>
            </a:r>
          </a:p>
        </p:txBody>
      </p:sp>
      <p:sp>
        <p:nvSpPr>
          <p:cNvPr name="TextBox 6" id="6"/>
          <p:cNvSpPr txBox="true"/>
          <p:nvPr/>
        </p:nvSpPr>
        <p:spPr>
          <a:xfrm rot="0">
            <a:off x="9854977" y="971550"/>
            <a:ext cx="8006911" cy="9412039"/>
          </a:xfrm>
          <a:prstGeom prst="rect">
            <a:avLst/>
          </a:prstGeom>
        </p:spPr>
        <p:txBody>
          <a:bodyPr anchor="t" rtlCol="false" tIns="0" lIns="0" bIns="0" rIns="0">
            <a:spAutoFit/>
          </a:bodyPr>
          <a:lstStyle/>
          <a:p>
            <a:pPr algn="l">
              <a:lnSpc>
                <a:spcPts val="4126"/>
              </a:lnSpc>
            </a:pPr>
            <a:r>
              <a:rPr lang="en-US" sz="2947">
                <a:solidFill>
                  <a:srgbClr val="FFFFFF"/>
                </a:solidFill>
                <a:latin typeface="Canva Sans"/>
                <a:ea typeface="Canva Sans"/>
                <a:cs typeface="Canva Sans"/>
                <a:sym typeface="Canva Sans"/>
              </a:rPr>
              <a:t>After that choose the best language that suits your business model and also decide with its scalability and performance. This st</a:t>
            </a:r>
            <a:r>
              <a:rPr lang="en-US" sz="2947">
                <a:solidFill>
                  <a:srgbClr val="FFFFFF"/>
                </a:solidFill>
                <a:latin typeface="Canva Sans"/>
                <a:ea typeface="Canva Sans"/>
                <a:cs typeface="Canva Sans"/>
                <a:sym typeface="Canva Sans"/>
              </a:rPr>
              <a:t>e</a:t>
            </a:r>
            <a:r>
              <a:rPr lang="en-US" sz="2947">
                <a:solidFill>
                  <a:srgbClr val="FFFFFF"/>
                </a:solidFill>
                <a:latin typeface="Canva Sans"/>
                <a:ea typeface="Canva Sans"/>
                <a:cs typeface="Canva Sans"/>
                <a:sym typeface="Canva Sans"/>
              </a:rPr>
              <a:t>p w</a:t>
            </a:r>
            <a:r>
              <a:rPr lang="en-US" sz="2947">
                <a:solidFill>
                  <a:srgbClr val="FFFFFF"/>
                </a:solidFill>
                <a:latin typeface="Canva Sans"/>
                <a:ea typeface="Canva Sans"/>
                <a:cs typeface="Canva Sans"/>
                <a:sym typeface="Canva Sans"/>
              </a:rPr>
              <a:t>i</a:t>
            </a:r>
            <a:r>
              <a:rPr lang="en-US" sz="2947">
                <a:solidFill>
                  <a:srgbClr val="FFFFFF"/>
                </a:solidFill>
                <a:latin typeface="Canva Sans"/>
                <a:ea typeface="Canva Sans"/>
                <a:cs typeface="Canva Sans"/>
                <a:sym typeface="Canva Sans"/>
              </a:rPr>
              <a:t>ll include inner and outside of the platform with framework, database, blockchain integration, cloud infrastructure.</a:t>
            </a:r>
          </a:p>
          <a:p>
            <a:pPr algn="l" marL="636315" indent="-318158" lvl="1">
              <a:lnSpc>
                <a:spcPts val="4126"/>
              </a:lnSpc>
              <a:buFont typeface="Arial"/>
              <a:buChar char="•"/>
            </a:pPr>
            <a:r>
              <a:rPr lang="en-US" sz="2947">
                <a:solidFill>
                  <a:srgbClr val="FFFFFF"/>
                </a:solidFill>
                <a:latin typeface="Canva Sans"/>
                <a:ea typeface="Canva Sans"/>
                <a:cs typeface="Canva Sans"/>
                <a:sym typeface="Canva Sans"/>
              </a:rPr>
              <a:t>Framework: Select robu</a:t>
            </a:r>
            <a:r>
              <a:rPr lang="en-US" sz="2947">
                <a:solidFill>
                  <a:srgbClr val="FFFFFF"/>
                </a:solidFill>
                <a:latin typeface="Canva Sans"/>
                <a:ea typeface="Canva Sans"/>
                <a:cs typeface="Canva Sans"/>
                <a:sym typeface="Canva Sans"/>
              </a:rPr>
              <a:t>s</a:t>
            </a:r>
            <a:r>
              <a:rPr lang="en-US" sz="2947">
                <a:solidFill>
                  <a:srgbClr val="FFFFFF"/>
                </a:solidFill>
                <a:latin typeface="Canva Sans"/>
                <a:ea typeface="Canva Sans"/>
                <a:cs typeface="Canva Sans"/>
                <a:sym typeface="Canva Sans"/>
              </a:rPr>
              <a:t>t frameworks for backend and frontend development.</a:t>
            </a:r>
          </a:p>
          <a:p>
            <a:pPr algn="l" marL="636315" indent="-318158" lvl="1">
              <a:lnSpc>
                <a:spcPts val="4126"/>
              </a:lnSpc>
              <a:buFont typeface="Arial"/>
              <a:buChar char="•"/>
            </a:pPr>
            <a:r>
              <a:rPr lang="en-US" sz="2947">
                <a:solidFill>
                  <a:srgbClr val="FFFFFF"/>
                </a:solidFill>
                <a:latin typeface="Canva Sans"/>
                <a:ea typeface="Canva Sans"/>
                <a:cs typeface="Canva Sans"/>
                <a:sym typeface="Canva Sans"/>
              </a:rPr>
              <a:t>Database: Choose scalable and secure databases to handle large volumes of data.</a:t>
            </a:r>
          </a:p>
          <a:p>
            <a:pPr algn="l" marL="636315" indent="-318158" lvl="1">
              <a:lnSpc>
                <a:spcPts val="4126"/>
              </a:lnSpc>
              <a:buFont typeface="Arial"/>
              <a:buChar char="•"/>
            </a:pPr>
            <a:r>
              <a:rPr lang="en-US" sz="2947">
                <a:solidFill>
                  <a:srgbClr val="FFFFFF"/>
                </a:solidFill>
                <a:latin typeface="Canva Sans"/>
                <a:ea typeface="Canva Sans"/>
                <a:cs typeface="Canva Sans"/>
                <a:sym typeface="Canva Sans"/>
              </a:rPr>
              <a:t>Blockchain integration: Integrate with relevant blockchain networks for asset management and transaction processing.</a:t>
            </a:r>
          </a:p>
          <a:p>
            <a:pPr algn="l" marL="636315" indent="-318158" lvl="1">
              <a:lnSpc>
                <a:spcPts val="4126"/>
              </a:lnSpc>
              <a:buFont typeface="Arial"/>
              <a:buChar char="•"/>
            </a:pPr>
            <a:r>
              <a:rPr lang="en-US" sz="2947">
                <a:solidFill>
                  <a:srgbClr val="FFFFFF"/>
                </a:solidFill>
                <a:latin typeface="Canva Sans"/>
                <a:ea typeface="Canva Sans"/>
                <a:cs typeface="Canva Sans"/>
                <a:sym typeface="Canva Sans"/>
              </a:rPr>
              <a:t>Cloud Infrastructure: Utilize cloud services for scalability and reliability.</a:t>
            </a:r>
          </a:p>
          <a:p>
            <a:pPr algn="l">
              <a:lnSpc>
                <a:spcPts val="4126"/>
              </a:lnSpc>
            </a:pPr>
          </a:p>
        </p:txBody>
      </p:sp>
      <p:grpSp>
        <p:nvGrpSpPr>
          <p:cNvPr name="Group 7" id="7"/>
          <p:cNvGrpSpPr/>
          <p:nvPr/>
        </p:nvGrpSpPr>
        <p:grpSpPr>
          <a:xfrm rot="0">
            <a:off x="564724" y="692135"/>
            <a:ext cx="2371173" cy="673130"/>
            <a:chOff x="0" y="0"/>
            <a:chExt cx="749027" cy="212634"/>
          </a:xfrm>
        </p:grpSpPr>
        <p:sp>
          <p:nvSpPr>
            <p:cNvPr name="Freeform 8" id="8"/>
            <p:cNvSpPr/>
            <p:nvPr/>
          </p:nvSpPr>
          <p:spPr>
            <a:xfrm flipH="false" flipV="false" rot="0">
              <a:off x="0" y="0"/>
              <a:ext cx="749027" cy="212634"/>
            </a:xfrm>
            <a:custGeom>
              <a:avLst/>
              <a:gdLst/>
              <a:ahLst/>
              <a:cxnLst/>
              <a:rect r="r" b="b" t="t" l="l"/>
              <a:pathLst>
                <a:path h="212634" w="749027">
                  <a:moveTo>
                    <a:pt x="106317" y="0"/>
                  </a:moveTo>
                  <a:lnTo>
                    <a:pt x="642710" y="0"/>
                  </a:lnTo>
                  <a:cubicBezTo>
                    <a:pt x="701427" y="0"/>
                    <a:pt x="749027" y="47600"/>
                    <a:pt x="749027" y="106317"/>
                  </a:cubicBezTo>
                  <a:lnTo>
                    <a:pt x="749027" y="106317"/>
                  </a:lnTo>
                  <a:cubicBezTo>
                    <a:pt x="749027" y="134514"/>
                    <a:pt x="737825" y="161556"/>
                    <a:pt x="717887" y="181495"/>
                  </a:cubicBezTo>
                  <a:cubicBezTo>
                    <a:pt x="697949" y="201433"/>
                    <a:pt x="670907" y="212634"/>
                    <a:pt x="642710" y="212634"/>
                  </a:cubicBezTo>
                  <a:lnTo>
                    <a:pt x="106317" y="212634"/>
                  </a:lnTo>
                  <a:cubicBezTo>
                    <a:pt x="78120" y="212634"/>
                    <a:pt x="51078" y="201433"/>
                    <a:pt x="31140" y="181495"/>
                  </a:cubicBezTo>
                  <a:cubicBezTo>
                    <a:pt x="11201" y="161556"/>
                    <a:pt x="0" y="134514"/>
                    <a:pt x="0" y="106317"/>
                  </a:cubicBezTo>
                  <a:lnTo>
                    <a:pt x="0" y="106317"/>
                  </a:lnTo>
                  <a:cubicBezTo>
                    <a:pt x="0" y="78120"/>
                    <a:pt x="11201" y="51078"/>
                    <a:pt x="31140" y="31140"/>
                  </a:cubicBezTo>
                  <a:cubicBezTo>
                    <a:pt x="51078" y="11201"/>
                    <a:pt x="78120" y="0"/>
                    <a:pt x="106317" y="0"/>
                  </a:cubicBezTo>
                  <a:close/>
                </a:path>
              </a:pathLst>
            </a:custGeom>
            <a:solidFill>
              <a:srgbClr val="000000">
                <a:alpha val="0"/>
              </a:srgbClr>
            </a:solidFill>
            <a:ln w="38100" cap="rnd">
              <a:solidFill>
                <a:srgbClr val="FFFFFF"/>
              </a:solidFill>
              <a:prstDash val="solid"/>
              <a:round/>
            </a:ln>
          </p:spPr>
        </p:sp>
        <p:sp>
          <p:nvSpPr>
            <p:cNvPr name="TextBox 9" id="9"/>
            <p:cNvSpPr txBox="true"/>
            <p:nvPr/>
          </p:nvSpPr>
          <p:spPr>
            <a:xfrm>
              <a:off x="0" y="-38100"/>
              <a:ext cx="749027" cy="250734"/>
            </a:xfrm>
            <a:prstGeom prst="rect">
              <a:avLst/>
            </a:prstGeom>
          </p:spPr>
          <p:txBody>
            <a:bodyPr anchor="ctr" rtlCol="false" tIns="50800" lIns="50800" bIns="50800" rIns="50800"/>
            <a:lstStyle/>
            <a:p>
              <a:pPr algn="ctr">
                <a:lnSpc>
                  <a:spcPts val="2659"/>
                </a:lnSpc>
                <a:spcBef>
                  <a:spcPct val="0"/>
                </a:spcBef>
              </a:pPr>
            </a:p>
          </p:txBody>
        </p:sp>
      </p:grpSp>
      <p:sp>
        <p:nvSpPr>
          <p:cNvPr name="TextBox 10" id="10"/>
          <p:cNvSpPr txBox="true"/>
          <p:nvPr/>
        </p:nvSpPr>
        <p:spPr>
          <a:xfrm rot="0">
            <a:off x="545674" y="735939"/>
            <a:ext cx="2371173" cy="600751"/>
          </a:xfrm>
          <a:prstGeom prst="rect">
            <a:avLst/>
          </a:prstGeom>
        </p:spPr>
        <p:txBody>
          <a:bodyPr anchor="t" rtlCol="false" tIns="0" lIns="0" bIns="0" rIns="0">
            <a:spAutoFit/>
          </a:bodyPr>
          <a:lstStyle/>
          <a:p>
            <a:pPr algn="ctr">
              <a:lnSpc>
                <a:spcPts val="4920"/>
              </a:lnSpc>
            </a:pPr>
            <a:r>
              <a:rPr lang="en-US" sz="3514" b="true">
                <a:solidFill>
                  <a:srgbClr val="FFFFFF"/>
                </a:solidFill>
                <a:latin typeface="Mina Bold"/>
                <a:ea typeface="Mina Bold"/>
                <a:cs typeface="Mina Bold"/>
                <a:sym typeface="Mina Bold"/>
              </a:rPr>
              <a:t>CEX</a:t>
            </a:r>
          </a:p>
        </p:txBody>
      </p:sp>
    </p:spTree>
  </p:cSld>
  <p:clrMapOvr>
    <a:masterClrMapping/>
  </p:clrMapOvr>
</p:sld>
</file>

<file path=ppt/slides/slide8.xml><?xml version="1.0" encoding="utf-8"?>
<p:sld xmlns:p="http://schemas.openxmlformats.org/presentationml/2006/main" xmlns:a="http://schemas.openxmlformats.org/drawingml/2006/main">
  <p:cSld>
    <p:bg>
      <p:bgPr>
        <a:gradFill rotWithShape="true">
          <a:gsLst>
            <a:gs pos="0">
              <a:srgbClr val="5C3BFF">
                <a:alpha val="100000"/>
              </a:srgbClr>
            </a:gs>
            <a:gs pos="100000">
              <a:srgbClr val="B664FF">
                <a:alpha val="100000"/>
              </a:srgbClr>
            </a:gs>
          </a:gsLst>
          <a:path path="circle">
            <a:fillToRect l="0" r="100000" t="0" b="100000"/>
          </a:path>
          <a:tileRect r="0" l="-100000" b="0" t="-100000"/>
        </a:gradFill>
      </p:bgPr>
    </p:bg>
    <p:spTree>
      <p:nvGrpSpPr>
        <p:cNvPr id="1" name=""/>
        <p:cNvGrpSpPr/>
        <p:nvPr/>
      </p:nvGrpSpPr>
      <p:grpSpPr>
        <a:xfrm>
          <a:off x="0" y="0"/>
          <a:ext cx="0" cy="0"/>
          <a:chOff x="0" y="0"/>
          <a:chExt cx="0" cy="0"/>
        </a:xfrm>
      </p:grpSpPr>
      <p:grpSp>
        <p:nvGrpSpPr>
          <p:cNvPr name="Group 2" id="2"/>
          <p:cNvGrpSpPr/>
          <p:nvPr/>
        </p:nvGrpSpPr>
        <p:grpSpPr>
          <a:xfrm rot="-5943314">
            <a:off x="2430003" y="-2487707"/>
            <a:ext cx="11182453" cy="19010499"/>
            <a:chOff x="0" y="0"/>
            <a:chExt cx="2945173" cy="5006881"/>
          </a:xfrm>
        </p:grpSpPr>
        <p:sp>
          <p:nvSpPr>
            <p:cNvPr name="Freeform 3" id="3"/>
            <p:cNvSpPr/>
            <p:nvPr/>
          </p:nvSpPr>
          <p:spPr>
            <a:xfrm flipH="false" flipV="false" rot="0">
              <a:off x="0" y="0"/>
              <a:ext cx="2945173" cy="5006880"/>
            </a:xfrm>
            <a:custGeom>
              <a:avLst/>
              <a:gdLst/>
              <a:ahLst/>
              <a:cxnLst/>
              <a:rect r="r" b="b" t="t" l="l"/>
              <a:pathLst>
                <a:path h="5006880" w="2945173">
                  <a:moveTo>
                    <a:pt x="38770" y="0"/>
                  </a:moveTo>
                  <a:lnTo>
                    <a:pt x="2906402" y="0"/>
                  </a:lnTo>
                  <a:cubicBezTo>
                    <a:pt x="2927815" y="0"/>
                    <a:pt x="2945173" y="17358"/>
                    <a:pt x="2945173" y="38770"/>
                  </a:cubicBezTo>
                  <a:lnTo>
                    <a:pt x="2945173" y="4968110"/>
                  </a:lnTo>
                  <a:cubicBezTo>
                    <a:pt x="2945173" y="4989522"/>
                    <a:pt x="2927815" y="5006880"/>
                    <a:pt x="2906402" y="5006880"/>
                  </a:cubicBezTo>
                  <a:lnTo>
                    <a:pt x="38770" y="5006880"/>
                  </a:lnTo>
                  <a:cubicBezTo>
                    <a:pt x="17358" y="5006880"/>
                    <a:pt x="0" y="4989522"/>
                    <a:pt x="0" y="4968110"/>
                  </a:cubicBezTo>
                  <a:lnTo>
                    <a:pt x="0" y="38770"/>
                  </a:lnTo>
                  <a:cubicBezTo>
                    <a:pt x="0" y="17358"/>
                    <a:pt x="17358" y="0"/>
                    <a:pt x="38770" y="0"/>
                  </a:cubicBezTo>
                  <a:close/>
                </a:path>
              </a:pathLst>
            </a:custGeom>
            <a:gradFill rotWithShape="true">
              <a:gsLst>
                <a:gs pos="0">
                  <a:srgbClr val="5C3BFF">
                    <a:alpha val="100000"/>
                  </a:srgbClr>
                </a:gs>
                <a:gs pos="100000">
                  <a:srgbClr val="B664FF">
                    <a:alpha val="100000"/>
                  </a:srgbClr>
                </a:gs>
              </a:gsLst>
              <a:path path="circle">
                <a:fillToRect l="0" r="100000" t="0" b="100000"/>
              </a:path>
              <a:tileRect r="0" l="-100000" b="0" t="-100000"/>
            </a:gradFill>
          </p:spPr>
        </p:sp>
        <p:sp>
          <p:nvSpPr>
            <p:cNvPr name="TextBox 4" id="4"/>
            <p:cNvSpPr txBox="true"/>
            <p:nvPr/>
          </p:nvSpPr>
          <p:spPr>
            <a:xfrm>
              <a:off x="0" y="-38100"/>
              <a:ext cx="2945173" cy="5044981"/>
            </a:xfrm>
            <a:prstGeom prst="rect">
              <a:avLst/>
            </a:prstGeom>
          </p:spPr>
          <p:txBody>
            <a:bodyPr anchor="ctr" rtlCol="false" tIns="50800" lIns="50800" bIns="50800" rIns="50800"/>
            <a:lstStyle/>
            <a:p>
              <a:pPr algn="ctr">
                <a:lnSpc>
                  <a:spcPts val="2659"/>
                </a:lnSpc>
              </a:pPr>
            </a:p>
          </p:txBody>
        </p:sp>
      </p:grpSp>
      <p:sp>
        <p:nvSpPr>
          <p:cNvPr name="TextBox 5" id="5"/>
          <p:cNvSpPr txBox="true"/>
          <p:nvPr/>
        </p:nvSpPr>
        <p:spPr>
          <a:xfrm rot="0">
            <a:off x="634050" y="1228347"/>
            <a:ext cx="8102482" cy="3171192"/>
          </a:xfrm>
          <a:prstGeom prst="rect">
            <a:avLst/>
          </a:prstGeom>
        </p:spPr>
        <p:txBody>
          <a:bodyPr anchor="t" rtlCol="false" tIns="0" lIns="0" bIns="0" rIns="0">
            <a:spAutoFit/>
          </a:bodyPr>
          <a:lstStyle/>
          <a:p>
            <a:pPr algn="ctr">
              <a:lnSpc>
                <a:spcPts val="12747"/>
              </a:lnSpc>
            </a:pPr>
            <a:r>
              <a:rPr lang="en-US" sz="9105">
                <a:solidFill>
                  <a:srgbClr val="FFFFFF"/>
                </a:solidFill>
                <a:latin typeface="Mina"/>
                <a:ea typeface="Mina"/>
                <a:cs typeface="Mina"/>
                <a:sym typeface="Mina"/>
              </a:rPr>
              <a:t>Design Secure Architecture</a:t>
            </a:r>
          </a:p>
        </p:txBody>
      </p:sp>
      <p:sp>
        <p:nvSpPr>
          <p:cNvPr name="TextBox 6" id="6"/>
          <p:cNvSpPr txBox="true"/>
          <p:nvPr/>
        </p:nvSpPr>
        <p:spPr>
          <a:xfrm rot="0">
            <a:off x="1442024" y="4811039"/>
            <a:ext cx="15127041" cy="5117224"/>
          </a:xfrm>
          <a:prstGeom prst="rect">
            <a:avLst/>
          </a:prstGeom>
        </p:spPr>
        <p:txBody>
          <a:bodyPr anchor="t" rtlCol="false" tIns="0" lIns="0" bIns="0" rIns="0">
            <a:spAutoFit/>
          </a:bodyPr>
          <a:lstStyle/>
          <a:p>
            <a:pPr algn="l">
              <a:lnSpc>
                <a:spcPts val="4073"/>
              </a:lnSpc>
            </a:pPr>
            <a:r>
              <a:rPr lang="en-US" sz="2909">
                <a:solidFill>
                  <a:srgbClr val="FFFFFF"/>
                </a:solidFill>
                <a:latin typeface="Canva Sans"/>
                <a:ea typeface="Canva Sans"/>
                <a:cs typeface="Canva Sans"/>
                <a:sym typeface="Canva Sans"/>
              </a:rPr>
              <a:t>The third step is to create a security for your platform and structure your platform architecture with a secure system. This protects your project from hacks and attacks that secure the trading, transactions and user privacy. Here are some functions for secure architecture:</a:t>
            </a:r>
          </a:p>
          <a:p>
            <a:pPr algn="l" marL="628162" indent="-314081" lvl="1">
              <a:lnSpc>
                <a:spcPts val="4073"/>
              </a:lnSpc>
              <a:buFont typeface="Arial"/>
              <a:buChar char="•"/>
            </a:pPr>
            <a:r>
              <a:rPr lang="en-US" sz="2909">
                <a:solidFill>
                  <a:srgbClr val="FFFFFF"/>
                </a:solidFill>
                <a:latin typeface="Canva Sans"/>
                <a:ea typeface="Canva Sans"/>
                <a:cs typeface="Canva Sans"/>
                <a:sym typeface="Canva Sans"/>
              </a:rPr>
              <a:t>Security Audits: Conduct regular security audits to identify and reduce defects</a:t>
            </a:r>
          </a:p>
          <a:p>
            <a:pPr algn="l" marL="628162" indent="-314081" lvl="1">
              <a:lnSpc>
                <a:spcPts val="4073"/>
              </a:lnSpc>
              <a:buFont typeface="Arial"/>
              <a:buChar char="•"/>
            </a:pPr>
            <a:r>
              <a:rPr lang="en-US" sz="2909">
                <a:solidFill>
                  <a:srgbClr val="FFFFFF"/>
                </a:solidFill>
                <a:latin typeface="Canva Sans"/>
                <a:ea typeface="Canva Sans"/>
                <a:cs typeface="Canva Sans"/>
                <a:sym typeface="Canva Sans"/>
              </a:rPr>
              <a:t>Encryption: Encrypt sensitive data at rest and in transit.</a:t>
            </a:r>
          </a:p>
          <a:p>
            <a:pPr algn="l" marL="628162" indent="-314081" lvl="1">
              <a:lnSpc>
                <a:spcPts val="4073"/>
              </a:lnSpc>
              <a:buFont typeface="Arial"/>
              <a:buChar char="•"/>
            </a:pPr>
            <a:r>
              <a:rPr lang="en-US" sz="2909">
                <a:solidFill>
                  <a:srgbClr val="FFFFFF"/>
                </a:solidFill>
                <a:latin typeface="Canva Sans"/>
                <a:ea typeface="Canva Sans"/>
                <a:cs typeface="Canva Sans"/>
                <a:sym typeface="Canva Sans"/>
              </a:rPr>
              <a:t>Multi Layer Security: Implement multiple layers of security to protect against various threats.</a:t>
            </a:r>
          </a:p>
          <a:p>
            <a:pPr algn="l" marL="628162" indent="-314081" lvl="1">
              <a:lnSpc>
                <a:spcPts val="4073"/>
              </a:lnSpc>
              <a:buFont typeface="Arial"/>
              <a:buChar char="•"/>
            </a:pPr>
            <a:r>
              <a:rPr lang="en-US" sz="2909">
                <a:solidFill>
                  <a:srgbClr val="FFFFFF"/>
                </a:solidFill>
                <a:latin typeface="Canva Sans"/>
                <a:ea typeface="Canva Sans"/>
                <a:cs typeface="Canva Sans"/>
                <a:sym typeface="Canva Sans"/>
              </a:rPr>
              <a:t>Cold Storage: Utilize cold storage for the majority of crypto assets.</a:t>
            </a:r>
          </a:p>
          <a:p>
            <a:pPr algn="l">
              <a:lnSpc>
                <a:spcPts val="4073"/>
              </a:lnSpc>
            </a:pPr>
          </a:p>
        </p:txBody>
      </p:sp>
      <p:grpSp>
        <p:nvGrpSpPr>
          <p:cNvPr name="Group 7" id="7"/>
          <p:cNvGrpSpPr/>
          <p:nvPr/>
        </p:nvGrpSpPr>
        <p:grpSpPr>
          <a:xfrm rot="0">
            <a:off x="523518" y="692135"/>
            <a:ext cx="2371173" cy="673130"/>
            <a:chOff x="0" y="0"/>
            <a:chExt cx="749027" cy="212634"/>
          </a:xfrm>
        </p:grpSpPr>
        <p:sp>
          <p:nvSpPr>
            <p:cNvPr name="Freeform 8" id="8"/>
            <p:cNvSpPr/>
            <p:nvPr/>
          </p:nvSpPr>
          <p:spPr>
            <a:xfrm flipH="false" flipV="false" rot="0">
              <a:off x="0" y="0"/>
              <a:ext cx="749027" cy="212634"/>
            </a:xfrm>
            <a:custGeom>
              <a:avLst/>
              <a:gdLst/>
              <a:ahLst/>
              <a:cxnLst/>
              <a:rect r="r" b="b" t="t" l="l"/>
              <a:pathLst>
                <a:path h="212634" w="749027">
                  <a:moveTo>
                    <a:pt x="106317" y="0"/>
                  </a:moveTo>
                  <a:lnTo>
                    <a:pt x="642710" y="0"/>
                  </a:lnTo>
                  <a:cubicBezTo>
                    <a:pt x="701427" y="0"/>
                    <a:pt x="749027" y="47600"/>
                    <a:pt x="749027" y="106317"/>
                  </a:cubicBezTo>
                  <a:lnTo>
                    <a:pt x="749027" y="106317"/>
                  </a:lnTo>
                  <a:cubicBezTo>
                    <a:pt x="749027" y="134514"/>
                    <a:pt x="737825" y="161556"/>
                    <a:pt x="717887" y="181495"/>
                  </a:cubicBezTo>
                  <a:cubicBezTo>
                    <a:pt x="697949" y="201433"/>
                    <a:pt x="670907" y="212634"/>
                    <a:pt x="642710" y="212634"/>
                  </a:cubicBezTo>
                  <a:lnTo>
                    <a:pt x="106317" y="212634"/>
                  </a:lnTo>
                  <a:cubicBezTo>
                    <a:pt x="78120" y="212634"/>
                    <a:pt x="51078" y="201433"/>
                    <a:pt x="31140" y="181495"/>
                  </a:cubicBezTo>
                  <a:cubicBezTo>
                    <a:pt x="11201" y="161556"/>
                    <a:pt x="0" y="134514"/>
                    <a:pt x="0" y="106317"/>
                  </a:cubicBezTo>
                  <a:lnTo>
                    <a:pt x="0" y="106317"/>
                  </a:lnTo>
                  <a:cubicBezTo>
                    <a:pt x="0" y="78120"/>
                    <a:pt x="11201" y="51078"/>
                    <a:pt x="31140" y="31140"/>
                  </a:cubicBezTo>
                  <a:cubicBezTo>
                    <a:pt x="51078" y="11201"/>
                    <a:pt x="78120" y="0"/>
                    <a:pt x="106317" y="0"/>
                  </a:cubicBezTo>
                  <a:close/>
                </a:path>
              </a:pathLst>
            </a:custGeom>
            <a:solidFill>
              <a:srgbClr val="000000">
                <a:alpha val="0"/>
              </a:srgbClr>
            </a:solidFill>
            <a:ln w="38100" cap="rnd">
              <a:solidFill>
                <a:srgbClr val="FFFFFF"/>
              </a:solidFill>
              <a:prstDash val="solid"/>
              <a:round/>
            </a:ln>
          </p:spPr>
        </p:sp>
        <p:sp>
          <p:nvSpPr>
            <p:cNvPr name="TextBox 9" id="9"/>
            <p:cNvSpPr txBox="true"/>
            <p:nvPr/>
          </p:nvSpPr>
          <p:spPr>
            <a:xfrm>
              <a:off x="0" y="-38100"/>
              <a:ext cx="749027" cy="250734"/>
            </a:xfrm>
            <a:prstGeom prst="rect">
              <a:avLst/>
            </a:prstGeom>
          </p:spPr>
          <p:txBody>
            <a:bodyPr anchor="ctr" rtlCol="false" tIns="50800" lIns="50800" bIns="50800" rIns="50800"/>
            <a:lstStyle/>
            <a:p>
              <a:pPr algn="ctr">
                <a:lnSpc>
                  <a:spcPts val="2659"/>
                </a:lnSpc>
                <a:spcBef>
                  <a:spcPct val="0"/>
                </a:spcBef>
              </a:pPr>
            </a:p>
          </p:txBody>
        </p:sp>
      </p:grpSp>
      <p:sp>
        <p:nvSpPr>
          <p:cNvPr name="TextBox 10" id="10"/>
          <p:cNvSpPr txBox="true"/>
          <p:nvPr/>
        </p:nvSpPr>
        <p:spPr>
          <a:xfrm rot="0">
            <a:off x="485418" y="735939"/>
            <a:ext cx="2371173" cy="600751"/>
          </a:xfrm>
          <a:prstGeom prst="rect">
            <a:avLst/>
          </a:prstGeom>
        </p:spPr>
        <p:txBody>
          <a:bodyPr anchor="t" rtlCol="false" tIns="0" lIns="0" bIns="0" rIns="0">
            <a:spAutoFit/>
          </a:bodyPr>
          <a:lstStyle/>
          <a:p>
            <a:pPr algn="ctr">
              <a:lnSpc>
                <a:spcPts val="4920"/>
              </a:lnSpc>
            </a:pPr>
            <a:r>
              <a:rPr lang="en-US" sz="3514" b="true">
                <a:solidFill>
                  <a:srgbClr val="FFFFFF"/>
                </a:solidFill>
                <a:latin typeface="Mina Bold"/>
                <a:ea typeface="Mina Bold"/>
                <a:cs typeface="Mina Bold"/>
                <a:sym typeface="Mina Bold"/>
              </a:rPr>
              <a:t>CEX</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0E0440"/>
        </a:solidFill>
      </p:bgPr>
    </p:bg>
    <p:spTree>
      <p:nvGrpSpPr>
        <p:cNvPr id="1" name=""/>
        <p:cNvGrpSpPr/>
        <p:nvPr/>
      </p:nvGrpSpPr>
      <p:grpSpPr>
        <a:xfrm>
          <a:off x="0" y="0"/>
          <a:ext cx="0" cy="0"/>
          <a:chOff x="0" y="0"/>
          <a:chExt cx="0" cy="0"/>
        </a:xfrm>
      </p:grpSpPr>
      <p:sp>
        <p:nvSpPr>
          <p:cNvPr name="Freeform 2" id="2"/>
          <p:cNvSpPr/>
          <p:nvPr/>
        </p:nvSpPr>
        <p:spPr>
          <a:xfrm flipH="false" flipV="false" rot="0">
            <a:off x="10125273" y="-4197855"/>
            <a:ext cx="9706877" cy="10188516"/>
          </a:xfrm>
          <a:custGeom>
            <a:avLst/>
            <a:gdLst/>
            <a:ahLst/>
            <a:cxnLst/>
            <a:rect r="r" b="b" t="t" l="l"/>
            <a:pathLst>
              <a:path h="10188516" w="9706877">
                <a:moveTo>
                  <a:pt x="0" y="0"/>
                </a:moveTo>
                <a:lnTo>
                  <a:pt x="9706878" y="0"/>
                </a:lnTo>
                <a:lnTo>
                  <a:pt x="9706878" y="10188516"/>
                </a:lnTo>
                <a:lnTo>
                  <a:pt x="0" y="1018851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515624" y="2223614"/>
            <a:ext cx="11676576" cy="3631566"/>
          </a:xfrm>
          <a:prstGeom prst="rect">
            <a:avLst/>
          </a:prstGeom>
        </p:spPr>
        <p:txBody>
          <a:bodyPr anchor="t" rtlCol="false" tIns="0" lIns="0" bIns="0" rIns="0">
            <a:spAutoFit/>
          </a:bodyPr>
          <a:lstStyle/>
          <a:p>
            <a:pPr algn="l">
              <a:lnSpc>
                <a:spcPts val="14559"/>
              </a:lnSpc>
            </a:pPr>
            <a:r>
              <a:rPr lang="en-US" sz="10399">
                <a:solidFill>
                  <a:srgbClr val="FFFFFF"/>
                </a:solidFill>
                <a:latin typeface="Mina"/>
                <a:ea typeface="Mina"/>
                <a:cs typeface="Mina"/>
                <a:sym typeface="Mina"/>
              </a:rPr>
              <a:t>Testing and Quality Assurance</a:t>
            </a:r>
          </a:p>
        </p:txBody>
      </p:sp>
      <p:sp>
        <p:nvSpPr>
          <p:cNvPr name="TextBox 4" id="4"/>
          <p:cNvSpPr txBox="true"/>
          <p:nvPr/>
        </p:nvSpPr>
        <p:spPr>
          <a:xfrm rot="0">
            <a:off x="1597096" y="7135562"/>
            <a:ext cx="5685938" cy="1745980"/>
          </a:xfrm>
          <a:prstGeom prst="rect">
            <a:avLst/>
          </a:prstGeom>
        </p:spPr>
        <p:txBody>
          <a:bodyPr anchor="t" rtlCol="false" tIns="0" lIns="0" bIns="0" rIns="0">
            <a:spAutoFit/>
          </a:bodyPr>
          <a:lstStyle/>
          <a:p>
            <a:pPr algn="just">
              <a:lnSpc>
                <a:spcPts val="3514"/>
              </a:lnSpc>
            </a:pPr>
            <a:r>
              <a:rPr lang="en-US" sz="2510">
                <a:solidFill>
                  <a:srgbClr val="FFFFFF"/>
                </a:solidFill>
                <a:latin typeface="Canva Sans"/>
                <a:ea typeface="Canva Sans"/>
                <a:cs typeface="Canva Sans"/>
                <a:sym typeface="Canva Sans"/>
              </a:rPr>
              <a:t>The future holds vast potential for cryptocurrency, from revolutionizing payments to enabling new digital asset markets.</a:t>
            </a:r>
          </a:p>
        </p:txBody>
      </p:sp>
      <p:sp>
        <p:nvSpPr>
          <p:cNvPr name="TextBox 5" id="5"/>
          <p:cNvSpPr txBox="true"/>
          <p:nvPr/>
        </p:nvSpPr>
        <p:spPr>
          <a:xfrm rot="0">
            <a:off x="8132269" y="7135562"/>
            <a:ext cx="8558635" cy="1745980"/>
          </a:xfrm>
          <a:prstGeom prst="rect">
            <a:avLst/>
          </a:prstGeom>
        </p:spPr>
        <p:txBody>
          <a:bodyPr anchor="t" rtlCol="false" tIns="0" lIns="0" bIns="0" rIns="0">
            <a:spAutoFit/>
          </a:bodyPr>
          <a:lstStyle/>
          <a:p>
            <a:pPr algn="just">
              <a:lnSpc>
                <a:spcPts val="3514"/>
              </a:lnSpc>
            </a:pPr>
            <a:r>
              <a:rPr lang="en-US" sz="2510">
                <a:solidFill>
                  <a:srgbClr val="FFFFFF"/>
                </a:solidFill>
                <a:latin typeface="Canva Sans"/>
                <a:ea typeface="Canva Sans"/>
                <a:cs typeface="Canva Sans"/>
                <a:sym typeface="Canva Sans"/>
              </a:rPr>
              <a:t>As we look ahead, Borcelle is committed to exploring innovative uses of blockchain to foster a more inclusive, efficient, and transparent financial system for the global community.</a:t>
            </a:r>
          </a:p>
        </p:txBody>
      </p:sp>
      <p:grpSp>
        <p:nvGrpSpPr>
          <p:cNvPr name="Group 6" id="6"/>
          <p:cNvGrpSpPr/>
          <p:nvPr/>
        </p:nvGrpSpPr>
        <p:grpSpPr>
          <a:xfrm rot="0">
            <a:off x="534674" y="692135"/>
            <a:ext cx="2371173" cy="673130"/>
            <a:chOff x="0" y="0"/>
            <a:chExt cx="749027" cy="212634"/>
          </a:xfrm>
        </p:grpSpPr>
        <p:sp>
          <p:nvSpPr>
            <p:cNvPr name="Freeform 7" id="7"/>
            <p:cNvSpPr/>
            <p:nvPr/>
          </p:nvSpPr>
          <p:spPr>
            <a:xfrm flipH="false" flipV="false" rot="0">
              <a:off x="0" y="0"/>
              <a:ext cx="749027" cy="212634"/>
            </a:xfrm>
            <a:custGeom>
              <a:avLst/>
              <a:gdLst/>
              <a:ahLst/>
              <a:cxnLst/>
              <a:rect r="r" b="b" t="t" l="l"/>
              <a:pathLst>
                <a:path h="212634" w="749027">
                  <a:moveTo>
                    <a:pt x="106317" y="0"/>
                  </a:moveTo>
                  <a:lnTo>
                    <a:pt x="642710" y="0"/>
                  </a:lnTo>
                  <a:cubicBezTo>
                    <a:pt x="701427" y="0"/>
                    <a:pt x="749027" y="47600"/>
                    <a:pt x="749027" y="106317"/>
                  </a:cubicBezTo>
                  <a:lnTo>
                    <a:pt x="749027" y="106317"/>
                  </a:lnTo>
                  <a:cubicBezTo>
                    <a:pt x="749027" y="134514"/>
                    <a:pt x="737825" y="161556"/>
                    <a:pt x="717887" y="181495"/>
                  </a:cubicBezTo>
                  <a:cubicBezTo>
                    <a:pt x="697949" y="201433"/>
                    <a:pt x="670907" y="212634"/>
                    <a:pt x="642710" y="212634"/>
                  </a:cubicBezTo>
                  <a:lnTo>
                    <a:pt x="106317" y="212634"/>
                  </a:lnTo>
                  <a:cubicBezTo>
                    <a:pt x="78120" y="212634"/>
                    <a:pt x="51078" y="201433"/>
                    <a:pt x="31140" y="181495"/>
                  </a:cubicBezTo>
                  <a:cubicBezTo>
                    <a:pt x="11201" y="161556"/>
                    <a:pt x="0" y="134514"/>
                    <a:pt x="0" y="106317"/>
                  </a:cubicBezTo>
                  <a:lnTo>
                    <a:pt x="0" y="106317"/>
                  </a:lnTo>
                  <a:cubicBezTo>
                    <a:pt x="0" y="78120"/>
                    <a:pt x="11201" y="51078"/>
                    <a:pt x="31140" y="31140"/>
                  </a:cubicBezTo>
                  <a:cubicBezTo>
                    <a:pt x="51078" y="11201"/>
                    <a:pt x="78120" y="0"/>
                    <a:pt x="106317" y="0"/>
                  </a:cubicBezTo>
                  <a:close/>
                </a:path>
              </a:pathLst>
            </a:custGeom>
            <a:solidFill>
              <a:srgbClr val="000000">
                <a:alpha val="0"/>
              </a:srgbClr>
            </a:solidFill>
            <a:ln w="38100" cap="rnd">
              <a:solidFill>
                <a:srgbClr val="FFFFFF"/>
              </a:solidFill>
              <a:prstDash val="solid"/>
              <a:round/>
            </a:ln>
          </p:spPr>
        </p:sp>
        <p:sp>
          <p:nvSpPr>
            <p:cNvPr name="TextBox 8" id="8"/>
            <p:cNvSpPr txBox="true"/>
            <p:nvPr/>
          </p:nvSpPr>
          <p:spPr>
            <a:xfrm>
              <a:off x="0" y="-38100"/>
              <a:ext cx="749027" cy="250734"/>
            </a:xfrm>
            <a:prstGeom prst="rect">
              <a:avLst/>
            </a:prstGeom>
          </p:spPr>
          <p:txBody>
            <a:bodyPr anchor="ctr" rtlCol="false" tIns="50800" lIns="50800" bIns="50800" rIns="50800"/>
            <a:lstStyle/>
            <a:p>
              <a:pPr algn="ctr">
                <a:lnSpc>
                  <a:spcPts val="2659"/>
                </a:lnSpc>
                <a:spcBef>
                  <a:spcPct val="0"/>
                </a:spcBef>
              </a:pPr>
            </a:p>
          </p:txBody>
        </p:sp>
      </p:grpSp>
      <p:sp>
        <p:nvSpPr>
          <p:cNvPr name="TextBox 9" id="9"/>
          <p:cNvSpPr txBox="true"/>
          <p:nvPr/>
        </p:nvSpPr>
        <p:spPr>
          <a:xfrm rot="0">
            <a:off x="515624" y="735939"/>
            <a:ext cx="2371173" cy="600751"/>
          </a:xfrm>
          <a:prstGeom prst="rect">
            <a:avLst/>
          </a:prstGeom>
        </p:spPr>
        <p:txBody>
          <a:bodyPr anchor="t" rtlCol="false" tIns="0" lIns="0" bIns="0" rIns="0">
            <a:spAutoFit/>
          </a:bodyPr>
          <a:lstStyle/>
          <a:p>
            <a:pPr algn="ctr">
              <a:lnSpc>
                <a:spcPts val="4920"/>
              </a:lnSpc>
            </a:pPr>
            <a:r>
              <a:rPr lang="en-US" sz="3514" b="true">
                <a:solidFill>
                  <a:srgbClr val="FFFFFF"/>
                </a:solidFill>
                <a:latin typeface="Mina Bold"/>
                <a:ea typeface="Mina Bold"/>
                <a:cs typeface="Mina Bold"/>
                <a:sym typeface="Mina Bold"/>
              </a:rPr>
              <a:t>CEX</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0E0440"/>
        </a:solidFill>
      </p:bgPr>
    </p:bg>
    <p:spTree>
      <p:nvGrpSpPr>
        <p:cNvPr id="1" name=""/>
        <p:cNvGrpSpPr/>
        <p:nvPr/>
      </p:nvGrpSpPr>
      <p:grpSpPr>
        <a:xfrm>
          <a:off x="0" y="0"/>
          <a:ext cx="0" cy="0"/>
          <a:chOff x="0" y="0"/>
          <a:chExt cx="0" cy="0"/>
        </a:xfrm>
      </p:grpSpPr>
      <p:sp>
        <p:nvSpPr>
          <p:cNvPr name="TextBox 2" id="2"/>
          <p:cNvSpPr txBox="true"/>
          <p:nvPr/>
        </p:nvSpPr>
        <p:spPr>
          <a:xfrm rot="0">
            <a:off x="681872" y="1894152"/>
            <a:ext cx="10242451" cy="3276078"/>
          </a:xfrm>
          <a:prstGeom prst="rect">
            <a:avLst/>
          </a:prstGeom>
        </p:spPr>
        <p:txBody>
          <a:bodyPr anchor="t" rtlCol="false" tIns="0" lIns="0" bIns="0" rIns="0">
            <a:spAutoFit/>
          </a:bodyPr>
          <a:lstStyle/>
          <a:p>
            <a:pPr algn="l">
              <a:lnSpc>
                <a:spcPts val="13153"/>
              </a:lnSpc>
            </a:pPr>
            <a:r>
              <a:rPr lang="en-US" sz="9395">
                <a:solidFill>
                  <a:srgbClr val="FFFFFF"/>
                </a:solidFill>
                <a:latin typeface="Mina"/>
                <a:ea typeface="Mina"/>
                <a:cs typeface="Mina"/>
                <a:sym typeface="Mina"/>
              </a:rPr>
              <a:t>Launch and Marketing</a:t>
            </a:r>
          </a:p>
        </p:txBody>
      </p:sp>
      <p:sp>
        <p:nvSpPr>
          <p:cNvPr name="Freeform 3" id="3"/>
          <p:cNvSpPr/>
          <p:nvPr/>
        </p:nvSpPr>
        <p:spPr>
          <a:xfrm flipH="false" flipV="false" rot="-10800000">
            <a:off x="9911666" y="5143500"/>
            <a:ext cx="10205074" cy="10711432"/>
          </a:xfrm>
          <a:custGeom>
            <a:avLst/>
            <a:gdLst/>
            <a:ahLst/>
            <a:cxnLst/>
            <a:rect r="r" b="b" t="t" l="l"/>
            <a:pathLst>
              <a:path h="10711432" w="10205074">
                <a:moveTo>
                  <a:pt x="0" y="0"/>
                </a:moveTo>
                <a:lnTo>
                  <a:pt x="10205074" y="0"/>
                </a:lnTo>
                <a:lnTo>
                  <a:pt x="10205074" y="10711432"/>
                </a:lnTo>
                <a:lnTo>
                  <a:pt x="0" y="1071143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4" id="4"/>
          <p:cNvSpPr txBox="true"/>
          <p:nvPr/>
        </p:nvSpPr>
        <p:spPr>
          <a:xfrm rot="0">
            <a:off x="1243910" y="5366123"/>
            <a:ext cx="8667756" cy="4374880"/>
          </a:xfrm>
          <a:prstGeom prst="rect">
            <a:avLst/>
          </a:prstGeom>
        </p:spPr>
        <p:txBody>
          <a:bodyPr anchor="t" rtlCol="false" tIns="0" lIns="0" bIns="0" rIns="0">
            <a:spAutoFit/>
          </a:bodyPr>
          <a:lstStyle/>
          <a:p>
            <a:pPr algn="just">
              <a:lnSpc>
                <a:spcPts val="3514"/>
              </a:lnSpc>
            </a:pPr>
            <a:r>
              <a:rPr lang="en-US" sz="2510">
                <a:solidFill>
                  <a:srgbClr val="FFFFFF"/>
                </a:solidFill>
                <a:latin typeface="Canva Sans"/>
                <a:ea typeface="Canva Sans"/>
                <a:cs typeface="Canva Sans"/>
                <a:sym typeface="Canva Sans"/>
              </a:rPr>
              <a:t>After completion of testing the project is ready for launch. There are many types of launching. Plan a soft launch before full release. Key steps include:</a:t>
            </a:r>
          </a:p>
          <a:p>
            <a:pPr algn="just" marL="542046" indent="-271023" lvl="1">
              <a:lnSpc>
                <a:spcPts val="3514"/>
              </a:lnSpc>
              <a:buFont typeface="Arial"/>
              <a:buChar char="•"/>
            </a:pPr>
            <a:r>
              <a:rPr lang="en-US" sz="2510">
                <a:solidFill>
                  <a:srgbClr val="FFFFFF"/>
                </a:solidFill>
                <a:latin typeface="Canva Sans"/>
                <a:ea typeface="Canva Sans"/>
                <a:cs typeface="Canva Sans"/>
                <a:sym typeface="Canva Sans"/>
              </a:rPr>
              <a:t>Onboard liquidity providers or market makers</a:t>
            </a:r>
          </a:p>
          <a:p>
            <a:pPr algn="just" marL="542046" indent="-271023" lvl="1">
              <a:lnSpc>
                <a:spcPts val="3514"/>
              </a:lnSpc>
              <a:buFont typeface="Arial"/>
              <a:buChar char="•"/>
            </a:pPr>
            <a:r>
              <a:rPr lang="en-US" sz="2510">
                <a:solidFill>
                  <a:srgbClr val="FFFFFF"/>
                </a:solidFill>
                <a:latin typeface="Canva Sans"/>
                <a:ea typeface="Canva Sans"/>
                <a:cs typeface="Canva Sans"/>
                <a:sym typeface="Canva Sans"/>
              </a:rPr>
              <a:t>Run beta tests with early users</a:t>
            </a:r>
          </a:p>
          <a:p>
            <a:pPr algn="just" marL="542046" indent="-271023" lvl="1">
              <a:lnSpc>
                <a:spcPts val="3514"/>
              </a:lnSpc>
              <a:buFont typeface="Arial"/>
              <a:buChar char="•"/>
            </a:pPr>
            <a:r>
              <a:rPr lang="en-US" sz="2510">
                <a:solidFill>
                  <a:srgbClr val="FFFFFF"/>
                </a:solidFill>
                <a:latin typeface="Canva Sans"/>
                <a:ea typeface="Canva Sans"/>
                <a:cs typeface="Canva Sans"/>
                <a:sym typeface="Canva Sans"/>
              </a:rPr>
              <a:t>Implement referral programs, influencer partnerships, and targeted ad campaigns</a:t>
            </a:r>
          </a:p>
          <a:p>
            <a:pPr algn="just" marL="542046" indent="-271023" lvl="1">
              <a:lnSpc>
                <a:spcPts val="3514"/>
              </a:lnSpc>
              <a:buFont typeface="Arial"/>
              <a:buChar char="•"/>
            </a:pPr>
            <a:r>
              <a:rPr lang="en-US" sz="2510">
                <a:solidFill>
                  <a:srgbClr val="FFFFFF"/>
                </a:solidFill>
                <a:latin typeface="Canva Sans"/>
                <a:ea typeface="Canva Sans"/>
                <a:cs typeface="Canva Sans"/>
                <a:sym typeface="Canva Sans"/>
              </a:rPr>
              <a:t>En</a:t>
            </a:r>
            <a:r>
              <a:rPr lang="en-US" sz="2510">
                <a:solidFill>
                  <a:srgbClr val="FFFFFF"/>
                </a:solidFill>
                <a:latin typeface="Canva Sans"/>
                <a:ea typeface="Canva Sans"/>
                <a:cs typeface="Canva Sans"/>
                <a:sym typeface="Canva Sans"/>
              </a:rPr>
              <a:t>sure customer support and onboarding materials are ready for your users.</a:t>
            </a:r>
          </a:p>
          <a:p>
            <a:pPr algn="just">
              <a:lnSpc>
                <a:spcPts val="3514"/>
              </a:lnSpc>
            </a:pPr>
          </a:p>
        </p:txBody>
      </p:sp>
      <p:grpSp>
        <p:nvGrpSpPr>
          <p:cNvPr name="Group 5" id="5"/>
          <p:cNvGrpSpPr/>
          <p:nvPr/>
        </p:nvGrpSpPr>
        <p:grpSpPr>
          <a:xfrm rot="0">
            <a:off x="550275" y="692135"/>
            <a:ext cx="2371173" cy="673130"/>
            <a:chOff x="0" y="0"/>
            <a:chExt cx="749027" cy="212634"/>
          </a:xfrm>
        </p:grpSpPr>
        <p:sp>
          <p:nvSpPr>
            <p:cNvPr name="Freeform 6" id="6"/>
            <p:cNvSpPr/>
            <p:nvPr/>
          </p:nvSpPr>
          <p:spPr>
            <a:xfrm flipH="false" flipV="false" rot="0">
              <a:off x="0" y="0"/>
              <a:ext cx="749027" cy="212634"/>
            </a:xfrm>
            <a:custGeom>
              <a:avLst/>
              <a:gdLst/>
              <a:ahLst/>
              <a:cxnLst/>
              <a:rect r="r" b="b" t="t" l="l"/>
              <a:pathLst>
                <a:path h="212634" w="749027">
                  <a:moveTo>
                    <a:pt x="106317" y="0"/>
                  </a:moveTo>
                  <a:lnTo>
                    <a:pt x="642710" y="0"/>
                  </a:lnTo>
                  <a:cubicBezTo>
                    <a:pt x="701427" y="0"/>
                    <a:pt x="749027" y="47600"/>
                    <a:pt x="749027" y="106317"/>
                  </a:cubicBezTo>
                  <a:lnTo>
                    <a:pt x="749027" y="106317"/>
                  </a:lnTo>
                  <a:cubicBezTo>
                    <a:pt x="749027" y="134514"/>
                    <a:pt x="737825" y="161556"/>
                    <a:pt x="717887" y="181495"/>
                  </a:cubicBezTo>
                  <a:cubicBezTo>
                    <a:pt x="697949" y="201433"/>
                    <a:pt x="670907" y="212634"/>
                    <a:pt x="642710" y="212634"/>
                  </a:cubicBezTo>
                  <a:lnTo>
                    <a:pt x="106317" y="212634"/>
                  </a:lnTo>
                  <a:cubicBezTo>
                    <a:pt x="78120" y="212634"/>
                    <a:pt x="51078" y="201433"/>
                    <a:pt x="31140" y="181495"/>
                  </a:cubicBezTo>
                  <a:cubicBezTo>
                    <a:pt x="11201" y="161556"/>
                    <a:pt x="0" y="134514"/>
                    <a:pt x="0" y="106317"/>
                  </a:cubicBezTo>
                  <a:lnTo>
                    <a:pt x="0" y="106317"/>
                  </a:lnTo>
                  <a:cubicBezTo>
                    <a:pt x="0" y="78120"/>
                    <a:pt x="11201" y="51078"/>
                    <a:pt x="31140" y="31140"/>
                  </a:cubicBezTo>
                  <a:cubicBezTo>
                    <a:pt x="51078" y="11201"/>
                    <a:pt x="78120" y="0"/>
                    <a:pt x="106317" y="0"/>
                  </a:cubicBezTo>
                  <a:close/>
                </a:path>
              </a:pathLst>
            </a:custGeom>
            <a:solidFill>
              <a:srgbClr val="000000">
                <a:alpha val="0"/>
              </a:srgbClr>
            </a:solidFill>
            <a:ln w="38100" cap="rnd">
              <a:solidFill>
                <a:srgbClr val="FFFFFF"/>
              </a:solidFill>
              <a:prstDash val="solid"/>
              <a:round/>
            </a:ln>
          </p:spPr>
        </p:sp>
        <p:sp>
          <p:nvSpPr>
            <p:cNvPr name="TextBox 7" id="7"/>
            <p:cNvSpPr txBox="true"/>
            <p:nvPr/>
          </p:nvSpPr>
          <p:spPr>
            <a:xfrm>
              <a:off x="0" y="-38100"/>
              <a:ext cx="749027" cy="250734"/>
            </a:xfrm>
            <a:prstGeom prst="rect">
              <a:avLst/>
            </a:prstGeom>
          </p:spPr>
          <p:txBody>
            <a:bodyPr anchor="ctr" rtlCol="false" tIns="50800" lIns="50800" bIns="50800" rIns="50800"/>
            <a:lstStyle/>
            <a:p>
              <a:pPr algn="ctr">
                <a:lnSpc>
                  <a:spcPts val="2659"/>
                </a:lnSpc>
                <a:spcBef>
                  <a:spcPct val="0"/>
                </a:spcBef>
              </a:pPr>
            </a:p>
          </p:txBody>
        </p:sp>
      </p:grpSp>
      <p:sp>
        <p:nvSpPr>
          <p:cNvPr name="TextBox 8" id="8"/>
          <p:cNvSpPr txBox="true"/>
          <p:nvPr/>
        </p:nvSpPr>
        <p:spPr>
          <a:xfrm rot="0">
            <a:off x="531225" y="735939"/>
            <a:ext cx="2371173" cy="600751"/>
          </a:xfrm>
          <a:prstGeom prst="rect">
            <a:avLst/>
          </a:prstGeom>
        </p:spPr>
        <p:txBody>
          <a:bodyPr anchor="t" rtlCol="false" tIns="0" lIns="0" bIns="0" rIns="0">
            <a:spAutoFit/>
          </a:bodyPr>
          <a:lstStyle/>
          <a:p>
            <a:pPr algn="ctr">
              <a:lnSpc>
                <a:spcPts val="4920"/>
              </a:lnSpc>
            </a:pPr>
            <a:r>
              <a:rPr lang="en-US" sz="3514" b="true">
                <a:solidFill>
                  <a:srgbClr val="FFFFFF"/>
                </a:solidFill>
                <a:latin typeface="Mina Bold"/>
                <a:ea typeface="Mina Bold"/>
                <a:cs typeface="Mina Bold"/>
                <a:sym typeface="Mina Bold"/>
              </a:rPr>
              <a:t>CEX</a:t>
            </a:r>
          </a:p>
        </p:txBody>
      </p:sp>
    </p:spTree>
  </p:cSld>
  <p:clrMapOvr>
    <a:masterClrMapping/>
  </p:clrMapOvr>
</p:sld>
</file>

<file path=ppt/slides/slide11.xml><?xml version="1.0" encoding="utf-8"?>
<p:sld xmlns:p="http://schemas.openxmlformats.org/presentationml/2006/main" xmlns:a="http://schemas.openxmlformats.org/drawingml/2006/main">
  <p:cSld>
    <p:bg>
      <p:bgPr>
        <a:solidFill>
          <a:srgbClr val="0E0440"/>
        </a:solidFill>
      </p:bgPr>
    </p:bg>
    <p:spTree>
      <p:nvGrpSpPr>
        <p:cNvPr id="1" name=""/>
        <p:cNvGrpSpPr/>
        <p:nvPr/>
      </p:nvGrpSpPr>
      <p:grpSpPr>
        <a:xfrm>
          <a:off x="0" y="0"/>
          <a:ext cx="0" cy="0"/>
          <a:chOff x="0" y="0"/>
          <a:chExt cx="0" cy="0"/>
        </a:xfrm>
      </p:grpSpPr>
      <p:grpSp>
        <p:nvGrpSpPr>
          <p:cNvPr name="Group 2" id="2"/>
          <p:cNvGrpSpPr/>
          <p:nvPr/>
        </p:nvGrpSpPr>
        <p:grpSpPr>
          <a:xfrm rot="0">
            <a:off x="-514350" y="7478714"/>
            <a:ext cx="9983660" cy="3351211"/>
            <a:chOff x="0" y="0"/>
            <a:chExt cx="2629441" cy="882624"/>
          </a:xfrm>
        </p:grpSpPr>
        <p:sp>
          <p:nvSpPr>
            <p:cNvPr name="Freeform 3" id="3"/>
            <p:cNvSpPr/>
            <p:nvPr/>
          </p:nvSpPr>
          <p:spPr>
            <a:xfrm flipH="false" flipV="false" rot="0">
              <a:off x="0" y="0"/>
              <a:ext cx="2629441" cy="882624"/>
            </a:xfrm>
            <a:custGeom>
              <a:avLst/>
              <a:gdLst/>
              <a:ahLst/>
              <a:cxnLst/>
              <a:rect r="r" b="b" t="t" l="l"/>
              <a:pathLst>
                <a:path h="882624" w="2629441">
                  <a:moveTo>
                    <a:pt x="43426" y="0"/>
                  </a:moveTo>
                  <a:lnTo>
                    <a:pt x="2586016" y="0"/>
                  </a:lnTo>
                  <a:cubicBezTo>
                    <a:pt x="2597533" y="0"/>
                    <a:pt x="2608578" y="4575"/>
                    <a:pt x="2616722" y="12719"/>
                  </a:cubicBezTo>
                  <a:cubicBezTo>
                    <a:pt x="2624866" y="20863"/>
                    <a:pt x="2629441" y="31908"/>
                    <a:pt x="2629441" y="43426"/>
                  </a:cubicBezTo>
                  <a:lnTo>
                    <a:pt x="2629441" y="839198"/>
                  </a:lnTo>
                  <a:cubicBezTo>
                    <a:pt x="2629441" y="850715"/>
                    <a:pt x="2624866" y="861761"/>
                    <a:pt x="2616722" y="869904"/>
                  </a:cubicBezTo>
                  <a:cubicBezTo>
                    <a:pt x="2608578" y="878048"/>
                    <a:pt x="2597533" y="882624"/>
                    <a:pt x="2586016" y="882624"/>
                  </a:cubicBezTo>
                  <a:lnTo>
                    <a:pt x="43426" y="882624"/>
                  </a:lnTo>
                  <a:cubicBezTo>
                    <a:pt x="19442" y="882624"/>
                    <a:pt x="0" y="863181"/>
                    <a:pt x="0" y="839198"/>
                  </a:cubicBezTo>
                  <a:lnTo>
                    <a:pt x="0" y="43426"/>
                  </a:lnTo>
                  <a:cubicBezTo>
                    <a:pt x="0" y="31908"/>
                    <a:pt x="4575" y="20863"/>
                    <a:pt x="12719" y="12719"/>
                  </a:cubicBezTo>
                  <a:cubicBezTo>
                    <a:pt x="20863" y="4575"/>
                    <a:pt x="31908" y="0"/>
                    <a:pt x="43426" y="0"/>
                  </a:cubicBezTo>
                  <a:close/>
                </a:path>
              </a:pathLst>
            </a:custGeom>
            <a:solidFill>
              <a:srgbClr val="6647FF"/>
            </a:solidFill>
          </p:spPr>
        </p:sp>
        <p:sp>
          <p:nvSpPr>
            <p:cNvPr name="TextBox 4" id="4"/>
            <p:cNvSpPr txBox="true"/>
            <p:nvPr/>
          </p:nvSpPr>
          <p:spPr>
            <a:xfrm>
              <a:off x="0" y="-38100"/>
              <a:ext cx="2629441" cy="920724"/>
            </a:xfrm>
            <a:prstGeom prst="rect">
              <a:avLst/>
            </a:prstGeom>
          </p:spPr>
          <p:txBody>
            <a:bodyPr anchor="ctr" rtlCol="false" tIns="50800" lIns="50800" bIns="50800" rIns="50800"/>
            <a:lstStyle/>
            <a:p>
              <a:pPr algn="ctr">
                <a:lnSpc>
                  <a:spcPts val="2659"/>
                </a:lnSpc>
              </a:pPr>
            </a:p>
          </p:txBody>
        </p:sp>
      </p:grpSp>
      <p:sp>
        <p:nvSpPr>
          <p:cNvPr name="TextBox 5" id="5"/>
          <p:cNvSpPr txBox="true"/>
          <p:nvPr/>
        </p:nvSpPr>
        <p:spPr>
          <a:xfrm rot="0">
            <a:off x="469154" y="2719135"/>
            <a:ext cx="9491103" cy="2485766"/>
          </a:xfrm>
          <a:prstGeom prst="rect">
            <a:avLst/>
          </a:prstGeom>
        </p:spPr>
        <p:txBody>
          <a:bodyPr anchor="t" rtlCol="false" tIns="0" lIns="0" bIns="0" rIns="0">
            <a:spAutoFit/>
          </a:bodyPr>
          <a:lstStyle/>
          <a:p>
            <a:pPr algn="l">
              <a:lnSpc>
                <a:spcPts val="9989"/>
              </a:lnSpc>
            </a:pPr>
            <a:r>
              <a:rPr lang="en-US" sz="7135">
                <a:solidFill>
                  <a:srgbClr val="FFFFFF"/>
                </a:solidFill>
                <a:latin typeface="Mina"/>
                <a:ea typeface="Mina"/>
                <a:cs typeface="Mina"/>
                <a:sym typeface="Mina"/>
              </a:rPr>
              <a:t>Regulatory Compliance and Legal Setup</a:t>
            </a:r>
          </a:p>
        </p:txBody>
      </p:sp>
      <p:sp>
        <p:nvSpPr>
          <p:cNvPr name="TextBox 6" id="6"/>
          <p:cNvSpPr txBox="true"/>
          <p:nvPr/>
        </p:nvSpPr>
        <p:spPr>
          <a:xfrm rot="0">
            <a:off x="10123951" y="4384930"/>
            <a:ext cx="7630332" cy="5902070"/>
          </a:xfrm>
          <a:prstGeom prst="rect">
            <a:avLst/>
          </a:prstGeom>
        </p:spPr>
        <p:txBody>
          <a:bodyPr anchor="t" rtlCol="false" tIns="0" lIns="0" bIns="0" rIns="0">
            <a:spAutoFit/>
          </a:bodyPr>
          <a:lstStyle/>
          <a:p>
            <a:pPr algn="l">
              <a:lnSpc>
                <a:spcPts val="4326"/>
              </a:lnSpc>
            </a:pPr>
            <a:r>
              <a:rPr lang="en-US" sz="3090">
                <a:solidFill>
                  <a:srgbClr val="FFFFFF"/>
                </a:solidFill>
                <a:latin typeface="Canva Sans"/>
                <a:ea typeface="Canva Sans"/>
                <a:cs typeface="Canva Sans"/>
                <a:sym typeface="Canva Sans"/>
              </a:rPr>
              <a:t>Operating a centralized exchange means complying with regional and international laws:</a:t>
            </a:r>
          </a:p>
          <a:p>
            <a:pPr algn="l" marL="667253" indent="-333627" lvl="1">
              <a:lnSpc>
                <a:spcPts val="4326"/>
              </a:lnSpc>
              <a:buFont typeface="Arial"/>
              <a:buChar char="•"/>
            </a:pPr>
            <a:r>
              <a:rPr lang="en-US" sz="3090">
                <a:solidFill>
                  <a:srgbClr val="FFFFFF"/>
                </a:solidFill>
                <a:latin typeface="Canva Sans"/>
                <a:ea typeface="Canva Sans"/>
                <a:cs typeface="Canva Sans"/>
                <a:sym typeface="Canva Sans"/>
              </a:rPr>
              <a:t>Obtain appropriate licenses</a:t>
            </a:r>
          </a:p>
          <a:p>
            <a:pPr algn="l" marL="667253" indent="-333627" lvl="1">
              <a:lnSpc>
                <a:spcPts val="4326"/>
              </a:lnSpc>
              <a:buFont typeface="Arial"/>
              <a:buChar char="•"/>
            </a:pPr>
            <a:r>
              <a:rPr lang="en-US" sz="3090">
                <a:solidFill>
                  <a:srgbClr val="FFFFFF"/>
                </a:solidFill>
                <a:latin typeface="Canva Sans"/>
                <a:ea typeface="Canva Sans"/>
                <a:cs typeface="Canva Sans"/>
                <a:sym typeface="Canva Sans"/>
              </a:rPr>
              <a:t>Integrate KYC/AML processes</a:t>
            </a:r>
          </a:p>
          <a:p>
            <a:pPr algn="l" marL="667253" indent="-333627" lvl="1">
              <a:lnSpc>
                <a:spcPts val="4326"/>
              </a:lnSpc>
              <a:buFont typeface="Arial"/>
              <a:buChar char="•"/>
            </a:pPr>
            <a:r>
              <a:rPr lang="en-US" sz="3090">
                <a:solidFill>
                  <a:srgbClr val="FFFFFF"/>
                </a:solidFill>
                <a:latin typeface="Canva Sans"/>
                <a:ea typeface="Canva Sans"/>
                <a:cs typeface="Canva Sans"/>
                <a:sym typeface="Canva Sans"/>
              </a:rPr>
              <a:t>Draft clear terms of service, privacy policies, and user agreements</a:t>
            </a:r>
          </a:p>
          <a:p>
            <a:pPr algn="l" marL="667253" indent="-333627" lvl="1">
              <a:lnSpc>
                <a:spcPts val="4326"/>
              </a:lnSpc>
              <a:buFont typeface="Arial"/>
              <a:buChar char="•"/>
            </a:pPr>
            <a:r>
              <a:rPr lang="en-US" sz="3090">
                <a:solidFill>
                  <a:srgbClr val="FFFFFF"/>
                </a:solidFill>
                <a:latin typeface="Canva Sans"/>
                <a:ea typeface="Canva Sans"/>
                <a:cs typeface="Canva Sans"/>
                <a:sym typeface="Canva Sans"/>
              </a:rPr>
              <a:t>Consult with legal experts </a:t>
            </a:r>
            <a:r>
              <a:rPr lang="en-US" sz="3090" u="none">
                <a:solidFill>
                  <a:srgbClr val="FFFFFF"/>
                </a:solidFill>
                <a:latin typeface="Canva Sans"/>
                <a:ea typeface="Canva Sans"/>
                <a:cs typeface="Canva Sans"/>
                <a:sym typeface="Canva Sans"/>
              </a:rPr>
              <a:t>t</a:t>
            </a:r>
            <a:r>
              <a:rPr lang="en-US" sz="3090">
                <a:solidFill>
                  <a:srgbClr val="FFFFFF"/>
                </a:solidFill>
                <a:latin typeface="Canva Sans"/>
                <a:ea typeface="Canva Sans"/>
                <a:cs typeface="Canva Sans"/>
                <a:sym typeface="Canva Sans"/>
              </a:rPr>
              <a:t>o</a:t>
            </a:r>
            <a:r>
              <a:rPr lang="en-US" sz="3090" u="none">
                <a:solidFill>
                  <a:srgbClr val="FFFFFF"/>
                </a:solidFill>
                <a:latin typeface="Canva Sans"/>
                <a:ea typeface="Canva Sans"/>
                <a:cs typeface="Canva Sans"/>
                <a:sym typeface="Canva Sans"/>
              </a:rPr>
              <a:t> en</a:t>
            </a:r>
            <a:r>
              <a:rPr lang="en-US" sz="3090">
                <a:solidFill>
                  <a:srgbClr val="FFFFFF"/>
                </a:solidFill>
                <a:latin typeface="Canva Sans"/>
                <a:ea typeface="Canva Sans"/>
                <a:cs typeface="Canva Sans"/>
                <a:sym typeface="Canva Sans"/>
              </a:rPr>
              <a:t>su</a:t>
            </a:r>
            <a:r>
              <a:rPr lang="en-US" sz="3090" u="none">
                <a:solidFill>
                  <a:srgbClr val="FFFFFF"/>
                </a:solidFill>
                <a:latin typeface="Canva Sans"/>
                <a:ea typeface="Canva Sans"/>
                <a:cs typeface="Canva Sans"/>
                <a:sym typeface="Canva Sans"/>
              </a:rPr>
              <a:t>re co</a:t>
            </a:r>
            <a:r>
              <a:rPr lang="en-US" sz="3090">
                <a:solidFill>
                  <a:srgbClr val="FFFFFF"/>
                </a:solidFill>
                <a:latin typeface="Canva Sans"/>
                <a:ea typeface="Canva Sans"/>
                <a:cs typeface="Canva Sans"/>
                <a:sym typeface="Canva Sans"/>
              </a:rPr>
              <a:t>mpli</a:t>
            </a:r>
            <a:r>
              <a:rPr lang="en-US" sz="3090" u="none">
                <a:solidFill>
                  <a:srgbClr val="FFFFFF"/>
                </a:solidFill>
                <a:latin typeface="Canva Sans"/>
                <a:ea typeface="Canva Sans"/>
                <a:cs typeface="Canva Sans"/>
                <a:sym typeface="Canva Sans"/>
              </a:rPr>
              <a:t>an</a:t>
            </a:r>
            <a:r>
              <a:rPr lang="en-US" sz="3090">
                <a:solidFill>
                  <a:srgbClr val="FFFFFF"/>
                </a:solidFill>
                <a:latin typeface="Canva Sans"/>
                <a:ea typeface="Canva Sans"/>
                <a:cs typeface="Canva Sans"/>
                <a:sym typeface="Canva Sans"/>
              </a:rPr>
              <a:t>c</a:t>
            </a:r>
            <a:r>
              <a:rPr lang="en-US" sz="3090" u="none">
                <a:solidFill>
                  <a:srgbClr val="FFFFFF"/>
                </a:solidFill>
                <a:latin typeface="Canva Sans"/>
                <a:ea typeface="Canva Sans"/>
                <a:cs typeface="Canva Sans"/>
                <a:sym typeface="Canva Sans"/>
              </a:rPr>
              <a:t>e</a:t>
            </a:r>
            <a:r>
              <a:rPr lang="en-US" sz="3090">
                <a:solidFill>
                  <a:srgbClr val="FFFFFF"/>
                </a:solidFill>
                <a:latin typeface="Canva Sans"/>
                <a:ea typeface="Canva Sans"/>
                <a:cs typeface="Canva Sans"/>
                <a:sym typeface="Canva Sans"/>
              </a:rPr>
              <a:t> with all applicable regulations.</a:t>
            </a:r>
          </a:p>
          <a:p>
            <a:pPr algn="l">
              <a:lnSpc>
                <a:spcPts val="4326"/>
              </a:lnSpc>
            </a:pPr>
          </a:p>
        </p:txBody>
      </p:sp>
      <p:grpSp>
        <p:nvGrpSpPr>
          <p:cNvPr name="Group 7" id="7"/>
          <p:cNvGrpSpPr/>
          <p:nvPr/>
        </p:nvGrpSpPr>
        <p:grpSpPr>
          <a:xfrm rot="0">
            <a:off x="488204" y="692135"/>
            <a:ext cx="2371173" cy="673130"/>
            <a:chOff x="0" y="0"/>
            <a:chExt cx="749027" cy="212634"/>
          </a:xfrm>
        </p:grpSpPr>
        <p:sp>
          <p:nvSpPr>
            <p:cNvPr name="Freeform 8" id="8"/>
            <p:cNvSpPr/>
            <p:nvPr/>
          </p:nvSpPr>
          <p:spPr>
            <a:xfrm flipH="false" flipV="false" rot="0">
              <a:off x="0" y="0"/>
              <a:ext cx="749027" cy="212634"/>
            </a:xfrm>
            <a:custGeom>
              <a:avLst/>
              <a:gdLst/>
              <a:ahLst/>
              <a:cxnLst/>
              <a:rect r="r" b="b" t="t" l="l"/>
              <a:pathLst>
                <a:path h="212634" w="749027">
                  <a:moveTo>
                    <a:pt x="106317" y="0"/>
                  </a:moveTo>
                  <a:lnTo>
                    <a:pt x="642710" y="0"/>
                  </a:lnTo>
                  <a:cubicBezTo>
                    <a:pt x="701427" y="0"/>
                    <a:pt x="749027" y="47600"/>
                    <a:pt x="749027" y="106317"/>
                  </a:cubicBezTo>
                  <a:lnTo>
                    <a:pt x="749027" y="106317"/>
                  </a:lnTo>
                  <a:cubicBezTo>
                    <a:pt x="749027" y="134514"/>
                    <a:pt x="737825" y="161556"/>
                    <a:pt x="717887" y="181495"/>
                  </a:cubicBezTo>
                  <a:cubicBezTo>
                    <a:pt x="697949" y="201433"/>
                    <a:pt x="670907" y="212634"/>
                    <a:pt x="642710" y="212634"/>
                  </a:cubicBezTo>
                  <a:lnTo>
                    <a:pt x="106317" y="212634"/>
                  </a:lnTo>
                  <a:cubicBezTo>
                    <a:pt x="78120" y="212634"/>
                    <a:pt x="51078" y="201433"/>
                    <a:pt x="31140" y="181495"/>
                  </a:cubicBezTo>
                  <a:cubicBezTo>
                    <a:pt x="11201" y="161556"/>
                    <a:pt x="0" y="134514"/>
                    <a:pt x="0" y="106317"/>
                  </a:cubicBezTo>
                  <a:lnTo>
                    <a:pt x="0" y="106317"/>
                  </a:lnTo>
                  <a:cubicBezTo>
                    <a:pt x="0" y="78120"/>
                    <a:pt x="11201" y="51078"/>
                    <a:pt x="31140" y="31140"/>
                  </a:cubicBezTo>
                  <a:cubicBezTo>
                    <a:pt x="51078" y="11201"/>
                    <a:pt x="78120" y="0"/>
                    <a:pt x="106317" y="0"/>
                  </a:cubicBezTo>
                  <a:close/>
                </a:path>
              </a:pathLst>
            </a:custGeom>
            <a:solidFill>
              <a:srgbClr val="000000">
                <a:alpha val="0"/>
              </a:srgbClr>
            </a:solidFill>
            <a:ln w="38100" cap="rnd">
              <a:solidFill>
                <a:srgbClr val="FFFFFF"/>
              </a:solidFill>
              <a:prstDash val="solid"/>
              <a:round/>
            </a:ln>
          </p:spPr>
        </p:sp>
        <p:sp>
          <p:nvSpPr>
            <p:cNvPr name="TextBox 9" id="9"/>
            <p:cNvSpPr txBox="true"/>
            <p:nvPr/>
          </p:nvSpPr>
          <p:spPr>
            <a:xfrm>
              <a:off x="0" y="-38100"/>
              <a:ext cx="749027" cy="250734"/>
            </a:xfrm>
            <a:prstGeom prst="rect">
              <a:avLst/>
            </a:prstGeom>
          </p:spPr>
          <p:txBody>
            <a:bodyPr anchor="ctr" rtlCol="false" tIns="50800" lIns="50800" bIns="50800" rIns="50800"/>
            <a:lstStyle/>
            <a:p>
              <a:pPr algn="ctr">
                <a:lnSpc>
                  <a:spcPts val="2659"/>
                </a:lnSpc>
                <a:spcBef>
                  <a:spcPct val="0"/>
                </a:spcBef>
              </a:pPr>
            </a:p>
          </p:txBody>
        </p:sp>
      </p:grpSp>
      <p:sp>
        <p:nvSpPr>
          <p:cNvPr name="TextBox 10" id="10"/>
          <p:cNvSpPr txBox="true"/>
          <p:nvPr/>
        </p:nvSpPr>
        <p:spPr>
          <a:xfrm rot="0">
            <a:off x="469154" y="735939"/>
            <a:ext cx="2371173" cy="600751"/>
          </a:xfrm>
          <a:prstGeom prst="rect">
            <a:avLst/>
          </a:prstGeom>
        </p:spPr>
        <p:txBody>
          <a:bodyPr anchor="t" rtlCol="false" tIns="0" lIns="0" bIns="0" rIns="0">
            <a:spAutoFit/>
          </a:bodyPr>
          <a:lstStyle/>
          <a:p>
            <a:pPr algn="ctr">
              <a:lnSpc>
                <a:spcPts val="4920"/>
              </a:lnSpc>
            </a:pPr>
            <a:r>
              <a:rPr lang="en-US" sz="3514" b="true">
                <a:solidFill>
                  <a:srgbClr val="FFFFFF"/>
                </a:solidFill>
                <a:latin typeface="Mina Bold"/>
                <a:ea typeface="Mina Bold"/>
                <a:cs typeface="Mina Bold"/>
                <a:sym typeface="Mina Bold"/>
              </a:rPr>
              <a:t>CEX</a:t>
            </a:r>
          </a:p>
        </p:txBody>
      </p:sp>
      <p:grpSp>
        <p:nvGrpSpPr>
          <p:cNvPr name="Group 11" id="11"/>
          <p:cNvGrpSpPr/>
          <p:nvPr/>
        </p:nvGrpSpPr>
        <p:grpSpPr>
          <a:xfrm rot="0">
            <a:off x="12762453" y="-498726"/>
            <a:ext cx="9983660" cy="3351211"/>
            <a:chOff x="0" y="0"/>
            <a:chExt cx="2629441" cy="882624"/>
          </a:xfrm>
        </p:grpSpPr>
        <p:sp>
          <p:nvSpPr>
            <p:cNvPr name="Freeform 12" id="12"/>
            <p:cNvSpPr/>
            <p:nvPr/>
          </p:nvSpPr>
          <p:spPr>
            <a:xfrm flipH="false" flipV="false" rot="0">
              <a:off x="0" y="0"/>
              <a:ext cx="2629441" cy="882624"/>
            </a:xfrm>
            <a:custGeom>
              <a:avLst/>
              <a:gdLst/>
              <a:ahLst/>
              <a:cxnLst/>
              <a:rect r="r" b="b" t="t" l="l"/>
              <a:pathLst>
                <a:path h="882624" w="2629441">
                  <a:moveTo>
                    <a:pt x="43426" y="0"/>
                  </a:moveTo>
                  <a:lnTo>
                    <a:pt x="2586016" y="0"/>
                  </a:lnTo>
                  <a:cubicBezTo>
                    <a:pt x="2597533" y="0"/>
                    <a:pt x="2608578" y="4575"/>
                    <a:pt x="2616722" y="12719"/>
                  </a:cubicBezTo>
                  <a:cubicBezTo>
                    <a:pt x="2624866" y="20863"/>
                    <a:pt x="2629441" y="31908"/>
                    <a:pt x="2629441" y="43426"/>
                  </a:cubicBezTo>
                  <a:lnTo>
                    <a:pt x="2629441" y="839198"/>
                  </a:lnTo>
                  <a:cubicBezTo>
                    <a:pt x="2629441" y="850715"/>
                    <a:pt x="2624866" y="861761"/>
                    <a:pt x="2616722" y="869904"/>
                  </a:cubicBezTo>
                  <a:cubicBezTo>
                    <a:pt x="2608578" y="878048"/>
                    <a:pt x="2597533" y="882624"/>
                    <a:pt x="2586016" y="882624"/>
                  </a:cubicBezTo>
                  <a:lnTo>
                    <a:pt x="43426" y="882624"/>
                  </a:lnTo>
                  <a:cubicBezTo>
                    <a:pt x="19442" y="882624"/>
                    <a:pt x="0" y="863181"/>
                    <a:pt x="0" y="839198"/>
                  </a:cubicBezTo>
                  <a:lnTo>
                    <a:pt x="0" y="43426"/>
                  </a:lnTo>
                  <a:cubicBezTo>
                    <a:pt x="0" y="31908"/>
                    <a:pt x="4575" y="20863"/>
                    <a:pt x="12719" y="12719"/>
                  </a:cubicBezTo>
                  <a:cubicBezTo>
                    <a:pt x="20863" y="4575"/>
                    <a:pt x="31908" y="0"/>
                    <a:pt x="43426" y="0"/>
                  </a:cubicBezTo>
                  <a:close/>
                </a:path>
              </a:pathLst>
            </a:custGeom>
            <a:solidFill>
              <a:srgbClr val="6647FF"/>
            </a:solidFill>
          </p:spPr>
        </p:sp>
        <p:sp>
          <p:nvSpPr>
            <p:cNvPr name="TextBox 13" id="13"/>
            <p:cNvSpPr txBox="true"/>
            <p:nvPr/>
          </p:nvSpPr>
          <p:spPr>
            <a:xfrm>
              <a:off x="0" y="-38100"/>
              <a:ext cx="2629441" cy="920724"/>
            </a:xfrm>
            <a:prstGeom prst="rect">
              <a:avLst/>
            </a:prstGeom>
          </p:spPr>
          <p:txBody>
            <a:bodyPr anchor="ctr" rtlCol="false" tIns="50800" lIns="50800" bIns="50800" rIns="50800"/>
            <a:lstStyle/>
            <a:p>
              <a:pPr algn="ctr">
                <a:lnSpc>
                  <a:spcPts val="2659"/>
                </a:lnSpc>
              </a:pPr>
            </a:p>
          </p:txBody>
        </p:sp>
      </p:gr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0E0440"/>
        </a:solidFill>
      </p:bgPr>
    </p:bg>
    <p:spTree>
      <p:nvGrpSpPr>
        <p:cNvPr id="1" name=""/>
        <p:cNvGrpSpPr/>
        <p:nvPr/>
      </p:nvGrpSpPr>
      <p:grpSpPr>
        <a:xfrm>
          <a:off x="0" y="0"/>
          <a:ext cx="0" cy="0"/>
          <a:chOff x="0" y="0"/>
          <a:chExt cx="0" cy="0"/>
        </a:xfrm>
      </p:grpSpPr>
      <p:sp>
        <p:nvSpPr>
          <p:cNvPr name="Freeform 2" id="2"/>
          <p:cNvSpPr/>
          <p:nvPr/>
        </p:nvSpPr>
        <p:spPr>
          <a:xfrm flipH="false" flipV="false" rot="0">
            <a:off x="10125273" y="-4197855"/>
            <a:ext cx="9706877" cy="10188516"/>
          </a:xfrm>
          <a:custGeom>
            <a:avLst/>
            <a:gdLst/>
            <a:ahLst/>
            <a:cxnLst/>
            <a:rect r="r" b="b" t="t" l="l"/>
            <a:pathLst>
              <a:path h="10188516" w="9706877">
                <a:moveTo>
                  <a:pt x="0" y="0"/>
                </a:moveTo>
                <a:lnTo>
                  <a:pt x="9706878" y="0"/>
                </a:lnTo>
                <a:lnTo>
                  <a:pt x="9706878" y="10188516"/>
                </a:lnTo>
                <a:lnTo>
                  <a:pt x="0" y="1018851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343456" y="2256272"/>
            <a:ext cx="12756196" cy="3025793"/>
          </a:xfrm>
          <a:prstGeom prst="rect">
            <a:avLst/>
          </a:prstGeom>
        </p:spPr>
        <p:txBody>
          <a:bodyPr anchor="t" rtlCol="false" tIns="0" lIns="0" bIns="0" rIns="0">
            <a:spAutoFit/>
          </a:bodyPr>
          <a:lstStyle/>
          <a:p>
            <a:pPr algn="l">
              <a:lnSpc>
                <a:spcPts val="12177"/>
              </a:lnSpc>
            </a:pPr>
            <a:r>
              <a:rPr lang="en-US" sz="8698">
                <a:solidFill>
                  <a:srgbClr val="FFFFFF"/>
                </a:solidFill>
                <a:latin typeface="Mina"/>
                <a:ea typeface="Mina"/>
                <a:cs typeface="Mina"/>
                <a:sym typeface="Mina"/>
              </a:rPr>
              <a:t>Post-Launch: Maintenance and Scaling</a:t>
            </a:r>
          </a:p>
        </p:txBody>
      </p:sp>
      <p:sp>
        <p:nvSpPr>
          <p:cNvPr name="TextBox 4" id="4"/>
          <p:cNvSpPr txBox="true"/>
          <p:nvPr/>
        </p:nvSpPr>
        <p:spPr>
          <a:xfrm rot="0">
            <a:off x="1290863" y="5945196"/>
            <a:ext cx="13093948" cy="4341804"/>
          </a:xfrm>
          <a:prstGeom prst="rect">
            <a:avLst/>
          </a:prstGeom>
        </p:spPr>
        <p:txBody>
          <a:bodyPr anchor="t" rtlCol="false" tIns="0" lIns="0" bIns="0" rIns="0">
            <a:spAutoFit/>
          </a:bodyPr>
          <a:lstStyle/>
          <a:p>
            <a:pPr algn="just">
              <a:lnSpc>
                <a:spcPts val="4376"/>
              </a:lnSpc>
            </a:pPr>
            <a:r>
              <a:rPr lang="en-US" sz="3125">
                <a:solidFill>
                  <a:srgbClr val="FFFFFF"/>
                </a:solidFill>
                <a:latin typeface="Canva Sans"/>
                <a:ea typeface="Canva Sans"/>
                <a:cs typeface="Canva Sans"/>
                <a:sym typeface="Canva Sans"/>
              </a:rPr>
              <a:t>After Launch, the main work will start with analyse of your platform that include:</a:t>
            </a:r>
          </a:p>
          <a:p>
            <a:pPr algn="just" marL="674858" indent="-337429" lvl="1">
              <a:lnSpc>
                <a:spcPts val="4376"/>
              </a:lnSpc>
              <a:buFont typeface="Arial"/>
              <a:buChar char="•"/>
            </a:pPr>
            <a:r>
              <a:rPr lang="en-US" sz="3125">
                <a:solidFill>
                  <a:srgbClr val="FFFFFF"/>
                </a:solidFill>
                <a:latin typeface="Canva Sans"/>
                <a:ea typeface="Canva Sans"/>
                <a:cs typeface="Canva Sans"/>
                <a:sym typeface="Canva Sans"/>
              </a:rPr>
              <a:t>Monitor system update and trading performance</a:t>
            </a:r>
          </a:p>
          <a:p>
            <a:pPr algn="just" marL="674858" indent="-337429" lvl="1">
              <a:lnSpc>
                <a:spcPts val="4376"/>
              </a:lnSpc>
              <a:buFont typeface="Arial"/>
              <a:buChar char="•"/>
            </a:pPr>
            <a:r>
              <a:rPr lang="en-US" sz="3125">
                <a:solidFill>
                  <a:srgbClr val="FFFFFF"/>
                </a:solidFill>
                <a:latin typeface="Canva Sans"/>
                <a:ea typeface="Canva Sans"/>
                <a:cs typeface="Canva Sans"/>
                <a:sym typeface="Canva Sans"/>
              </a:rPr>
              <a:t>Continuously update features and avoid the errors</a:t>
            </a:r>
          </a:p>
          <a:p>
            <a:pPr algn="just" marL="674858" indent="-337429" lvl="1">
              <a:lnSpc>
                <a:spcPts val="4376"/>
              </a:lnSpc>
              <a:buFont typeface="Arial"/>
              <a:buChar char="•"/>
            </a:pPr>
            <a:r>
              <a:rPr lang="en-US" sz="3125">
                <a:solidFill>
                  <a:srgbClr val="FFFFFF"/>
                </a:solidFill>
                <a:latin typeface="Canva Sans"/>
                <a:ea typeface="Canva Sans"/>
                <a:cs typeface="Canva Sans"/>
                <a:sym typeface="Canva Sans"/>
              </a:rPr>
              <a:t>Scale infrastructure using cloud solutions</a:t>
            </a:r>
          </a:p>
          <a:p>
            <a:pPr algn="just" marL="674858" indent="-337429" lvl="1">
              <a:lnSpc>
                <a:spcPts val="4376"/>
              </a:lnSpc>
              <a:buFont typeface="Arial"/>
              <a:buChar char="•"/>
            </a:pPr>
            <a:r>
              <a:rPr lang="en-US" sz="3125">
                <a:solidFill>
                  <a:srgbClr val="FFFFFF"/>
                </a:solidFill>
                <a:latin typeface="Canva Sans"/>
                <a:ea typeface="Canva Sans"/>
                <a:cs typeface="Canva Sans"/>
                <a:sym typeface="Canva Sans"/>
              </a:rPr>
              <a:t>Engage users through feature rollouts, community programs and ongoing support</a:t>
            </a:r>
          </a:p>
          <a:p>
            <a:pPr algn="just">
              <a:lnSpc>
                <a:spcPts val="4376"/>
              </a:lnSpc>
            </a:pPr>
          </a:p>
        </p:txBody>
      </p:sp>
      <p:grpSp>
        <p:nvGrpSpPr>
          <p:cNvPr name="Group 5" id="5"/>
          <p:cNvGrpSpPr/>
          <p:nvPr/>
        </p:nvGrpSpPr>
        <p:grpSpPr>
          <a:xfrm rot="0">
            <a:off x="534674" y="692135"/>
            <a:ext cx="2371173" cy="673130"/>
            <a:chOff x="0" y="0"/>
            <a:chExt cx="749027" cy="212634"/>
          </a:xfrm>
        </p:grpSpPr>
        <p:sp>
          <p:nvSpPr>
            <p:cNvPr name="Freeform 6" id="6"/>
            <p:cNvSpPr/>
            <p:nvPr/>
          </p:nvSpPr>
          <p:spPr>
            <a:xfrm flipH="false" flipV="false" rot="0">
              <a:off x="0" y="0"/>
              <a:ext cx="749027" cy="212634"/>
            </a:xfrm>
            <a:custGeom>
              <a:avLst/>
              <a:gdLst/>
              <a:ahLst/>
              <a:cxnLst/>
              <a:rect r="r" b="b" t="t" l="l"/>
              <a:pathLst>
                <a:path h="212634" w="749027">
                  <a:moveTo>
                    <a:pt x="106317" y="0"/>
                  </a:moveTo>
                  <a:lnTo>
                    <a:pt x="642710" y="0"/>
                  </a:lnTo>
                  <a:cubicBezTo>
                    <a:pt x="701427" y="0"/>
                    <a:pt x="749027" y="47600"/>
                    <a:pt x="749027" y="106317"/>
                  </a:cubicBezTo>
                  <a:lnTo>
                    <a:pt x="749027" y="106317"/>
                  </a:lnTo>
                  <a:cubicBezTo>
                    <a:pt x="749027" y="134514"/>
                    <a:pt x="737825" y="161556"/>
                    <a:pt x="717887" y="181495"/>
                  </a:cubicBezTo>
                  <a:cubicBezTo>
                    <a:pt x="697949" y="201433"/>
                    <a:pt x="670907" y="212634"/>
                    <a:pt x="642710" y="212634"/>
                  </a:cubicBezTo>
                  <a:lnTo>
                    <a:pt x="106317" y="212634"/>
                  </a:lnTo>
                  <a:cubicBezTo>
                    <a:pt x="78120" y="212634"/>
                    <a:pt x="51078" y="201433"/>
                    <a:pt x="31140" y="181495"/>
                  </a:cubicBezTo>
                  <a:cubicBezTo>
                    <a:pt x="11201" y="161556"/>
                    <a:pt x="0" y="134514"/>
                    <a:pt x="0" y="106317"/>
                  </a:cubicBezTo>
                  <a:lnTo>
                    <a:pt x="0" y="106317"/>
                  </a:lnTo>
                  <a:cubicBezTo>
                    <a:pt x="0" y="78120"/>
                    <a:pt x="11201" y="51078"/>
                    <a:pt x="31140" y="31140"/>
                  </a:cubicBezTo>
                  <a:cubicBezTo>
                    <a:pt x="51078" y="11201"/>
                    <a:pt x="78120" y="0"/>
                    <a:pt x="106317" y="0"/>
                  </a:cubicBezTo>
                  <a:close/>
                </a:path>
              </a:pathLst>
            </a:custGeom>
            <a:solidFill>
              <a:srgbClr val="000000">
                <a:alpha val="0"/>
              </a:srgbClr>
            </a:solidFill>
            <a:ln w="38100" cap="rnd">
              <a:solidFill>
                <a:srgbClr val="FFFFFF"/>
              </a:solidFill>
              <a:prstDash val="solid"/>
              <a:round/>
            </a:ln>
          </p:spPr>
        </p:sp>
        <p:sp>
          <p:nvSpPr>
            <p:cNvPr name="TextBox 7" id="7"/>
            <p:cNvSpPr txBox="true"/>
            <p:nvPr/>
          </p:nvSpPr>
          <p:spPr>
            <a:xfrm>
              <a:off x="0" y="-38100"/>
              <a:ext cx="749027" cy="250734"/>
            </a:xfrm>
            <a:prstGeom prst="rect">
              <a:avLst/>
            </a:prstGeom>
          </p:spPr>
          <p:txBody>
            <a:bodyPr anchor="ctr" rtlCol="false" tIns="50800" lIns="50800" bIns="50800" rIns="50800"/>
            <a:lstStyle/>
            <a:p>
              <a:pPr algn="ctr">
                <a:lnSpc>
                  <a:spcPts val="2659"/>
                </a:lnSpc>
                <a:spcBef>
                  <a:spcPct val="0"/>
                </a:spcBef>
              </a:pPr>
            </a:p>
          </p:txBody>
        </p:sp>
      </p:grpSp>
      <p:sp>
        <p:nvSpPr>
          <p:cNvPr name="TextBox 8" id="8"/>
          <p:cNvSpPr txBox="true"/>
          <p:nvPr/>
        </p:nvSpPr>
        <p:spPr>
          <a:xfrm rot="0">
            <a:off x="515624" y="735939"/>
            <a:ext cx="2371173" cy="600751"/>
          </a:xfrm>
          <a:prstGeom prst="rect">
            <a:avLst/>
          </a:prstGeom>
        </p:spPr>
        <p:txBody>
          <a:bodyPr anchor="t" rtlCol="false" tIns="0" lIns="0" bIns="0" rIns="0">
            <a:spAutoFit/>
          </a:bodyPr>
          <a:lstStyle/>
          <a:p>
            <a:pPr algn="ctr">
              <a:lnSpc>
                <a:spcPts val="4920"/>
              </a:lnSpc>
            </a:pPr>
            <a:r>
              <a:rPr lang="en-US" sz="3514" b="true">
                <a:solidFill>
                  <a:srgbClr val="FFFFFF"/>
                </a:solidFill>
                <a:latin typeface="Mina Bold"/>
                <a:ea typeface="Mina Bold"/>
                <a:cs typeface="Mina Bold"/>
                <a:sym typeface="Mina Bold"/>
              </a:rPr>
              <a:t>CEX</a:t>
            </a:r>
          </a:p>
        </p:txBody>
      </p:sp>
    </p:spTree>
  </p:cSld>
  <p:clrMapOvr>
    <a:masterClrMapping/>
  </p:clrMapOvr>
</p:sld>
</file>

<file path=ppt/slides/slide13.xml><?xml version="1.0" encoding="utf-8"?>
<p:sld xmlns:p="http://schemas.openxmlformats.org/presentationml/2006/main" xmlns:a="http://schemas.openxmlformats.org/drawingml/2006/main">
  <p:cSld>
    <p:bg>
      <p:bgPr>
        <a:gradFill rotWithShape="true">
          <a:gsLst>
            <a:gs pos="0">
              <a:srgbClr val="5C3BFF">
                <a:alpha val="100000"/>
              </a:srgbClr>
            </a:gs>
            <a:gs pos="100000">
              <a:srgbClr val="B664FF">
                <a:alpha val="100000"/>
              </a:srgbClr>
            </a:gs>
          </a:gsLst>
          <a:path path="circle">
            <a:fillToRect l="0" r="100000" t="0" b="100000"/>
          </a:path>
          <a:tileRect r="0" l="-100000" b="0" t="-100000"/>
        </a:gradFill>
      </p:bgPr>
    </p:bg>
    <p:spTree>
      <p:nvGrpSpPr>
        <p:cNvPr id="1" name=""/>
        <p:cNvGrpSpPr/>
        <p:nvPr/>
      </p:nvGrpSpPr>
      <p:grpSpPr>
        <a:xfrm>
          <a:off x="0" y="0"/>
          <a:ext cx="0" cy="0"/>
          <a:chOff x="0" y="0"/>
          <a:chExt cx="0" cy="0"/>
        </a:xfrm>
      </p:grpSpPr>
      <p:grpSp>
        <p:nvGrpSpPr>
          <p:cNvPr name="Group 2" id="2"/>
          <p:cNvGrpSpPr/>
          <p:nvPr/>
        </p:nvGrpSpPr>
        <p:grpSpPr>
          <a:xfrm rot="-8100000">
            <a:off x="9887378" y="-2447216"/>
            <a:ext cx="9364319" cy="10563953"/>
            <a:chOff x="0" y="0"/>
            <a:chExt cx="2466323" cy="2782276"/>
          </a:xfrm>
        </p:grpSpPr>
        <p:sp>
          <p:nvSpPr>
            <p:cNvPr name="Freeform 3" id="3"/>
            <p:cNvSpPr/>
            <p:nvPr/>
          </p:nvSpPr>
          <p:spPr>
            <a:xfrm flipH="false" flipV="false" rot="0">
              <a:off x="0" y="0"/>
              <a:ext cx="2466323" cy="2782276"/>
            </a:xfrm>
            <a:custGeom>
              <a:avLst/>
              <a:gdLst/>
              <a:ahLst/>
              <a:cxnLst/>
              <a:rect r="r" b="b" t="t" l="l"/>
              <a:pathLst>
                <a:path h="2782276" w="2466323">
                  <a:moveTo>
                    <a:pt x="46298" y="0"/>
                  </a:moveTo>
                  <a:lnTo>
                    <a:pt x="2420025" y="0"/>
                  </a:lnTo>
                  <a:cubicBezTo>
                    <a:pt x="2432304" y="0"/>
                    <a:pt x="2444080" y="4878"/>
                    <a:pt x="2452762" y="13560"/>
                  </a:cubicBezTo>
                  <a:cubicBezTo>
                    <a:pt x="2461445" y="22243"/>
                    <a:pt x="2466323" y="34019"/>
                    <a:pt x="2466323" y="46298"/>
                  </a:cubicBezTo>
                  <a:lnTo>
                    <a:pt x="2466323" y="2735978"/>
                  </a:lnTo>
                  <a:cubicBezTo>
                    <a:pt x="2466323" y="2761547"/>
                    <a:pt x="2445595" y="2782276"/>
                    <a:pt x="2420025" y="2782276"/>
                  </a:cubicBezTo>
                  <a:lnTo>
                    <a:pt x="46298" y="2782276"/>
                  </a:lnTo>
                  <a:cubicBezTo>
                    <a:pt x="20728" y="2782276"/>
                    <a:pt x="0" y="2761547"/>
                    <a:pt x="0" y="2735978"/>
                  </a:cubicBezTo>
                  <a:lnTo>
                    <a:pt x="0" y="46298"/>
                  </a:lnTo>
                  <a:cubicBezTo>
                    <a:pt x="0" y="20728"/>
                    <a:pt x="20728" y="0"/>
                    <a:pt x="46298" y="0"/>
                  </a:cubicBezTo>
                  <a:close/>
                </a:path>
              </a:pathLst>
            </a:custGeom>
            <a:gradFill rotWithShape="true">
              <a:gsLst>
                <a:gs pos="0">
                  <a:srgbClr val="5C3BFF">
                    <a:alpha val="100000"/>
                  </a:srgbClr>
                </a:gs>
                <a:gs pos="100000">
                  <a:srgbClr val="B664FF">
                    <a:alpha val="100000"/>
                  </a:srgbClr>
                </a:gs>
              </a:gsLst>
              <a:path path="circle">
                <a:fillToRect l="0" r="100000" t="0" b="100000"/>
              </a:path>
              <a:tileRect r="0" l="-100000" b="0" t="-100000"/>
            </a:gradFill>
          </p:spPr>
        </p:sp>
        <p:sp>
          <p:nvSpPr>
            <p:cNvPr name="TextBox 4" id="4"/>
            <p:cNvSpPr txBox="true"/>
            <p:nvPr/>
          </p:nvSpPr>
          <p:spPr>
            <a:xfrm>
              <a:off x="0" y="-38100"/>
              <a:ext cx="2466323" cy="2820376"/>
            </a:xfrm>
            <a:prstGeom prst="rect">
              <a:avLst/>
            </a:prstGeom>
          </p:spPr>
          <p:txBody>
            <a:bodyPr anchor="ctr" rtlCol="false" tIns="50800" lIns="50800" bIns="50800" rIns="50800"/>
            <a:lstStyle/>
            <a:p>
              <a:pPr algn="ctr">
                <a:lnSpc>
                  <a:spcPts val="2659"/>
                </a:lnSpc>
              </a:pPr>
            </a:p>
          </p:txBody>
        </p:sp>
      </p:grpSp>
      <p:sp>
        <p:nvSpPr>
          <p:cNvPr name="TextBox 5" id="5"/>
          <p:cNvSpPr txBox="true"/>
          <p:nvPr/>
        </p:nvSpPr>
        <p:spPr>
          <a:xfrm rot="0">
            <a:off x="430300" y="1673040"/>
            <a:ext cx="9187623" cy="1251349"/>
          </a:xfrm>
          <a:prstGeom prst="rect">
            <a:avLst/>
          </a:prstGeom>
        </p:spPr>
        <p:txBody>
          <a:bodyPr anchor="t" rtlCol="false" tIns="0" lIns="0" bIns="0" rIns="0">
            <a:spAutoFit/>
          </a:bodyPr>
          <a:lstStyle/>
          <a:p>
            <a:pPr algn="l">
              <a:lnSpc>
                <a:spcPts val="10209"/>
              </a:lnSpc>
            </a:pPr>
            <a:r>
              <a:rPr lang="en-US" sz="7292" b="true">
                <a:solidFill>
                  <a:srgbClr val="FFFFFF"/>
                </a:solidFill>
                <a:latin typeface="Mina Bold"/>
                <a:ea typeface="Mina Bold"/>
                <a:cs typeface="Mina Bold"/>
                <a:sym typeface="Mina Bold"/>
              </a:rPr>
              <a:t>Key Features</a:t>
            </a:r>
          </a:p>
        </p:txBody>
      </p:sp>
      <p:grpSp>
        <p:nvGrpSpPr>
          <p:cNvPr name="Group 6" id="6"/>
          <p:cNvGrpSpPr/>
          <p:nvPr/>
        </p:nvGrpSpPr>
        <p:grpSpPr>
          <a:xfrm rot="0">
            <a:off x="14888127" y="355570"/>
            <a:ext cx="2371173" cy="673130"/>
            <a:chOff x="0" y="0"/>
            <a:chExt cx="749027" cy="212634"/>
          </a:xfrm>
        </p:grpSpPr>
        <p:sp>
          <p:nvSpPr>
            <p:cNvPr name="Freeform 7" id="7"/>
            <p:cNvSpPr/>
            <p:nvPr/>
          </p:nvSpPr>
          <p:spPr>
            <a:xfrm flipH="false" flipV="false" rot="0">
              <a:off x="0" y="0"/>
              <a:ext cx="749027" cy="212634"/>
            </a:xfrm>
            <a:custGeom>
              <a:avLst/>
              <a:gdLst/>
              <a:ahLst/>
              <a:cxnLst/>
              <a:rect r="r" b="b" t="t" l="l"/>
              <a:pathLst>
                <a:path h="212634" w="749027">
                  <a:moveTo>
                    <a:pt x="106317" y="0"/>
                  </a:moveTo>
                  <a:lnTo>
                    <a:pt x="642710" y="0"/>
                  </a:lnTo>
                  <a:cubicBezTo>
                    <a:pt x="701427" y="0"/>
                    <a:pt x="749027" y="47600"/>
                    <a:pt x="749027" y="106317"/>
                  </a:cubicBezTo>
                  <a:lnTo>
                    <a:pt x="749027" y="106317"/>
                  </a:lnTo>
                  <a:cubicBezTo>
                    <a:pt x="749027" y="134514"/>
                    <a:pt x="737825" y="161556"/>
                    <a:pt x="717887" y="181495"/>
                  </a:cubicBezTo>
                  <a:cubicBezTo>
                    <a:pt x="697949" y="201433"/>
                    <a:pt x="670907" y="212634"/>
                    <a:pt x="642710" y="212634"/>
                  </a:cubicBezTo>
                  <a:lnTo>
                    <a:pt x="106317" y="212634"/>
                  </a:lnTo>
                  <a:cubicBezTo>
                    <a:pt x="78120" y="212634"/>
                    <a:pt x="51078" y="201433"/>
                    <a:pt x="31140" y="181495"/>
                  </a:cubicBezTo>
                  <a:cubicBezTo>
                    <a:pt x="11201" y="161556"/>
                    <a:pt x="0" y="134514"/>
                    <a:pt x="0" y="106317"/>
                  </a:cubicBezTo>
                  <a:lnTo>
                    <a:pt x="0" y="106317"/>
                  </a:lnTo>
                  <a:cubicBezTo>
                    <a:pt x="0" y="78120"/>
                    <a:pt x="11201" y="51078"/>
                    <a:pt x="31140" y="31140"/>
                  </a:cubicBezTo>
                  <a:cubicBezTo>
                    <a:pt x="51078" y="11201"/>
                    <a:pt x="78120" y="0"/>
                    <a:pt x="106317" y="0"/>
                  </a:cubicBezTo>
                  <a:close/>
                </a:path>
              </a:pathLst>
            </a:custGeom>
            <a:solidFill>
              <a:srgbClr val="000000">
                <a:alpha val="0"/>
              </a:srgbClr>
            </a:solidFill>
            <a:ln w="38100" cap="rnd">
              <a:solidFill>
                <a:srgbClr val="FFFFFF"/>
              </a:solidFill>
              <a:prstDash val="solid"/>
              <a:round/>
            </a:ln>
          </p:spPr>
        </p:sp>
        <p:sp>
          <p:nvSpPr>
            <p:cNvPr name="TextBox 8" id="8"/>
            <p:cNvSpPr txBox="true"/>
            <p:nvPr/>
          </p:nvSpPr>
          <p:spPr>
            <a:xfrm>
              <a:off x="0" y="-38100"/>
              <a:ext cx="749027" cy="250734"/>
            </a:xfrm>
            <a:prstGeom prst="rect">
              <a:avLst/>
            </a:prstGeom>
          </p:spPr>
          <p:txBody>
            <a:bodyPr anchor="ctr" rtlCol="false" tIns="50800" lIns="50800" bIns="50800" rIns="50800"/>
            <a:lstStyle/>
            <a:p>
              <a:pPr algn="ctr">
                <a:lnSpc>
                  <a:spcPts val="2659"/>
                </a:lnSpc>
                <a:spcBef>
                  <a:spcPct val="0"/>
                </a:spcBef>
              </a:pPr>
            </a:p>
          </p:txBody>
        </p:sp>
      </p:grpSp>
      <p:sp>
        <p:nvSpPr>
          <p:cNvPr name="TextBox 9" id="9"/>
          <p:cNvSpPr txBox="true"/>
          <p:nvPr/>
        </p:nvSpPr>
        <p:spPr>
          <a:xfrm rot="0">
            <a:off x="14869077" y="399374"/>
            <a:ext cx="2371173" cy="600751"/>
          </a:xfrm>
          <a:prstGeom prst="rect">
            <a:avLst/>
          </a:prstGeom>
        </p:spPr>
        <p:txBody>
          <a:bodyPr anchor="t" rtlCol="false" tIns="0" lIns="0" bIns="0" rIns="0">
            <a:spAutoFit/>
          </a:bodyPr>
          <a:lstStyle/>
          <a:p>
            <a:pPr algn="ctr">
              <a:lnSpc>
                <a:spcPts val="4920"/>
              </a:lnSpc>
            </a:pPr>
            <a:r>
              <a:rPr lang="en-US" sz="3514" b="true">
                <a:solidFill>
                  <a:srgbClr val="FFFFFF"/>
                </a:solidFill>
                <a:latin typeface="Mina Bold"/>
                <a:ea typeface="Mina Bold"/>
                <a:cs typeface="Mina Bold"/>
                <a:sym typeface="Mina Bold"/>
              </a:rPr>
              <a:t>CEX</a:t>
            </a:r>
          </a:p>
        </p:txBody>
      </p:sp>
      <p:sp>
        <p:nvSpPr>
          <p:cNvPr name="TextBox 10" id="10"/>
          <p:cNvSpPr txBox="true"/>
          <p:nvPr/>
        </p:nvSpPr>
        <p:spPr>
          <a:xfrm rot="0">
            <a:off x="829199" y="3425901"/>
            <a:ext cx="14823495" cy="6194927"/>
          </a:xfrm>
          <a:prstGeom prst="rect">
            <a:avLst/>
          </a:prstGeom>
        </p:spPr>
        <p:txBody>
          <a:bodyPr anchor="t" rtlCol="false" tIns="0" lIns="0" bIns="0" rIns="0">
            <a:spAutoFit/>
          </a:bodyPr>
          <a:lstStyle/>
          <a:p>
            <a:pPr algn="l">
              <a:lnSpc>
                <a:spcPts val="4945"/>
              </a:lnSpc>
            </a:pPr>
            <a:r>
              <a:rPr lang="en-US" sz="3532">
                <a:solidFill>
                  <a:srgbClr val="FFFFFF"/>
                </a:solidFill>
                <a:latin typeface="Canva Sans"/>
                <a:ea typeface="Canva Sans"/>
                <a:cs typeface="Canva Sans"/>
                <a:sym typeface="Canva Sans"/>
              </a:rPr>
              <a:t>In the centralized exchange there are lots of features, here are some:</a:t>
            </a:r>
          </a:p>
          <a:p>
            <a:pPr algn="l" marL="762732" indent="-381366" lvl="1">
              <a:lnSpc>
                <a:spcPts val="4945"/>
              </a:lnSpc>
              <a:buFont typeface="Arial"/>
              <a:buChar char="•"/>
            </a:pPr>
            <a:r>
              <a:rPr lang="en-US" sz="3532">
                <a:solidFill>
                  <a:srgbClr val="FFFFFF"/>
                </a:solidFill>
                <a:latin typeface="Canva Sans"/>
                <a:ea typeface="Canva Sans"/>
                <a:cs typeface="Canva Sans"/>
                <a:sym typeface="Canva Sans"/>
              </a:rPr>
              <a:t>High-Performance Trading Engine: Fast and efficient order matching.</a:t>
            </a:r>
          </a:p>
          <a:p>
            <a:pPr algn="l" marL="762732" indent="-381366" lvl="1">
              <a:lnSpc>
                <a:spcPts val="4945"/>
              </a:lnSpc>
              <a:buFont typeface="Arial"/>
              <a:buChar char="•"/>
            </a:pPr>
            <a:r>
              <a:rPr lang="en-US" sz="3532">
                <a:solidFill>
                  <a:srgbClr val="FFFFFF"/>
                </a:solidFill>
                <a:latin typeface="Canva Sans"/>
                <a:ea typeface="Canva Sans"/>
                <a:cs typeface="Canva Sans"/>
                <a:sym typeface="Canva Sans"/>
              </a:rPr>
              <a:t>Secure Wallet Integration: Secure storage and management of digital assets.</a:t>
            </a:r>
          </a:p>
          <a:p>
            <a:pPr algn="l" marL="762732" indent="-381366" lvl="1">
              <a:lnSpc>
                <a:spcPts val="4945"/>
              </a:lnSpc>
              <a:buFont typeface="Arial"/>
              <a:buChar char="•"/>
            </a:pPr>
            <a:r>
              <a:rPr lang="en-US" sz="3532">
                <a:solidFill>
                  <a:srgbClr val="FFFFFF"/>
                </a:solidFill>
                <a:latin typeface="Canva Sans"/>
                <a:ea typeface="Canva Sans"/>
                <a:cs typeface="Canva Sans"/>
                <a:sym typeface="Canva Sans"/>
              </a:rPr>
              <a:t>User-Friendly Interface: Intuitive and easy-</a:t>
            </a:r>
            <a:r>
              <a:rPr lang="en-US" sz="3532">
                <a:solidFill>
                  <a:srgbClr val="FFFFFF"/>
                </a:solidFill>
                <a:latin typeface="Canva Sans"/>
                <a:ea typeface="Canva Sans"/>
                <a:cs typeface="Canva Sans"/>
                <a:sym typeface="Canva Sans"/>
              </a:rPr>
              <a:t>to-navigate platform.</a:t>
            </a:r>
          </a:p>
          <a:p>
            <a:pPr algn="l" marL="762732" indent="-381366" lvl="1">
              <a:lnSpc>
                <a:spcPts val="4945"/>
              </a:lnSpc>
              <a:buFont typeface="Arial"/>
              <a:buChar char="•"/>
            </a:pPr>
            <a:r>
              <a:rPr lang="en-US" sz="3532">
                <a:solidFill>
                  <a:srgbClr val="FFFFFF"/>
                </a:solidFill>
                <a:latin typeface="Canva Sans"/>
                <a:ea typeface="Canva Sans"/>
                <a:cs typeface="Canva Sans"/>
                <a:sym typeface="Canva Sans"/>
              </a:rPr>
              <a:t>Advanced Trading Tools: Charts, indicators, and order types.</a:t>
            </a:r>
          </a:p>
          <a:p>
            <a:pPr algn="l" marL="762732" indent="-381366" lvl="1">
              <a:lnSpc>
                <a:spcPts val="4945"/>
              </a:lnSpc>
              <a:buFont typeface="Arial"/>
              <a:buChar char="•"/>
            </a:pPr>
            <a:r>
              <a:rPr lang="en-US" sz="3532">
                <a:solidFill>
                  <a:srgbClr val="FFFFFF"/>
                </a:solidFill>
                <a:latin typeface="Canva Sans"/>
                <a:ea typeface="Canva Sans"/>
                <a:cs typeface="Canva Sans"/>
                <a:sym typeface="Canva Sans"/>
              </a:rPr>
              <a:t>API Support: Integration with third-party applications.</a:t>
            </a:r>
          </a:p>
          <a:p>
            <a:pPr algn="l" marL="762732" indent="-381366" lvl="1">
              <a:lnSpc>
                <a:spcPts val="4945"/>
              </a:lnSpc>
              <a:buFont typeface="Arial"/>
              <a:buChar char="•"/>
            </a:pPr>
            <a:r>
              <a:rPr lang="en-US" sz="3532">
                <a:solidFill>
                  <a:srgbClr val="FFFFFF"/>
                </a:solidFill>
                <a:latin typeface="Canva Sans"/>
                <a:ea typeface="Canva Sans"/>
                <a:cs typeface="Canva Sans"/>
                <a:sym typeface="Canva Sans"/>
              </a:rPr>
              <a:t>Responsive Customer Support: Timely and helpful assistance.</a:t>
            </a:r>
          </a:p>
          <a:p>
            <a:pPr algn="l">
              <a:lnSpc>
                <a:spcPts val="4945"/>
              </a:lnSpc>
            </a:pP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0E0440"/>
        </a:solidFill>
      </p:bgPr>
    </p:bg>
    <p:spTree>
      <p:nvGrpSpPr>
        <p:cNvPr id="1" name=""/>
        <p:cNvGrpSpPr/>
        <p:nvPr/>
      </p:nvGrpSpPr>
      <p:grpSpPr>
        <a:xfrm>
          <a:off x="0" y="0"/>
          <a:ext cx="0" cy="0"/>
          <a:chOff x="0" y="0"/>
          <a:chExt cx="0" cy="0"/>
        </a:xfrm>
      </p:grpSpPr>
      <p:sp>
        <p:nvSpPr>
          <p:cNvPr name="Freeform 2" id="2"/>
          <p:cNvSpPr/>
          <p:nvPr/>
        </p:nvSpPr>
        <p:spPr>
          <a:xfrm flipH="false" flipV="false" rot="0">
            <a:off x="10872694" y="-954556"/>
            <a:ext cx="10205074" cy="10711432"/>
          </a:xfrm>
          <a:custGeom>
            <a:avLst/>
            <a:gdLst/>
            <a:ahLst/>
            <a:cxnLst/>
            <a:rect r="r" b="b" t="t" l="l"/>
            <a:pathLst>
              <a:path h="10711432" w="10205074">
                <a:moveTo>
                  <a:pt x="0" y="0"/>
                </a:moveTo>
                <a:lnTo>
                  <a:pt x="10205073" y="0"/>
                </a:lnTo>
                <a:lnTo>
                  <a:pt x="10205073" y="10711432"/>
                </a:lnTo>
                <a:lnTo>
                  <a:pt x="0" y="1071143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267066" y="1806931"/>
            <a:ext cx="13623770" cy="1277391"/>
          </a:xfrm>
          <a:prstGeom prst="rect">
            <a:avLst/>
          </a:prstGeom>
        </p:spPr>
        <p:txBody>
          <a:bodyPr anchor="t" rtlCol="false" tIns="0" lIns="0" bIns="0" rIns="0">
            <a:spAutoFit/>
          </a:bodyPr>
          <a:lstStyle/>
          <a:p>
            <a:pPr algn="l">
              <a:lnSpc>
                <a:spcPts val="10442"/>
              </a:lnSpc>
            </a:pPr>
            <a:r>
              <a:rPr lang="en-US" sz="7459" b="true">
                <a:solidFill>
                  <a:srgbClr val="FFFFFF"/>
                </a:solidFill>
                <a:latin typeface="Mina Bold"/>
                <a:ea typeface="Mina Bold"/>
                <a:cs typeface="Mina Bold"/>
                <a:sym typeface="Mina Bold"/>
              </a:rPr>
              <a:t>Key Considerations</a:t>
            </a:r>
          </a:p>
        </p:txBody>
      </p:sp>
      <p:sp>
        <p:nvSpPr>
          <p:cNvPr name="TextBox 4" id="4"/>
          <p:cNvSpPr txBox="true"/>
          <p:nvPr/>
        </p:nvSpPr>
        <p:spPr>
          <a:xfrm rot="0">
            <a:off x="636163" y="3460808"/>
            <a:ext cx="10236530" cy="5934711"/>
          </a:xfrm>
          <a:prstGeom prst="rect">
            <a:avLst/>
          </a:prstGeom>
        </p:spPr>
        <p:txBody>
          <a:bodyPr anchor="t" rtlCol="false" tIns="0" lIns="0" bIns="0" rIns="0">
            <a:spAutoFit/>
          </a:bodyPr>
          <a:lstStyle/>
          <a:p>
            <a:pPr algn="l">
              <a:lnSpc>
                <a:spcPts val="3639"/>
              </a:lnSpc>
              <a:spcBef>
                <a:spcPct val="0"/>
              </a:spcBef>
            </a:pPr>
            <a:r>
              <a:rPr lang="en-US" sz="2599">
                <a:solidFill>
                  <a:srgbClr val="FFFFFF"/>
                </a:solidFill>
                <a:latin typeface="Canva Sans"/>
                <a:ea typeface="Canva Sans"/>
                <a:cs typeface="Canva Sans"/>
                <a:sym typeface="Canva Sans"/>
              </a:rPr>
              <a:t>For creating a centralized exchange you need to consider some functions that build your platform with more secure and user experience.</a:t>
            </a:r>
          </a:p>
          <a:p>
            <a:pPr algn="l" marL="561336" indent="-280668" lvl="1">
              <a:lnSpc>
                <a:spcPts val="3639"/>
              </a:lnSpc>
              <a:buFont typeface="Arial"/>
              <a:buChar char="•"/>
            </a:pPr>
            <a:r>
              <a:rPr lang="en-US" sz="2599">
                <a:solidFill>
                  <a:srgbClr val="FFFFFF"/>
                </a:solidFill>
                <a:latin typeface="Canva Sans"/>
                <a:ea typeface="Canva Sans"/>
                <a:cs typeface="Canva Sans"/>
                <a:sym typeface="Canva Sans"/>
              </a:rPr>
              <a:t>Security: Your platform must be resilient to hacking and fraud.</a:t>
            </a:r>
          </a:p>
          <a:p>
            <a:pPr algn="l" marL="561336" indent="-280668" lvl="1">
              <a:lnSpc>
                <a:spcPts val="3639"/>
              </a:lnSpc>
              <a:buFont typeface="Arial"/>
              <a:buChar char="•"/>
            </a:pPr>
            <a:r>
              <a:rPr lang="en-US" sz="2599">
                <a:solidFill>
                  <a:srgbClr val="FFFFFF"/>
                </a:solidFill>
                <a:latin typeface="Canva Sans"/>
                <a:ea typeface="Canva Sans"/>
                <a:cs typeface="Canva Sans"/>
                <a:sym typeface="Canva Sans"/>
              </a:rPr>
              <a:t>Compliance: Stay ahead of regulatory changes to avoid shutdowns or penalty.</a:t>
            </a:r>
          </a:p>
          <a:p>
            <a:pPr algn="l" marL="561336" indent="-280668" lvl="1">
              <a:lnSpc>
                <a:spcPts val="3639"/>
              </a:lnSpc>
              <a:buFont typeface="Arial"/>
              <a:buChar char="•"/>
            </a:pPr>
            <a:r>
              <a:rPr lang="en-US" sz="2599">
                <a:solidFill>
                  <a:srgbClr val="FFFFFF"/>
                </a:solidFill>
                <a:latin typeface="Canva Sans"/>
                <a:ea typeface="Canva Sans"/>
                <a:cs typeface="Canva Sans"/>
                <a:sym typeface="Canva Sans"/>
              </a:rPr>
              <a:t>Scalability: Design architecture that supports rapid user growth.</a:t>
            </a:r>
          </a:p>
          <a:p>
            <a:pPr algn="l" marL="561336" indent="-280668" lvl="1">
              <a:lnSpc>
                <a:spcPts val="3639"/>
              </a:lnSpc>
              <a:buFont typeface="Arial"/>
              <a:buChar char="•"/>
            </a:pPr>
            <a:r>
              <a:rPr lang="en-US" sz="2599">
                <a:solidFill>
                  <a:srgbClr val="FFFFFF"/>
                </a:solidFill>
                <a:latin typeface="Canva Sans"/>
                <a:ea typeface="Canva Sans"/>
                <a:cs typeface="Canva Sans"/>
                <a:sym typeface="Canva Sans"/>
              </a:rPr>
              <a:t>Liquidity: Partner with market makers or other exchanges to ensure active trading.</a:t>
            </a:r>
          </a:p>
          <a:p>
            <a:pPr algn="l" marL="561336" indent="-280668" lvl="1">
              <a:lnSpc>
                <a:spcPts val="3639"/>
              </a:lnSpc>
              <a:buFont typeface="Arial"/>
              <a:buChar char="•"/>
            </a:pPr>
            <a:r>
              <a:rPr lang="en-US" sz="2599">
                <a:solidFill>
                  <a:srgbClr val="FFFFFF"/>
                </a:solidFill>
                <a:latin typeface="Canva Sans"/>
                <a:ea typeface="Canva Sans"/>
                <a:cs typeface="Canva Sans"/>
                <a:sym typeface="Canva Sans"/>
              </a:rPr>
              <a:t>User Experience: Clean UI and fast onboarding equals to happy, loyal users.</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5C3BFF">
                <a:alpha val="100000"/>
              </a:srgbClr>
            </a:gs>
            <a:gs pos="100000">
              <a:srgbClr val="B664FF">
                <a:alpha val="100000"/>
              </a:srgbClr>
            </a:gs>
          </a:gsLst>
          <a:path path="circle">
            <a:fillToRect l="0" r="100000" t="0" b="100000"/>
          </a:path>
          <a:tileRect r="0" l="-100000" b="0" t="-100000"/>
        </a:gradFill>
      </p:bgPr>
    </p:bg>
    <p:spTree>
      <p:nvGrpSpPr>
        <p:cNvPr id="1" name=""/>
        <p:cNvGrpSpPr/>
        <p:nvPr/>
      </p:nvGrpSpPr>
      <p:grpSpPr>
        <a:xfrm>
          <a:off x="0" y="0"/>
          <a:ext cx="0" cy="0"/>
          <a:chOff x="0" y="0"/>
          <a:chExt cx="0" cy="0"/>
        </a:xfrm>
      </p:grpSpPr>
      <p:sp>
        <p:nvSpPr>
          <p:cNvPr name="Freeform 2" id="2"/>
          <p:cNvSpPr/>
          <p:nvPr/>
        </p:nvSpPr>
        <p:spPr>
          <a:xfrm flipH="false" flipV="false" rot="0">
            <a:off x="11894213" y="-1425495"/>
            <a:ext cx="11733829" cy="11712495"/>
          </a:xfrm>
          <a:custGeom>
            <a:avLst/>
            <a:gdLst/>
            <a:ahLst/>
            <a:cxnLst/>
            <a:rect r="r" b="b" t="t" l="l"/>
            <a:pathLst>
              <a:path h="11712495" w="11733829">
                <a:moveTo>
                  <a:pt x="0" y="0"/>
                </a:moveTo>
                <a:lnTo>
                  <a:pt x="11733829" y="0"/>
                </a:lnTo>
                <a:lnTo>
                  <a:pt x="11733829" y="11712495"/>
                </a:lnTo>
                <a:lnTo>
                  <a:pt x="0" y="11712495"/>
                </a:lnTo>
                <a:lnTo>
                  <a:pt x="0" y="0"/>
                </a:lnTo>
                <a:close/>
              </a:path>
            </a:pathLst>
          </a:custGeom>
          <a:blipFill>
            <a:blip r:embed="rId2">
              <a:alphaModFix amt="60000"/>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403616" y="692135"/>
            <a:ext cx="2371173" cy="673130"/>
            <a:chOff x="0" y="0"/>
            <a:chExt cx="749027" cy="212634"/>
          </a:xfrm>
        </p:grpSpPr>
        <p:sp>
          <p:nvSpPr>
            <p:cNvPr name="Freeform 4" id="4"/>
            <p:cNvSpPr/>
            <p:nvPr/>
          </p:nvSpPr>
          <p:spPr>
            <a:xfrm flipH="false" flipV="false" rot="0">
              <a:off x="0" y="0"/>
              <a:ext cx="749027" cy="212634"/>
            </a:xfrm>
            <a:custGeom>
              <a:avLst/>
              <a:gdLst/>
              <a:ahLst/>
              <a:cxnLst/>
              <a:rect r="r" b="b" t="t" l="l"/>
              <a:pathLst>
                <a:path h="212634" w="749027">
                  <a:moveTo>
                    <a:pt x="106317" y="0"/>
                  </a:moveTo>
                  <a:lnTo>
                    <a:pt x="642710" y="0"/>
                  </a:lnTo>
                  <a:cubicBezTo>
                    <a:pt x="701427" y="0"/>
                    <a:pt x="749027" y="47600"/>
                    <a:pt x="749027" y="106317"/>
                  </a:cubicBezTo>
                  <a:lnTo>
                    <a:pt x="749027" y="106317"/>
                  </a:lnTo>
                  <a:cubicBezTo>
                    <a:pt x="749027" y="134514"/>
                    <a:pt x="737825" y="161556"/>
                    <a:pt x="717887" y="181495"/>
                  </a:cubicBezTo>
                  <a:cubicBezTo>
                    <a:pt x="697949" y="201433"/>
                    <a:pt x="670907" y="212634"/>
                    <a:pt x="642710" y="212634"/>
                  </a:cubicBezTo>
                  <a:lnTo>
                    <a:pt x="106317" y="212634"/>
                  </a:lnTo>
                  <a:cubicBezTo>
                    <a:pt x="78120" y="212634"/>
                    <a:pt x="51078" y="201433"/>
                    <a:pt x="31140" y="181495"/>
                  </a:cubicBezTo>
                  <a:cubicBezTo>
                    <a:pt x="11201" y="161556"/>
                    <a:pt x="0" y="134514"/>
                    <a:pt x="0" y="106317"/>
                  </a:cubicBezTo>
                  <a:lnTo>
                    <a:pt x="0" y="106317"/>
                  </a:lnTo>
                  <a:cubicBezTo>
                    <a:pt x="0" y="78120"/>
                    <a:pt x="11201" y="51078"/>
                    <a:pt x="31140" y="31140"/>
                  </a:cubicBezTo>
                  <a:cubicBezTo>
                    <a:pt x="51078" y="11201"/>
                    <a:pt x="78120" y="0"/>
                    <a:pt x="106317" y="0"/>
                  </a:cubicBezTo>
                  <a:close/>
                </a:path>
              </a:pathLst>
            </a:custGeom>
            <a:solidFill>
              <a:srgbClr val="000000">
                <a:alpha val="0"/>
              </a:srgbClr>
            </a:solidFill>
            <a:ln w="38100" cap="rnd">
              <a:solidFill>
                <a:srgbClr val="FFFFFF"/>
              </a:solidFill>
              <a:prstDash val="solid"/>
              <a:round/>
            </a:ln>
          </p:spPr>
        </p:sp>
        <p:sp>
          <p:nvSpPr>
            <p:cNvPr name="TextBox 5" id="5"/>
            <p:cNvSpPr txBox="true"/>
            <p:nvPr/>
          </p:nvSpPr>
          <p:spPr>
            <a:xfrm>
              <a:off x="0" y="-38100"/>
              <a:ext cx="749027" cy="250734"/>
            </a:xfrm>
            <a:prstGeom prst="rect">
              <a:avLst/>
            </a:prstGeom>
          </p:spPr>
          <p:txBody>
            <a:bodyPr anchor="ctr" rtlCol="false" tIns="50800" lIns="50800" bIns="50800" rIns="50800"/>
            <a:lstStyle/>
            <a:p>
              <a:pPr algn="ctr">
                <a:lnSpc>
                  <a:spcPts val="2659"/>
                </a:lnSpc>
                <a:spcBef>
                  <a:spcPct val="0"/>
                </a:spcBef>
              </a:pPr>
            </a:p>
          </p:txBody>
        </p:sp>
      </p:grpSp>
      <p:sp>
        <p:nvSpPr>
          <p:cNvPr name="TextBox 6" id="6"/>
          <p:cNvSpPr txBox="true"/>
          <p:nvPr/>
        </p:nvSpPr>
        <p:spPr>
          <a:xfrm rot="0">
            <a:off x="365516" y="748232"/>
            <a:ext cx="2371173" cy="600751"/>
          </a:xfrm>
          <a:prstGeom prst="rect">
            <a:avLst/>
          </a:prstGeom>
        </p:spPr>
        <p:txBody>
          <a:bodyPr anchor="t" rtlCol="false" tIns="0" lIns="0" bIns="0" rIns="0">
            <a:spAutoFit/>
          </a:bodyPr>
          <a:lstStyle/>
          <a:p>
            <a:pPr algn="ctr">
              <a:lnSpc>
                <a:spcPts val="4920"/>
              </a:lnSpc>
            </a:pPr>
            <a:r>
              <a:rPr lang="en-US" sz="3514" b="true">
                <a:solidFill>
                  <a:srgbClr val="FFFFFF"/>
                </a:solidFill>
                <a:latin typeface="Mina Bold"/>
                <a:ea typeface="Mina Bold"/>
                <a:cs typeface="Mina Bold"/>
                <a:sym typeface="Mina Bold"/>
              </a:rPr>
              <a:t>CEX</a:t>
            </a:r>
          </a:p>
        </p:txBody>
      </p:sp>
      <p:sp>
        <p:nvSpPr>
          <p:cNvPr name="TextBox 7" id="7"/>
          <p:cNvSpPr txBox="true"/>
          <p:nvPr/>
        </p:nvSpPr>
        <p:spPr>
          <a:xfrm rot="0">
            <a:off x="1028700" y="2298538"/>
            <a:ext cx="9773519" cy="1734535"/>
          </a:xfrm>
          <a:prstGeom prst="rect">
            <a:avLst/>
          </a:prstGeom>
        </p:spPr>
        <p:txBody>
          <a:bodyPr anchor="t" rtlCol="false" tIns="0" lIns="0" bIns="0" rIns="0">
            <a:spAutoFit/>
          </a:bodyPr>
          <a:lstStyle/>
          <a:p>
            <a:pPr algn="l">
              <a:lnSpc>
                <a:spcPts val="14221"/>
              </a:lnSpc>
            </a:pPr>
            <a:r>
              <a:rPr lang="en-US" sz="10158" b="true">
                <a:solidFill>
                  <a:srgbClr val="FFFFFF"/>
                </a:solidFill>
                <a:latin typeface="Mina Bold"/>
                <a:ea typeface="Mina Bold"/>
                <a:cs typeface="Mina Bold"/>
                <a:sym typeface="Mina Bold"/>
              </a:rPr>
              <a:t>Conclusion</a:t>
            </a:r>
          </a:p>
        </p:txBody>
      </p:sp>
      <p:sp>
        <p:nvSpPr>
          <p:cNvPr name="TextBox 8" id="8"/>
          <p:cNvSpPr txBox="true"/>
          <p:nvPr/>
        </p:nvSpPr>
        <p:spPr>
          <a:xfrm rot="0">
            <a:off x="1354942" y="4373603"/>
            <a:ext cx="9916650" cy="3936730"/>
          </a:xfrm>
          <a:prstGeom prst="rect">
            <a:avLst/>
          </a:prstGeom>
        </p:spPr>
        <p:txBody>
          <a:bodyPr anchor="t" rtlCol="false" tIns="0" lIns="0" bIns="0" rIns="0">
            <a:spAutoFit/>
          </a:bodyPr>
          <a:lstStyle/>
          <a:p>
            <a:pPr algn="l">
              <a:lnSpc>
                <a:spcPts val="3514"/>
              </a:lnSpc>
            </a:pPr>
            <a:r>
              <a:rPr lang="en-US" sz="2510">
                <a:solidFill>
                  <a:srgbClr val="FFFFFF"/>
                </a:solidFill>
                <a:latin typeface="Canva Sans"/>
                <a:ea typeface="Canva Sans"/>
                <a:cs typeface="Canva Sans"/>
                <a:sym typeface="Canva Sans"/>
              </a:rPr>
              <a:t>Developing a centralized exchange is tough but with the right planning and exact execution it is easy to achieve. By following this guide you will create a successful exchange platform with high security and target audience. Creating a centralized exchange needs to consider security, compliance, scalability, and user satisfaction. The user satisfaction is more important in building the platform. Remember that security, compliance, and user experience are paramount to long term success.</a:t>
            </a:r>
          </a:p>
          <a:p>
            <a:pPr algn="l">
              <a:lnSpc>
                <a:spcPts val="3514"/>
              </a:lnSpc>
            </a:pP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5C3BFF">
                <a:alpha val="100000"/>
              </a:srgbClr>
            </a:gs>
            <a:gs pos="100000">
              <a:srgbClr val="B664FF">
                <a:alpha val="100000"/>
              </a:srgbClr>
            </a:gs>
          </a:gsLst>
          <a:path path="circle">
            <a:fillToRect l="0" r="100000" t="0" b="100000"/>
          </a:path>
          <a:tileRect r="0" l="-100000" b="0" t="-100000"/>
        </a:gradFill>
      </p:bgPr>
    </p:bg>
    <p:spTree>
      <p:nvGrpSpPr>
        <p:cNvPr id="1" name=""/>
        <p:cNvGrpSpPr/>
        <p:nvPr/>
      </p:nvGrpSpPr>
      <p:grpSpPr>
        <a:xfrm>
          <a:off x="0" y="0"/>
          <a:ext cx="0" cy="0"/>
          <a:chOff x="0" y="0"/>
          <a:chExt cx="0" cy="0"/>
        </a:xfrm>
      </p:grpSpPr>
      <p:sp>
        <p:nvSpPr>
          <p:cNvPr name="Freeform 2" id="2"/>
          <p:cNvSpPr/>
          <p:nvPr/>
        </p:nvSpPr>
        <p:spPr>
          <a:xfrm flipH="false" flipV="false" rot="0">
            <a:off x="-219732" y="0"/>
            <a:ext cx="10305738" cy="10287000"/>
          </a:xfrm>
          <a:custGeom>
            <a:avLst/>
            <a:gdLst/>
            <a:ahLst/>
            <a:cxnLst/>
            <a:rect r="r" b="b" t="t" l="l"/>
            <a:pathLst>
              <a:path h="10287000" w="10305738">
                <a:moveTo>
                  <a:pt x="0" y="0"/>
                </a:moveTo>
                <a:lnTo>
                  <a:pt x="10305737" y="0"/>
                </a:lnTo>
                <a:lnTo>
                  <a:pt x="10305737" y="10287000"/>
                </a:lnTo>
                <a:lnTo>
                  <a:pt x="0" y="10287000"/>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9144000" y="0"/>
            <a:ext cx="10305738" cy="10287000"/>
          </a:xfrm>
          <a:custGeom>
            <a:avLst/>
            <a:gdLst/>
            <a:ahLst/>
            <a:cxnLst/>
            <a:rect r="r" b="b" t="t" l="l"/>
            <a:pathLst>
              <a:path h="10287000" w="10305738">
                <a:moveTo>
                  <a:pt x="0" y="0"/>
                </a:moveTo>
                <a:lnTo>
                  <a:pt x="10305738" y="0"/>
                </a:lnTo>
                <a:lnTo>
                  <a:pt x="10305738" y="10287000"/>
                </a:lnTo>
                <a:lnTo>
                  <a:pt x="0" y="10287000"/>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TextBox 4" id="4"/>
          <p:cNvSpPr txBox="true"/>
          <p:nvPr/>
        </p:nvSpPr>
        <p:spPr>
          <a:xfrm rot="0">
            <a:off x="4408585" y="3883810"/>
            <a:ext cx="9470831" cy="2465856"/>
          </a:xfrm>
          <a:prstGeom prst="rect">
            <a:avLst/>
          </a:prstGeom>
        </p:spPr>
        <p:txBody>
          <a:bodyPr anchor="t" rtlCol="false" tIns="0" lIns="0" bIns="0" rIns="0">
            <a:spAutoFit/>
          </a:bodyPr>
          <a:lstStyle/>
          <a:p>
            <a:pPr algn="ctr">
              <a:lnSpc>
                <a:spcPts val="20233"/>
              </a:lnSpc>
            </a:pPr>
            <a:r>
              <a:rPr lang="en-US" sz="14452" b="true">
                <a:solidFill>
                  <a:srgbClr val="FFFFFF"/>
                </a:solidFill>
                <a:latin typeface="Mina Bold"/>
                <a:ea typeface="Mina Bold"/>
                <a:cs typeface="Mina Bold"/>
                <a:sym typeface="Mina Bold"/>
              </a:rPr>
              <a:t>Thank you</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DAGkIXJKFrE</dc:identifier>
  <dcterms:modified xsi:type="dcterms:W3CDTF">2011-08-01T06:04:30Z</dcterms:modified>
  <cp:revision>1</cp:revision>
  <dc:title>From Idea to Launch: The Complete Guide to Centralized Exchange Development</dc:title>
</cp:coreProperties>
</file>