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Lst>
  <p:sldSz cx="18288000" cy="10287000"/>
  <p:notesSz cx="6858000" cy="9144000"/>
  <p:embeddedFontLst>
    <p:embeddedFont>
      <p:font typeface="Canva Sans Bold" charset="1" panose="020B0803030501040103"/>
      <p:regular r:id="rId13"/>
    </p:embeddedFont>
    <p:embeddedFont>
      <p:font typeface="Canva Sans" charset="1" panose="020B0503030501040103"/>
      <p:regular r:id="rId14"/>
    </p:embeddedFont>
    <p:embeddedFont>
      <p:font typeface="Arial" charset="1" panose="020B0502020202020204"/>
      <p:regular r:id="rId15"/>
    </p:embeddedFont>
    <p:embeddedFont>
      <p:font typeface="Arial Bold" charset="1" panose="020B0802020202020204"/>
      <p:regular r:id="rId16"/>
    </p:embeddedFont>
    <p:embeddedFont>
      <p:font typeface="TT Hoves Bold" charset="1" panose="02000003020000060003"/>
      <p:regular r:id="rId17"/>
    </p:embeddedFont>
    <p:embeddedFont>
      <p:font typeface="TT Hoves" charset="1" panose="02000003020000060003"/>
      <p:regular r:id="rId18"/>
    </p:embeddedFont>
    <p:embeddedFont>
      <p:font typeface="TT Firs Neue Bold" charset="1" panose="02000803030000020004"/>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https://www.blockchainx.tech/kucoin-clone-script/"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https://www.blockchainx.tech/cryptocurrency-exchange-script/" TargetMode="External" Type="http://schemas.openxmlformats.org/officeDocument/2006/relationships/hyperlink"/><Relationship Id="rId8" Target="../media/image7.png" Type="http://schemas.openxmlformats.org/officeDocument/2006/relationships/image"/><Relationship Id="rId9" Target="../media/image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A0074"/>
        </a:solidFill>
      </p:bgPr>
    </p:bg>
    <p:spTree>
      <p:nvGrpSpPr>
        <p:cNvPr id="1" name=""/>
        <p:cNvGrpSpPr/>
        <p:nvPr/>
      </p:nvGrpSpPr>
      <p:grpSpPr>
        <a:xfrm>
          <a:off x="0" y="0"/>
          <a:ext cx="0" cy="0"/>
          <a:chOff x="0" y="0"/>
          <a:chExt cx="0" cy="0"/>
        </a:xfrm>
      </p:grpSpPr>
      <p:sp>
        <p:nvSpPr>
          <p:cNvPr name="Freeform 2" id="2"/>
          <p:cNvSpPr/>
          <p:nvPr/>
        </p:nvSpPr>
        <p:spPr>
          <a:xfrm flipH="false" flipV="false" rot="0">
            <a:off x="14276990" y="-5023364"/>
            <a:ext cx="8928900" cy="8928900"/>
          </a:xfrm>
          <a:custGeom>
            <a:avLst/>
            <a:gdLst/>
            <a:ahLst/>
            <a:cxnLst/>
            <a:rect r="r" b="b" t="t" l="l"/>
            <a:pathLst>
              <a:path h="8928900" w="8928900">
                <a:moveTo>
                  <a:pt x="0" y="0"/>
                </a:moveTo>
                <a:lnTo>
                  <a:pt x="8928899" y="0"/>
                </a:lnTo>
                <a:lnTo>
                  <a:pt x="8928899" y="8928900"/>
                </a:lnTo>
                <a:lnTo>
                  <a:pt x="0" y="89289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63626" y="-2616314"/>
            <a:ext cx="4784651" cy="4114800"/>
          </a:xfrm>
          <a:custGeom>
            <a:avLst/>
            <a:gdLst/>
            <a:ahLst/>
            <a:cxnLst/>
            <a:rect r="r" b="b" t="t" l="l"/>
            <a:pathLst>
              <a:path h="4114800" w="4784651">
                <a:moveTo>
                  <a:pt x="0" y="0"/>
                </a:moveTo>
                <a:lnTo>
                  <a:pt x="4784652" y="0"/>
                </a:lnTo>
                <a:lnTo>
                  <a:pt x="4784652"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true" flipV="true" rot="0">
            <a:off x="14796651" y="7800353"/>
            <a:ext cx="4784651" cy="4114800"/>
          </a:xfrm>
          <a:custGeom>
            <a:avLst/>
            <a:gdLst/>
            <a:ahLst/>
            <a:cxnLst/>
            <a:rect r="r" b="b" t="t" l="l"/>
            <a:pathLst>
              <a:path h="4114800" w="4784651">
                <a:moveTo>
                  <a:pt x="4784651" y="4114800"/>
                </a:moveTo>
                <a:lnTo>
                  <a:pt x="0" y="4114800"/>
                </a:lnTo>
                <a:lnTo>
                  <a:pt x="0" y="0"/>
                </a:lnTo>
                <a:lnTo>
                  <a:pt x="4784651" y="0"/>
                </a:lnTo>
                <a:lnTo>
                  <a:pt x="4784651" y="411480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4178674" y="6362490"/>
            <a:ext cx="8928900" cy="8928900"/>
          </a:xfrm>
          <a:custGeom>
            <a:avLst/>
            <a:gdLst/>
            <a:ahLst/>
            <a:cxnLst/>
            <a:rect r="r" b="b" t="t" l="l"/>
            <a:pathLst>
              <a:path h="8928900" w="8928900">
                <a:moveTo>
                  <a:pt x="0" y="0"/>
                </a:moveTo>
                <a:lnTo>
                  <a:pt x="8928900" y="0"/>
                </a:lnTo>
                <a:lnTo>
                  <a:pt x="8928900" y="8928900"/>
                </a:lnTo>
                <a:lnTo>
                  <a:pt x="0" y="89289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8201184" y="337370"/>
            <a:ext cx="2436514" cy="2639556"/>
          </a:xfrm>
          <a:custGeom>
            <a:avLst/>
            <a:gdLst/>
            <a:ahLst/>
            <a:cxnLst/>
            <a:rect r="r" b="b" t="t" l="l"/>
            <a:pathLst>
              <a:path h="2639556" w="2436514">
                <a:moveTo>
                  <a:pt x="0" y="0"/>
                </a:moveTo>
                <a:lnTo>
                  <a:pt x="2436513" y="0"/>
                </a:lnTo>
                <a:lnTo>
                  <a:pt x="2436513" y="2639556"/>
                </a:lnTo>
                <a:lnTo>
                  <a:pt x="0" y="2639556"/>
                </a:lnTo>
                <a:lnTo>
                  <a:pt x="0" y="0"/>
                </a:lnTo>
                <a:close/>
              </a:path>
            </a:pathLst>
          </a:custGeom>
          <a:blipFill>
            <a:blip r:embed="rId6"/>
            <a:stretch>
              <a:fillRect l="0" t="0" r="0" b="0"/>
            </a:stretch>
          </a:blipFill>
        </p:spPr>
      </p:sp>
      <p:sp>
        <p:nvSpPr>
          <p:cNvPr name="Freeform 7" id="7"/>
          <p:cNvSpPr/>
          <p:nvPr/>
        </p:nvSpPr>
        <p:spPr>
          <a:xfrm flipH="false" flipV="false" rot="0">
            <a:off x="13922425" y="6601447"/>
            <a:ext cx="3266551" cy="3256305"/>
          </a:xfrm>
          <a:custGeom>
            <a:avLst/>
            <a:gdLst/>
            <a:ahLst/>
            <a:cxnLst/>
            <a:rect r="r" b="b" t="t" l="l"/>
            <a:pathLst>
              <a:path h="3256305" w="3266551">
                <a:moveTo>
                  <a:pt x="0" y="0"/>
                </a:moveTo>
                <a:lnTo>
                  <a:pt x="3266551" y="0"/>
                </a:lnTo>
                <a:lnTo>
                  <a:pt x="3266551" y="3256306"/>
                </a:lnTo>
                <a:lnTo>
                  <a:pt x="0" y="3256306"/>
                </a:lnTo>
                <a:lnTo>
                  <a:pt x="0" y="0"/>
                </a:lnTo>
                <a:close/>
              </a:path>
            </a:pathLst>
          </a:custGeom>
          <a:blipFill>
            <a:blip r:embed="rId7"/>
            <a:stretch>
              <a:fillRect l="0" t="0" r="0" b="0"/>
            </a:stretch>
          </a:blipFill>
        </p:spPr>
      </p:sp>
      <p:sp>
        <p:nvSpPr>
          <p:cNvPr name="Freeform 8" id="8"/>
          <p:cNvSpPr/>
          <p:nvPr/>
        </p:nvSpPr>
        <p:spPr>
          <a:xfrm flipH="false" flipV="false" rot="0">
            <a:off x="9573274" y="470859"/>
            <a:ext cx="8359267" cy="8359267"/>
          </a:xfrm>
          <a:custGeom>
            <a:avLst/>
            <a:gdLst/>
            <a:ahLst/>
            <a:cxnLst/>
            <a:rect r="r" b="b" t="t" l="l"/>
            <a:pathLst>
              <a:path h="8359267" w="8359267">
                <a:moveTo>
                  <a:pt x="0" y="0"/>
                </a:moveTo>
                <a:lnTo>
                  <a:pt x="8359267" y="0"/>
                </a:lnTo>
                <a:lnTo>
                  <a:pt x="8359267" y="8359266"/>
                </a:lnTo>
                <a:lnTo>
                  <a:pt x="0" y="8359266"/>
                </a:lnTo>
                <a:lnTo>
                  <a:pt x="0" y="0"/>
                </a:lnTo>
                <a:close/>
              </a:path>
            </a:pathLst>
          </a:custGeom>
          <a:blipFill>
            <a:blip r:embed="rId8"/>
            <a:stretch>
              <a:fillRect l="0" t="0" r="0" b="0"/>
            </a:stretch>
          </a:blipFill>
        </p:spPr>
      </p:sp>
      <p:sp>
        <p:nvSpPr>
          <p:cNvPr name="Freeform 9" id="9"/>
          <p:cNvSpPr/>
          <p:nvPr/>
        </p:nvSpPr>
        <p:spPr>
          <a:xfrm flipH="false" flipV="false" rot="0">
            <a:off x="1028700" y="1976528"/>
            <a:ext cx="2958592" cy="931956"/>
          </a:xfrm>
          <a:custGeom>
            <a:avLst/>
            <a:gdLst/>
            <a:ahLst/>
            <a:cxnLst/>
            <a:rect r="r" b="b" t="t" l="l"/>
            <a:pathLst>
              <a:path h="931956" w="2958592">
                <a:moveTo>
                  <a:pt x="0" y="0"/>
                </a:moveTo>
                <a:lnTo>
                  <a:pt x="2958592" y="0"/>
                </a:lnTo>
                <a:lnTo>
                  <a:pt x="2958592" y="931956"/>
                </a:lnTo>
                <a:lnTo>
                  <a:pt x="0" y="931956"/>
                </a:lnTo>
                <a:lnTo>
                  <a:pt x="0" y="0"/>
                </a:lnTo>
                <a:close/>
              </a:path>
            </a:pathLst>
          </a:custGeom>
          <a:blipFill>
            <a:blip r:embed="rId9"/>
            <a:stretch>
              <a:fillRect l="0" t="0" r="0" b="0"/>
            </a:stretch>
          </a:blipFill>
        </p:spPr>
      </p:sp>
      <p:sp>
        <p:nvSpPr>
          <p:cNvPr name="TextBox 10" id="10"/>
          <p:cNvSpPr txBox="true"/>
          <p:nvPr/>
        </p:nvSpPr>
        <p:spPr>
          <a:xfrm rot="0">
            <a:off x="1028700" y="3055220"/>
            <a:ext cx="9608997" cy="3124201"/>
          </a:xfrm>
          <a:prstGeom prst="rect">
            <a:avLst/>
          </a:prstGeom>
        </p:spPr>
        <p:txBody>
          <a:bodyPr anchor="t" rtlCol="false" tIns="0" lIns="0" bIns="0" rIns="0">
            <a:spAutoFit/>
          </a:bodyPr>
          <a:lstStyle/>
          <a:p>
            <a:pPr algn="l">
              <a:lnSpc>
                <a:spcPts val="8399"/>
              </a:lnSpc>
            </a:pPr>
            <a:r>
              <a:rPr lang="en-US" sz="5999" b="true">
                <a:solidFill>
                  <a:srgbClr val="FFFFFF"/>
                </a:solidFill>
                <a:latin typeface="Canva Sans Bold"/>
                <a:ea typeface="Canva Sans Bold"/>
                <a:cs typeface="Canva Sans Bold"/>
                <a:sym typeface="Canva Sans Bold"/>
              </a:rPr>
              <a:t>How to Launch a High-ROI </a:t>
            </a:r>
            <a:r>
              <a:rPr lang="en-US" sz="5999" b="true">
                <a:solidFill>
                  <a:srgbClr val="81A969"/>
                </a:solidFill>
                <a:latin typeface="Canva Sans Bold"/>
                <a:ea typeface="Canva Sans Bold"/>
                <a:cs typeface="Canva Sans Bold"/>
                <a:sym typeface="Canva Sans Bold"/>
              </a:rPr>
              <a:t>Crypto Exchange</a:t>
            </a:r>
            <a:r>
              <a:rPr lang="en-US" sz="5999" b="true">
                <a:solidFill>
                  <a:srgbClr val="FFFFFF"/>
                </a:solidFill>
                <a:latin typeface="Canva Sans Bold"/>
                <a:ea typeface="Canva Sans Bold"/>
                <a:cs typeface="Canva Sans Bold"/>
                <a:sym typeface="Canva Sans Bold"/>
              </a:rPr>
              <a:t> with </a:t>
            </a:r>
            <a:r>
              <a:rPr lang="en-US" sz="5999" b="true">
                <a:solidFill>
                  <a:srgbClr val="81A969"/>
                </a:solidFill>
                <a:latin typeface="Canva Sans Bold"/>
                <a:ea typeface="Canva Sans Bold"/>
                <a:cs typeface="Canva Sans Bold"/>
                <a:sym typeface="Canva Sans Bold"/>
              </a:rPr>
              <a:t>KuCoin Clone script?</a:t>
            </a:r>
          </a:p>
        </p:txBody>
      </p:sp>
      <p:sp>
        <p:nvSpPr>
          <p:cNvPr name="TextBox 11" id="11"/>
          <p:cNvSpPr txBox="true"/>
          <p:nvPr/>
        </p:nvSpPr>
        <p:spPr>
          <a:xfrm rot="0">
            <a:off x="1028700" y="6812758"/>
            <a:ext cx="9287024" cy="869949"/>
          </a:xfrm>
          <a:prstGeom prst="rect">
            <a:avLst/>
          </a:prstGeom>
        </p:spPr>
        <p:txBody>
          <a:bodyPr anchor="t" rtlCol="false" tIns="0" lIns="0" bIns="0" rIns="0">
            <a:spAutoFit/>
          </a:bodyPr>
          <a:lstStyle/>
          <a:p>
            <a:pPr algn="l">
              <a:lnSpc>
                <a:spcPts val="3500"/>
              </a:lnSpc>
            </a:pPr>
            <a:r>
              <a:rPr lang="en-US" sz="2500">
                <a:solidFill>
                  <a:srgbClr val="FFFFFF"/>
                </a:solidFill>
                <a:latin typeface="Canva Sans"/>
                <a:ea typeface="Canva Sans"/>
                <a:cs typeface="Canva Sans"/>
                <a:sym typeface="Canva Sans"/>
              </a:rPr>
              <a:t>In</a:t>
            </a:r>
            <a:r>
              <a:rPr lang="en-US" sz="2500">
                <a:solidFill>
                  <a:srgbClr val="FFFFFF"/>
                </a:solidFill>
                <a:latin typeface="Canva Sans"/>
                <a:ea typeface="Canva Sans"/>
                <a:cs typeface="Canva Sans"/>
                <a:sym typeface="Canva Sans"/>
              </a:rPr>
              <a:t> this Article about How to Launch a High-ROI Crypto Exchange with KuCoin Clone script.</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A0074"/>
        </a:solidFill>
      </p:bgPr>
    </p:bg>
    <p:spTree>
      <p:nvGrpSpPr>
        <p:cNvPr id="1" name=""/>
        <p:cNvGrpSpPr/>
        <p:nvPr/>
      </p:nvGrpSpPr>
      <p:grpSpPr>
        <a:xfrm>
          <a:off x="0" y="0"/>
          <a:ext cx="0" cy="0"/>
          <a:chOff x="0" y="0"/>
          <a:chExt cx="0" cy="0"/>
        </a:xfrm>
      </p:grpSpPr>
      <p:sp>
        <p:nvSpPr>
          <p:cNvPr name="Freeform 2" id="2"/>
          <p:cNvSpPr/>
          <p:nvPr/>
        </p:nvSpPr>
        <p:spPr>
          <a:xfrm flipH="false" flipV="false" rot="0">
            <a:off x="13285357" y="-4127080"/>
            <a:ext cx="8928900" cy="8928900"/>
          </a:xfrm>
          <a:custGeom>
            <a:avLst/>
            <a:gdLst/>
            <a:ahLst/>
            <a:cxnLst/>
            <a:rect r="r" b="b" t="t" l="l"/>
            <a:pathLst>
              <a:path h="8928900" w="8928900">
                <a:moveTo>
                  <a:pt x="0" y="0"/>
                </a:moveTo>
                <a:lnTo>
                  <a:pt x="8928899" y="0"/>
                </a:lnTo>
                <a:lnTo>
                  <a:pt x="8928899" y="8928899"/>
                </a:lnTo>
                <a:lnTo>
                  <a:pt x="0" y="892889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703641" y="-1720030"/>
            <a:ext cx="4784651" cy="4114800"/>
          </a:xfrm>
          <a:custGeom>
            <a:avLst/>
            <a:gdLst/>
            <a:ahLst/>
            <a:cxnLst/>
            <a:rect r="r" b="b" t="t" l="l"/>
            <a:pathLst>
              <a:path h="4114800" w="4784651">
                <a:moveTo>
                  <a:pt x="0" y="0"/>
                </a:moveTo>
                <a:lnTo>
                  <a:pt x="4784651" y="0"/>
                </a:lnTo>
                <a:lnTo>
                  <a:pt x="4784651"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4178674" y="6362490"/>
            <a:ext cx="8928900" cy="8928900"/>
          </a:xfrm>
          <a:custGeom>
            <a:avLst/>
            <a:gdLst/>
            <a:ahLst/>
            <a:cxnLst/>
            <a:rect r="r" b="b" t="t" l="l"/>
            <a:pathLst>
              <a:path h="8928900" w="8928900">
                <a:moveTo>
                  <a:pt x="0" y="0"/>
                </a:moveTo>
                <a:lnTo>
                  <a:pt x="8928900" y="0"/>
                </a:lnTo>
                <a:lnTo>
                  <a:pt x="8928900" y="8928900"/>
                </a:lnTo>
                <a:lnTo>
                  <a:pt x="0" y="89289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5" id="5"/>
          <p:cNvSpPr txBox="true"/>
          <p:nvPr/>
        </p:nvSpPr>
        <p:spPr>
          <a:xfrm rot="0">
            <a:off x="1028700" y="3076366"/>
            <a:ext cx="16230600" cy="6448424"/>
          </a:xfrm>
          <a:prstGeom prst="rect">
            <a:avLst/>
          </a:prstGeom>
        </p:spPr>
        <p:txBody>
          <a:bodyPr anchor="t" rtlCol="false" tIns="0" lIns="0" bIns="0" rIns="0">
            <a:spAutoFit/>
          </a:bodyPr>
          <a:lstStyle/>
          <a:p>
            <a:pPr algn="just">
              <a:lnSpc>
                <a:spcPts val="4200"/>
              </a:lnSpc>
            </a:pPr>
            <a:r>
              <a:rPr lang="en-US" sz="3000" spc="102">
                <a:solidFill>
                  <a:srgbClr val="FFFFFF"/>
                </a:solidFill>
                <a:latin typeface="Arial"/>
                <a:ea typeface="Arial"/>
                <a:cs typeface="Arial"/>
                <a:sym typeface="Arial"/>
              </a:rPr>
              <a:t>Cryptocurrency exchanges are expanding rapidly because digitalization continues to advance throughout the world. The crypto market attracts numerous businesses and entrepreneurs but creating an exchange platform from absolute basics proves to be challenging for both cost and development duration. </a:t>
            </a:r>
          </a:p>
          <a:p>
            <a:pPr algn="just">
              <a:lnSpc>
                <a:spcPts val="4200"/>
              </a:lnSpc>
            </a:pPr>
          </a:p>
          <a:p>
            <a:pPr algn="just">
              <a:lnSpc>
                <a:spcPts val="4200"/>
              </a:lnSpc>
            </a:pPr>
            <a:r>
              <a:rPr lang="en-US" sz="3000" spc="102">
                <a:solidFill>
                  <a:srgbClr val="FFFFFF"/>
                </a:solidFill>
                <a:latin typeface="Arial"/>
                <a:ea typeface="Arial"/>
                <a:cs typeface="Arial"/>
                <a:sym typeface="Arial"/>
              </a:rPr>
              <a:t>An enterprise needs a </a:t>
            </a:r>
            <a:r>
              <a:rPr lang="en-US" b="true" sz="3000" spc="102" u="sng">
                <a:solidFill>
                  <a:srgbClr val="FFFFFF"/>
                </a:solidFill>
                <a:latin typeface="Arial Bold"/>
                <a:ea typeface="Arial Bold"/>
                <a:cs typeface="Arial Bold"/>
                <a:sym typeface="Arial Bold"/>
                <a:hlinkClick r:id="rId6" tooltip="https://www.blockchainx.tech/kucoin-clone-script/"/>
              </a:rPr>
              <a:t>KuCoin clone script</a:t>
            </a:r>
            <a:r>
              <a:rPr lang="en-US" sz="3000" spc="102">
                <a:solidFill>
                  <a:srgbClr val="FFFFFF"/>
                </a:solidFill>
                <a:latin typeface="Arial"/>
                <a:ea typeface="Arial"/>
                <a:cs typeface="Arial"/>
                <a:sym typeface="Arial"/>
              </a:rPr>
              <a:t> at this point. An exchange script based on KuCoin allows you to establish a cryptocurrency marketplace that matches the popular features of KuCoin while bypassing traditional software development times.</a:t>
            </a:r>
          </a:p>
          <a:p>
            <a:pPr algn="just">
              <a:lnSpc>
                <a:spcPts val="4200"/>
              </a:lnSpc>
            </a:pPr>
          </a:p>
          <a:p>
            <a:pPr algn="just" marL="0" indent="0" lvl="0">
              <a:lnSpc>
                <a:spcPts val="4200"/>
              </a:lnSpc>
            </a:pPr>
            <a:r>
              <a:rPr lang="en-US" sz="3000" spc="102">
                <a:solidFill>
                  <a:srgbClr val="FFFFFF"/>
                </a:solidFill>
                <a:latin typeface="Arial"/>
                <a:ea typeface="Arial"/>
                <a:cs typeface="Arial"/>
                <a:sym typeface="Arial"/>
              </a:rPr>
              <a:t>This article will provide you with essential guidance to launch a high-ROI crypto exchange through a KuCoin clone script along with explanations for its advantages and critical features which boost profitability.</a:t>
            </a:r>
          </a:p>
        </p:txBody>
      </p:sp>
      <p:sp>
        <p:nvSpPr>
          <p:cNvPr name="TextBox 6" id="6"/>
          <p:cNvSpPr txBox="true"/>
          <p:nvPr/>
        </p:nvSpPr>
        <p:spPr>
          <a:xfrm rot="0">
            <a:off x="5524574" y="857250"/>
            <a:ext cx="7238851" cy="1566544"/>
          </a:xfrm>
          <a:prstGeom prst="rect">
            <a:avLst/>
          </a:prstGeom>
        </p:spPr>
        <p:txBody>
          <a:bodyPr anchor="t" rtlCol="false" tIns="0" lIns="0" bIns="0" rIns="0">
            <a:spAutoFit/>
          </a:bodyPr>
          <a:lstStyle/>
          <a:p>
            <a:pPr algn="ctr">
              <a:lnSpc>
                <a:spcPts val="12880"/>
              </a:lnSpc>
            </a:pPr>
            <a:r>
              <a:rPr lang="en-US" sz="9200" b="true">
                <a:solidFill>
                  <a:srgbClr val="FFFFFF"/>
                </a:solidFill>
                <a:latin typeface="Canva Sans Bold"/>
                <a:ea typeface="Canva Sans Bold"/>
                <a:cs typeface="Canva Sans Bold"/>
                <a:sym typeface="Canva Sans Bold"/>
              </a:rPr>
              <a:t>Introduction</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A0074"/>
        </a:solidFill>
      </p:bgPr>
    </p:bg>
    <p:spTree>
      <p:nvGrpSpPr>
        <p:cNvPr id="1" name=""/>
        <p:cNvGrpSpPr/>
        <p:nvPr/>
      </p:nvGrpSpPr>
      <p:grpSpPr>
        <a:xfrm>
          <a:off x="0" y="0"/>
          <a:ext cx="0" cy="0"/>
          <a:chOff x="0" y="0"/>
          <a:chExt cx="0" cy="0"/>
        </a:xfrm>
      </p:grpSpPr>
      <p:sp>
        <p:nvSpPr>
          <p:cNvPr name="Freeform 2" id="2"/>
          <p:cNvSpPr/>
          <p:nvPr/>
        </p:nvSpPr>
        <p:spPr>
          <a:xfrm flipH="false" flipV="false" rot="0">
            <a:off x="13285357" y="-4127080"/>
            <a:ext cx="8928900" cy="8928900"/>
          </a:xfrm>
          <a:custGeom>
            <a:avLst/>
            <a:gdLst/>
            <a:ahLst/>
            <a:cxnLst/>
            <a:rect r="r" b="b" t="t" l="l"/>
            <a:pathLst>
              <a:path h="8928900" w="8928900">
                <a:moveTo>
                  <a:pt x="0" y="0"/>
                </a:moveTo>
                <a:lnTo>
                  <a:pt x="8928899" y="0"/>
                </a:lnTo>
                <a:lnTo>
                  <a:pt x="8928899" y="8928899"/>
                </a:lnTo>
                <a:lnTo>
                  <a:pt x="0" y="892889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703641" y="-1720030"/>
            <a:ext cx="4784651" cy="4114800"/>
          </a:xfrm>
          <a:custGeom>
            <a:avLst/>
            <a:gdLst/>
            <a:ahLst/>
            <a:cxnLst/>
            <a:rect r="r" b="b" t="t" l="l"/>
            <a:pathLst>
              <a:path h="4114800" w="4784651">
                <a:moveTo>
                  <a:pt x="0" y="0"/>
                </a:moveTo>
                <a:lnTo>
                  <a:pt x="4784651" y="0"/>
                </a:lnTo>
                <a:lnTo>
                  <a:pt x="4784651"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4178674" y="6362490"/>
            <a:ext cx="8928900" cy="8928900"/>
          </a:xfrm>
          <a:custGeom>
            <a:avLst/>
            <a:gdLst/>
            <a:ahLst/>
            <a:cxnLst/>
            <a:rect r="r" b="b" t="t" l="l"/>
            <a:pathLst>
              <a:path h="8928900" w="8928900">
                <a:moveTo>
                  <a:pt x="0" y="0"/>
                </a:moveTo>
                <a:lnTo>
                  <a:pt x="8928900" y="0"/>
                </a:lnTo>
                <a:lnTo>
                  <a:pt x="8928900" y="8928900"/>
                </a:lnTo>
                <a:lnTo>
                  <a:pt x="0" y="89289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5" id="5"/>
          <p:cNvSpPr txBox="true"/>
          <p:nvPr/>
        </p:nvSpPr>
        <p:spPr>
          <a:xfrm rot="0">
            <a:off x="1028700" y="3076366"/>
            <a:ext cx="16230600" cy="5381624"/>
          </a:xfrm>
          <a:prstGeom prst="rect">
            <a:avLst/>
          </a:prstGeom>
        </p:spPr>
        <p:txBody>
          <a:bodyPr anchor="t" rtlCol="false" tIns="0" lIns="0" bIns="0" rIns="0">
            <a:spAutoFit/>
          </a:bodyPr>
          <a:lstStyle/>
          <a:p>
            <a:pPr algn="just">
              <a:lnSpc>
                <a:spcPts val="4200"/>
              </a:lnSpc>
            </a:pPr>
            <a:r>
              <a:rPr lang="en-US" sz="3000" spc="102">
                <a:solidFill>
                  <a:srgbClr val="FFFFFF"/>
                </a:solidFill>
                <a:latin typeface="Arial"/>
                <a:ea typeface="Arial"/>
                <a:cs typeface="Arial"/>
                <a:sym typeface="Arial"/>
              </a:rPr>
              <a:t>The KuCoin cryptocurrency exchange functionality can be accomplished through its ready-to-use KuCoin clone script software solution. </a:t>
            </a:r>
          </a:p>
          <a:p>
            <a:pPr algn="just">
              <a:lnSpc>
                <a:spcPts val="4200"/>
              </a:lnSpc>
            </a:pPr>
          </a:p>
          <a:p>
            <a:pPr algn="just">
              <a:lnSpc>
                <a:spcPts val="4200"/>
              </a:lnSpc>
            </a:pPr>
            <a:r>
              <a:rPr lang="en-US" sz="3000" spc="102">
                <a:solidFill>
                  <a:srgbClr val="FFFFFF"/>
                </a:solidFill>
                <a:latin typeface="Arial"/>
                <a:ea typeface="Arial"/>
                <a:cs typeface="Arial"/>
                <a:sym typeface="Arial"/>
              </a:rPr>
              <a:t>The KuCoin clone script includes essential features such as trading pair integration and wallet connection along with an interface design that mimics original KuCoin platform features. </a:t>
            </a:r>
          </a:p>
          <a:p>
            <a:pPr algn="just">
              <a:lnSpc>
                <a:spcPts val="4200"/>
              </a:lnSpc>
            </a:pPr>
          </a:p>
          <a:p>
            <a:pPr algn="just" marL="0" indent="0" lvl="0">
              <a:lnSpc>
                <a:spcPts val="4200"/>
              </a:lnSpc>
            </a:pPr>
            <a:r>
              <a:rPr lang="en-US" sz="3000" spc="102">
                <a:solidFill>
                  <a:srgbClr val="FFFFFF"/>
                </a:solidFill>
                <a:latin typeface="Arial"/>
                <a:ea typeface="Arial"/>
                <a:cs typeface="Arial"/>
                <a:sym typeface="Arial"/>
              </a:rPr>
              <a:t>Entrepreneurs can achieve faster market entry and reduce expenses through customized clone scripts since these scripts serve as complete versions of KuCoin cryptocurrency exchanges.</a:t>
            </a:r>
          </a:p>
        </p:txBody>
      </p:sp>
      <p:sp>
        <p:nvSpPr>
          <p:cNvPr name="TextBox 6" id="6"/>
          <p:cNvSpPr txBox="true"/>
          <p:nvPr/>
        </p:nvSpPr>
        <p:spPr>
          <a:xfrm rot="0">
            <a:off x="2993603" y="904875"/>
            <a:ext cx="12300793" cy="1111238"/>
          </a:xfrm>
          <a:prstGeom prst="rect">
            <a:avLst/>
          </a:prstGeom>
        </p:spPr>
        <p:txBody>
          <a:bodyPr anchor="t" rtlCol="false" tIns="0" lIns="0" bIns="0" rIns="0">
            <a:spAutoFit/>
          </a:bodyPr>
          <a:lstStyle/>
          <a:p>
            <a:pPr algn="ctr">
              <a:lnSpc>
                <a:spcPts val="9100"/>
              </a:lnSpc>
            </a:pPr>
            <a:r>
              <a:rPr lang="en-US" sz="6500" b="true">
                <a:solidFill>
                  <a:srgbClr val="FFFFFF"/>
                </a:solidFill>
                <a:latin typeface="Canva Sans Bold"/>
                <a:ea typeface="Canva Sans Bold"/>
                <a:cs typeface="Canva Sans Bold"/>
                <a:sym typeface="Canva Sans Bold"/>
              </a:rPr>
              <a:t>What is a KuCoin Clone Script?</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0A0074"/>
        </a:solidFill>
      </p:bgPr>
    </p:bg>
    <p:spTree>
      <p:nvGrpSpPr>
        <p:cNvPr id="1" name=""/>
        <p:cNvGrpSpPr/>
        <p:nvPr/>
      </p:nvGrpSpPr>
      <p:grpSpPr>
        <a:xfrm>
          <a:off x="0" y="0"/>
          <a:ext cx="0" cy="0"/>
          <a:chOff x="0" y="0"/>
          <a:chExt cx="0" cy="0"/>
        </a:xfrm>
      </p:grpSpPr>
      <p:sp>
        <p:nvSpPr>
          <p:cNvPr name="Freeform 2" id="2"/>
          <p:cNvSpPr/>
          <p:nvPr/>
        </p:nvSpPr>
        <p:spPr>
          <a:xfrm flipH="false" flipV="false" rot="0">
            <a:off x="13285357" y="-4127080"/>
            <a:ext cx="8928900" cy="8928900"/>
          </a:xfrm>
          <a:custGeom>
            <a:avLst/>
            <a:gdLst/>
            <a:ahLst/>
            <a:cxnLst/>
            <a:rect r="r" b="b" t="t" l="l"/>
            <a:pathLst>
              <a:path h="8928900" w="8928900">
                <a:moveTo>
                  <a:pt x="0" y="0"/>
                </a:moveTo>
                <a:lnTo>
                  <a:pt x="8928899" y="0"/>
                </a:lnTo>
                <a:lnTo>
                  <a:pt x="8928899" y="8928899"/>
                </a:lnTo>
                <a:lnTo>
                  <a:pt x="0" y="892889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08291" y="-876138"/>
            <a:ext cx="4784651" cy="4114800"/>
          </a:xfrm>
          <a:custGeom>
            <a:avLst/>
            <a:gdLst/>
            <a:ahLst/>
            <a:cxnLst/>
            <a:rect r="r" b="b" t="t" l="l"/>
            <a:pathLst>
              <a:path h="4114800" w="4784651">
                <a:moveTo>
                  <a:pt x="0" y="0"/>
                </a:moveTo>
                <a:lnTo>
                  <a:pt x="4784651" y="0"/>
                </a:lnTo>
                <a:lnTo>
                  <a:pt x="4784651"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true" flipV="true" rot="0">
            <a:off x="14224555" y="8573927"/>
            <a:ext cx="4784651" cy="4114800"/>
          </a:xfrm>
          <a:custGeom>
            <a:avLst/>
            <a:gdLst/>
            <a:ahLst/>
            <a:cxnLst/>
            <a:rect r="r" b="b" t="t" l="l"/>
            <a:pathLst>
              <a:path h="4114800" w="4784651">
                <a:moveTo>
                  <a:pt x="4784651" y="4114800"/>
                </a:moveTo>
                <a:lnTo>
                  <a:pt x="0" y="4114800"/>
                </a:lnTo>
                <a:lnTo>
                  <a:pt x="0" y="0"/>
                </a:lnTo>
                <a:lnTo>
                  <a:pt x="4784651" y="0"/>
                </a:lnTo>
                <a:lnTo>
                  <a:pt x="4784651" y="411480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4417578" y="6610399"/>
            <a:ext cx="8928900" cy="8928900"/>
          </a:xfrm>
          <a:custGeom>
            <a:avLst/>
            <a:gdLst/>
            <a:ahLst/>
            <a:cxnLst/>
            <a:rect r="r" b="b" t="t" l="l"/>
            <a:pathLst>
              <a:path h="8928900" w="8928900">
                <a:moveTo>
                  <a:pt x="0" y="0"/>
                </a:moveTo>
                <a:lnTo>
                  <a:pt x="8928899" y="0"/>
                </a:lnTo>
                <a:lnTo>
                  <a:pt x="8928899" y="8928899"/>
                </a:lnTo>
                <a:lnTo>
                  <a:pt x="0" y="892889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2421873" y="1066962"/>
            <a:ext cx="13444254" cy="2254250"/>
          </a:xfrm>
          <a:prstGeom prst="rect">
            <a:avLst/>
          </a:prstGeom>
        </p:spPr>
        <p:txBody>
          <a:bodyPr anchor="t" rtlCol="false" tIns="0" lIns="0" bIns="0" rIns="0">
            <a:spAutoFit/>
          </a:bodyPr>
          <a:lstStyle/>
          <a:p>
            <a:pPr algn="ctr">
              <a:lnSpc>
                <a:spcPts val="9099"/>
              </a:lnSpc>
            </a:pPr>
            <a:r>
              <a:rPr lang="en-US" sz="6499" b="true">
                <a:solidFill>
                  <a:srgbClr val="FFFFFF"/>
                </a:solidFill>
                <a:latin typeface="Canva Sans Bold"/>
                <a:ea typeface="Canva Sans Bold"/>
                <a:cs typeface="Canva Sans Bold"/>
                <a:sym typeface="Canva Sans Bold"/>
              </a:rPr>
              <a:t>Why Choose KuCoin Clone Script for Your Crypto Exchange?</a:t>
            </a:r>
          </a:p>
        </p:txBody>
      </p:sp>
      <p:grpSp>
        <p:nvGrpSpPr>
          <p:cNvPr name="Group 7" id="7"/>
          <p:cNvGrpSpPr/>
          <p:nvPr/>
        </p:nvGrpSpPr>
        <p:grpSpPr>
          <a:xfrm rot="0">
            <a:off x="789795" y="4214296"/>
            <a:ext cx="5685183" cy="1385400"/>
            <a:chOff x="0" y="0"/>
            <a:chExt cx="1497332" cy="364879"/>
          </a:xfrm>
        </p:grpSpPr>
        <p:sp>
          <p:nvSpPr>
            <p:cNvPr name="Freeform 8" id="8"/>
            <p:cNvSpPr/>
            <p:nvPr/>
          </p:nvSpPr>
          <p:spPr>
            <a:xfrm flipH="false" flipV="false" rot="0">
              <a:off x="0" y="0"/>
              <a:ext cx="1497332" cy="364879"/>
            </a:xfrm>
            <a:custGeom>
              <a:avLst/>
              <a:gdLst/>
              <a:ahLst/>
              <a:cxnLst/>
              <a:rect r="r" b="b" t="t" l="l"/>
              <a:pathLst>
                <a:path h="364879" w="1497332">
                  <a:moveTo>
                    <a:pt x="32683" y="0"/>
                  </a:moveTo>
                  <a:lnTo>
                    <a:pt x="1464650" y="0"/>
                  </a:lnTo>
                  <a:cubicBezTo>
                    <a:pt x="1482700" y="0"/>
                    <a:pt x="1497332" y="14632"/>
                    <a:pt x="1497332" y="32683"/>
                  </a:cubicBezTo>
                  <a:lnTo>
                    <a:pt x="1497332" y="332196"/>
                  </a:lnTo>
                  <a:cubicBezTo>
                    <a:pt x="1497332" y="350246"/>
                    <a:pt x="1482700" y="364879"/>
                    <a:pt x="1464650" y="364879"/>
                  </a:cubicBezTo>
                  <a:lnTo>
                    <a:pt x="32683" y="364879"/>
                  </a:lnTo>
                  <a:cubicBezTo>
                    <a:pt x="24015" y="364879"/>
                    <a:pt x="15702" y="361436"/>
                    <a:pt x="9572" y="355306"/>
                  </a:cubicBezTo>
                  <a:cubicBezTo>
                    <a:pt x="3443" y="349177"/>
                    <a:pt x="0" y="340864"/>
                    <a:pt x="0" y="332196"/>
                  </a:cubicBezTo>
                  <a:lnTo>
                    <a:pt x="0" y="32683"/>
                  </a:lnTo>
                  <a:cubicBezTo>
                    <a:pt x="0" y="14632"/>
                    <a:pt x="14632" y="0"/>
                    <a:pt x="32683" y="0"/>
                  </a:cubicBezTo>
                  <a:close/>
                </a:path>
              </a:pathLst>
            </a:custGeom>
            <a:solidFill>
              <a:srgbClr val="000000">
                <a:alpha val="0"/>
              </a:srgbClr>
            </a:solidFill>
            <a:ln w="19050" cap="rnd">
              <a:solidFill>
                <a:srgbClr val="FFFFFF"/>
              </a:solidFill>
              <a:prstDash val="solid"/>
              <a:round/>
            </a:ln>
          </p:spPr>
        </p:sp>
        <p:sp>
          <p:nvSpPr>
            <p:cNvPr name="TextBox 9" id="9"/>
            <p:cNvSpPr txBox="true"/>
            <p:nvPr/>
          </p:nvSpPr>
          <p:spPr>
            <a:xfrm>
              <a:off x="0" y="-76200"/>
              <a:ext cx="1497332" cy="441079"/>
            </a:xfrm>
            <a:prstGeom prst="rect">
              <a:avLst/>
            </a:prstGeom>
          </p:spPr>
          <p:txBody>
            <a:bodyPr anchor="ctr" rtlCol="false" tIns="50800" lIns="50800" bIns="50800" rIns="50800"/>
            <a:lstStyle/>
            <a:p>
              <a:pPr algn="ctr">
                <a:lnSpc>
                  <a:spcPts val="2612"/>
                </a:lnSpc>
              </a:pPr>
            </a:p>
          </p:txBody>
        </p:sp>
      </p:grpSp>
      <p:sp>
        <p:nvSpPr>
          <p:cNvPr name="TextBox 10" id="10"/>
          <p:cNvSpPr txBox="true"/>
          <p:nvPr/>
        </p:nvSpPr>
        <p:spPr>
          <a:xfrm rot="0">
            <a:off x="1553348" y="4709829"/>
            <a:ext cx="4158078" cy="422909"/>
          </a:xfrm>
          <a:prstGeom prst="rect">
            <a:avLst/>
          </a:prstGeom>
        </p:spPr>
        <p:txBody>
          <a:bodyPr anchor="t" rtlCol="false" tIns="0" lIns="0" bIns="0" rIns="0">
            <a:spAutoFit/>
          </a:bodyPr>
          <a:lstStyle/>
          <a:p>
            <a:pPr algn="ctr" marL="0" indent="0" lvl="0">
              <a:lnSpc>
                <a:spcPts val="3269"/>
              </a:lnSpc>
              <a:spcBef>
                <a:spcPct val="0"/>
              </a:spcBef>
            </a:pPr>
            <a:r>
              <a:rPr lang="en-US" b="true" sz="2999" spc="-116">
                <a:solidFill>
                  <a:srgbClr val="FFFFFF"/>
                </a:solidFill>
                <a:latin typeface="TT Hoves Bold"/>
                <a:ea typeface="TT Hoves Bold"/>
                <a:cs typeface="TT Hoves Bold"/>
                <a:sym typeface="TT Hoves Bold"/>
              </a:rPr>
              <a:t>Proven Success</a:t>
            </a:r>
          </a:p>
        </p:txBody>
      </p:sp>
      <p:grpSp>
        <p:nvGrpSpPr>
          <p:cNvPr name="Group 11" id="11"/>
          <p:cNvGrpSpPr/>
          <p:nvPr/>
        </p:nvGrpSpPr>
        <p:grpSpPr>
          <a:xfrm rot="0">
            <a:off x="656306" y="7681182"/>
            <a:ext cx="5685183" cy="1385400"/>
            <a:chOff x="0" y="0"/>
            <a:chExt cx="1497332" cy="364879"/>
          </a:xfrm>
        </p:grpSpPr>
        <p:sp>
          <p:nvSpPr>
            <p:cNvPr name="Freeform 12" id="12"/>
            <p:cNvSpPr/>
            <p:nvPr/>
          </p:nvSpPr>
          <p:spPr>
            <a:xfrm flipH="false" flipV="false" rot="0">
              <a:off x="0" y="0"/>
              <a:ext cx="1497332" cy="364879"/>
            </a:xfrm>
            <a:custGeom>
              <a:avLst/>
              <a:gdLst/>
              <a:ahLst/>
              <a:cxnLst/>
              <a:rect r="r" b="b" t="t" l="l"/>
              <a:pathLst>
                <a:path h="364879" w="1497332">
                  <a:moveTo>
                    <a:pt x="32683" y="0"/>
                  </a:moveTo>
                  <a:lnTo>
                    <a:pt x="1464650" y="0"/>
                  </a:lnTo>
                  <a:cubicBezTo>
                    <a:pt x="1482700" y="0"/>
                    <a:pt x="1497332" y="14632"/>
                    <a:pt x="1497332" y="32683"/>
                  </a:cubicBezTo>
                  <a:lnTo>
                    <a:pt x="1497332" y="332196"/>
                  </a:lnTo>
                  <a:cubicBezTo>
                    <a:pt x="1497332" y="350246"/>
                    <a:pt x="1482700" y="364879"/>
                    <a:pt x="1464650" y="364879"/>
                  </a:cubicBezTo>
                  <a:lnTo>
                    <a:pt x="32683" y="364879"/>
                  </a:lnTo>
                  <a:cubicBezTo>
                    <a:pt x="24015" y="364879"/>
                    <a:pt x="15702" y="361436"/>
                    <a:pt x="9572" y="355306"/>
                  </a:cubicBezTo>
                  <a:cubicBezTo>
                    <a:pt x="3443" y="349177"/>
                    <a:pt x="0" y="340864"/>
                    <a:pt x="0" y="332196"/>
                  </a:cubicBezTo>
                  <a:lnTo>
                    <a:pt x="0" y="32683"/>
                  </a:lnTo>
                  <a:cubicBezTo>
                    <a:pt x="0" y="14632"/>
                    <a:pt x="14632" y="0"/>
                    <a:pt x="32683" y="0"/>
                  </a:cubicBezTo>
                  <a:close/>
                </a:path>
              </a:pathLst>
            </a:custGeom>
            <a:solidFill>
              <a:srgbClr val="000000">
                <a:alpha val="0"/>
              </a:srgbClr>
            </a:solidFill>
            <a:ln w="19050" cap="rnd">
              <a:solidFill>
                <a:srgbClr val="FFFFFF"/>
              </a:solidFill>
              <a:prstDash val="solid"/>
              <a:round/>
            </a:ln>
          </p:spPr>
        </p:sp>
        <p:sp>
          <p:nvSpPr>
            <p:cNvPr name="TextBox 13" id="13"/>
            <p:cNvSpPr txBox="true"/>
            <p:nvPr/>
          </p:nvSpPr>
          <p:spPr>
            <a:xfrm>
              <a:off x="0" y="-76200"/>
              <a:ext cx="1497332" cy="441079"/>
            </a:xfrm>
            <a:prstGeom prst="rect">
              <a:avLst/>
            </a:prstGeom>
          </p:spPr>
          <p:txBody>
            <a:bodyPr anchor="ctr" rtlCol="false" tIns="50800" lIns="50800" bIns="50800" rIns="50800"/>
            <a:lstStyle/>
            <a:p>
              <a:pPr algn="ctr">
                <a:lnSpc>
                  <a:spcPts val="2612"/>
                </a:lnSpc>
              </a:pPr>
            </a:p>
          </p:txBody>
        </p:sp>
      </p:grpSp>
      <p:sp>
        <p:nvSpPr>
          <p:cNvPr name="TextBox 14" id="14"/>
          <p:cNvSpPr txBox="true"/>
          <p:nvPr/>
        </p:nvSpPr>
        <p:spPr>
          <a:xfrm rot="0">
            <a:off x="1419859" y="8176715"/>
            <a:ext cx="4158078" cy="422909"/>
          </a:xfrm>
          <a:prstGeom prst="rect">
            <a:avLst/>
          </a:prstGeom>
        </p:spPr>
        <p:txBody>
          <a:bodyPr anchor="t" rtlCol="false" tIns="0" lIns="0" bIns="0" rIns="0">
            <a:spAutoFit/>
          </a:bodyPr>
          <a:lstStyle/>
          <a:p>
            <a:pPr algn="ctr" marL="0" indent="0" lvl="0">
              <a:lnSpc>
                <a:spcPts val="3269"/>
              </a:lnSpc>
              <a:spcBef>
                <a:spcPct val="0"/>
              </a:spcBef>
            </a:pPr>
            <a:r>
              <a:rPr lang="en-US" b="true" sz="2999" spc="-116">
                <a:solidFill>
                  <a:srgbClr val="FFFFFF"/>
                </a:solidFill>
                <a:latin typeface="TT Hoves Bold"/>
                <a:ea typeface="TT Hoves Bold"/>
                <a:cs typeface="TT Hoves Bold"/>
                <a:sym typeface="TT Hoves Bold"/>
              </a:rPr>
              <a:t>Cost-Effective</a:t>
            </a:r>
          </a:p>
        </p:txBody>
      </p:sp>
      <p:grpSp>
        <p:nvGrpSpPr>
          <p:cNvPr name="Group 15" id="15"/>
          <p:cNvGrpSpPr/>
          <p:nvPr/>
        </p:nvGrpSpPr>
        <p:grpSpPr>
          <a:xfrm rot="0">
            <a:off x="5577937" y="5917699"/>
            <a:ext cx="5685183" cy="1385400"/>
            <a:chOff x="0" y="0"/>
            <a:chExt cx="1497332" cy="364879"/>
          </a:xfrm>
        </p:grpSpPr>
        <p:sp>
          <p:nvSpPr>
            <p:cNvPr name="Freeform 16" id="16"/>
            <p:cNvSpPr/>
            <p:nvPr/>
          </p:nvSpPr>
          <p:spPr>
            <a:xfrm flipH="false" flipV="false" rot="0">
              <a:off x="0" y="0"/>
              <a:ext cx="1497332" cy="364879"/>
            </a:xfrm>
            <a:custGeom>
              <a:avLst/>
              <a:gdLst/>
              <a:ahLst/>
              <a:cxnLst/>
              <a:rect r="r" b="b" t="t" l="l"/>
              <a:pathLst>
                <a:path h="364879" w="1497332">
                  <a:moveTo>
                    <a:pt x="32683" y="0"/>
                  </a:moveTo>
                  <a:lnTo>
                    <a:pt x="1464650" y="0"/>
                  </a:lnTo>
                  <a:cubicBezTo>
                    <a:pt x="1482700" y="0"/>
                    <a:pt x="1497332" y="14632"/>
                    <a:pt x="1497332" y="32683"/>
                  </a:cubicBezTo>
                  <a:lnTo>
                    <a:pt x="1497332" y="332196"/>
                  </a:lnTo>
                  <a:cubicBezTo>
                    <a:pt x="1497332" y="350246"/>
                    <a:pt x="1482700" y="364879"/>
                    <a:pt x="1464650" y="364879"/>
                  </a:cubicBezTo>
                  <a:lnTo>
                    <a:pt x="32683" y="364879"/>
                  </a:lnTo>
                  <a:cubicBezTo>
                    <a:pt x="24015" y="364879"/>
                    <a:pt x="15702" y="361436"/>
                    <a:pt x="9572" y="355306"/>
                  </a:cubicBezTo>
                  <a:cubicBezTo>
                    <a:pt x="3443" y="349177"/>
                    <a:pt x="0" y="340864"/>
                    <a:pt x="0" y="332196"/>
                  </a:cubicBezTo>
                  <a:lnTo>
                    <a:pt x="0" y="32683"/>
                  </a:lnTo>
                  <a:cubicBezTo>
                    <a:pt x="0" y="14632"/>
                    <a:pt x="14632" y="0"/>
                    <a:pt x="32683" y="0"/>
                  </a:cubicBezTo>
                  <a:close/>
                </a:path>
              </a:pathLst>
            </a:custGeom>
            <a:solidFill>
              <a:srgbClr val="000000">
                <a:alpha val="0"/>
              </a:srgbClr>
            </a:solidFill>
            <a:ln w="19050" cap="rnd">
              <a:solidFill>
                <a:srgbClr val="FFFFFF"/>
              </a:solidFill>
              <a:prstDash val="solid"/>
              <a:round/>
            </a:ln>
          </p:spPr>
        </p:sp>
        <p:sp>
          <p:nvSpPr>
            <p:cNvPr name="TextBox 17" id="17"/>
            <p:cNvSpPr txBox="true"/>
            <p:nvPr/>
          </p:nvSpPr>
          <p:spPr>
            <a:xfrm>
              <a:off x="0" y="-76200"/>
              <a:ext cx="1497332" cy="441079"/>
            </a:xfrm>
            <a:prstGeom prst="rect">
              <a:avLst/>
            </a:prstGeom>
          </p:spPr>
          <p:txBody>
            <a:bodyPr anchor="ctr" rtlCol="false" tIns="50800" lIns="50800" bIns="50800" rIns="50800"/>
            <a:lstStyle/>
            <a:p>
              <a:pPr algn="ctr">
                <a:lnSpc>
                  <a:spcPts val="2612"/>
                </a:lnSpc>
              </a:pPr>
            </a:p>
          </p:txBody>
        </p:sp>
      </p:grpSp>
      <p:sp>
        <p:nvSpPr>
          <p:cNvPr name="TextBox 18" id="18"/>
          <p:cNvSpPr txBox="true"/>
          <p:nvPr/>
        </p:nvSpPr>
        <p:spPr>
          <a:xfrm rot="0">
            <a:off x="6341489" y="6413231"/>
            <a:ext cx="4158078" cy="422909"/>
          </a:xfrm>
          <a:prstGeom prst="rect">
            <a:avLst/>
          </a:prstGeom>
        </p:spPr>
        <p:txBody>
          <a:bodyPr anchor="t" rtlCol="false" tIns="0" lIns="0" bIns="0" rIns="0">
            <a:spAutoFit/>
          </a:bodyPr>
          <a:lstStyle/>
          <a:p>
            <a:pPr algn="ctr" marL="0" indent="0" lvl="0">
              <a:lnSpc>
                <a:spcPts val="3269"/>
              </a:lnSpc>
              <a:spcBef>
                <a:spcPct val="0"/>
              </a:spcBef>
            </a:pPr>
            <a:r>
              <a:rPr lang="en-US" b="true" sz="2999" spc="-116">
                <a:solidFill>
                  <a:srgbClr val="FFFFFF"/>
                </a:solidFill>
                <a:latin typeface="TT Hoves Bold"/>
                <a:ea typeface="TT Hoves Bold"/>
                <a:cs typeface="TT Hoves Bold"/>
                <a:sym typeface="TT Hoves Bold"/>
              </a:rPr>
              <a:t>Faster Time to Market</a:t>
            </a:r>
          </a:p>
        </p:txBody>
      </p:sp>
      <p:grpSp>
        <p:nvGrpSpPr>
          <p:cNvPr name="Group 19" id="19"/>
          <p:cNvGrpSpPr/>
          <p:nvPr/>
        </p:nvGrpSpPr>
        <p:grpSpPr>
          <a:xfrm rot="0">
            <a:off x="10180944" y="4214296"/>
            <a:ext cx="5685183" cy="1385400"/>
            <a:chOff x="0" y="0"/>
            <a:chExt cx="1497332" cy="364879"/>
          </a:xfrm>
        </p:grpSpPr>
        <p:sp>
          <p:nvSpPr>
            <p:cNvPr name="Freeform 20" id="20"/>
            <p:cNvSpPr/>
            <p:nvPr/>
          </p:nvSpPr>
          <p:spPr>
            <a:xfrm flipH="false" flipV="false" rot="0">
              <a:off x="0" y="0"/>
              <a:ext cx="1497332" cy="364879"/>
            </a:xfrm>
            <a:custGeom>
              <a:avLst/>
              <a:gdLst/>
              <a:ahLst/>
              <a:cxnLst/>
              <a:rect r="r" b="b" t="t" l="l"/>
              <a:pathLst>
                <a:path h="364879" w="1497332">
                  <a:moveTo>
                    <a:pt x="32683" y="0"/>
                  </a:moveTo>
                  <a:lnTo>
                    <a:pt x="1464650" y="0"/>
                  </a:lnTo>
                  <a:cubicBezTo>
                    <a:pt x="1482700" y="0"/>
                    <a:pt x="1497332" y="14632"/>
                    <a:pt x="1497332" y="32683"/>
                  </a:cubicBezTo>
                  <a:lnTo>
                    <a:pt x="1497332" y="332196"/>
                  </a:lnTo>
                  <a:cubicBezTo>
                    <a:pt x="1497332" y="350246"/>
                    <a:pt x="1482700" y="364879"/>
                    <a:pt x="1464650" y="364879"/>
                  </a:cubicBezTo>
                  <a:lnTo>
                    <a:pt x="32683" y="364879"/>
                  </a:lnTo>
                  <a:cubicBezTo>
                    <a:pt x="24015" y="364879"/>
                    <a:pt x="15702" y="361436"/>
                    <a:pt x="9572" y="355306"/>
                  </a:cubicBezTo>
                  <a:cubicBezTo>
                    <a:pt x="3443" y="349177"/>
                    <a:pt x="0" y="340864"/>
                    <a:pt x="0" y="332196"/>
                  </a:cubicBezTo>
                  <a:lnTo>
                    <a:pt x="0" y="32683"/>
                  </a:lnTo>
                  <a:cubicBezTo>
                    <a:pt x="0" y="14632"/>
                    <a:pt x="14632" y="0"/>
                    <a:pt x="32683" y="0"/>
                  </a:cubicBezTo>
                  <a:close/>
                </a:path>
              </a:pathLst>
            </a:custGeom>
            <a:solidFill>
              <a:srgbClr val="000000">
                <a:alpha val="0"/>
              </a:srgbClr>
            </a:solidFill>
            <a:ln w="19050" cap="rnd">
              <a:solidFill>
                <a:srgbClr val="FFFFFF"/>
              </a:solidFill>
              <a:prstDash val="solid"/>
              <a:round/>
            </a:ln>
          </p:spPr>
        </p:sp>
        <p:sp>
          <p:nvSpPr>
            <p:cNvPr name="TextBox 21" id="21"/>
            <p:cNvSpPr txBox="true"/>
            <p:nvPr/>
          </p:nvSpPr>
          <p:spPr>
            <a:xfrm>
              <a:off x="0" y="-76200"/>
              <a:ext cx="1497332" cy="441079"/>
            </a:xfrm>
            <a:prstGeom prst="rect">
              <a:avLst/>
            </a:prstGeom>
          </p:spPr>
          <p:txBody>
            <a:bodyPr anchor="ctr" rtlCol="false" tIns="50800" lIns="50800" bIns="50800" rIns="50800"/>
            <a:lstStyle/>
            <a:p>
              <a:pPr algn="ctr">
                <a:lnSpc>
                  <a:spcPts val="2612"/>
                </a:lnSpc>
              </a:pPr>
            </a:p>
          </p:txBody>
        </p:sp>
      </p:grpSp>
      <p:sp>
        <p:nvSpPr>
          <p:cNvPr name="TextBox 22" id="22"/>
          <p:cNvSpPr txBox="true"/>
          <p:nvPr/>
        </p:nvSpPr>
        <p:spPr>
          <a:xfrm rot="0">
            <a:off x="10944497" y="4709829"/>
            <a:ext cx="4158078" cy="422909"/>
          </a:xfrm>
          <a:prstGeom prst="rect">
            <a:avLst/>
          </a:prstGeom>
        </p:spPr>
        <p:txBody>
          <a:bodyPr anchor="t" rtlCol="false" tIns="0" lIns="0" bIns="0" rIns="0">
            <a:spAutoFit/>
          </a:bodyPr>
          <a:lstStyle/>
          <a:p>
            <a:pPr algn="ctr" marL="0" indent="0" lvl="0">
              <a:lnSpc>
                <a:spcPts val="3269"/>
              </a:lnSpc>
              <a:spcBef>
                <a:spcPct val="0"/>
              </a:spcBef>
            </a:pPr>
            <a:r>
              <a:rPr lang="en-US" b="true" sz="2999" spc="-116">
                <a:solidFill>
                  <a:srgbClr val="FFFFFF"/>
                </a:solidFill>
                <a:latin typeface="TT Hoves Bold"/>
                <a:ea typeface="TT Hoves Bold"/>
                <a:cs typeface="TT Hoves Bold"/>
                <a:sym typeface="TT Hoves Bold"/>
              </a:rPr>
              <a:t>Customizability</a:t>
            </a:r>
          </a:p>
        </p:txBody>
      </p:sp>
      <p:grpSp>
        <p:nvGrpSpPr>
          <p:cNvPr name="Group 23" id="23"/>
          <p:cNvGrpSpPr/>
          <p:nvPr/>
        </p:nvGrpSpPr>
        <p:grpSpPr>
          <a:xfrm rot="0">
            <a:off x="10180944" y="7681182"/>
            <a:ext cx="5685183" cy="1385400"/>
            <a:chOff x="0" y="0"/>
            <a:chExt cx="1497332" cy="364879"/>
          </a:xfrm>
        </p:grpSpPr>
        <p:sp>
          <p:nvSpPr>
            <p:cNvPr name="Freeform 24" id="24"/>
            <p:cNvSpPr/>
            <p:nvPr/>
          </p:nvSpPr>
          <p:spPr>
            <a:xfrm flipH="false" flipV="false" rot="0">
              <a:off x="0" y="0"/>
              <a:ext cx="1497332" cy="364879"/>
            </a:xfrm>
            <a:custGeom>
              <a:avLst/>
              <a:gdLst/>
              <a:ahLst/>
              <a:cxnLst/>
              <a:rect r="r" b="b" t="t" l="l"/>
              <a:pathLst>
                <a:path h="364879" w="1497332">
                  <a:moveTo>
                    <a:pt x="32683" y="0"/>
                  </a:moveTo>
                  <a:lnTo>
                    <a:pt x="1464650" y="0"/>
                  </a:lnTo>
                  <a:cubicBezTo>
                    <a:pt x="1482700" y="0"/>
                    <a:pt x="1497332" y="14632"/>
                    <a:pt x="1497332" y="32683"/>
                  </a:cubicBezTo>
                  <a:lnTo>
                    <a:pt x="1497332" y="332196"/>
                  </a:lnTo>
                  <a:cubicBezTo>
                    <a:pt x="1497332" y="350246"/>
                    <a:pt x="1482700" y="364879"/>
                    <a:pt x="1464650" y="364879"/>
                  </a:cubicBezTo>
                  <a:lnTo>
                    <a:pt x="32683" y="364879"/>
                  </a:lnTo>
                  <a:cubicBezTo>
                    <a:pt x="24015" y="364879"/>
                    <a:pt x="15702" y="361436"/>
                    <a:pt x="9572" y="355306"/>
                  </a:cubicBezTo>
                  <a:cubicBezTo>
                    <a:pt x="3443" y="349177"/>
                    <a:pt x="0" y="340864"/>
                    <a:pt x="0" y="332196"/>
                  </a:cubicBezTo>
                  <a:lnTo>
                    <a:pt x="0" y="32683"/>
                  </a:lnTo>
                  <a:cubicBezTo>
                    <a:pt x="0" y="14632"/>
                    <a:pt x="14632" y="0"/>
                    <a:pt x="32683" y="0"/>
                  </a:cubicBezTo>
                  <a:close/>
                </a:path>
              </a:pathLst>
            </a:custGeom>
            <a:solidFill>
              <a:srgbClr val="000000">
                <a:alpha val="0"/>
              </a:srgbClr>
            </a:solidFill>
            <a:ln w="19050" cap="rnd">
              <a:solidFill>
                <a:srgbClr val="FFFFFF"/>
              </a:solidFill>
              <a:prstDash val="solid"/>
              <a:round/>
            </a:ln>
          </p:spPr>
        </p:sp>
        <p:sp>
          <p:nvSpPr>
            <p:cNvPr name="TextBox 25" id="25"/>
            <p:cNvSpPr txBox="true"/>
            <p:nvPr/>
          </p:nvSpPr>
          <p:spPr>
            <a:xfrm>
              <a:off x="0" y="-76200"/>
              <a:ext cx="1497332" cy="441079"/>
            </a:xfrm>
            <a:prstGeom prst="rect">
              <a:avLst/>
            </a:prstGeom>
          </p:spPr>
          <p:txBody>
            <a:bodyPr anchor="ctr" rtlCol="false" tIns="50800" lIns="50800" bIns="50800" rIns="50800"/>
            <a:lstStyle/>
            <a:p>
              <a:pPr algn="ctr">
                <a:lnSpc>
                  <a:spcPts val="2612"/>
                </a:lnSpc>
              </a:pPr>
            </a:p>
          </p:txBody>
        </p:sp>
      </p:grpSp>
      <p:sp>
        <p:nvSpPr>
          <p:cNvPr name="TextBox 26" id="26"/>
          <p:cNvSpPr txBox="true"/>
          <p:nvPr/>
        </p:nvSpPr>
        <p:spPr>
          <a:xfrm rot="0">
            <a:off x="10944497" y="8176715"/>
            <a:ext cx="4158078" cy="422909"/>
          </a:xfrm>
          <a:prstGeom prst="rect">
            <a:avLst/>
          </a:prstGeom>
        </p:spPr>
        <p:txBody>
          <a:bodyPr anchor="t" rtlCol="false" tIns="0" lIns="0" bIns="0" rIns="0">
            <a:spAutoFit/>
          </a:bodyPr>
          <a:lstStyle/>
          <a:p>
            <a:pPr algn="ctr" marL="0" indent="0" lvl="0">
              <a:lnSpc>
                <a:spcPts val="3269"/>
              </a:lnSpc>
              <a:spcBef>
                <a:spcPct val="0"/>
              </a:spcBef>
            </a:pPr>
            <a:r>
              <a:rPr lang="en-US" b="true" sz="2999" spc="-116">
                <a:solidFill>
                  <a:srgbClr val="FFFFFF"/>
                </a:solidFill>
                <a:latin typeface="TT Hoves Bold"/>
                <a:ea typeface="TT Hoves Bold"/>
                <a:cs typeface="TT Hoves Bold"/>
                <a:sym typeface="TT Hoves Bold"/>
              </a:rPr>
              <a:t>Security</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0A0074"/>
        </a:solidFill>
      </p:bgPr>
    </p:bg>
    <p:spTree>
      <p:nvGrpSpPr>
        <p:cNvPr id="1" name=""/>
        <p:cNvGrpSpPr/>
        <p:nvPr/>
      </p:nvGrpSpPr>
      <p:grpSpPr>
        <a:xfrm>
          <a:off x="0" y="0"/>
          <a:ext cx="0" cy="0"/>
          <a:chOff x="0" y="0"/>
          <a:chExt cx="0" cy="0"/>
        </a:xfrm>
      </p:grpSpPr>
      <p:sp>
        <p:nvSpPr>
          <p:cNvPr name="Freeform 2" id="2"/>
          <p:cNvSpPr/>
          <p:nvPr/>
        </p:nvSpPr>
        <p:spPr>
          <a:xfrm flipH="false" flipV="false" rot="0">
            <a:off x="13285357" y="-4127080"/>
            <a:ext cx="8928900" cy="8928900"/>
          </a:xfrm>
          <a:custGeom>
            <a:avLst/>
            <a:gdLst/>
            <a:ahLst/>
            <a:cxnLst/>
            <a:rect r="r" b="b" t="t" l="l"/>
            <a:pathLst>
              <a:path h="8928900" w="8928900">
                <a:moveTo>
                  <a:pt x="0" y="0"/>
                </a:moveTo>
                <a:lnTo>
                  <a:pt x="8928899" y="0"/>
                </a:lnTo>
                <a:lnTo>
                  <a:pt x="8928899" y="8928899"/>
                </a:lnTo>
                <a:lnTo>
                  <a:pt x="0" y="892889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08291" y="-876138"/>
            <a:ext cx="4784651" cy="4114800"/>
          </a:xfrm>
          <a:custGeom>
            <a:avLst/>
            <a:gdLst/>
            <a:ahLst/>
            <a:cxnLst/>
            <a:rect r="r" b="b" t="t" l="l"/>
            <a:pathLst>
              <a:path h="4114800" w="4784651">
                <a:moveTo>
                  <a:pt x="0" y="0"/>
                </a:moveTo>
                <a:lnTo>
                  <a:pt x="4784651" y="0"/>
                </a:lnTo>
                <a:lnTo>
                  <a:pt x="4784651"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true" flipV="true" rot="0">
            <a:off x="14224555" y="8573927"/>
            <a:ext cx="4784651" cy="4114800"/>
          </a:xfrm>
          <a:custGeom>
            <a:avLst/>
            <a:gdLst/>
            <a:ahLst/>
            <a:cxnLst/>
            <a:rect r="r" b="b" t="t" l="l"/>
            <a:pathLst>
              <a:path h="4114800" w="4784651">
                <a:moveTo>
                  <a:pt x="4784651" y="4114800"/>
                </a:moveTo>
                <a:lnTo>
                  <a:pt x="0" y="4114800"/>
                </a:lnTo>
                <a:lnTo>
                  <a:pt x="0" y="0"/>
                </a:lnTo>
                <a:lnTo>
                  <a:pt x="4784651" y="0"/>
                </a:lnTo>
                <a:lnTo>
                  <a:pt x="4784651" y="411480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4417578" y="6610399"/>
            <a:ext cx="8928900" cy="8928900"/>
          </a:xfrm>
          <a:custGeom>
            <a:avLst/>
            <a:gdLst/>
            <a:ahLst/>
            <a:cxnLst/>
            <a:rect r="r" b="b" t="t" l="l"/>
            <a:pathLst>
              <a:path h="8928900" w="8928900">
                <a:moveTo>
                  <a:pt x="0" y="0"/>
                </a:moveTo>
                <a:lnTo>
                  <a:pt x="8928899" y="0"/>
                </a:lnTo>
                <a:lnTo>
                  <a:pt x="8928899" y="8928899"/>
                </a:lnTo>
                <a:lnTo>
                  <a:pt x="0" y="892889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2421873" y="1066962"/>
            <a:ext cx="13444254" cy="2254250"/>
          </a:xfrm>
          <a:prstGeom prst="rect">
            <a:avLst/>
          </a:prstGeom>
        </p:spPr>
        <p:txBody>
          <a:bodyPr anchor="t" rtlCol="false" tIns="0" lIns="0" bIns="0" rIns="0">
            <a:spAutoFit/>
          </a:bodyPr>
          <a:lstStyle/>
          <a:p>
            <a:pPr algn="ctr">
              <a:lnSpc>
                <a:spcPts val="9099"/>
              </a:lnSpc>
            </a:pPr>
            <a:r>
              <a:rPr lang="en-US" sz="6499" b="true">
                <a:solidFill>
                  <a:srgbClr val="FFFFFF"/>
                </a:solidFill>
                <a:latin typeface="Canva Sans Bold"/>
                <a:ea typeface="Canva Sans Bold"/>
                <a:cs typeface="Canva Sans Bold"/>
                <a:sym typeface="Canva Sans Bold"/>
              </a:rPr>
              <a:t>Steps to Launch a High-ROI Crypto Exchange</a:t>
            </a:r>
          </a:p>
        </p:txBody>
      </p:sp>
      <p:grpSp>
        <p:nvGrpSpPr>
          <p:cNvPr name="Group 7" id="7"/>
          <p:cNvGrpSpPr/>
          <p:nvPr/>
        </p:nvGrpSpPr>
        <p:grpSpPr>
          <a:xfrm rot="0">
            <a:off x="1401260" y="4390878"/>
            <a:ext cx="4730174" cy="1385400"/>
            <a:chOff x="0" y="0"/>
            <a:chExt cx="1245807" cy="364879"/>
          </a:xfrm>
        </p:grpSpPr>
        <p:sp>
          <p:nvSpPr>
            <p:cNvPr name="Freeform 8" id="8"/>
            <p:cNvSpPr/>
            <p:nvPr/>
          </p:nvSpPr>
          <p:spPr>
            <a:xfrm flipH="false" flipV="false" rot="0">
              <a:off x="0" y="0"/>
              <a:ext cx="1245807" cy="364879"/>
            </a:xfrm>
            <a:custGeom>
              <a:avLst/>
              <a:gdLst/>
              <a:ahLst/>
              <a:cxnLst/>
              <a:rect r="r" b="b" t="t" l="l"/>
              <a:pathLst>
                <a:path h="364879" w="1245807">
                  <a:moveTo>
                    <a:pt x="39281" y="0"/>
                  </a:moveTo>
                  <a:lnTo>
                    <a:pt x="1206526" y="0"/>
                  </a:lnTo>
                  <a:cubicBezTo>
                    <a:pt x="1216944" y="0"/>
                    <a:pt x="1226935" y="4139"/>
                    <a:pt x="1234302" y="11505"/>
                  </a:cubicBezTo>
                  <a:cubicBezTo>
                    <a:pt x="1241668" y="18872"/>
                    <a:pt x="1245807" y="28863"/>
                    <a:pt x="1245807" y="39281"/>
                  </a:cubicBezTo>
                  <a:lnTo>
                    <a:pt x="1245807" y="325598"/>
                  </a:lnTo>
                  <a:cubicBezTo>
                    <a:pt x="1245807" y="347292"/>
                    <a:pt x="1228220" y="364879"/>
                    <a:pt x="1206526" y="364879"/>
                  </a:cubicBezTo>
                  <a:lnTo>
                    <a:pt x="39281" y="364879"/>
                  </a:lnTo>
                  <a:cubicBezTo>
                    <a:pt x="28863" y="364879"/>
                    <a:pt x="18872" y="360740"/>
                    <a:pt x="11505" y="353374"/>
                  </a:cubicBezTo>
                  <a:cubicBezTo>
                    <a:pt x="4139" y="346007"/>
                    <a:pt x="0" y="336016"/>
                    <a:pt x="0" y="325598"/>
                  </a:cubicBezTo>
                  <a:lnTo>
                    <a:pt x="0" y="39281"/>
                  </a:lnTo>
                  <a:cubicBezTo>
                    <a:pt x="0" y="28863"/>
                    <a:pt x="4139" y="18872"/>
                    <a:pt x="11505" y="11505"/>
                  </a:cubicBezTo>
                  <a:cubicBezTo>
                    <a:pt x="18872" y="4139"/>
                    <a:pt x="28863" y="0"/>
                    <a:pt x="39281" y="0"/>
                  </a:cubicBezTo>
                  <a:close/>
                </a:path>
              </a:pathLst>
            </a:custGeom>
            <a:solidFill>
              <a:srgbClr val="000000">
                <a:alpha val="0"/>
              </a:srgbClr>
            </a:solidFill>
            <a:ln w="19050" cap="rnd">
              <a:solidFill>
                <a:srgbClr val="FFFFFF"/>
              </a:solidFill>
              <a:prstDash val="solid"/>
              <a:round/>
            </a:ln>
          </p:spPr>
        </p:sp>
        <p:sp>
          <p:nvSpPr>
            <p:cNvPr name="TextBox 9" id="9"/>
            <p:cNvSpPr txBox="true"/>
            <p:nvPr/>
          </p:nvSpPr>
          <p:spPr>
            <a:xfrm>
              <a:off x="0" y="-76200"/>
              <a:ext cx="1245807" cy="441079"/>
            </a:xfrm>
            <a:prstGeom prst="rect">
              <a:avLst/>
            </a:prstGeom>
          </p:spPr>
          <p:txBody>
            <a:bodyPr anchor="ctr" rtlCol="false" tIns="50800" lIns="50800" bIns="50800" rIns="50800"/>
            <a:lstStyle/>
            <a:p>
              <a:pPr algn="ctr">
                <a:lnSpc>
                  <a:spcPts val="2612"/>
                </a:lnSpc>
              </a:pPr>
            </a:p>
          </p:txBody>
        </p:sp>
      </p:grpSp>
      <p:sp>
        <p:nvSpPr>
          <p:cNvPr name="TextBox 10" id="10"/>
          <p:cNvSpPr txBox="true"/>
          <p:nvPr/>
        </p:nvSpPr>
        <p:spPr>
          <a:xfrm rot="0">
            <a:off x="1553407" y="4563851"/>
            <a:ext cx="4158078" cy="832484"/>
          </a:xfrm>
          <a:prstGeom prst="rect">
            <a:avLst/>
          </a:prstGeom>
        </p:spPr>
        <p:txBody>
          <a:bodyPr anchor="t" rtlCol="false" tIns="0" lIns="0" bIns="0" rIns="0">
            <a:spAutoFit/>
          </a:bodyPr>
          <a:lstStyle/>
          <a:p>
            <a:pPr algn="ctr" marL="0" indent="0" lvl="0">
              <a:lnSpc>
                <a:spcPts val="3269"/>
              </a:lnSpc>
              <a:spcBef>
                <a:spcPct val="0"/>
              </a:spcBef>
            </a:pPr>
            <a:r>
              <a:rPr lang="en-US" b="true" sz="2999" spc="-116">
                <a:solidFill>
                  <a:srgbClr val="FFFFFF"/>
                </a:solidFill>
                <a:latin typeface="TT Hoves Bold"/>
                <a:ea typeface="TT Hoves Bold"/>
                <a:cs typeface="TT Hoves Bold"/>
                <a:sym typeface="TT Hoves Bold"/>
              </a:rPr>
              <a:t>Define Your Business Model and Goals</a:t>
            </a:r>
          </a:p>
        </p:txBody>
      </p:sp>
      <p:grpSp>
        <p:nvGrpSpPr>
          <p:cNvPr name="Group 11" id="11"/>
          <p:cNvGrpSpPr/>
          <p:nvPr/>
        </p:nvGrpSpPr>
        <p:grpSpPr>
          <a:xfrm rot="0">
            <a:off x="1400789" y="7037971"/>
            <a:ext cx="4730174" cy="1385400"/>
            <a:chOff x="0" y="0"/>
            <a:chExt cx="1245807" cy="364879"/>
          </a:xfrm>
        </p:grpSpPr>
        <p:sp>
          <p:nvSpPr>
            <p:cNvPr name="Freeform 12" id="12"/>
            <p:cNvSpPr/>
            <p:nvPr/>
          </p:nvSpPr>
          <p:spPr>
            <a:xfrm flipH="false" flipV="false" rot="0">
              <a:off x="0" y="0"/>
              <a:ext cx="1245807" cy="364879"/>
            </a:xfrm>
            <a:custGeom>
              <a:avLst/>
              <a:gdLst/>
              <a:ahLst/>
              <a:cxnLst/>
              <a:rect r="r" b="b" t="t" l="l"/>
              <a:pathLst>
                <a:path h="364879" w="1245807">
                  <a:moveTo>
                    <a:pt x="39281" y="0"/>
                  </a:moveTo>
                  <a:lnTo>
                    <a:pt x="1206526" y="0"/>
                  </a:lnTo>
                  <a:cubicBezTo>
                    <a:pt x="1216944" y="0"/>
                    <a:pt x="1226935" y="4139"/>
                    <a:pt x="1234302" y="11505"/>
                  </a:cubicBezTo>
                  <a:cubicBezTo>
                    <a:pt x="1241668" y="18872"/>
                    <a:pt x="1245807" y="28863"/>
                    <a:pt x="1245807" y="39281"/>
                  </a:cubicBezTo>
                  <a:lnTo>
                    <a:pt x="1245807" y="325598"/>
                  </a:lnTo>
                  <a:cubicBezTo>
                    <a:pt x="1245807" y="347292"/>
                    <a:pt x="1228220" y="364879"/>
                    <a:pt x="1206526" y="364879"/>
                  </a:cubicBezTo>
                  <a:lnTo>
                    <a:pt x="39281" y="364879"/>
                  </a:lnTo>
                  <a:cubicBezTo>
                    <a:pt x="28863" y="364879"/>
                    <a:pt x="18872" y="360740"/>
                    <a:pt x="11505" y="353374"/>
                  </a:cubicBezTo>
                  <a:cubicBezTo>
                    <a:pt x="4139" y="346007"/>
                    <a:pt x="0" y="336016"/>
                    <a:pt x="0" y="325598"/>
                  </a:cubicBezTo>
                  <a:lnTo>
                    <a:pt x="0" y="39281"/>
                  </a:lnTo>
                  <a:cubicBezTo>
                    <a:pt x="0" y="28863"/>
                    <a:pt x="4139" y="18872"/>
                    <a:pt x="11505" y="11505"/>
                  </a:cubicBezTo>
                  <a:cubicBezTo>
                    <a:pt x="18872" y="4139"/>
                    <a:pt x="28863" y="0"/>
                    <a:pt x="39281" y="0"/>
                  </a:cubicBezTo>
                  <a:close/>
                </a:path>
              </a:pathLst>
            </a:custGeom>
            <a:solidFill>
              <a:srgbClr val="000000">
                <a:alpha val="0"/>
              </a:srgbClr>
            </a:solidFill>
            <a:ln w="19050" cap="rnd">
              <a:solidFill>
                <a:srgbClr val="FFFFFF"/>
              </a:solidFill>
              <a:prstDash val="solid"/>
              <a:round/>
            </a:ln>
          </p:spPr>
        </p:sp>
        <p:sp>
          <p:nvSpPr>
            <p:cNvPr name="TextBox 13" id="13"/>
            <p:cNvSpPr txBox="true"/>
            <p:nvPr/>
          </p:nvSpPr>
          <p:spPr>
            <a:xfrm>
              <a:off x="0" y="-76200"/>
              <a:ext cx="1245807" cy="441079"/>
            </a:xfrm>
            <a:prstGeom prst="rect">
              <a:avLst/>
            </a:prstGeom>
          </p:spPr>
          <p:txBody>
            <a:bodyPr anchor="ctr" rtlCol="false" tIns="50800" lIns="50800" bIns="50800" rIns="50800"/>
            <a:lstStyle/>
            <a:p>
              <a:pPr algn="ctr">
                <a:lnSpc>
                  <a:spcPts val="2612"/>
                </a:lnSpc>
              </a:pPr>
            </a:p>
          </p:txBody>
        </p:sp>
      </p:grpSp>
      <p:sp>
        <p:nvSpPr>
          <p:cNvPr name="TextBox 14" id="14"/>
          <p:cNvSpPr txBox="true"/>
          <p:nvPr/>
        </p:nvSpPr>
        <p:spPr>
          <a:xfrm rot="0">
            <a:off x="1553348" y="7533503"/>
            <a:ext cx="4158078" cy="422909"/>
          </a:xfrm>
          <a:prstGeom prst="rect">
            <a:avLst/>
          </a:prstGeom>
        </p:spPr>
        <p:txBody>
          <a:bodyPr anchor="t" rtlCol="false" tIns="0" lIns="0" bIns="0" rIns="0">
            <a:spAutoFit/>
          </a:bodyPr>
          <a:lstStyle/>
          <a:p>
            <a:pPr algn="ctr" marL="0" indent="0" lvl="0">
              <a:lnSpc>
                <a:spcPts val="3269"/>
              </a:lnSpc>
              <a:spcBef>
                <a:spcPct val="0"/>
              </a:spcBef>
            </a:pPr>
            <a:r>
              <a:rPr lang="en-US" b="true" sz="2999" spc="-116">
                <a:solidFill>
                  <a:srgbClr val="FFFFFF"/>
                </a:solidFill>
                <a:latin typeface="TT Hoves Bold"/>
                <a:ea typeface="TT Hoves Bold"/>
                <a:cs typeface="TT Hoves Bold"/>
                <a:sym typeface="TT Hoves Bold"/>
              </a:rPr>
              <a:t>Test Your Platform</a:t>
            </a:r>
          </a:p>
        </p:txBody>
      </p:sp>
      <p:grpSp>
        <p:nvGrpSpPr>
          <p:cNvPr name="Group 15" id="15"/>
          <p:cNvGrpSpPr/>
          <p:nvPr/>
        </p:nvGrpSpPr>
        <p:grpSpPr>
          <a:xfrm rot="0">
            <a:off x="6902580" y="4390878"/>
            <a:ext cx="4483781" cy="1385400"/>
            <a:chOff x="0" y="0"/>
            <a:chExt cx="1180914" cy="364879"/>
          </a:xfrm>
        </p:grpSpPr>
        <p:sp>
          <p:nvSpPr>
            <p:cNvPr name="Freeform 16" id="16"/>
            <p:cNvSpPr/>
            <p:nvPr/>
          </p:nvSpPr>
          <p:spPr>
            <a:xfrm flipH="false" flipV="false" rot="0">
              <a:off x="0" y="0"/>
              <a:ext cx="1180914" cy="364879"/>
            </a:xfrm>
            <a:custGeom>
              <a:avLst/>
              <a:gdLst/>
              <a:ahLst/>
              <a:cxnLst/>
              <a:rect r="r" b="b" t="t" l="l"/>
              <a:pathLst>
                <a:path h="364879" w="1180914">
                  <a:moveTo>
                    <a:pt x="41440" y="0"/>
                  </a:moveTo>
                  <a:lnTo>
                    <a:pt x="1139474" y="0"/>
                  </a:lnTo>
                  <a:cubicBezTo>
                    <a:pt x="1162361" y="0"/>
                    <a:pt x="1180914" y="18553"/>
                    <a:pt x="1180914" y="41440"/>
                  </a:cubicBezTo>
                  <a:lnTo>
                    <a:pt x="1180914" y="323439"/>
                  </a:lnTo>
                  <a:cubicBezTo>
                    <a:pt x="1180914" y="346326"/>
                    <a:pt x="1162361" y="364879"/>
                    <a:pt x="1139474" y="364879"/>
                  </a:cubicBezTo>
                  <a:lnTo>
                    <a:pt x="41440" y="364879"/>
                  </a:lnTo>
                  <a:cubicBezTo>
                    <a:pt x="18553" y="364879"/>
                    <a:pt x="0" y="346326"/>
                    <a:pt x="0" y="323439"/>
                  </a:cubicBezTo>
                  <a:lnTo>
                    <a:pt x="0" y="41440"/>
                  </a:lnTo>
                  <a:cubicBezTo>
                    <a:pt x="0" y="18553"/>
                    <a:pt x="18553" y="0"/>
                    <a:pt x="41440" y="0"/>
                  </a:cubicBezTo>
                  <a:close/>
                </a:path>
              </a:pathLst>
            </a:custGeom>
            <a:solidFill>
              <a:srgbClr val="000000">
                <a:alpha val="0"/>
              </a:srgbClr>
            </a:solidFill>
            <a:ln w="19050" cap="rnd">
              <a:solidFill>
                <a:srgbClr val="FFFFFF"/>
              </a:solidFill>
              <a:prstDash val="solid"/>
              <a:round/>
            </a:ln>
          </p:spPr>
        </p:sp>
        <p:sp>
          <p:nvSpPr>
            <p:cNvPr name="TextBox 17" id="17"/>
            <p:cNvSpPr txBox="true"/>
            <p:nvPr/>
          </p:nvSpPr>
          <p:spPr>
            <a:xfrm>
              <a:off x="0" y="-76200"/>
              <a:ext cx="1180914" cy="441079"/>
            </a:xfrm>
            <a:prstGeom prst="rect">
              <a:avLst/>
            </a:prstGeom>
          </p:spPr>
          <p:txBody>
            <a:bodyPr anchor="ctr" rtlCol="false" tIns="50800" lIns="50800" bIns="50800" rIns="50800"/>
            <a:lstStyle/>
            <a:p>
              <a:pPr algn="ctr">
                <a:lnSpc>
                  <a:spcPts val="2612"/>
                </a:lnSpc>
              </a:pPr>
            </a:p>
          </p:txBody>
        </p:sp>
      </p:grpSp>
      <p:sp>
        <p:nvSpPr>
          <p:cNvPr name="TextBox 18" id="18"/>
          <p:cNvSpPr txBox="true"/>
          <p:nvPr/>
        </p:nvSpPr>
        <p:spPr>
          <a:xfrm rot="0">
            <a:off x="7064961" y="4563851"/>
            <a:ext cx="4158078" cy="832484"/>
          </a:xfrm>
          <a:prstGeom prst="rect">
            <a:avLst/>
          </a:prstGeom>
        </p:spPr>
        <p:txBody>
          <a:bodyPr anchor="t" rtlCol="false" tIns="0" lIns="0" bIns="0" rIns="0">
            <a:spAutoFit/>
          </a:bodyPr>
          <a:lstStyle/>
          <a:p>
            <a:pPr algn="ctr" marL="0" indent="0" lvl="0">
              <a:lnSpc>
                <a:spcPts val="3269"/>
              </a:lnSpc>
              <a:spcBef>
                <a:spcPct val="0"/>
              </a:spcBef>
            </a:pPr>
            <a:r>
              <a:rPr lang="en-US" b="true" sz="2999" spc="-116">
                <a:solidFill>
                  <a:srgbClr val="FFFFFF"/>
                </a:solidFill>
                <a:latin typeface="TT Hoves Bold"/>
                <a:ea typeface="TT Hoves Bold"/>
                <a:cs typeface="TT Hoves Bold"/>
                <a:sym typeface="TT Hoves Bold"/>
              </a:rPr>
              <a:t>Select the Right KuCoin Clone Script Provider</a:t>
            </a:r>
          </a:p>
        </p:txBody>
      </p:sp>
      <p:grpSp>
        <p:nvGrpSpPr>
          <p:cNvPr name="Group 19" id="19"/>
          <p:cNvGrpSpPr/>
          <p:nvPr/>
        </p:nvGrpSpPr>
        <p:grpSpPr>
          <a:xfrm rot="0">
            <a:off x="12576516" y="4214296"/>
            <a:ext cx="4911623" cy="1385400"/>
            <a:chOff x="0" y="0"/>
            <a:chExt cx="1293596" cy="364879"/>
          </a:xfrm>
        </p:grpSpPr>
        <p:sp>
          <p:nvSpPr>
            <p:cNvPr name="Freeform 20" id="20"/>
            <p:cNvSpPr/>
            <p:nvPr/>
          </p:nvSpPr>
          <p:spPr>
            <a:xfrm flipH="false" flipV="false" rot="0">
              <a:off x="0" y="0"/>
              <a:ext cx="1293596" cy="364879"/>
            </a:xfrm>
            <a:custGeom>
              <a:avLst/>
              <a:gdLst/>
              <a:ahLst/>
              <a:cxnLst/>
              <a:rect r="r" b="b" t="t" l="l"/>
              <a:pathLst>
                <a:path h="364879" w="1293596">
                  <a:moveTo>
                    <a:pt x="37830" y="0"/>
                  </a:moveTo>
                  <a:lnTo>
                    <a:pt x="1255766" y="0"/>
                  </a:lnTo>
                  <a:cubicBezTo>
                    <a:pt x="1265799" y="0"/>
                    <a:pt x="1275422" y="3986"/>
                    <a:pt x="1282516" y="11080"/>
                  </a:cubicBezTo>
                  <a:cubicBezTo>
                    <a:pt x="1289611" y="18175"/>
                    <a:pt x="1293596" y="27797"/>
                    <a:pt x="1293596" y="37830"/>
                  </a:cubicBezTo>
                  <a:lnTo>
                    <a:pt x="1293596" y="327049"/>
                  </a:lnTo>
                  <a:cubicBezTo>
                    <a:pt x="1293596" y="337082"/>
                    <a:pt x="1289611" y="346704"/>
                    <a:pt x="1282516" y="353799"/>
                  </a:cubicBezTo>
                  <a:cubicBezTo>
                    <a:pt x="1275422" y="360893"/>
                    <a:pt x="1265799" y="364879"/>
                    <a:pt x="1255766" y="364879"/>
                  </a:cubicBezTo>
                  <a:lnTo>
                    <a:pt x="37830" y="364879"/>
                  </a:lnTo>
                  <a:cubicBezTo>
                    <a:pt x="27797" y="364879"/>
                    <a:pt x="18175" y="360893"/>
                    <a:pt x="11080" y="353799"/>
                  </a:cubicBezTo>
                  <a:cubicBezTo>
                    <a:pt x="3986" y="346704"/>
                    <a:pt x="0" y="337082"/>
                    <a:pt x="0" y="327049"/>
                  </a:cubicBezTo>
                  <a:lnTo>
                    <a:pt x="0" y="37830"/>
                  </a:lnTo>
                  <a:cubicBezTo>
                    <a:pt x="0" y="27797"/>
                    <a:pt x="3986" y="18175"/>
                    <a:pt x="11080" y="11080"/>
                  </a:cubicBezTo>
                  <a:cubicBezTo>
                    <a:pt x="18175" y="3986"/>
                    <a:pt x="27797" y="0"/>
                    <a:pt x="37830" y="0"/>
                  </a:cubicBezTo>
                  <a:close/>
                </a:path>
              </a:pathLst>
            </a:custGeom>
            <a:solidFill>
              <a:srgbClr val="000000">
                <a:alpha val="0"/>
              </a:srgbClr>
            </a:solidFill>
            <a:ln w="19050" cap="rnd">
              <a:solidFill>
                <a:srgbClr val="FFFFFF"/>
              </a:solidFill>
              <a:prstDash val="solid"/>
              <a:round/>
            </a:ln>
          </p:spPr>
        </p:sp>
        <p:sp>
          <p:nvSpPr>
            <p:cNvPr name="TextBox 21" id="21"/>
            <p:cNvSpPr txBox="true"/>
            <p:nvPr/>
          </p:nvSpPr>
          <p:spPr>
            <a:xfrm>
              <a:off x="0" y="-76200"/>
              <a:ext cx="1293596" cy="441079"/>
            </a:xfrm>
            <a:prstGeom prst="rect">
              <a:avLst/>
            </a:prstGeom>
          </p:spPr>
          <p:txBody>
            <a:bodyPr anchor="ctr" rtlCol="false" tIns="50800" lIns="50800" bIns="50800" rIns="50800"/>
            <a:lstStyle/>
            <a:p>
              <a:pPr algn="ctr">
                <a:lnSpc>
                  <a:spcPts val="2612"/>
                </a:lnSpc>
              </a:pPr>
            </a:p>
          </p:txBody>
        </p:sp>
      </p:grpSp>
      <p:sp>
        <p:nvSpPr>
          <p:cNvPr name="TextBox 22" id="22"/>
          <p:cNvSpPr txBox="true"/>
          <p:nvPr/>
        </p:nvSpPr>
        <p:spPr>
          <a:xfrm rot="0">
            <a:off x="12953288" y="4563851"/>
            <a:ext cx="4158078" cy="832484"/>
          </a:xfrm>
          <a:prstGeom prst="rect">
            <a:avLst/>
          </a:prstGeom>
        </p:spPr>
        <p:txBody>
          <a:bodyPr anchor="t" rtlCol="false" tIns="0" lIns="0" bIns="0" rIns="0">
            <a:spAutoFit/>
          </a:bodyPr>
          <a:lstStyle/>
          <a:p>
            <a:pPr algn="ctr" marL="0" indent="0" lvl="0">
              <a:lnSpc>
                <a:spcPts val="3269"/>
              </a:lnSpc>
              <a:spcBef>
                <a:spcPct val="0"/>
              </a:spcBef>
            </a:pPr>
            <a:r>
              <a:rPr lang="en-US" b="true" sz="2999" spc="-116">
                <a:solidFill>
                  <a:srgbClr val="FFFFFF"/>
                </a:solidFill>
                <a:latin typeface="TT Hoves Bold"/>
                <a:ea typeface="TT Hoves Bold"/>
                <a:cs typeface="TT Hoves Bold"/>
                <a:sym typeface="TT Hoves Bold"/>
              </a:rPr>
              <a:t>Customize the Script to Meet Your Needs</a:t>
            </a:r>
          </a:p>
        </p:txBody>
      </p:sp>
      <p:grpSp>
        <p:nvGrpSpPr>
          <p:cNvPr name="Group 23" id="23"/>
          <p:cNvGrpSpPr/>
          <p:nvPr/>
        </p:nvGrpSpPr>
        <p:grpSpPr>
          <a:xfrm rot="0">
            <a:off x="12576516" y="7037971"/>
            <a:ext cx="4911623" cy="1385400"/>
            <a:chOff x="0" y="0"/>
            <a:chExt cx="1293596" cy="364879"/>
          </a:xfrm>
        </p:grpSpPr>
        <p:sp>
          <p:nvSpPr>
            <p:cNvPr name="Freeform 24" id="24"/>
            <p:cNvSpPr/>
            <p:nvPr/>
          </p:nvSpPr>
          <p:spPr>
            <a:xfrm flipH="false" flipV="false" rot="0">
              <a:off x="0" y="0"/>
              <a:ext cx="1293596" cy="364879"/>
            </a:xfrm>
            <a:custGeom>
              <a:avLst/>
              <a:gdLst/>
              <a:ahLst/>
              <a:cxnLst/>
              <a:rect r="r" b="b" t="t" l="l"/>
              <a:pathLst>
                <a:path h="364879" w="1293596">
                  <a:moveTo>
                    <a:pt x="37830" y="0"/>
                  </a:moveTo>
                  <a:lnTo>
                    <a:pt x="1255766" y="0"/>
                  </a:lnTo>
                  <a:cubicBezTo>
                    <a:pt x="1265799" y="0"/>
                    <a:pt x="1275422" y="3986"/>
                    <a:pt x="1282516" y="11080"/>
                  </a:cubicBezTo>
                  <a:cubicBezTo>
                    <a:pt x="1289611" y="18175"/>
                    <a:pt x="1293596" y="27797"/>
                    <a:pt x="1293596" y="37830"/>
                  </a:cubicBezTo>
                  <a:lnTo>
                    <a:pt x="1293596" y="327049"/>
                  </a:lnTo>
                  <a:cubicBezTo>
                    <a:pt x="1293596" y="337082"/>
                    <a:pt x="1289611" y="346704"/>
                    <a:pt x="1282516" y="353799"/>
                  </a:cubicBezTo>
                  <a:cubicBezTo>
                    <a:pt x="1275422" y="360893"/>
                    <a:pt x="1265799" y="364879"/>
                    <a:pt x="1255766" y="364879"/>
                  </a:cubicBezTo>
                  <a:lnTo>
                    <a:pt x="37830" y="364879"/>
                  </a:lnTo>
                  <a:cubicBezTo>
                    <a:pt x="27797" y="364879"/>
                    <a:pt x="18175" y="360893"/>
                    <a:pt x="11080" y="353799"/>
                  </a:cubicBezTo>
                  <a:cubicBezTo>
                    <a:pt x="3986" y="346704"/>
                    <a:pt x="0" y="337082"/>
                    <a:pt x="0" y="327049"/>
                  </a:cubicBezTo>
                  <a:lnTo>
                    <a:pt x="0" y="37830"/>
                  </a:lnTo>
                  <a:cubicBezTo>
                    <a:pt x="0" y="27797"/>
                    <a:pt x="3986" y="18175"/>
                    <a:pt x="11080" y="11080"/>
                  </a:cubicBezTo>
                  <a:cubicBezTo>
                    <a:pt x="18175" y="3986"/>
                    <a:pt x="27797" y="0"/>
                    <a:pt x="37830" y="0"/>
                  </a:cubicBezTo>
                  <a:close/>
                </a:path>
              </a:pathLst>
            </a:custGeom>
            <a:solidFill>
              <a:srgbClr val="000000">
                <a:alpha val="0"/>
              </a:srgbClr>
            </a:solidFill>
            <a:ln w="19050" cap="rnd">
              <a:solidFill>
                <a:srgbClr val="FFFFFF"/>
              </a:solidFill>
              <a:prstDash val="solid"/>
              <a:round/>
            </a:ln>
          </p:spPr>
        </p:sp>
        <p:sp>
          <p:nvSpPr>
            <p:cNvPr name="TextBox 25" id="25"/>
            <p:cNvSpPr txBox="true"/>
            <p:nvPr/>
          </p:nvSpPr>
          <p:spPr>
            <a:xfrm>
              <a:off x="0" y="-76200"/>
              <a:ext cx="1293596" cy="441079"/>
            </a:xfrm>
            <a:prstGeom prst="rect">
              <a:avLst/>
            </a:prstGeom>
          </p:spPr>
          <p:txBody>
            <a:bodyPr anchor="ctr" rtlCol="false" tIns="50800" lIns="50800" bIns="50800" rIns="50800"/>
            <a:lstStyle/>
            <a:p>
              <a:pPr algn="ctr">
                <a:lnSpc>
                  <a:spcPts val="2612"/>
                </a:lnSpc>
              </a:pPr>
            </a:p>
          </p:txBody>
        </p:sp>
      </p:grpSp>
      <p:sp>
        <p:nvSpPr>
          <p:cNvPr name="TextBox 26" id="26"/>
          <p:cNvSpPr txBox="true"/>
          <p:nvPr/>
        </p:nvSpPr>
        <p:spPr>
          <a:xfrm rot="0">
            <a:off x="12953288" y="7328716"/>
            <a:ext cx="4158078" cy="832484"/>
          </a:xfrm>
          <a:prstGeom prst="rect">
            <a:avLst/>
          </a:prstGeom>
        </p:spPr>
        <p:txBody>
          <a:bodyPr anchor="t" rtlCol="false" tIns="0" lIns="0" bIns="0" rIns="0">
            <a:spAutoFit/>
          </a:bodyPr>
          <a:lstStyle/>
          <a:p>
            <a:pPr algn="ctr" marL="0" indent="0" lvl="0">
              <a:lnSpc>
                <a:spcPts val="3269"/>
              </a:lnSpc>
              <a:spcBef>
                <a:spcPct val="0"/>
              </a:spcBef>
            </a:pPr>
            <a:r>
              <a:rPr lang="en-US" b="true" sz="2999" spc="-116">
                <a:solidFill>
                  <a:srgbClr val="FFFFFF"/>
                </a:solidFill>
                <a:latin typeface="TT Hoves Bold"/>
                <a:ea typeface="TT Hoves Bold"/>
                <a:cs typeface="TT Hoves Bold"/>
                <a:sym typeface="TT Hoves Bold"/>
              </a:rPr>
              <a:t>Set Up Payment Gateways and Liquidity</a:t>
            </a:r>
          </a:p>
        </p:txBody>
      </p:sp>
      <p:sp>
        <p:nvSpPr>
          <p:cNvPr name="TextBox 27" id="27"/>
          <p:cNvSpPr txBox="true"/>
          <p:nvPr/>
        </p:nvSpPr>
        <p:spPr>
          <a:xfrm rot="0">
            <a:off x="7227813" y="7328716"/>
            <a:ext cx="4158078" cy="832484"/>
          </a:xfrm>
          <a:prstGeom prst="rect">
            <a:avLst/>
          </a:prstGeom>
        </p:spPr>
        <p:txBody>
          <a:bodyPr anchor="t" rtlCol="false" tIns="0" lIns="0" bIns="0" rIns="0">
            <a:spAutoFit/>
          </a:bodyPr>
          <a:lstStyle/>
          <a:p>
            <a:pPr algn="ctr" marL="0" indent="0" lvl="0">
              <a:lnSpc>
                <a:spcPts val="3269"/>
              </a:lnSpc>
              <a:spcBef>
                <a:spcPct val="0"/>
              </a:spcBef>
            </a:pPr>
            <a:r>
              <a:rPr lang="en-US" b="true" sz="2999" spc="-116">
                <a:solidFill>
                  <a:srgbClr val="FFFFFF"/>
                </a:solidFill>
                <a:latin typeface="TT Hoves Bold"/>
                <a:ea typeface="TT Hoves Bold"/>
                <a:cs typeface="TT Hoves Bold"/>
                <a:sym typeface="TT Hoves Bold"/>
              </a:rPr>
              <a:t>Implement Robust Security Features</a:t>
            </a:r>
          </a:p>
        </p:txBody>
      </p:sp>
      <p:grpSp>
        <p:nvGrpSpPr>
          <p:cNvPr name="Group 28" id="28"/>
          <p:cNvGrpSpPr/>
          <p:nvPr/>
        </p:nvGrpSpPr>
        <p:grpSpPr>
          <a:xfrm rot="0">
            <a:off x="7064961" y="7037971"/>
            <a:ext cx="4483781" cy="1385400"/>
            <a:chOff x="0" y="0"/>
            <a:chExt cx="1180914" cy="364879"/>
          </a:xfrm>
        </p:grpSpPr>
        <p:sp>
          <p:nvSpPr>
            <p:cNvPr name="Freeform 29" id="29"/>
            <p:cNvSpPr/>
            <p:nvPr/>
          </p:nvSpPr>
          <p:spPr>
            <a:xfrm flipH="false" flipV="false" rot="0">
              <a:off x="0" y="0"/>
              <a:ext cx="1180914" cy="364879"/>
            </a:xfrm>
            <a:custGeom>
              <a:avLst/>
              <a:gdLst/>
              <a:ahLst/>
              <a:cxnLst/>
              <a:rect r="r" b="b" t="t" l="l"/>
              <a:pathLst>
                <a:path h="364879" w="1180914">
                  <a:moveTo>
                    <a:pt x="41440" y="0"/>
                  </a:moveTo>
                  <a:lnTo>
                    <a:pt x="1139474" y="0"/>
                  </a:lnTo>
                  <a:cubicBezTo>
                    <a:pt x="1162361" y="0"/>
                    <a:pt x="1180914" y="18553"/>
                    <a:pt x="1180914" y="41440"/>
                  </a:cubicBezTo>
                  <a:lnTo>
                    <a:pt x="1180914" y="323439"/>
                  </a:lnTo>
                  <a:cubicBezTo>
                    <a:pt x="1180914" y="346326"/>
                    <a:pt x="1162361" y="364879"/>
                    <a:pt x="1139474" y="364879"/>
                  </a:cubicBezTo>
                  <a:lnTo>
                    <a:pt x="41440" y="364879"/>
                  </a:lnTo>
                  <a:cubicBezTo>
                    <a:pt x="18553" y="364879"/>
                    <a:pt x="0" y="346326"/>
                    <a:pt x="0" y="323439"/>
                  </a:cubicBezTo>
                  <a:lnTo>
                    <a:pt x="0" y="41440"/>
                  </a:lnTo>
                  <a:cubicBezTo>
                    <a:pt x="0" y="18553"/>
                    <a:pt x="18553" y="0"/>
                    <a:pt x="41440" y="0"/>
                  </a:cubicBezTo>
                  <a:close/>
                </a:path>
              </a:pathLst>
            </a:custGeom>
            <a:solidFill>
              <a:srgbClr val="000000">
                <a:alpha val="0"/>
              </a:srgbClr>
            </a:solidFill>
            <a:ln w="19050" cap="rnd">
              <a:solidFill>
                <a:srgbClr val="FFFFFF"/>
              </a:solidFill>
              <a:prstDash val="solid"/>
              <a:round/>
            </a:ln>
          </p:spPr>
        </p:sp>
        <p:sp>
          <p:nvSpPr>
            <p:cNvPr name="TextBox 30" id="30"/>
            <p:cNvSpPr txBox="true"/>
            <p:nvPr/>
          </p:nvSpPr>
          <p:spPr>
            <a:xfrm>
              <a:off x="0" y="-76200"/>
              <a:ext cx="1180914" cy="441079"/>
            </a:xfrm>
            <a:prstGeom prst="rect">
              <a:avLst/>
            </a:prstGeom>
          </p:spPr>
          <p:txBody>
            <a:bodyPr anchor="ctr" rtlCol="false" tIns="50800" lIns="50800" bIns="50800" rIns="50800"/>
            <a:lstStyle/>
            <a:p>
              <a:pPr algn="ctr">
                <a:lnSpc>
                  <a:spcPts val="2612"/>
                </a:lnSpc>
              </a:pPr>
            </a:p>
          </p:txBody>
        </p:sp>
      </p:grpSp>
      <p:sp>
        <p:nvSpPr>
          <p:cNvPr name="AutoShape 31" id="31"/>
          <p:cNvSpPr/>
          <p:nvPr/>
        </p:nvSpPr>
        <p:spPr>
          <a:xfrm>
            <a:off x="6131434" y="5083577"/>
            <a:ext cx="771147" cy="0"/>
          </a:xfrm>
          <a:prstGeom prst="line">
            <a:avLst/>
          </a:prstGeom>
          <a:ln cap="flat" w="38100">
            <a:solidFill>
              <a:srgbClr val="FFFFFF"/>
            </a:solidFill>
            <a:prstDash val="sysDash"/>
            <a:headEnd type="none" len="sm" w="sm"/>
            <a:tailEnd type="none" len="sm" w="sm"/>
          </a:ln>
        </p:spPr>
      </p:sp>
      <p:sp>
        <p:nvSpPr>
          <p:cNvPr name="AutoShape 32" id="32"/>
          <p:cNvSpPr/>
          <p:nvPr/>
        </p:nvSpPr>
        <p:spPr>
          <a:xfrm>
            <a:off x="11386362" y="4873809"/>
            <a:ext cx="1169037" cy="167796"/>
          </a:xfrm>
          <a:prstGeom prst="line">
            <a:avLst/>
          </a:prstGeom>
          <a:ln cap="flat" w="38100">
            <a:solidFill>
              <a:srgbClr val="FFFFFF"/>
            </a:solidFill>
            <a:prstDash val="sysDash"/>
            <a:headEnd type="none" len="sm" w="sm"/>
            <a:tailEnd type="none" len="sm" w="sm"/>
          </a:ln>
        </p:spPr>
      </p:sp>
      <p:sp>
        <p:nvSpPr>
          <p:cNvPr name="AutoShape 33" id="33"/>
          <p:cNvSpPr/>
          <p:nvPr/>
        </p:nvSpPr>
        <p:spPr>
          <a:xfrm>
            <a:off x="15481449" y="5666754"/>
            <a:ext cx="0" cy="1371217"/>
          </a:xfrm>
          <a:prstGeom prst="line">
            <a:avLst/>
          </a:prstGeom>
          <a:ln cap="flat" w="38100">
            <a:solidFill>
              <a:srgbClr val="FFFFFF"/>
            </a:solidFill>
            <a:prstDash val="sysDash"/>
            <a:headEnd type="none" len="sm" w="sm"/>
            <a:tailEnd type="none" len="sm" w="sm"/>
          </a:ln>
        </p:spPr>
      </p:sp>
      <p:sp>
        <p:nvSpPr>
          <p:cNvPr name="AutoShape 34" id="34"/>
          <p:cNvSpPr/>
          <p:nvPr/>
        </p:nvSpPr>
        <p:spPr>
          <a:xfrm>
            <a:off x="11559204" y="7317465"/>
            <a:ext cx="988271" cy="451974"/>
          </a:xfrm>
          <a:prstGeom prst="line">
            <a:avLst/>
          </a:prstGeom>
          <a:ln cap="flat" w="38100">
            <a:solidFill>
              <a:srgbClr val="FFFFFF"/>
            </a:solidFill>
            <a:prstDash val="sysDash"/>
            <a:headEnd type="none" len="sm" w="sm"/>
            <a:tailEnd type="none" len="sm" w="sm"/>
          </a:ln>
        </p:spPr>
      </p:sp>
      <p:sp>
        <p:nvSpPr>
          <p:cNvPr name="AutoShape 35" id="35"/>
          <p:cNvSpPr/>
          <p:nvPr/>
        </p:nvSpPr>
        <p:spPr>
          <a:xfrm flipV="true">
            <a:off x="6138222" y="7560681"/>
            <a:ext cx="926739" cy="375994"/>
          </a:xfrm>
          <a:prstGeom prst="line">
            <a:avLst/>
          </a:prstGeom>
          <a:ln cap="flat" w="38100">
            <a:solidFill>
              <a:srgbClr val="FFFFFF"/>
            </a:solidFill>
            <a:prstDash val="sysDash"/>
            <a:headEnd type="none" len="sm" w="sm"/>
            <a:tailEnd type="none" len="sm" w="sm"/>
          </a:ln>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0A0074"/>
        </a:solidFill>
      </p:bgPr>
    </p:bg>
    <p:spTree>
      <p:nvGrpSpPr>
        <p:cNvPr id="1" name=""/>
        <p:cNvGrpSpPr/>
        <p:nvPr/>
      </p:nvGrpSpPr>
      <p:grpSpPr>
        <a:xfrm>
          <a:off x="0" y="0"/>
          <a:ext cx="0" cy="0"/>
          <a:chOff x="0" y="0"/>
          <a:chExt cx="0" cy="0"/>
        </a:xfrm>
      </p:grpSpPr>
      <p:sp>
        <p:nvSpPr>
          <p:cNvPr name="Freeform 2" id="2"/>
          <p:cNvSpPr/>
          <p:nvPr/>
        </p:nvSpPr>
        <p:spPr>
          <a:xfrm flipH="false" flipV="false" rot="0">
            <a:off x="13285357" y="-4127080"/>
            <a:ext cx="8928900" cy="8928900"/>
          </a:xfrm>
          <a:custGeom>
            <a:avLst/>
            <a:gdLst/>
            <a:ahLst/>
            <a:cxnLst/>
            <a:rect r="r" b="b" t="t" l="l"/>
            <a:pathLst>
              <a:path h="8928900" w="8928900">
                <a:moveTo>
                  <a:pt x="0" y="0"/>
                </a:moveTo>
                <a:lnTo>
                  <a:pt x="8928899" y="0"/>
                </a:lnTo>
                <a:lnTo>
                  <a:pt x="8928899" y="8928899"/>
                </a:lnTo>
                <a:lnTo>
                  <a:pt x="0" y="892889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08291" y="-876138"/>
            <a:ext cx="4784651" cy="4114800"/>
          </a:xfrm>
          <a:custGeom>
            <a:avLst/>
            <a:gdLst/>
            <a:ahLst/>
            <a:cxnLst/>
            <a:rect r="r" b="b" t="t" l="l"/>
            <a:pathLst>
              <a:path h="4114800" w="4784651">
                <a:moveTo>
                  <a:pt x="0" y="0"/>
                </a:moveTo>
                <a:lnTo>
                  <a:pt x="4784651" y="0"/>
                </a:lnTo>
                <a:lnTo>
                  <a:pt x="4784651"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true" flipV="true" rot="0">
            <a:off x="14243625" y="7048338"/>
            <a:ext cx="4784651" cy="4114800"/>
          </a:xfrm>
          <a:custGeom>
            <a:avLst/>
            <a:gdLst/>
            <a:ahLst/>
            <a:cxnLst/>
            <a:rect r="r" b="b" t="t" l="l"/>
            <a:pathLst>
              <a:path h="4114800" w="4784651">
                <a:moveTo>
                  <a:pt x="4784651" y="4114800"/>
                </a:moveTo>
                <a:lnTo>
                  <a:pt x="0" y="4114800"/>
                </a:lnTo>
                <a:lnTo>
                  <a:pt x="0" y="0"/>
                </a:lnTo>
                <a:lnTo>
                  <a:pt x="4784651" y="0"/>
                </a:lnTo>
                <a:lnTo>
                  <a:pt x="4784651" y="411480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4178674" y="6362490"/>
            <a:ext cx="8928900" cy="8928900"/>
          </a:xfrm>
          <a:custGeom>
            <a:avLst/>
            <a:gdLst/>
            <a:ahLst/>
            <a:cxnLst/>
            <a:rect r="r" b="b" t="t" l="l"/>
            <a:pathLst>
              <a:path h="8928900" w="8928900">
                <a:moveTo>
                  <a:pt x="0" y="0"/>
                </a:moveTo>
                <a:lnTo>
                  <a:pt x="8928900" y="0"/>
                </a:lnTo>
                <a:lnTo>
                  <a:pt x="8928900" y="8928900"/>
                </a:lnTo>
                <a:lnTo>
                  <a:pt x="0" y="89289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6" id="6"/>
          <p:cNvGrpSpPr/>
          <p:nvPr/>
        </p:nvGrpSpPr>
        <p:grpSpPr>
          <a:xfrm rot="0">
            <a:off x="1806777" y="4371375"/>
            <a:ext cx="4577600" cy="1591066"/>
            <a:chOff x="0" y="0"/>
            <a:chExt cx="1205623" cy="419046"/>
          </a:xfrm>
        </p:grpSpPr>
        <p:sp>
          <p:nvSpPr>
            <p:cNvPr name="Freeform 7" id="7"/>
            <p:cNvSpPr/>
            <p:nvPr/>
          </p:nvSpPr>
          <p:spPr>
            <a:xfrm flipH="false" flipV="false" rot="0">
              <a:off x="0" y="0"/>
              <a:ext cx="1205623" cy="419046"/>
            </a:xfrm>
            <a:custGeom>
              <a:avLst/>
              <a:gdLst/>
              <a:ahLst/>
              <a:cxnLst/>
              <a:rect r="r" b="b" t="t" l="l"/>
              <a:pathLst>
                <a:path h="419046" w="1205623">
                  <a:moveTo>
                    <a:pt x="40590" y="0"/>
                  </a:moveTo>
                  <a:lnTo>
                    <a:pt x="1165033" y="0"/>
                  </a:lnTo>
                  <a:cubicBezTo>
                    <a:pt x="1175798" y="0"/>
                    <a:pt x="1186122" y="4276"/>
                    <a:pt x="1193735" y="11889"/>
                  </a:cubicBezTo>
                  <a:cubicBezTo>
                    <a:pt x="1201347" y="19501"/>
                    <a:pt x="1205623" y="29825"/>
                    <a:pt x="1205623" y="40590"/>
                  </a:cubicBezTo>
                  <a:lnTo>
                    <a:pt x="1205623" y="378456"/>
                  </a:lnTo>
                  <a:cubicBezTo>
                    <a:pt x="1205623" y="389221"/>
                    <a:pt x="1201347" y="399545"/>
                    <a:pt x="1193735" y="407158"/>
                  </a:cubicBezTo>
                  <a:cubicBezTo>
                    <a:pt x="1186122" y="414770"/>
                    <a:pt x="1175798" y="419046"/>
                    <a:pt x="1165033" y="419046"/>
                  </a:cubicBezTo>
                  <a:lnTo>
                    <a:pt x="40590" y="419046"/>
                  </a:lnTo>
                  <a:cubicBezTo>
                    <a:pt x="29825" y="419046"/>
                    <a:pt x="19501" y="414770"/>
                    <a:pt x="11889" y="407158"/>
                  </a:cubicBezTo>
                  <a:cubicBezTo>
                    <a:pt x="4276" y="399545"/>
                    <a:pt x="0" y="389221"/>
                    <a:pt x="0" y="378456"/>
                  </a:cubicBezTo>
                  <a:lnTo>
                    <a:pt x="0" y="40590"/>
                  </a:lnTo>
                  <a:cubicBezTo>
                    <a:pt x="0" y="29825"/>
                    <a:pt x="4276" y="19501"/>
                    <a:pt x="11889" y="11889"/>
                  </a:cubicBezTo>
                  <a:cubicBezTo>
                    <a:pt x="19501" y="4276"/>
                    <a:pt x="29825" y="0"/>
                    <a:pt x="40590" y="0"/>
                  </a:cubicBezTo>
                  <a:close/>
                </a:path>
              </a:pathLst>
            </a:custGeom>
            <a:solidFill>
              <a:srgbClr val="000000">
                <a:alpha val="0"/>
              </a:srgbClr>
            </a:solidFill>
            <a:ln w="19050" cap="rnd">
              <a:solidFill>
                <a:srgbClr val="FFFFFF"/>
              </a:solidFill>
              <a:prstDash val="solid"/>
              <a:round/>
            </a:ln>
          </p:spPr>
        </p:sp>
        <p:sp>
          <p:nvSpPr>
            <p:cNvPr name="TextBox 8" id="8"/>
            <p:cNvSpPr txBox="true"/>
            <p:nvPr/>
          </p:nvSpPr>
          <p:spPr>
            <a:xfrm>
              <a:off x="0" y="-76200"/>
              <a:ext cx="1205623" cy="495246"/>
            </a:xfrm>
            <a:prstGeom prst="rect">
              <a:avLst/>
            </a:prstGeom>
          </p:spPr>
          <p:txBody>
            <a:bodyPr anchor="ctr" rtlCol="false" tIns="50800" lIns="50800" bIns="50800" rIns="50800"/>
            <a:lstStyle/>
            <a:p>
              <a:pPr algn="ctr">
                <a:lnSpc>
                  <a:spcPts val="2612"/>
                </a:lnSpc>
              </a:pPr>
            </a:p>
          </p:txBody>
        </p:sp>
      </p:grpSp>
      <p:grpSp>
        <p:nvGrpSpPr>
          <p:cNvPr name="Group 9" id="9"/>
          <p:cNvGrpSpPr/>
          <p:nvPr/>
        </p:nvGrpSpPr>
        <p:grpSpPr>
          <a:xfrm rot="0">
            <a:off x="6855200" y="4371375"/>
            <a:ext cx="4577600" cy="1591066"/>
            <a:chOff x="0" y="0"/>
            <a:chExt cx="1205623" cy="419046"/>
          </a:xfrm>
        </p:grpSpPr>
        <p:sp>
          <p:nvSpPr>
            <p:cNvPr name="Freeform 10" id="10"/>
            <p:cNvSpPr/>
            <p:nvPr/>
          </p:nvSpPr>
          <p:spPr>
            <a:xfrm flipH="false" flipV="false" rot="0">
              <a:off x="0" y="0"/>
              <a:ext cx="1205623" cy="419046"/>
            </a:xfrm>
            <a:custGeom>
              <a:avLst/>
              <a:gdLst/>
              <a:ahLst/>
              <a:cxnLst/>
              <a:rect r="r" b="b" t="t" l="l"/>
              <a:pathLst>
                <a:path h="419046" w="1205623">
                  <a:moveTo>
                    <a:pt x="40590" y="0"/>
                  </a:moveTo>
                  <a:lnTo>
                    <a:pt x="1165033" y="0"/>
                  </a:lnTo>
                  <a:cubicBezTo>
                    <a:pt x="1175798" y="0"/>
                    <a:pt x="1186122" y="4276"/>
                    <a:pt x="1193735" y="11889"/>
                  </a:cubicBezTo>
                  <a:cubicBezTo>
                    <a:pt x="1201347" y="19501"/>
                    <a:pt x="1205623" y="29825"/>
                    <a:pt x="1205623" y="40590"/>
                  </a:cubicBezTo>
                  <a:lnTo>
                    <a:pt x="1205623" y="378456"/>
                  </a:lnTo>
                  <a:cubicBezTo>
                    <a:pt x="1205623" y="389221"/>
                    <a:pt x="1201347" y="399545"/>
                    <a:pt x="1193735" y="407158"/>
                  </a:cubicBezTo>
                  <a:cubicBezTo>
                    <a:pt x="1186122" y="414770"/>
                    <a:pt x="1175798" y="419046"/>
                    <a:pt x="1165033" y="419046"/>
                  </a:cubicBezTo>
                  <a:lnTo>
                    <a:pt x="40590" y="419046"/>
                  </a:lnTo>
                  <a:cubicBezTo>
                    <a:pt x="29825" y="419046"/>
                    <a:pt x="19501" y="414770"/>
                    <a:pt x="11889" y="407158"/>
                  </a:cubicBezTo>
                  <a:cubicBezTo>
                    <a:pt x="4276" y="399545"/>
                    <a:pt x="0" y="389221"/>
                    <a:pt x="0" y="378456"/>
                  </a:cubicBezTo>
                  <a:lnTo>
                    <a:pt x="0" y="40590"/>
                  </a:lnTo>
                  <a:cubicBezTo>
                    <a:pt x="0" y="29825"/>
                    <a:pt x="4276" y="19501"/>
                    <a:pt x="11889" y="11889"/>
                  </a:cubicBezTo>
                  <a:cubicBezTo>
                    <a:pt x="19501" y="4276"/>
                    <a:pt x="29825" y="0"/>
                    <a:pt x="40590" y="0"/>
                  </a:cubicBezTo>
                  <a:close/>
                </a:path>
              </a:pathLst>
            </a:custGeom>
            <a:solidFill>
              <a:srgbClr val="000000">
                <a:alpha val="0"/>
              </a:srgbClr>
            </a:solidFill>
            <a:ln w="19050" cap="rnd">
              <a:solidFill>
                <a:srgbClr val="FFFFFF"/>
              </a:solidFill>
              <a:prstDash val="solid"/>
              <a:round/>
            </a:ln>
          </p:spPr>
        </p:sp>
        <p:sp>
          <p:nvSpPr>
            <p:cNvPr name="TextBox 11" id="11"/>
            <p:cNvSpPr txBox="true"/>
            <p:nvPr/>
          </p:nvSpPr>
          <p:spPr>
            <a:xfrm>
              <a:off x="0" y="-76200"/>
              <a:ext cx="1205623" cy="495246"/>
            </a:xfrm>
            <a:prstGeom prst="rect">
              <a:avLst/>
            </a:prstGeom>
          </p:spPr>
          <p:txBody>
            <a:bodyPr anchor="ctr" rtlCol="false" tIns="50800" lIns="50800" bIns="50800" rIns="50800"/>
            <a:lstStyle/>
            <a:p>
              <a:pPr algn="ctr">
                <a:lnSpc>
                  <a:spcPts val="2612"/>
                </a:lnSpc>
              </a:pPr>
            </a:p>
          </p:txBody>
        </p:sp>
      </p:grpSp>
      <p:grpSp>
        <p:nvGrpSpPr>
          <p:cNvPr name="Group 12" id="12"/>
          <p:cNvGrpSpPr/>
          <p:nvPr/>
        </p:nvGrpSpPr>
        <p:grpSpPr>
          <a:xfrm rot="0">
            <a:off x="11903623" y="4371375"/>
            <a:ext cx="4577600" cy="1591066"/>
            <a:chOff x="0" y="0"/>
            <a:chExt cx="1205623" cy="419046"/>
          </a:xfrm>
        </p:grpSpPr>
        <p:sp>
          <p:nvSpPr>
            <p:cNvPr name="Freeform 13" id="13"/>
            <p:cNvSpPr/>
            <p:nvPr/>
          </p:nvSpPr>
          <p:spPr>
            <a:xfrm flipH="false" flipV="false" rot="0">
              <a:off x="0" y="0"/>
              <a:ext cx="1205623" cy="419046"/>
            </a:xfrm>
            <a:custGeom>
              <a:avLst/>
              <a:gdLst/>
              <a:ahLst/>
              <a:cxnLst/>
              <a:rect r="r" b="b" t="t" l="l"/>
              <a:pathLst>
                <a:path h="419046" w="1205623">
                  <a:moveTo>
                    <a:pt x="40590" y="0"/>
                  </a:moveTo>
                  <a:lnTo>
                    <a:pt x="1165033" y="0"/>
                  </a:lnTo>
                  <a:cubicBezTo>
                    <a:pt x="1175798" y="0"/>
                    <a:pt x="1186122" y="4276"/>
                    <a:pt x="1193735" y="11889"/>
                  </a:cubicBezTo>
                  <a:cubicBezTo>
                    <a:pt x="1201347" y="19501"/>
                    <a:pt x="1205623" y="29825"/>
                    <a:pt x="1205623" y="40590"/>
                  </a:cubicBezTo>
                  <a:lnTo>
                    <a:pt x="1205623" y="378456"/>
                  </a:lnTo>
                  <a:cubicBezTo>
                    <a:pt x="1205623" y="389221"/>
                    <a:pt x="1201347" y="399545"/>
                    <a:pt x="1193735" y="407158"/>
                  </a:cubicBezTo>
                  <a:cubicBezTo>
                    <a:pt x="1186122" y="414770"/>
                    <a:pt x="1175798" y="419046"/>
                    <a:pt x="1165033" y="419046"/>
                  </a:cubicBezTo>
                  <a:lnTo>
                    <a:pt x="40590" y="419046"/>
                  </a:lnTo>
                  <a:cubicBezTo>
                    <a:pt x="29825" y="419046"/>
                    <a:pt x="19501" y="414770"/>
                    <a:pt x="11889" y="407158"/>
                  </a:cubicBezTo>
                  <a:cubicBezTo>
                    <a:pt x="4276" y="399545"/>
                    <a:pt x="0" y="389221"/>
                    <a:pt x="0" y="378456"/>
                  </a:cubicBezTo>
                  <a:lnTo>
                    <a:pt x="0" y="40590"/>
                  </a:lnTo>
                  <a:cubicBezTo>
                    <a:pt x="0" y="29825"/>
                    <a:pt x="4276" y="19501"/>
                    <a:pt x="11889" y="11889"/>
                  </a:cubicBezTo>
                  <a:cubicBezTo>
                    <a:pt x="19501" y="4276"/>
                    <a:pt x="29825" y="0"/>
                    <a:pt x="40590" y="0"/>
                  </a:cubicBezTo>
                  <a:close/>
                </a:path>
              </a:pathLst>
            </a:custGeom>
            <a:solidFill>
              <a:srgbClr val="000000">
                <a:alpha val="0"/>
              </a:srgbClr>
            </a:solidFill>
            <a:ln w="19050" cap="rnd">
              <a:solidFill>
                <a:srgbClr val="FFFFFF"/>
              </a:solidFill>
              <a:prstDash val="solid"/>
              <a:round/>
            </a:ln>
          </p:spPr>
        </p:sp>
        <p:sp>
          <p:nvSpPr>
            <p:cNvPr name="TextBox 14" id="14"/>
            <p:cNvSpPr txBox="true"/>
            <p:nvPr/>
          </p:nvSpPr>
          <p:spPr>
            <a:xfrm>
              <a:off x="0" y="-76200"/>
              <a:ext cx="1205623" cy="495246"/>
            </a:xfrm>
            <a:prstGeom prst="rect">
              <a:avLst/>
            </a:prstGeom>
          </p:spPr>
          <p:txBody>
            <a:bodyPr anchor="ctr" rtlCol="false" tIns="50800" lIns="50800" bIns="50800" rIns="50800"/>
            <a:lstStyle/>
            <a:p>
              <a:pPr algn="ctr">
                <a:lnSpc>
                  <a:spcPts val="2612"/>
                </a:lnSpc>
              </a:pPr>
            </a:p>
          </p:txBody>
        </p:sp>
      </p:grpSp>
      <p:sp>
        <p:nvSpPr>
          <p:cNvPr name="TextBox 15" id="15"/>
          <p:cNvSpPr txBox="true"/>
          <p:nvPr/>
        </p:nvSpPr>
        <p:spPr>
          <a:xfrm rot="0">
            <a:off x="2016538" y="5146008"/>
            <a:ext cx="4158078" cy="263271"/>
          </a:xfrm>
          <a:prstGeom prst="rect">
            <a:avLst/>
          </a:prstGeom>
        </p:spPr>
        <p:txBody>
          <a:bodyPr anchor="t" rtlCol="false" tIns="0" lIns="0" bIns="0" rIns="0">
            <a:spAutoFit/>
          </a:bodyPr>
          <a:lstStyle/>
          <a:p>
            <a:pPr algn="ctr" marL="0" indent="0" lvl="0">
              <a:lnSpc>
                <a:spcPts val="1961"/>
              </a:lnSpc>
              <a:spcBef>
                <a:spcPct val="0"/>
              </a:spcBef>
            </a:pPr>
            <a:r>
              <a:rPr lang="en-US" b="true" sz="1799" spc="-70">
                <a:solidFill>
                  <a:srgbClr val="FFFFFF"/>
                </a:solidFill>
                <a:latin typeface="TT Hoves Bold"/>
                <a:ea typeface="TT Hoves Bold"/>
                <a:cs typeface="TT Hoves Bold"/>
                <a:sym typeface="TT Hoves Bold"/>
              </a:rPr>
              <a:t>USER-FRIENDLY INTERFACE</a:t>
            </a:r>
          </a:p>
        </p:txBody>
      </p:sp>
      <p:sp>
        <p:nvSpPr>
          <p:cNvPr name="TextBox 16" id="16"/>
          <p:cNvSpPr txBox="true"/>
          <p:nvPr/>
        </p:nvSpPr>
        <p:spPr>
          <a:xfrm rot="0">
            <a:off x="7064961" y="5146008"/>
            <a:ext cx="4158078" cy="263271"/>
          </a:xfrm>
          <a:prstGeom prst="rect">
            <a:avLst/>
          </a:prstGeom>
        </p:spPr>
        <p:txBody>
          <a:bodyPr anchor="t" rtlCol="false" tIns="0" lIns="0" bIns="0" rIns="0">
            <a:spAutoFit/>
          </a:bodyPr>
          <a:lstStyle/>
          <a:p>
            <a:pPr algn="ctr" marL="0" indent="0" lvl="0">
              <a:lnSpc>
                <a:spcPts val="1961"/>
              </a:lnSpc>
              <a:spcBef>
                <a:spcPct val="0"/>
              </a:spcBef>
            </a:pPr>
            <a:r>
              <a:rPr lang="en-US" b="true" sz="1799" spc="-70">
                <a:solidFill>
                  <a:srgbClr val="FFFFFF"/>
                </a:solidFill>
                <a:latin typeface="TT Hoves Bold"/>
                <a:ea typeface="TT Hoves Bold"/>
                <a:cs typeface="TT Hoves Bold"/>
                <a:sym typeface="TT Hoves Bold"/>
              </a:rPr>
              <a:t>MULTI-LAYER SECURITY</a:t>
            </a:r>
          </a:p>
        </p:txBody>
      </p:sp>
      <p:sp>
        <p:nvSpPr>
          <p:cNvPr name="TextBox 17" id="17"/>
          <p:cNvSpPr txBox="true"/>
          <p:nvPr/>
        </p:nvSpPr>
        <p:spPr>
          <a:xfrm rot="0">
            <a:off x="12087449" y="5146008"/>
            <a:ext cx="4158078" cy="263271"/>
          </a:xfrm>
          <a:prstGeom prst="rect">
            <a:avLst/>
          </a:prstGeom>
        </p:spPr>
        <p:txBody>
          <a:bodyPr anchor="t" rtlCol="false" tIns="0" lIns="0" bIns="0" rIns="0">
            <a:spAutoFit/>
          </a:bodyPr>
          <a:lstStyle/>
          <a:p>
            <a:pPr algn="ctr" marL="0" indent="0" lvl="0">
              <a:lnSpc>
                <a:spcPts val="1961"/>
              </a:lnSpc>
              <a:spcBef>
                <a:spcPct val="0"/>
              </a:spcBef>
            </a:pPr>
            <a:r>
              <a:rPr lang="en-US" b="true" sz="1799" spc="-70">
                <a:solidFill>
                  <a:srgbClr val="FFFFFF"/>
                </a:solidFill>
                <a:latin typeface="TT Hoves Bold"/>
                <a:ea typeface="TT Hoves Bold"/>
                <a:cs typeface="TT Hoves Bold"/>
                <a:sym typeface="TT Hoves Bold"/>
              </a:rPr>
              <a:t>LIQUIDITY MANAGEMENT</a:t>
            </a:r>
          </a:p>
        </p:txBody>
      </p:sp>
      <p:sp>
        <p:nvSpPr>
          <p:cNvPr name="TextBox 18" id="18"/>
          <p:cNvSpPr txBox="true"/>
          <p:nvPr/>
        </p:nvSpPr>
        <p:spPr>
          <a:xfrm rot="0">
            <a:off x="1028700" y="1343060"/>
            <a:ext cx="15827987" cy="2228215"/>
          </a:xfrm>
          <a:prstGeom prst="rect">
            <a:avLst/>
          </a:prstGeom>
        </p:spPr>
        <p:txBody>
          <a:bodyPr anchor="t" rtlCol="false" tIns="0" lIns="0" bIns="0" rIns="0">
            <a:spAutoFit/>
          </a:bodyPr>
          <a:lstStyle/>
          <a:p>
            <a:pPr algn="ctr">
              <a:lnSpc>
                <a:spcPts val="8959"/>
              </a:lnSpc>
            </a:pPr>
            <a:r>
              <a:rPr lang="en-US" sz="6399" b="true">
                <a:solidFill>
                  <a:srgbClr val="FFFFFF"/>
                </a:solidFill>
                <a:latin typeface="Canva Sans Bold"/>
                <a:ea typeface="Canva Sans Bold"/>
                <a:cs typeface="Canva Sans Bold"/>
                <a:sym typeface="Canva Sans Bold"/>
              </a:rPr>
              <a:t>Key Features for Maximizing ROI in Your Exchange</a:t>
            </a:r>
          </a:p>
        </p:txBody>
      </p:sp>
      <p:grpSp>
        <p:nvGrpSpPr>
          <p:cNvPr name="Group 19" id="19"/>
          <p:cNvGrpSpPr/>
          <p:nvPr/>
        </p:nvGrpSpPr>
        <p:grpSpPr>
          <a:xfrm rot="0">
            <a:off x="4750226" y="6762540"/>
            <a:ext cx="4577600" cy="1591066"/>
            <a:chOff x="0" y="0"/>
            <a:chExt cx="1205623" cy="419046"/>
          </a:xfrm>
        </p:grpSpPr>
        <p:sp>
          <p:nvSpPr>
            <p:cNvPr name="Freeform 20" id="20"/>
            <p:cNvSpPr/>
            <p:nvPr/>
          </p:nvSpPr>
          <p:spPr>
            <a:xfrm flipH="false" flipV="false" rot="0">
              <a:off x="0" y="0"/>
              <a:ext cx="1205623" cy="419046"/>
            </a:xfrm>
            <a:custGeom>
              <a:avLst/>
              <a:gdLst/>
              <a:ahLst/>
              <a:cxnLst/>
              <a:rect r="r" b="b" t="t" l="l"/>
              <a:pathLst>
                <a:path h="419046" w="1205623">
                  <a:moveTo>
                    <a:pt x="40590" y="0"/>
                  </a:moveTo>
                  <a:lnTo>
                    <a:pt x="1165033" y="0"/>
                  </a:lnTo>
                  <a:cubicBezTo>
                    <a:pt x="1175798" y="0"/>
                    <a:pt x="1186122" y="4276"/>
                    <a:pt x="1193735" y="11889"/>
                  </a:cubicBezTo>
                  <a:cubicBezTo>
                    <a:pt x="1201347" y="19501"/>
                    <a:pt x="1205623" y="29825"/>
                    <a:pt x="1205623" y="40590"/>
                  </a:cubicBezTo>
                  <a:lnTo>
                    <a:pt x="1205623" y="378456"/>
                  </a:lnTo>
                  <a:cubicBezTo>
                    <a:pt x="1205623" y="389221"/>
                    <a:pt x="1201347" y="399545"/>
                    <a:pt x="1193735" y="407158"/>
                  </a:cubicBezTo>
                  <a:cubicBezTo>
                    <a:pt x="1186122" y="414770"/>
                    <a:pt x="1175798" y="419046"/>
                    <a:pt x="1165033" y="419046"/>
                  </a:cubicBezTo>
                  <a:lnTo>
                    <a:pt x="40590" y="419046"/>
                  </a:lnTo>
                  <a:cubicBezTo>
                    <a:pt x="29825" y="419046"/>
                    <a:pt x="19501" y="414770"/>
                    <a:pt x="11889" y="407158"/>
                  </a:cubicBezTo>
                  <a:cubicBezTo>
                    <a:pt x="4276" y="399545"/>
                    <a:pt x="0" y="389221"/>
                    <a:pt x="0" y="378456"/>
                  </a:cubicBezTo>
                  <a:lnTo>
                    <a:pt x="0" y="40590"/>
                  </a:lnTo>
                  <a:cubicBezTo>
                    <a:pt x="0" y="29825"/>
                    <a:pt x="4276" y="19501"/>
                    <a:pt x="11889" y="11889"/>
                  </a:cubicBezTo>
                  <a:cubicBezTo>
                    <a:pt x="19501" y="4276"/>
                    <a:pt x="29825" y="0"/>
                    <a:pt x="40590" y="0"/>
                  </a:cubicBezTo>
                  <a:close/>
                </a:path>
              </a:pathLst>
            </a:custGeom>
            <a:solidFill>
              <a:srgbClr val="000000">
                <a:alpha val="0"/>
              </a:srgbClr>
            </a:solidFill>
            <a:ln w="19050" cap="rnd">
              <a:solidFill>
                <a:srgbClr val="FFFFFF"/>
              </a:solidFill>
              <a:prstDash val="solid"/>
              <a:round/>
            </a:ln>
          </p:spPr>
        </p:sp>
        <p:sp>
          <p:nvSpPr>
            <p:cNvPr name="TextBox 21" id="21"/>
            <p:cNvSpPr txBox="true"/>
            <p:nvPr/>
          </p:nvSpPr>
          <p:spPr>
            <a:xfrm>
              <a:off x="0" y="-76200"/>
              <a:ext cx="1205623" cy="495246"/>
            </a:xfrm>
            <a:prstGeom prst="rect">
              <a:avLst/>
            </a:prstGeom>
          </p:spPr>
          <p:txBody>
            <a:bodyPr anchor="ctr" rtlCol="false" tIns="50800" lIns="50800" bIns="50800" rIns="50800"/>
            <a:lstStyle/>
            <a:p>
              <a:pPr algn="ctr">
                <a:lnSpc>
                  <a:spcPts val="2612"/>
                </a:lnSpc>
              </a:pPr>
            </a:p>
          </p:txBody>
        </p:sp>
      </p:grpSp>
      <p:grpSp>
        <p:nvGrpSpPr>
          <p:cNvPr name="Group 22" id="22"/>
          <p:cNvGrpSpPr/>
          <p:nvPr/>
        </p:nvGrpSpPr>
        <p:grpSpPr>
          <a:xfrm rot="0">
            <a:off x="9798649" y="6762540"/>
            <a:ext cx="4577600" cy="1591066"/>
            <a:chOff x="0" y="0"/>
            <a:chExt cx="1205623" cy="419046"/>
          </a:xfrm>
        </p:grpSpPr>
        <p:sp>
          <p:nvSpPr>
            <p:cNvPr name="Freeform 23" id="23"/>
            <p:cNvSpPr/>
            <p:nvPr/>
          </p:nvSpPr>
          <p:spPr>
            <a:xfrm flipH="false" flipV="false" rot="0">
              <a:off x="0" y="0"/>
              <a:ext cx="1205623" cy="419046"/>
            </a:xfrm>
            <a:custGeom>
              <a:avLst/>
              <a:gdLst/>
              <a:ahLst/>
              <a:cxnLst/>
              <a:rect r="r" b="b" t="t" l="l"/>
              <a:pathLst>
                <a:path h="419046" w="1205623">
                  <a:moveTo>
                    <a:pt x="40590" y="0"/>
                  </a:moveTo>
                  <a:lnTo>
                    <a:pt x="1165033" y="0"/>
                  </a:lnTo>
                  <a:cubicBezTo>
                    <a:pt x="1175798" y="0"/>
                    <a:pt x="1186122" y="4276"/>
                    <a:pt x="1193735" y="11889"/>
                  </a:cubicBezTo>
                  <a:cubicBezTo>
                    <a:pt x="1201347" y="19501"/>
                    <a:pt x="1205623" y="29825"/>
                    <a:pt x="1205623" y="40590"/>
                  </a:cubicBezTo>
                  <a:lnTo>
                    <a:pt x="1205623" y="378456"/>
                  </a:lnTo>
                  <a:cubicBezTo>
                    <a:pt x="1205623" y="389221"/>
                    <a:pt x="1201347" y="399545"/>
                    <a:pt x="1193735" y="407158"/>
                  </a:cubicBezTo>
                  <a:cubicBezTo>
                    <a:pt x="1186122" y="414770"/>
                    <a:pt x="1175798" y="419046"/>
                    <a:pt x="1165033" y="419046"/>
                  </a:cubicBezTo>
                  <a:lnTo>
                    <a:pt x="40590" y="419046"/>
                  </a:lnTo>
                  <a:cubicBezTo>
                    <a:pt x="29825" y="419046"/>
                    <a:pt x="19501" y="414770"/>
                    <a:pt x="11889" y="407158"/>
                  </a:cubicBezTo>
                  <a:cubicBezTo>
                    <a:pt x="4276" y="399545"/>
                    <a:pt x="0" y="389221"/>
                    <a:pt x="0" y="378456"/>
                  </a:cubicBezTo>
                  <a:lnTo>
                    <a:pt x="0" y="40590"/>
                  </a:lnTo>
                  <a:cubicBezTo>
                    <a:pt x="0" y="29825"/>
                    <a:pt x="4276" y="19501"/>
                    <a:pt x="11889" y="11889"/>
                  </a:cubicBezTo>
                  <a:cubicBezTo>
                    <a:pt x="19501" y="4276"/>
                    <a:pt x="29825" y="0"/>
                    <a:pt x="40590" y="0"/>
                  </a:cubicBezTo>
                  <a:close/>
                </a:path>
              </a:pathLst>
            </a:custGeom>
            <a:solidFill>
              <a:srgbClr val="000000">
                <a:alpha val="0"/>
              </a:srgbClr>
            </a:solidFill>
            <a:ln w="19050" cap="rnd">
              <a:solidFill>
                <a:srgbClr val="FFFFFF"/>
              </a:solidFill>
              <a:prstDash val="solid"/>
              <a:round/>
            </a:ln>
          </p:spPr>
        </p:sp>
        <p:sp>
          <p:nvSpPr>
            <p:cNvPr name="TextBox 24" id="24"/>
            <p:cNvSpPr txBox="true"/>
            <p:nvPr/>
          </p:nvSpPr>
          <p:spPr>
            <a:xfrm>
              <a:off x="0" y="-76200"/>
              <a:ext cx="1205623" cy="495246"/>
            </a:xfrm>
            <a:prstGeom prst="rect">
              <a:avLst/>
            </a:prstGeom>
          </p:spPr>
          <p:txBody>
            <a:bodyPr anchor="ctr" rtlCol="false" tIns="50800" lIns="50800" bIns="50800" rIns="50800"/>
            <a:lstStyle/>
            <a:p>
              <a:pPr algn="ctr">
                <a:lnSpc>
                  <a:spcPts val="2612"/>
                </a:lnSpc>
              </a:pPr>
            </a:p>
          </p:txBody>
        </p:sp>
      </p:grpSp>
      <p:sp>
        <p:nvSpPr>
          <p:cNvPr name="TextBox 25" id="25"/>
          <p:cNvSpPr txBox="true"/>
          <p:nvPr/>
        </p:nvSpPr>
        <p:spPr>
          <a:xfrm rot="0">
            <a:off x="4985922" y="7431200"/>
            <a:ext cx="4158078" cy="263271"/>
          </a:xfrm>
          <a:prstGeom prst="rect">
            <a:avLst/>
          </a:prstGeom>
        </p:spPr>
        <p:txBody>
          <a:bodyPr anchor="t" rtlCol="false" tIns="0" lIns="0" bIns="0" rIns="0">
            <a:spAutoFit/>
          </a:bodyPr>
          <a:lstStyle/>
          <a:p>
            <a:pPr algn="ctr" marL="0" indent="0" lvl="0">
              <a:lnSpc>
                <a:spcPts val="1961"/>
              </a:lnSpc>
              <a:spcBef>
                <a:spcPct val="0"/>
              </a:spcBef>
            </a:pPr>
            <a:r>
              <a:rPr lang="en-US" b="true" sz="1799" spc="-70">
                <a:solidFill>
                  <a:srgbClr val="FFFFFF"/>
                </a:solidFill>
                <a:latin typeface="TT Hoves Bold"/>
                <a:ea typeface="TT Hoves Bold"/>
                <a:cs typeface="TT Hoves Bold"/>
                <a:sym typeface="TT Hoves Bold"/>
              </a:rPr>
              <a:t>DIVERSE TRADING OPTIONS</a:t>
            </a:r>
          </a:p>
        </p:txBody>
      </p:sp>
      <p:sp>
        <p:nvSpPr>
          <p:cNvPr name="TextBox 26" id="26"/>
          <p:cNvSpPr txBox="true"/>
          <p:nvPr/>
        </p:nvSpPr>
        <p:spPr>
          <a:xfrm rot="0">
            <a:off x="10218172" y="7431200"/>
            <a:ext cx="4158078" cy="263271"/>
          </a:xfrm>
          <a:prstGeom prst="rect">
            <a:avLst/>
          </a:prstGeom>
        </p:spPr>
        <p:txBody>
          <a:bodyPr anchor="t" rtlCol="false" tIns="0" lIns="0" bIns="0" rIns="0">
            <a:spAutoFit/>
          </a:bodyPr>
          <a:lstStyle/>
          <a:p>
            <a:pPr algn="ctr" marL="0" indent="0" lvl="0">
              <a:lnSpc>
                <a:spcPts val="1961"/>
              </a:lnSpc>
              <a:spcBef>
                <a:spcPct val="0"/>
              </a:spcBef>
            </a:pPr>
            <a:r>
              <a:rPr lang="en-US" b="true" sz="1799" spc="-70">
                <a:solidFill>
                  <a:srgbClr val="FFFFFF"/>
                </a:solidFill>
                <a:latin typeface="TT Hoves Bold"/>
                <a:ea typeface="TT Hoves Bold"/>
                <a:cs typeface="TT Hoves Bold"/>
                <a:sym typeface="TT Hoves Bold"/>
              </a:rPr>
              <a:t>ROBUST CUSTOMER SUPPORT</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0A0074"/>
        </a:solidFill>
      </p:bgPr>
    </p:bg>
    <p:spTree>
      <p:nvGrpSpPr>
        <p:cNvPr id="1" name=""/>
        <p:cNvGrpSpPr/>
        <p:nvPr/>
      </p:nvGrpSpPr>
      <p:grpSpPr>
        <a:xfrm>
          <a:off x="0" y="0"/>
          <a:ext cx="0" cy="0"/>
          <a:chOff x="0" y="0"/>
          <a:chExt cx="0" cy="0"/>
        </a:xfrm>
      </p:grpSpPr>
      <p:sp>
        <p:nvSpPr>
          <p:cNvPr name="Freeform 2" id="2"/>
          <p:cNvSpPr/>
          <p:nvPr/>
        </p:nvSpPr>
        <p:spPr>
          <a:xfrm flipH="false" flipV="false" rot="0">
            <a:off x="13285357" y="-4127080"/>
            <a:ext cx="8928900" cy="8928900"/>
          </a:xfrm>
          <a:custGeom>
            <a:avLst/>
            <a:gdLst/>
            <a:ahLst/>
            <a:cxnLst/>
            <a:rect r="r" b="b" t="t" l="l"/>
            <a:pathLst>
              <a:path h="8928900" w="8928900">
                <a:moveTo>
                  <a:pt x="0" y="0"/>
                </a:moveTo>
                <a:lnTo>
                  <a:pt x="8928899" y="0"/>
                </a:lnTo>
                <a:lnTo>
                  <a:pt x="8928899" y="8928899"/>
                </a:lnTo>
                <a:lnTo>
                  <a:pt x="0" y="892889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27361" y="-2057400"/>
            <a:ext cx="4784651" cy="4114800"/>
          </a:xfrm>
          <a:custGeom>
            <a:avLst/>
            <a:gdLst/>
            <a:ahLst/>
            <a:cxnLst/>
            <a:rect r="r" b="b" t="t" l="l"/>
            <a:pathLst>
              <a:path h="4114800" w="4784651">
                <a:moveTo>
                  <a:pt x="0" y="0"/>
                </a:moveTo>
                <a:lnTo>
                  <a:pt x="4784651" y="0"/>
                </a:lnTo>
                <a:lnTo>
                  <a:pt x="4784651"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true" flipV="true" rot="0">
            <a:off x="14243625" y="7048338"/>
            <a:ext cx="4784651" cy="4114800"/>
          </a:xfrm>
          <a:custGeom>
            <a:avLst/>
            <a:gdLst/>
            <a:ahLst/>
            <a:cxnLst/>
            <a:rect r="r" b="b" t="t" l="l"/>
            <a:pathLst>
              <a:path h="4114800" w="4784651">
                <a:moveTo>
                  <a:pt x="4784651" y="4114800"/>
                </a:moveTo>
                <a:lnTo>
                  <a:pt x="0" y="4114800"/>
                </a:lnTo>
                <a:lnTo>
                  <a:pt x="0" y="0"/>
                </a:lnTo>
                <a:lnTo>
                  <a:pt x="4784651" y="0"/>
                </a:lnTo>
                <a:lnTo>
                  <a:pt x="4784651" y="411480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2770325" y="2539835"/>
            <a:ext cx="2773929" cy="2209962"/>
          </a:xfrm>
          <a:custGeom>
            <a:avLst/>
            <a:gdLst/>
            <a:ahLst/>
            <a:cxnLst/>
            <a:rect r="r" b="b" t="t" l="l"/>
            <a:pathLst>
              <a:path h="2209962" w="2773929">
                <a:moveTo>
                  <a:pt x="0" y="0"/>
                </a:moveTo>
                <a:lnTo>
                  <a:pt x="2773929" y="0"/>
                </a:lnTo>
                <a:lnTo>
                  <a:pt x="2773929" y="2209963"/>
                </a:lnTo>
                <a:lnTo>
                  <a:pt x="0" y="2209963"/>
                </a:lnTo>
                <a:lnTo>
                  <a:pt x="0" y="0"/>
                </a:lnTo>
                <a:close/>
              </a:path>
            </a:pathLst>
          </a:custGeom>
          <a:blipFill>
            <a:blip r:embed="rId6"/>
            <a:stretch>
              <a:fillRect l="0" t="0" r="0" b="0"/>
            </a:stretch>
          </a:blipFill>
        </p:spPr>
      </p:sp>
      <p:sp>
        <p:nvSpPr>
          <p:cNvPr name="TextBox 6" id="6"/>
          <p:cNvSpPr txBox="true"/>
          <p:nvPr/>
        </p:nvSpPr>
        <p:spPr>
          <a:xfrm rot="0">
            <a:off x="6245381" y="2349335"/>
            <a:ext cx="11013919" cy="6756402"/>
          </a:xfrm>
          <a:prstGeom prst="rect">
            <a:avLst/>
          </a:prstGeom>
        </p:spPr>
        <p:txBody>
          <a:bodyPr anchor="t" rtlCol="false" tIns="0" lIns="0" bIns="0" rIns="0">
            <a:spAutoFit/>
          </a:bodyPr>
          <a:lstStyle/>
          <a:p>
            <a:pPr algn="just">
              <a:lnSpc>
                <a:spcPts val="4924"/>
              </a:lnSpc>
            </a:pPr>
            <a:r>
              <a:rPr lang="en-US" sz="2499" spc="-97">
                <a:solidFill>
                  <a:srgbClr val="FFFFFF"/>
                </a:solidFill>
                <a:latin typeface="TT Hoves"/>
                <a:ea typeface="TT Hoves"/>
                <a:cs typeface="TT Hoves"/>
                <a:sym typeface="TT Hoves"/>
              </a:rPr>
              <a:t>Initiating a </a:t>
            </a:r>
            <a:r>
              <a:rPr lang="en-US" b="true" sz="2499" spc="-97" u="sng">
                <a:solidFill>
                  <a:srgbClr val="FFFFFF"/>
                </a:solidFill>
                <a:latin typeface="TT Hoves Bold"/>
                <a:ea typeface="TT Hoves Bold"/>
                <a:cs typeface="TT Hoves Bold"/>
                <a:sym typeface="TT Hoves Bold"/>
                <a:hlinkClick r:id="rId7" tooltip="https://www.blockchainx.tech/cryptocurrency-exchange-script/"/>
              </a:rPr>
              <a:t>cryptocurrency exchange script</a:t>
            </a:r>
            <a:r>
              <a:rPr lang="en-US" sz="2499" spc="-97">
                <a:solidFill>
                  <a:srgbClr val="FFFFFF"/>
                </a:solidFill>
                <a:latin typeface="TT Hoves"/>
                <a:ea typeface="TT Hoves"/>
                <a:cs typeface="TT Hoves"/>
                <a:sym typeface="TT Hoves"/>
              </a:rPr>
              <a:t> project with high financial returns does not need to span multiple lengthy and expensive stages. With a KuCoin clone script implementation you acquire both time and resource savings together with a secure platform that provides multiple trading features. Implementing the provided steps alongside customized platform development and liquid market enablement and strong security protocols will allow you to establish a profitable exchange serving numerous users.</a:t>
            </a:r>
          </a:p>
          <a:p>
            <a:pPr algn="just">
              <a:lnSpc>
                <a:spcPts val="4924"/>
              </a:lnSpc>
            </a:pPr>
          </a:p>
          <a:p>
            <a:pPr algn="just" marL="0" indent="0" lvl="0">
              <a:lnSpc>
                <a:spcPts val="4924"/>
              </a:lnSpc>
            </a:pPr>
            <a:r>
              <a:rPr lang="en-US" sz="2499" spc="-97">
                <a:solidFill>
                  <a:srgbClr val="FFFFFF"/>
                </a:solidFill>
                <a:latin typeface="TT Hoves"/>
                <a:ea typeface="TT Hoves"/>
                <a:cs typeface="TT Hoves"/>
                <a:sym typeface="TT Hoves"/>
              </a:rPr>
              <a:t>Implementing a well-planned KuCoin clone exchange will create opportunities for both a high return on investment and future growth in the competitive cryptocurrency market.</a:t>
            </a:r>
          </a:p>
        </p:txBody>
      </p:sp>
      <p:sp>
        <p:nvSpPr>
          <p:cNvPr name="Freeform 7" id="7"/>
          <p:cNvSpPr/>
          <p:nvPr/>
        </p:nvSpPr>
        <p:spPr>
          <a:xfrm flipH="false" flipV="false" rot="0">
            <a:off x="148887" y="3006309"/>
            <a:ext cx="5632954" cy="5632954"/>
          </a:xfrm>
          <a:custGeom>
            <a:avLst/>
            <a:gdLst/>
            <a:ahLst/>
            <a:cxnLst/>
            <a:rect r="r" b="b" t="t" l="l"/>
            <a:pathLst>
              <a:path h="5632954" w="5632954">
                <a:moveTo>
                  <a:pt x="0" y="0"/>
                </a:moveTo>
                <a:lnTo>
                  <a:pt x="5632954" y="0"/>
                </a:lnTo>
                <a:lnTo>
                  <a:pt x="5632954" y="5632955"/>
                </a:lnTo>
                <a:lnTo>
                  <a:pt x="0" y="5632955"/>
                </a:lnTo>
                <a:lnTo>
                  <a:pt x="0" y="0"/>
                </a:lnTo>
                <a:close/>
              </a:path>
            </a:pathLst>
          </a:custGeom>
          <a:blipFill>
            <a:blip r:embed="rId8"/>
            <a:stretch>
              <a:fillRect l="0" t="0" r="0" b="0"/>
            </a:stretch>
          </a:blipFill>
        </p:spPr>
      </p:sp>
      <p:sp>
        <p:nvSpPr>
          <p:cNvPr name="TextBox 8" id="8"/>
          <p:cNvSpPr txBox="true"/>
          <p:nvPr/>
        </p:nvSpPr>
        <p:spPr>
          <a:xfrm rot="0">
            <a:off x="6245381" y="1252505"/>
            <a:ext cx="5394482" cy="948241"/>
          </a:xfrm>
          <a:prstGeom prst="rect">
            <a:avLst/>
          </a:prstGeom>
        </p:spPr>
        <p:txBody>
          <a:bodyPr anchor="t" rtlCol="false" tIns="0" lIns="0" bIns="0" rIns="0">
            <a:spAutoFit/>
          </a:bodyPr>
          <a:lstStyle/>
          <a:p>
            <a:pPr algn="l">
              <a:lnSpc>
                <a:spcPts val="7771"/>
              </a:lnSpc>
            </a:pPr>
            <a:r>
              <a:rPr lang="en-US" sz="5550" b="true">
                <a:solidFill>
                  <a:srgbClr val="FFFFFF"/>
                </a:solidFill>
                <a:latin typeface="TT Firs Neue Bold"/>
                <a:ea typeface="TT Firs Neue Bold"/>
                <a:cs typeface="TT Firs Neue Bold"/>
                <a:sym typeface="TT Firs Neue Bold"/>
              </a:rPr>
              <a:t>CONCLUSION</a:t>
            </a:r>
          </a:p>
        </p:txBody>
      </p:sp>
      <p:sp>
        <p:nvSpPr>
          <p:cNvPr name="Freeform 9" id="9"/>
          <p:cNvSpPr/>
          <p:nvPr/>
        </p:nvSpPr>
        <p:spPr>
          <a:xfrm flipH="false" flipV="false" rot="0">
            <a:off x="14300708" y="891302"/>
            <a:ext cx="2958592" cy="931956"/>
          </a:xfrm>
          <a:custGeom>
            <a:avLst/>
            <a:gdLst/>
            <a:ahLst/>
            <a:cxnLst/>
            <a:rect r="r" b="b" t="t" l="l"/>
            <a:pathLst>
              <a:path h="931956" w="2958592">
                <a:moveTo>
                  <a:pt x="0" y="0"/>
                </a:moveTo>
                <a:lnTo>
                  <a:pt x="2958592" y="0"/>
                </a:lnTo>
                <a:lnTo>
                  <a:pt x="2958592" y="931956"/>
                </a:lnTo>
                <a:lnTo>
                  <a:pt x="0" y="931956"/>
                </a:lnTo>
                <a:lnTo>
                  <a:pt x="0" y="0"/>
                </a:lnTo>
                <a:close/>
              </a:path>
            </a:pathLst>
          </a:custGeom>
          <a:blipFill>
            <a:blip r:embed="rId9"/>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DAGkHtL-GAI</dc:identifier>
  <dcterms:modified xsi:type="dcterms:W3CDTF">2011-08-01T06:04:30Z</dcterms:modified>
  <cp:revision>1</cp:revision>
  <dc:title>How to Launch a High-ROI Crypto Exchange with KuCoin Clone script?</dc:title>
</cp:coreProperties>
</file>