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Open Sans Extra Bold" charset="1" panose="020B0906030804020204"/>
      <p:regular r:id="rId15"/>
    </p:embeddedFont>
    <p:embeddedFont>
      <p:font typeface="Poppins Bold" charset="1" panose="00000800000000000000"/>
      <p:regular r:id="rId16"/>
    </p:embeddedFont>
    <p:embeddedFont>
      <p:font typeface="Poppins" charset="1" panose="000005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2" Target="../media/image3.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34713"/>
        </a:solidFill>
      </p:bgPr>
    </p:bg>
    <p:spTree>
      <p:nvGrpSpPr>
        <p:cNvPr id="1" name=""/>
        <p:cNvGrpSpPr/>
        <p:nvPr/>
      </p:nvGrpSpPr>
      <p:grpSpPr>
        <a:xfrm>
          <a:off x="0" y="0"/>
          <a:ext cx="0" cy="0"/>
          <a:chOff x="0" y="0"/>
          <a:chExt cx="0" cy="0"/>
        </a:xfrm>
      </p:grpSpPr>
      <p:grpSp>
        <p:nvGrpSpPr>
          <p:cNvPr name="Group 2" id="2"/>
          <p:cNvGrpSpPr/>
          <p:nvPr/>
        </p:nvGrpSpPr>
        <p:grpSpPr>
          <a:xfrm rot="0">
            <a:off x="8573918" y="-2555043"/>
            <a:ext cx="14099416" cy="140994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AF3"/>
            </a:solidFill>
          </p:spPr>
        </p:sp>
        <p:sp>
          <p:nvSpPr>
            <p:cNvPr name="TextBox 4" id="4"/>
            <p:cNvSpPr txBox="true"/>
            <p:nvPr/>
          </p:nvSpPr>
          <p:spPr>
            <a:xfrm>
              <a:off x="76200" y="19050"/>
              <a:ext cx="660400" cy="717550"/>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0407380" y="1230923"/>
            <a:ext cx="7256680" cy="7256680"/>
          </a:xfrm>
          <a:custGeom>
            <a:avLst/>
            <a:gdLst/>
            <a:ahLst/>
            <a:cxnLst/>
            <a:rect r="r" b="b" t="t" l="l"/>
            <a:pathLst>
              <a:path h="7256680" w="7256680">
                <a:moveTo>
                  <a:pt x="0" y="0"/>
                </a:moveTo>
                <a:lnTo>
                  <a:pt x="7256680" y="0"/>
                </a:lnTo>
                <a:lnTo>
                  <a:pt x="7256680" y="7256680"/>
                </a:lnTo>
                <a:lnTo>
                  <a:pt x="0" y="7256680"/>
                </a:lnTo>
                <a:lnTo>
                  <a:pt x="0" y="0"/>
                </a:lnTo>
                <a:close/>
              </a:path>
            </a:pathLst>
          </a:custGeom>
          <a:blipFill>
            <a:blip r:embed="rId2"/>
            <a:stretch>
              <a:fillRect l="0" t="0" r="0" b="0"/>
            </a:stretch>
          </a:blipFill>
        </p:spPr>
      </p:sp>
      <p:sp>
        <p:nvSpPr>
          <p:cNvPr name="Freeform 6" id="6"/>
          <p:cNvSpPr/>
          <p:nvPr/>
        </p:nvSpPr>
        <p:spPr>
          <a:xfrm flipH="false" flipV="false" rot="0">
            <a:off x="2643932" y="625636"/>
            <a:ext cx="3894891" cy="1210574"/>
          </a:xfrm>
          <a:custGeom>
            <a:avLst/>
            <a:gdLst/>
            <a:ahLst/>
            <a:cxnLst/>
            <a:rect r="r" b="b" t="t" l="l"/>
            <a:pathLst>
              <a:path h="1210574" w="3894891">
                <a:moveTo>
                  <a:pt x="0" y="0"/>
                </a:moveTo>
                <a:lnTo>
                  <a:pt x="3894891" y="0"/>
                </a:lnTo>
                <a:lnTo>
                  <a:pt x="3894891" y="1210574"/>
                </a:lnTo>
                <a:lnTo>
                  <a:pt x="0" y="1210574"/>
                </a:lnTo>
                <a:lnTo>
                  <a:pt x="0" y="0"/>
                </a:lnTo>
                <a:close/>
              </a:path>
            </a:pathLst>
          </a:custGeom>
          <a:blipFill>
            <a:blip r:embed="rId3"/>
            <a:stretch>
              <a:fillRect l="0" t="0" r="0" b="0"/>
            </a:stretch>
          </a:blipFill>
        </p:spPr>
      </p:sp>
      <p:sp>
        <p:nvSpPr>
          <p:cNvPr name="TextBox 7" id="7"/>
          <p:cNvSpPr txBox="true"/>
          <p:nvPr/>
        </p:nvSpPr>
        <p:spPr>
          <a:xfrm rot="0">
            <a:off x="1028700" y="2349167"/>
            <a:ext cx="6975619" cy="5753570"/>
          </a:xfrm>
          <a:prstGeom prst="rect">
            <a:avLst/>
          </a:prstGeom>
        </p:spPr>
        <p:txBody>
          <a:bodyPr anchor="t" rtlCol="false" tIns="0" lIns="0" bIns="0" rIns="0">
            <a:spAutoFit/>
          </a:bodyPr>
          <a:lstStyle/>
          <a:p>
            <a:pPr algn="ctr">
              <a:lnSpc>
                <a:spcPts val="9167"/>
              </a:lnSpc>
              <a:spcBef>
                <a:spcPct val="0"/>
              </a:spcBef>
            </a:pPr>
            <a:r>
              <a:rPr lang="en-US" sz="6547">
                <a:solidFill>
                  <a:srgbClr val="7ED957"/>
                </a:solidFill>
                <a:latin typeface="Open Sans Extra Bold"/>
                <a:ea typeface="Open Sans Extra Bold"/>
                <a:cs typeface="Open Sans Extra Bold"/>
                <a:sym typeface="Open Sans Extra Bold"/>
              </a:rPr>
              <a:t>The Rise of Autonomous AI Agents in Blockchain Ecosystems</a:t>
            </a:r>
          </a:p>
        </p:txBody>
      </p:sp>
      <p:sp>
        <p:nvSpPr>
          <p:cNvPr name="TextBox 8" id="8"/>
          <p:cNvSpPr txBox="true"/>
          <p:nvPr/>
        </p:nvSpPr>
        <p:spPr>
          <a:xfrm rot="0">
            <a:off x="2322900" y="8939966"/>
            <a:ext cx="4536955" cy="550944"/>
          </a:xfrm>
          <a:prstGeom prst="rect">
            <a:avLst/>
          </a:prstGeom>
        </p:spPr>
        <p:txBody>
          <a:bodyPr anchor="t" rtlCol="false" tIns="0" lIns="0" bIns="0" rIns="0">
            <a:spAutoFit/>
          </a:bodyPr>
          <a:lstStyle/>
          <a:p>
            <a:pPr algn="l">
              <a:lnSpc>
                <a:spcPts val="4283"/>
              </a:lnSpc>
              <a:spcBef>
                <a:spcPct val="0"/>
              </a:spcBef>
            </a:pPr>
            <a:r>
              <a:rPr lang="en-US" b="true" sz="3059" spc="-61">
                <a:solidFill>
                  <a:srgbClr val="E7D76A"/>
                </a:solidFill>
                <a:latin typeface="Poppins Bold"/>
                <a:ea typeface="Poppins Bold"/>
                <a:cs typeface="Poppins Bold"/>
                <a:sym typeface="Poppi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34713"/>
        </a:solidFill>
      </p:bgPr>
    </p:bg>
    <p:spTree>
      <p:nvGrpSpPr>
        <p:cNvPr id="1" name=""/>
        <p:cNvGrpSpPr/>
        <p:nvPr/>
      </p:nvGrpSpPr>
      <p:grpSpPr>
        <a:xfrm>
          <a:off x="0" y="0"/>
          <a:ext cx="0" cy="0"/>
          <a:chOff x="0" y="0"/>
          <a:chExt cx="0" cy="0"/>
        </a:xfrm>
      </p:grpSpPr>
      <p:grpSp>
        <p:nvGrpSpPr>
          <p:cNvPr name="Group 2" id="2"/>
          <p:cNvGrpSpPr/>
          <p:nvPr/>
        </p:nvGrpSpPr>
        <p:grpSpPr>
          <a:xfrm rot="0">
            <a:off x="1028700" y="683014"/>
            <a:ext cx="16230600" cy="8845407"/>
            <a:chOff x="0" y="0"/>
            <a:chExt cx="4274726" cy="2329655"/>
          </a:xfrm>
        </p:grpSpPr>
        <p:sp>
          <p:nvSpPr>
            <p:cNvPr name="Freeform 3" id="3"/>
            <p:cNvSpPr/>
            <p:nvPr/>
          </p:nvSpPr>
          <p:spPr>
            <a:xfrm flipH="false" flipV="false" rot="0">
              <a:off x="0" y="0"/>
              <a:ext cx="4274726" cy="2329655"/>
            </a:xfrm>
            <a:custGeom>
              <a:avLst/>
              <a:gdLst/>
              <a:ahLst/>
              <a:cxnLst/>
              <a:rect r="r" b="b" t="t" l="l"/>
              <a:pathLst>
                <a:path h="2329655" w="4274726">
                  <a:moveTo>
                    <a:pt x="0" y="0"/>
                  </a:moveTo>
                  <a:lnTo>
                    <a:pt x="4274726" y="0"/>
                  </a:lnTo>
                  <a:lnTo>
                    <a:pt x="4274726" y="2329655"/>
                  </a:lnTo>
                  <a:lnTo>
                    <a:pt x="0" y="2329655"/>
                  </a:lnTo>
                  <a:close/>
                </a:path>
              </a:pathLst>
            </a:custGeom>
            <a:solidFill>
              <a:srgbClr val="FDFAF3"/>
            </a:solidFill>
            <a:ln cap="sq">
              <a:noFill/>
              <a:prstDash val="solid"/>
              <a:miter/>
            </a:ln>
          </p:spPr>
        </p:sp>
        <p:sp>
          <p:nvSpPr>
            <p:cNvPr name="TextBox 4" id="4"/>
            <p:cNvSpPr txBox="true"/>
            <p:nvPr/>
          </p:nvSpPr>
          <p:spPr>
            <a:xfrm>
              <a:off x="0" y="-38100"/>
              <a:ext cx="4274726" cy="2367755"/>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5" id="5"/>
          <p:cNvSpPr txBox="true"/>
          <p:nvPr/>
        </p:nvSpPr>
        <p:spPr>
          <a:xfrm rot="0">
            <a:off x="1839636" y="933450"/>
            <a:ext cx="14608728" cy="7931996"/>
          </a:xfrm>
          <a:prstGeom prst="rect">
            <a:avLst/>
          </a:prstGeom>
        </p:spPr>
        <p:txBody>
          <a:bodyPr anchor="t" rtlCol="false" tIns="0" lIns="0" bIns="0" rIns="0">
            <a:spAutoFit/>
          </a:bodyPr>
          <a:lstStyle/>
          <a:p>
            <a:pPr algn="ctr">
              <a:lnSpc>
                <a:spcPts val="4853"/>
              </a:lnSpc>
              <a:spcBef>
                <a:spcPct val="0"/>
              </a:spcBef>
            </a:pPr>
            <a:r>
              <a:rPr lang="en-US" sz="3466" spc="-69">
                <a:solidFill>
                  <a:srgbClr val="934713"/>
                </a:solidFill>
                <a:latin typeface="Poppins"/>
                <a:ea typeface="Poppins"/>
                <a:cs typeface="Poppins"/>
                <a:sym typeface="Poppins"/>
              </a:rPr>
              <a:t>Autonomous AI agents are intelligent systems that can act on their judgment, make decisions, and dispatch tasks without continued human supervision. Agents analyze data, operate in an environment, and accomplish a defined goal using machine learning, natural language processing, and decision-making algorithms. Within digital ecosystems, they act as self-operating software entities that conduct complex tasks—from data analysis to trading and governance. W</a:t>
            </a:r>
            <a:r>
              <a:rPr lang="en-US" sz="3466" spc="-69" u="none">
                <a:solidFill>
                  <a:srgbClr val="934713"/>
                </a:solidFill>
                <a:latin typeface="Poppins"/>
                <a:ea typeface="Poppins"/>
                <a:cs typeface="Poppins"/>
                <a:sym typeface="Poppins"/>
              </a:rPr>
              <a:t>i</a:t>
            </a:r>
            <a:r>
              <a:rPr lang="en-US" sz="3466" spc="-69" u="none">
                <a:solidFill>
                  <a:srgbClr val="934713"/>
                </a:solidFill>
                <a:latin typeface="Poppins"/>
                <a:ea typeface="Poppins"/>
                <a:cs typeface="Poppins"/>
                <a:sym typeface="Poppins"/>
              </a:rPr>
              <a:t>t</a:t>
            </a:r>
            <a:r>
              <a:rPr lang="en-US" sz="3466" spc="-69">
                <a:solidFill>
                  <a:srgbClr val="934713"/>
                </a:solidFill>
                <a:latin typeface="Poppins"/>
                <a:ea typeface="Poppins"/>
                <a:cs typeface="Poppins"/>
                <a:sym typeface="Poppins"/>
              </a:rPr>
              <a:t>h</a:t>
            </a:r>
            <a:r>
              <a:rPr lang="en-US" sz="3466" spc="-69" u="none">
                <a:solidFill>
                  <a:srgbClr val="934713"/>
                </a:solidFill>
                <a:latin typeface="Poppins"/>
                <a:ea typeface="Poppins"/>
                <a:cs typeface="Poppins"/>
                <a:sym typeface="Poppins"/>
              </a:rPr>
              <a:t> </a:t>
            </a:r>
            <a:r>
              <a:rPr lang="en-US" sz="3466" spc="-69">
                <a:solidFill>
                  <a:srgbClr val="934713"/>
                </a:solidFill>
                <a:latin typeface="Poppins"/>
                <a:ea typeface="Poppins"/>
                <a:cs typeface="Poppins"/>
                <a:sym typeface="Poppins"/>
              </a:rPr>
              <a:t>b</a:t>
            </a:r>
            <a:r>
              <a:rPr lang="en-US" sz="3466" spc="-69" u="none">
                <a:solidFill>
                  <a:srgbClr val="934713"/>
                </a:solidFill>
                <a:latin typeface="Poppins"/>
                <a:ea typeface="Poppins"/>
                <a:cs typeface="Poppins"/>
                <a:sym typeface="Poppins"/>
              </a:rPr>
              <a:t>lo</a:t>
            </a:r>
            <a:r>
              <a:rPr lang="en-US" sz="3466" spc="-69">
                <a:solidFill>
                  <a:srgbClr val="934713"/>
                </a:solidFill>
                <a:latin typeface="Poppins"/>
                <a:ea typeface="Poppins"/>
                <a:cs typeface="Poppins"/>
                <a:sym typeface="Poppins"/>
              </a:rPr>
              <a:t>ckch</a:t>
            </a:r>
            <a:r>
              <a:rPr lang="en-US" sz="3466" spc="-69" u="none">
                <a:solidFill>
                  <a:srgbClr val="934713"/>
                </a:solidFill>
                <a:latin typeface="Poppins"/>
                <a:ea typeface="Poppins"/>
                <a:cs typeface="Poppins"/>
                <a:sym typeface="Poppins"/>
              </a:rPr>
              <a:t>ain techno</a:t>
            </a:r>
            <a:r>
              <a:rPr lang="en-US" sz="3466" spc="-69">
                <a:solidFill>
                  <a:srgbClr val="934713"/>
                </a:solidFill>
                <a:latin typeface="Poppins"/>
                <a:ea typeface="Poppins"/>
                <a:cs typeface="Poppins"/>
                <a:sym typeface="Poppins"/>
              </a:rPr>
              <a:t>logy extending its tentacles, the synthesis of autonomous AI with decentralized networks has unlocked unprecedented levels of automation, efficiency, and scalability. Major companies are now collaborating with an </a:t>
            </a:r>
            <a:r>
              <a:rPr lang="en-US" b="true" sz="3466" spc="-69" u="sng">
                <a:solidFill>
                  <a:srgbClr val="23547B"/>
                </a:solidFill>
                <a:latin typeface="Poppins Bold"/>
                <a:ea typeface="Poppins Bold"/>
                <a:cs typeface="Poppins Bold"/>
                <a:sym typeface="Poppins Bold"/>
                <a:hlinkClick r:id="rId2" tooltip="https://www.blockchainx.tech/ai-agent-development/"/>
              </a:rPr>
              <a:t>AI Agent Development company</a:t>
            </a:r>
            <a:r>
              <a:rPr lang="en-US" sz="3466" spc="-69">
                <a:solidFill>
                  <a:srgbClr val="934713"/>
                </a:solidFill>
                <a:latin typeface="Poppins"/>
                <a:ea typeface="Poppins"/>
                <a:cs typeface="Poppins"/>
                <a:sym typeface="Poppins"/>
              </a:rPr>
              <a:t> to create intelligent blockchain-integrated solutions that are transforming different idustries.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934713"/>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FDFAF3"/>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FDFAF3"/>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How Blockchain Empowers AI Agents</a:t>
            </a:r>
          </a:p>
        </p:txBody>
      </p:sp>
      <p:sp>
        <p:nvSpPr>
          <p:cNvPr name="TextBox 9" id="9"/>
          <p:cNvSpPr txBox="true"/>
          <p:nvPr/>
        </p:nvSpPr>
        <p:spPr>
          <a:xfrm rot="0">
            <a:off x="1652528" y="2751974"/>
            <a:ext cx="14406361" cy="6506326"/>
          </a:xfrm>
          <a:prstGeom prst="rect">
            <a:avLst/>
          </a:prstGeom>
        </p:spPr>
        <p:txBody>
          <a:bodyPr anchor="t" rtlCol="false" tIns="0" lIns="0" bIns="0" rIns="0">
            <a:spAutoFit/>
          </a:bodyPr>
          <a:lstStyle/>
          <a:p>
            <a:pPr algn="ctr">
              <a:lnSpc>
                <a:spcPts val="4683"/>
              </a:lnSpc>
              <a:spcBef>
                <a:spcPct val="0"/>
              </a:spcBef>
            </a:pPr>
            <a:r>
              <a:rPr lang="en-US" sz="3345" spc="-66">
                <a:solidFill>
                  <a:srgbClr val="934713"/>
                </a:solidFill>
                <a:latin typeface="Poppins"/>
                <a:ea typeface="Poppins"/>
                <a:cs typeface="Poppins"/>
                <a:sym typeface="Poppins"/>
              </a:rPr>
              <a:t>Blockchain is the perfect empowering infrastructure for autonomous agents due to its decentralized, transparent, and secure nature. Smart contracts on the blockchain serve to automatically execute agreements for these agents, with no intermediary needed. Decentralization guarantees that an agent cannot fail in its operations at a single point of failure, with immutability providing traceable and verifiable interactions. Furthermore, identity and access systems based on blockchain allow agents to authenticate, authorize, and act autonomously across multiple platforms. Tokenomics might also be used to influence agent behavior or allow direct transactions, making these agents economic actors in decentralized ecosystems.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934713"/>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FDFAF3"/>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770841" cy="7621515"/>
            <a:chOff x="0" y="0"/>
            <a:chExt cx="4417012" cy="2007313"/>
          </a:xfrm>
        </p:grpSpPr>
        <p:sp>
          <p:nvSpPr>
            <p:cNvPr name="Freeform 6" id="6"/>
            <p:cNvSpPr/>
            <p:nvPr/>
          </p:nvSpPr>
          <p:spPr>
            <a:xfrm flipH="false" flipV="false" rot="0">
              <a:off x="0" y="0"/>
              <a:ext cx="4417012" cy="2007313"/>
            </a:xfrm>
            <a:custGeom>
              <a:avLst/>
              <a:gdLst/>
              <a:ahLst/>
              <a:cxnLst/>
              <a:rect r="r" b="b" t="t" l="l"/>
              <a:pathLst>
                <a:path h="2007313" w="4417012">
                  <a:moveTo>
                    <a:pt x="0" y="0"/>
                  </a:moveTo>
                  <a:lnTo>
                    <a:pt x="4417012" y="0"/>
                  </a:lnTo>
                  <a:lnTo>
                    <a:pt x="4417012" y="2007313"/>
                  </a:lnTo>
                  <a:lnTo>
                    <a:pt x="0" y="2007313"/>
                  </a:lnTo>
                  <a:close/>
                </a:path>
              </a:pathLst>
            </a:custGeom>
            <a:solidFill>
              <a:srgbClr val="FDFAF3"/>
            </a:solidFill>
            <a:ln cap="sq">
              <a:noFill/>
              <a:prstDash val="solid"/>
              <a:miter/>
            </a:ln>
          </p:spPr>
        </p:sp>
        <p:sp>
          <p:nvSpPr>
            <p:cNvPr name="TextBox 7" id="7"/>
            <p:cNvSpPr txBox="true"/>
            <p:nvPr/>
          </p:nvSpPr>
          <p:spPr>
            <a:xfrm>
              <a:off x="0" y="-38100"/>
              <a:ext cx="4417012"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Key Roles of AI Agents in Blockchain Ecosystems</a:t>
            </a:r>
          </a:p>
        </p:txBody>
      </p:sp>
      <p:sp>
        <p:nvSpPr>
          <p:cNvPr name="TextBox 9" id="9"/>
          <p:cNvSpPr txBox="true"/>
          <p:nvPr/>
        </p:nvSpPr>
        <p:spPr>
          <a:xfrm rot="0">
            <a:off x="884554" y="2419254"/>
            <a:ext cx="16482549" cy="7009943"/>
          </a:xfrm>
          <a:prstGeom prst="rect">
            <a:avLst/>
          </a:prstGeom>
        </p:spPr>
        <p:txBody>
          <a:bodyPr anchor="t" rtlCol="false" tIns="0" lIns="0" bIns="0" rIns="0">
            <a:spAutoFit/>
          </a:bodyPr>
          <a:lstStyle/>
          <a:p>
            <a:pPr algn="l" marL="570619" indent="-285309" lvl="1">
              <a:lnSpc>
                <a:spcPts val="3700"/>
              </a:lnSpc>
              <a:buFont typeface="Arial"/>
              <a:buChar char="•"/>
            </a:pPr>
            <a:r>
              <a:rPr lang="en-US" b="true" sz="2642" spc="-52">
                <a:solidFill>
                  <a:srgbClr val="318F9A"/>
                </a:solidFill>
                <a:latin typeface="Poppins Bold"/>
                <a:ea typeface="Poppins Bold"/>
                <a:cs typeface="Poppins Bold"/>
                <a:sym typeface="Poppins Bold"/>
              </a:rPr>
              <a:t>DeFi Protocol Management:</a:t>
            </a:r>
            <a:r>
              <a:rPr lang="en-US" b="true" sz="2642" spc="-52">
                <a:solidFill>
                  <a:srgbClr val="934713"/>
                </a:solidFill>
                <a:latin typeface="Poppins Bold"/>
                <a:ea typeface="Poppins Bold"/>
                <a:cs typeface="Poppins Bold"/>
                <a:sym typeface="Poppins Bold"/>
              </a:rPr>
              <a:t> </a:t>
            </a:r>
            <a:r>
              <a:rPr lang="en-US" sz="2642" spc="-52">
                <a:solidFill>
                  <a:srgbClr val="934713"/>
                </a:solidFill>
                <a:latin typeface="Poppins"/>
                <a:ea typeface="Poppins"/>
                <a:cs typeface="Poppins"/>
                <a:sym typeface="Poppins"/>
              </a:rPr>
              <a:t>Agents are capable of actively monitoring liquidity pools and dynamically adjusting strategies based on market changes to perform arbitrage across decentralized exchanges.</a:t>
            </a:r>
          </a:p>
          <a:p>
            <a:pPr algn="l">
              <a:lnSpc>
                <a:spcPts val="3700"/>
              </a:lnSpc>
            </a:pPr>
          </a:p>
          <a:p>
            <a:pPr algn="l" marL="570619" indent="-285309" lvl="1">
              <a:lnSpc>
                <a:spcPts val="3700"/>
              </a:lnSpc>
              <a:buFont typeface="Arial"/>
              <a:buChar char="•"/>
            </a:pPr>
            <a:r>
              <a:rPr lang="en-US" b="true" sz="2642" spc="-52">
                <a:solidFill>
                  <a:srgbClr val="318F9A"/>
                </a:solidFill>
                <a:latin typeface="Poppins Bold"/>
                <a:ea typeface="Poppins Bold"/>
                <a:cs typeface="Poppins Bold"/>
                <a:sym typeface="Poppins Bold"/>
              </a:rPr>
              <a:t>Data Oracles:</a:t>
            </a:r>
            <a:r>
              <a:rPr lang="en-US" sz="2642" spc="-52">
                <a:solidFill>
                  <a:srgbClr val="318F9A"/>
                </a:solidFill>
                <a:latin typeface="Poppins"/>
                <a:ea typeface="Poppins"/>
                <a:cs typeface="Poppins"/>
                <a:sym typeface="Poppins"/>
              </a:rPr>
              <a:t> </a:t>
            </a:r>
            <a:r>
              <a:rPr lang="en-US" sz="2642" spc="-52">
                <a:solidFill>
                  <a:srgbClr val="934713"/>
                </a:solidFill>
                <a:latin typeface="Poppins"/>
                <a:ea typeface="Poppins"/>
                <a:cs typeface="Poppins"/>
                <a:sym typeface="Poppins"/>
              </a:rPr>
              <a:t>The ideal use case for AI agents is collecting and verifying real-world data and feeding it into smart contracts with minimal human effort.</a:t>
            </a:r>
          </a:p>
          <a:p>
            <a:pPr algn="l">
              <a:lnSpc>
                <a:spcPts val="3700"/>
              </a:lnSpc>
            </a:pPr>
          </a:p>
          <a:p>
            <a:pPr algn="l" marL="570619" indent="-285309" lvl="1">
              <a:lnSpc>
                <a:spcPts val="3700"/>
              </a:lnSpc>
              <a:buFont typeface="Arial"/>
              <a:buChar char="•"/>
            </a:pPr>
            <a:r>
              <a:rPr lang="en-US" b="true" sz="2642" spc="-52">
                <a:solidFill>
                  <a:srgbClr val="318F9A"/>
                </a:solidFill>
                <a:latin typeface="Poppins Bold"/>
                <a:ea typeface="Poppins Bold"/>
                <a:cs typeface="Poppins Bold"/>
                <a:sym typeface="Poppins Bold"/>
              </a:rPr>
              <a:t>Governance Participation:</a:t>
            </a:r>
            <a:r>
              <a:rPr lang="en-US" sz="2642" spc="-52">
                <a:solidFill>
                  <a:srgbClr val="318F9A"/>
                </a:solidFill>
                <a:latin typeface="Poppins"/>
                <a:ea typeface="Poppins"/>
                <a:cs typeface="Poppins"/>
                <a:sym typeface="Poppins"/>
              </a:rPr>
              <a:t> </a:t>
            </a:r>
            <a:r>
              <a:rPr lang="en-US" sz="2642" spc="-52">
                <a:solidFill>
                  <a:srgbClr val="934713"/>
                </a:solidFill>
                <a:latin typeface="Poppins"/>
                <a:ea typeface="Poppins"/>
                <a:cs typeface="Poppins"/>
                <a:sym typeface="Poppins"/>
              </a:rPr>
              <a:t>In decentralized autonomous organizations (DAOs), agents can represent stakeholders by analyzing proposals and voting according to their predefined strategies.</a:t>
            </a:r>
          </a:p>
          <a:p>
            <a:pPr algn="l">
              <a:lnSpc>
                <a:spcPts val="3700"/>
              </a:lnSpc>
            </a:pPr>
          </a:p>
          <a:p>
            <a:pPr algn="l" marL="570619" indent="-285309" lvl="1">
              <a:lnSpc>
                <a:spcPts val="3700"/>
              </a:lnSpc>
              <a:buFont typeface="Arial"/>
              <a:buChar char="•"/>
            </a:pPr>
            <a:r>
              <a:rPr lang="en-US" b="true" sz="2642" spc="-52">
                <a:solidFill>
                  <a:srgbClr val="318F9A"/>
                </a:solidFill>
                <a:latin typeface="Poppins Bold"/>
                <a:ea typeface="Poppins Bold"/>
                <a:cs typeface="Poppins Bold"/>
                <a:sym typeface="Poppins Bold"/>
              </a:rPr>
              <a:t>Supply Chain Automation: </a:t>
            </a:r>
            <a:r>
              <a:rPr lang="en-US" sz="2642" spc="-52">
                <a:solidFill>
                  <a:srgbClr val="934713"/>
                </a:solidFill>
                <a:latin typeface="Poppins"/>
                <a:ea typeface="Poppins"/>
                <a:cs typeface="Poppins"/>
                <a:sym typeface="Poppins"/>
              </a:rPr>
              <a:t>They can capture access and verify the movement of assets within the supply chain, assuring full transparency and authenticity.</a:t>
            </a:r>
          </a:p>
          <a:p>
            <a:pPr algn="l">
              <a:lnSpc>
                <a:spcPts val="3700"/>
              </a:lnSpc>
            </a:pPr>
          </a:p>
          <a:p>
            <a:pPr algn="l" marL="570619" indent="-285309" lvl="1">
              <a:lnSpc>
                <a:spcPts val="3700"/>
              </a:lnSpc>
              <a:spcBef>
                <a:spcPct val="0"/>
              </a:spcBef>
              <a:buFont typeface="Arial"/>
              <a:buChar char="•"/>
            </a:pPr>
            <a:r>
              <a:rPr lang="en-US" b="true" sz="2642" spc="-52">
                <a:solidFill>
                  <a:srgbClr val="318F9A"/>
                </a:solidFill>
                <a:latin typeface="Poppins Bold"/>
                <a:ea typeface="Poppins Bold"/>
                <a:cs typeface="Poppins Bold"/>
                <a:sym typeface="Poppins Bold"/>
              </a:rPr>
              <a:t>NFT and Digital Asset Management:</a:t>
            </a:r>
            <a:r>
              <a:rPr lang="en-US" b="true" sz="2642" spc="-52">
                <a:solidFill>
                  <a:srgbClr val="934713"/>
                </a:solidFill>
                <a:latin typeface="Poppins Bold"/>
                <a:ea typeface="Poppins Bold"/>
                <a:cs typeface="Poppins Bold"/>
                <a:sym typeface="Poppins Bold"/>
              </a:rPr>
              <a:t> </a:t>
            </a:r>
            <a:r>
              <a:rPr lang="en-US" sz="2642" spc="-52">
                <a:solidFill>
                  <a:srgbClr val="934713"/>
                </a:solidFill>
                <a:latin typeface="Poppins"/>
                <a:ea typeface="Poppins"/>
                <a:cs typeface="Poppins"/>
                <a:sym typeface="Poppins"/>
              </a:rPr>
              <a:t>AI agents help manage, analyze and trade NFTs/real time evaluation of market conditions and user preferences.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934713"/>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FDFAF3"/>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770841" cy="7621515"/>
            <a:chOff x="0" y="0"/>
            <a:chExt cx="4417012" cy="2007313"/>
          </a:xfrm>
        </p:grpSpPr>
        <p:sp>
          <p:nvSpPr>
            <p:cNvPr name="Freeform 6" id="6"/>
            <p:cNvSpPr/>
            <p:nvPr/>
          </p:nvSpPr>
          <p:spPr>
            <a:xfrm flipH="false" flipV="false" rot="0">
              <a:off x="0" y="0"/>
              <a:ext cx="4417012" cy="2007313"/>
            </a:xfrm>
            <a:custGeom>
              <a:avLst/>
              <a:gdLst/>
              <a:ahLst/>
              <a:cxnLst/>
              <a:rect r="r" b="b" t="t" l="l"/>
              <a:pathLst>
                <a:path h="2007313" w="4417012">
                  <a:moveTo>
                    <a:pt x="0" y="0"/>
                  </a:moveTo>
                  <a:lnTo>
                    <a:pt x="4417012" y="0"/>
                  </a:lnTo>
                  <a:lnTo>
                    <a:pt x="4417012" y="2007313"/>
                  </a:lnTo>
                  <a:lnTo>
                    <a:pt x="0" y="2007313"/>
                  </a:lnTo>
                  <a:close/>
                </a:path>
              </a:pathLst>
            </a:custGeom>
            <a:solidFill>
              <a:srgbClr val="FDFAF3"/>
            </a:solidFill>
            <a:ln cap="sq">
              <a:noFill/>
              <a:prstDash val="solid"/>
              <a:miter/>
            </a:ln>
          </p:spPr>
        </p:sp>
        <p:sp>
          <p:nvSpPr>
            <p:cNvPr name="TextBox 7" id="7"/>
            <p:cNvSpPr txBox="true"/>
            <p:nvPr/>
          </p:nvSpPr>
          <p:spPr>
            <a:xfrm>
              <a:off x="0" y="-38100"/>
              <a:ext cx="4417012"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286518"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Real-World Use Cases and Protocols</a:t>
            </a:r>
          </a:p>
        </p:txBody>
      </p:sp>
      <p:sp>
        <p:nvSpPr>
          <p:cNvPr name="TextBox 9" id="9"/>
          <p:cNvSpPr txBox="true"/>
          <p:nvPr/>
        </p:nvSpPr>
        <p:spPr>
          <a:xfrm rot="0">
            <a:off x="1234275" y="3195144"/>
            <a:ext cx="15783108" cy="5463005"/>
          </a:xfrm>
          <a:prstGeom prst="rect">
            <a:avLst/>
          </a:prstGeom>
        </p:spPr>
        <p:txBody>
          <a:bodyPr anchor="t" rtlCol="false" tIns="0" lIns="0" bIns="0" rIns="0">
            <a:spAutoFit/>
          </a:bodyPr>
          <a:lstStyle/>
          <a:p>
            <a:pPr algn="l" marL="603668" indent="-301834" lvl="1">
              <a:lnSpc>
                <a:spcPts val="3914"/>
              </a:lnSpc>
              <a:buFont typeface="Arial"/>
              <a:buChar char="•"/>
            </a:pPr>
            <a:r>
              <a:rPr lang="en-US" b="true" sz="2796" spc="-55">
                <a:solidFill>
                  <a:srgbClr val="318F9A"/>
                </a:solidFill>
                <a:latin typeface="Poppins Bold"/>
                <a:ea typeface="Poppins Bold"/>
                <a:cs typeface="Poppins Bold"/>
                <a:sym typeface="Poppins Bold"/>
              </a:rPr>
              <a:t>Fetch.ai: </a:t>
            </a:r>
            <a:r>
              <a:rPr lang="en-US" sz="2796" spc="-55">
                <a:solidFill>
                  <a:srgbClr val="6B3E0A"/>
                </a:solidFill>
                <a:latin typeface="Poppins"/>
                <a:ea typeface="Poppins"/>
                <a:cs typeface="Poppins"/>
                <a:sym typeface="Poppins"/>
              </a:rPr>
              <a:t>A platform for the deployment of autonomous economic agents (AEAs) for activities such as booking hotel rooms, ridesharing, and energy trading. </a:t>
            </a:r>
          </a:p>
          <a:p>
            <a:pPr algn="l">
              <a:lnSpc>
                <a:spcPts val="3914"/>
              </a:lnSpc>
            </a:pPr>
          </a:p>
          <a:p>
            <a:pPr algn="l" marL="603668" indent="-301834" lvl="1">
              <a:lnSpc>
                <a:spcPts val="3914"/>
              </a:lnSpc>
              <a:buFont typeface="Arial"/>
              <a:buChar char="•"/>
            </a:pPr>
            <a:r>
              <a:rPr lang="en-US" b="true" sz="2796" spc="-55">
                <a:solidFill>
                  <a:srgbClr val="318F9A"/>
                </a:solidFill>
                <a:latin typeface="Poppins Bold"/>
                <a:ea typeface="Poppins Bold"/>
                <a:cs typeface="Poppins Bold"/>
                <a:sym typeface="Poppins Bold"/>
              </a:rPr>
              <a:t>Ocean Protocol: </a:t>
            </a:r>
            <a:r>
              <a:rPr lang="en-US" sz="2796" spc="-55">
                <a:solidFill>
                  <a:srgbClr val="6B3E0A"/>
                </a:solidFill>
                <a:latin typeface="Poppins"/>
                <a:ea typeface="Poppins"/>
                <a:cs typeface="Poppins"/>
                <a:sym typeface="Poppins"/>
              </a:rPr>
              <a:t>Encourages decentralized data marketplaces in which these AI agents can without human intermediary buy, sell, and analyze datasets. </a:t>
            </a:r>
          </a:p>
          <a:p>
            <a:pPr algn="l">
              <a:lnSpc>
                <a:spcPts val="3914"/>
              </a:lnSpc>
            </a:pPr>
          </a:p>
          <a:p>
            <a:pPr algn="l" marL="603668" indent="-301834" lvl="1">
              <a:lnSpc>
                <a:spcPts val="3914"/>
              </a:lnSpc>
              <a:buFont typeface="Arial"/>
              <a:buChar char="•"/>
            </a:pPr>
            <a:r>
              <a:rPr lang="en-US" b="true" sz="2796" spc="-55">
                <a:solidFill>
                  <a:srgbClr val="318F9A"/>
                </a:solidFill>
                <a:latin typeface="Poppins Bold"/>
                <a:ea typeface="Poppins Bold"/>
                <a:cs typeface="Poppins Bold"/>
                <a:sym typeface="Poppins Bold"/>
              </a:rPr>
              <a:t>Autonolas: </a:t>
            </a:r>
            <a:r>
              <a:rPr lang="en-US" sz="2796" spc="-55">
                <a:solidFill>
                  <a:srgbClr val="6B3E0A"/>
                </a:solidFill>
                <a:latin typeface="Poppins"/>
                <a:ea typeface="Poppins"/>
                <a:cs typeface="Poppins"/>
                <a:sym typeface="Poppins"/>
              </a:rPr>
              <a:t>A protocol enabling off-chain computation and coordination of agents to accommodate DeFi, governance, and logistics operations.</a:t>
            </a:r>
          </a:p>
          <a:p>
            <a:pPr algn="l">
              <a:lnSpc>
                <a:spcPts val="3914"/>
              </a:lnSpc>
            </a:pPr>
          </a:p>
          <a:p>
            <a:pPr algn="l" marL="603668" indent="-301834" lvl="1">
              <a:lnSpc>
                <a:spcPts val="3914"/>
              </a:lnSpc>
              <a:spcBef>
                <a:spcPct val="0"/>
              </a:spcBef>
              <a:buFont typeface="Arial"/>
              <a:buChar char="•"/>
            </a:pPr>
            <a:r>
              <a:rPr lang="en-US" b="true" sz="2796" spc="-55">
                <a:solidFill>
                  <a:srgbClr val="318F9A"/>
                </a:solidFill>
                <a:latin typeface="Poppins Bold"/>
                <a:ea typeface="Poppins Bold"/>
                <a:cs typeface="Poppins Bold"/>
                <a:sym typeface="Poppins Bold"/>
              </a:rPr>
              <a:t>N</a:t>
            </a:r>
            <a:r>
              <a:rPr lang="en-US" b="true" sz="2796" spc="-55">
                <a:solidFill>
                  <a:srgbClr val="318F9A"/>
                </a:solidFill>
                <a:latin typeface="Poppins Bold"/>
                <a:ea typeface="Poppins Bold"/>
                <a:cs typeface="Poppins Bold"/>
                <a:sym typeface="Poppins Bold"/>
              </a:rPr>
              <a:t>umerai: </a:t>
            </a:r>
            <a:r>
              <a:rPr lang="en-US" sz="2796" spc="-55">
                <a:solidFill>
                  <a:srgbClr val="6B3E0A"/>
                </a:solidFill>
                <a:latin typeface="Poppins"/>
                <a:ea typeface="Poppins"/>
                <a:cs typeface="Poppins"/>
                <a:sym typeface="Poppins"/>
              </a:rPr>
              <a:t>It melds AI and blockchain technology by rewarding data scientists for contributing predictive models to a decentralized hedge fund.</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934713"/>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FDFAF3"/>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770841" cy="7621515"/>
            <a:chOff x="0" y="0"/>
            <a:chExt cx="4417012" cy="2007313"/>
          </a:xfrm>
        </p:grpSpPr>
        <p:sp>
          <p:nvSpPr>
            <p:cNvPr name="Freeform 6" id="6"/>
            <p:cNvSpPr/>
            <p:nvPr/>
          </p:nvSpPr>
          <p:spPr>
            <a:xfrm flipH="false" flipV="false" rot="0">
              <a:off x="0" y="0"/>
              <a:ext cx="4417012" cy="2007313"/>
            </a:xfrm>
            <a:custGeom>
              <a:avLst/>
              <a:gdLst/>
              <a:ahLst/>
              <a:cxnLst/>
              <a:rect r="r" b="b" t="t" l="l"/>
              <a:pathLst>
                <a:path h="2007313" w="4417012">
                  <a:moveTo>
                    <a:pt x="0" y="0"/>
                  </a:moveTo>
                  <a:lnTo>
                    <a:pt x="4417012" y="0"/>
                  </a:lnTo>
                  <a:lnTo>
                    <a:pt x="4417012" y="2007313"/>
                  </a:lnTo>
                  <a:lnTo>
                    <a:pt x="0" y="2007313"/>
                  </a:lnTo>
                  <a:close/>
                </a:path>
              </a:pathLst>
            </a:custGeom>
            <a:solidFill>
              <a:srgbClr val="FDFAF3"/>
            </a:solidFill>
            <a:ln cap="sq">
              <a:noFill/>
              <a:prstDash val="solid"/>
              <a:miter/>
            </a:ln>
          </p:spPr>
        </p:sp>
        <p:sp>
          <p:nvSpPr>
            <p:cNvPr name="TextBox 7" id="7"/>
            <p:cNvSpPr txBox="true"/>
            <p:nvPr/>
          </p:nvSpPr>
          <p:spPr>
            <a:xfrm>
              <a:off x="0" y="-38100"/>
              <a:ext cx="4417012"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349860" y="333776"/>
            <a:ext cx="15909440" cy="810910"/>
          </a:xfrm>
          <a:prstGeom prst="rect">
            <a:avLst/>
          </a:prstGeom>
        </p:spPr>
        <p:txBody>
          <a:bodyPr anchor="t" rtlCol="false" tIns="0" lIns="0" bIns="0" rIns="0">
            <a:spAutoFit/>
          </a:bodyPr>
          <a:lstStyle/>
          <a:p>
            <a:pPr algn="ctr" marL="0" indent="0" lvl="0">
              <a:lnSpc>
                <a:spcPts val="6619"/>
              </a:lnSpc>
              <a:spcBef>
                <a:spcPct val="0"/>
              </a:spcBef>
            </a:pPr>
            <a:r>
              <a:rPr lang="en-US" sz="4727">
                <a:solidFill>
                  <a:srgbClr val="008000"/>
                </a:solidFill>
                <a:latin typeface="Open Sans Extra Bold"/>
                <a:ea typeface="Open Sans Extra Bold"/>
                <a:cs typeface="Open Sans Extra Bold"/>
                <a:sym typeface="Open Sans Extra Bold"/>
              </a:rPr>
              <a:t>Benefits of Integrating AI Agents with Blockchain</a:t>
            </a:r>
          </a:p>
        </p:txBody>
      </p:sp>
      <p:sp>
        <p:nvSpPr>
          <p:cNvPr name="TextBox 9" id="9"/>
          <p:cNvSpPr txBox="true"/>
          <p:nvPr/>
        </p:nvSpPr>
        <p:spPr>
          <a:xfrm rot="0">
            <a:off x="1252446" y="2443703"/>
            <a:ext cx="15783108" cy="6453605"/>
          </a:xfrm>
          <a:prstGeom prst="rect">
            <a:avLst/>
          </a:prstGeom>
        </p:spPr>
        <p:txBody>
          <a:bodyPr anchor="t" rtlCol="false" tIns="0" lIns="0" bIns="0" rIns="0">
            <a:spAutoFit/>
          </a:bodyPr>
          <a:lstStyle/>
          <a:p>
            <a:pPr algn="l" marL="603668" indent="-301834" lvl="1">
              <a:lnSpc>
                <a:spcPts val="3914"/>
              </a:lnSpc>
              <a:buFont typeface="Arial"/>
              <a:buChar char="•"/>
            </a:pPr>
            <a:r>
              <a:rPr lang="en-US" b="true" sz="2796" spc="-55">
                <a:solidFill>
                  <a:srgbClr val="318F9A"/>
                </a:solidFill>
                <a:latin typeface="Poppins Bold"/>
                <a:ea typeface="Poppins Bold"/>
                <a:cs typeface="Poppins Bold"/>
                <a:sym typeface="Poppins Bold"/>
              </a:rPr>
              <a:t>Efficiency:</a:t>
            </a:r>
            <a:r>
              <a:rPr lang="en-US" sz="2796" spc="-55">
                <a:solidFill>
                  <a:srgbClr val="6B3E0A"/>
                </a:solidFill>
                <a:latin typeface="Poppins"/>
                <a:ea typeface="Poppins"/>
                <a:cs typeface="Poppins"/>
                <a:sym typeface="Poppins"/>
              </a:rPr>
              <a:t> Automation minimizes latency and eliminates the need for continuous human monitoring.</a:t>
            </a:r>
          </a:p>
          <a:p>
            <a:pPr algn="l">
              <a:lnSpc>
                <a:spcPts val="3914"/>
              </a:lnSpc>
            </a:pPr>
          </a:p>
          <a:p>
            <a:pPr algn="l" marL="603668" indent="-301834" lvl="1">
              <a:lnSpc>
                <a:spcPts val="3914"/>
              </a:lnSpc>
              <a:buFont typeface="Arial"/>
              <a:buChar char="•"/>
            </a:pPr>
            <a:r>
              <a:rPr lang="en-US" b="true" sz="2796" spc="-55">
                <a:solidFill>
                  <a:srgbClr val="318F9A"/>
                </a:solidFill>
                <a:latin typeface="Poppins Bold"/>
                <a:ea typeface="Poppins Bold"/>
                <a:cs typeface="Poppins Bold"/>
                <a:sym typeface="Poppins Bold"/>
              </a:rPr>
              <a:t>Trust and Transparency: </a:t>
            </a:r>
            <a:r>
              <a:rPr lang="en-US" sz="2796" spc="-55">
                <a:solidFill>
                  <a:srgbClr val="6B3E0A"/>
                </a:solidFill>
                <a:latin typeface="Poppins"/>
                <a:ea typeface="Poppins"/>
                <a:cs typeface="Poppins"/>
                <a:sym typeface="Poppins"/>
              </a:rPr>
              <a:t>Thanks to the immutability of a blockchain, every action by an agent is entirely auditable and verifiable.</a:t>
            </a:r>
          </a:p>
          <a:p>
            <a:pPr algn="l">
              <a:lnSpc>
                <a:spcPts val="3914"/>
              </a:lnSpc>
            </a:pPr>
          </a:p>
          <a:p>
            <a:pPr algn="l" marL="603668" indent="-301834" lvl="1">
              <a:lnSpc>
                <a:spcPts val="3914"/>
              </a:lnSpc>
              <a:buFont typeface="Arial"/>
              <a:buChar char="•"/>
            </a:pPr>
            <a:r>
              <a:rPr lang="en-US" b="true" sz="2796" spc="-55">
                <a:solidFill>
                  <a:srgbClr val="318F9A"/>
                </a:solidFill>
                <a:latin typeface="Poppins Bold"/>
                <a:ea typeface="Poppins Bold"/>
                <a:cs typeface="Poppins Bold"/>
                <a:sym typeface="Poppins Bold"/>
              </a:rPr>
              <a:t>Security: </a:t>
            </a:r>
            <a:r>
              <a:rPr lang="en-US" sz="2796" spc="-55">
                <a:solidFill>
                  <a:srgbClr val="6B3E0A"/>
                </a:solidFill>
                <a:latin typeface="Poppins"/>
                <a:ea typeface="Poppins"/>
                <a:cs typeface="Poppins"/>
                <a:sym typeface="Poppins"/>
              </a:rPr>
              <a:t>Distributed ledgers protect the agents from tampering and interference by unauthorized entities.</a:t>
            </a:r>
          </a:p>
          <a:p>
            <a:pPr algn="l">
              <a:lnSpc>
                <a:spcPts val="3914"/>
              </a:lnSpc>
            </a:pPr>
          </a:p>
          <a:p>
            <a:pPr algn="l" marL="603668" indent="-301834" lvl="1">
              <a:lnSpc>
                <a:spcPts val="3914"/>
              </a:lnSpc>
              <a:buFont typeface="Arial"/>
              <a:buChar char="•"/>
            </a:pPr>
            <a:r>
              <a:rPr lang="en-US" b="true" sz="2796" spc="-55">
                <a:solidFill>
                  <a:srgbClr val="318F9A"/>
                </a:solidFill>
                <a:latin typeface="Poppins Bold"/>
                <a:ea typeface="Poppins Bold"/>
                <a:cs typeface="Poppins Bold"/>
                <a:sym typeface="Poppins Bold"/>
              </a:rPr>
              <a:t>Sca</a:t>
            </a:r>
            <a:r>
              <a:rPr lang="en-US" b="true" sz="2796" spc="-55">
                <a:solidFill>
                  <a:srgbClr val="318F9A"/>
                </a:solidFill>
                <a:latin typeface="Poppins Bold"/>
                <a:ea typeface="Poppins Bold"/>
                <a:cs typeface="Poppins Bold"/>
                <a:sym typeface="Poppins Bold"/>
              </a:rPr>
              <a:t>lability: </a:t>
            </a:r>
            <a:r>
              <a:rPr lang="en-US" sz="2796" spc="-55">
                <a:solidFill>
                  <a:srgbClr val="6B3E0A"/>
                </a:solidFill>
                <a:latin typeface="Poppins"/>
                <a:ea typeface="Poppins"/>
                <a:cs typeface="Poppins"/>
                <a:sym typeface="Poppins"/>
              </a:rPr>
              <a:t>Agents can work across multiple blockchain networks and protocols at once.</a:t>
            </a:r>
          </a:p>
          <a:p>
            <a:pPr algn="l">
              <a:lnSpc>
                <a:spcPts val="3914"/>
              </a:lnSpc>
            </a:pPr>
          </a:p>
          <a:p>
            <a:pPr algn="l" marL="603668" indent="-301834" lvl="1">
              <a:lnSpc>
                <a:spcPts val="3914"/>
              </a:lnSpc>
              <a:spcBef>
                <a:spcPct val="0"/>
              </a:spcBef>
              <a:buFont typeface="Arial"/>
              <a:buChar char="•"/>
            </a:pPr>
            <a:r>
              <a:rPr lang="en-US" b="true" sz="2796" spc="-55">
                <a:solidFill>
                  <a:srgbClr val="318F9A"/>
                </a:solidFill>
                <a:latin typeface="Poppins Bold"/>
                <a:ea typeface="Poppins Bold"/>
                <a:cs typeface="Poppins Bold"/>
                <a:sym typeface="Poppins Bold"/>
              </a:rPr>
              <a:t>Incentivization:</a:t>
            </a:r>
            <a:r>
              <a:rPr lang="en-US" sz="2796" spc="-55">
                <a:solidFill>
                  <a:srgbClr val="6B3E0A"/>
                </a:solidFill>
                <a:latin typeface="Poppins"/>
                <a:ea typeface="Poppins"/>
                <a:cs typeface="Poppins"/>
                <a:sym typeface="Poppins"/>
              </a:rPr>
              <a:t> Token-based reward systems align agents to act in economically rational and productive ways.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934713"/>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FDFAF3"/>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770841" cy="7621515"/>
            <a:chOff x="0" y="0"/>
            <a:chExt cx="4417012" cy="2007313"/>
          </a:xfrm>
        </p:grpSpPr>
        <p:sp>
          <p:nvSpPr>
            <p:cNvPr name="Freeform 6" id="6"/>
            <p:cNvSpPr/>
            <p:nvPr/>
          </p:nvSpPr>
          <p:spPr>
            <a:xfrm flipH="false" flipV="false" rot="0">
              <a:off x="0" y="0"/>
              <a:ext cx="4417012" cy="2007313"/>
            </a:xfrm>
            <a:custGeom>
              <a:avLst/>
              <a:gdLst/>
              <a:ahLst/>
              <a:cxnLst/>
              <a:rect r="r" b="b" t="t" l="l"/>
              <a:pathLst>
                <a:path h="2007313" w="4417012">
                  <a:moveTo>
                    <a:pt x="0" y="0"/>
                  </a:moveTo>
                  <a:lnTo>
                    <a:pt x="4417012" y="0"/>
                  </a:lnTo>
                  <a:lnTo>
                    <a:pt x="4417012" y="2007313"/>
                  </a:lnTo>
                  <a:lnTo>
                    <a:pt x="0" y="2007313"/>
                  </a:lnTo>
                  <a:close/>
                </a:path>
              </a:pathLst>
            </a:custGeom>
            <a:solidFill>
              <a:srgbClr val="FDFAF3"/>
            </a:solidFill>
            <a:ln cap="sq">
              <a:noFill/>
              <a:prstDash val="solid"/>
              <a:miter/>
            </a:ln>
          </p:spPr>
        </p:sp>
        <p:sp>
          <p:nvSpPr>
            <p:cNvPr name="TextBox 7" id="7"/>
            <p:cNvSpPr txBox="true"/>
            <p:nvPr/>
          </p:nvSpPr>
          <p:spPr>
            <a:xfrm>
              <a:off x="0" y="-38100"/>
              <a:ext cx="4417012"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1601810" y="-39337"/>
            <a:ext cx="15433744" cy="1590749"/>
          </a:xfrm>
          <a:prstGeom prst="rect">
            <a:avLst/>
          </a:prstGeom>
        </p:spPr>
        <p:txBody>
          <a:bodyPr anchor="t" rtlCol="false" tIns="0" lIns="0" bIns="0" rIns="0">
            <a:spAutoFit/>
          </a:bodyPr>
          <a:lstStyle/>
          <a:p>
            <a:pPr algn="ctr" marL="0" indent="0" lvl="0">
              <a:lnSpc>
                <a:spcPts val="6421"/>
              </a:lnSpc>
              <a:spcBef>
                <a:spcPct val="0"/>
              </a:spcBef>
            </a:pPr>
            <a:r>
              <a:rPr lang="en-US" sz="4586">
                <a:solidFill>
                  <a:srgbClr val="008000"/>
                </a:solidFill>
                <a:latin typeface="Open Sans Extra Bold"/>
                <a:ea typeface="Open Sans Extra Bold"/>
                <a:cs typeface="Open Sans Extra Bold"/>
                <a:sym typeface="Open Sans Extra Bold"/>
              </a:rPr>
              <a:t>Future Outlook: Towards Fully Autonomous Decentralized Systems</a:t>
            </a:r>
          </a:p>
        </p:txBody>
      </p:sp>
      <p:sp>
        <p:nvSpPr>
          <p:cNvPr name="TextBox 9" id="9"/>
          <p:cNvSpPr txBox="true"/>
          <p:nvPr/>
        </p:nvSpPr>
        <p:spPr>
          <a:xfrm rot="0">
            <a:off x="1334798" y="2945420"/>
            <a:ext cx="15700756" cy="5935947"/>
          </a:xfrm>
          <a:prstGeom prst="rect">
            <a:avLst/>
          </a:prstGeom>
        </p:spPr>
        <p:txBody>
          <a:bodyPr anchor="t" rtlCol="false" tIns="0" lIns="0" bIns="0" rIns="0">
            <a:spAutoFit/>
          </a:bodyPr>
          <a:lstStyle/>
          <a:p>
            <a:pPr algn="ctr">
              <a:lnSpc>
                <a:spcPts val="4251"/>
              </a:lnSpc>
              <a:spcBef>
                <a:spcPct val="0"/>
              </a:spcBef>
            </a:pPr>
            <a:r>
              <a:rPr lang="en-US" sz="3037" spc="-60">
                <a:solidFill>
                  <a:srgbClr val="6B3E0A"/>
                </a:solidFill>
                <a:latin typeface="Poppins"/>
                <a:ea typeface="Poppins"/>
                <a:cs typeface="Poppins"/>
                <a:sym typeface="Poppins"/>
              </a:rPr>
              <a:t>The future of AI and blockchain is likely evolving into autonomous decentralized systems. The environment will have thousands, if not millions, of AI agents who are competing and collaborating for resources across various networks. Think of thousands of DAOs totally run by agents; DeFi markets stabilized by intelligent trading bots; and global logistics networks run by supply chain AI agents. It is a rather bright picture for the emerging self-regulating and self-improving digital economy as AI models reach their peak performance and the blockchain scalability layer, including layer 2s and cross-chain protocols, matures. With such an enticing future outlook come serious problems that need to be tackled, such as ethical AI governance, legal accountability, and fail-safe measures in case of unwanted behavior.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934713"/>
        </a:solidFill>
      </p:bgPr>
    </p:bg>
    <p:spTree>
      <p:nvGrpSpPr>
        <p:cNvPr id="1" name=""/>
        <p:cNvGrpSpPr/>
        <p:nvPr/>
      </p:nvGrpSpPr>
      <p:grpSpPr>
        <a:xfrm>
          <a:off x="0" y="0"/>
          <a:ext cx="0" cy="0"/>
          <a:chOff x="0" y="0"/>
          <a:chExt cx="0" cy="0"/>
        </a:xfrm>
      </p:grpSpPr>
      <p:grpSp>
        <p:nvGrpSpPr>
          <p:cNvPr name="Group 2" id="2"/>
          <p:cNvGrpSpPr/>
          <p:nvPr/>
        </p:nvGrpSpPr>
        <p:grpSpPr>
          <a:xfrm rot="0">
            <a:off x="-869483" y="0"/>
            <a:ext cx="19725204" cy="1573712"/>
            <a:chOff x="0" y="0"/>
            <a:chExt cx="5195115" cy="414476"/>
          </a:xfrm>
        </p:grpSpPr>
        <p:sp>
          <p:nvSpPr>
            <p:cNvPr name="Freeform 3" id="3"/>
            <p:cNvSpPr/>
            <p:nvPr/>
          </p:nvSpPr>
          <p:spPr>
            <a:xfrm flipH="false" flipV="false" rot="0">
              <a:off x="0" y="0"/>
              <a:ext cx="5195115" cy="414476"/>
            </a:xfrm>
            <a:custGeom>
              <a:avLst/>
              <a:gdLst/>
              <a:ahLst/>
              <a:cxnLst/>
              <a:rect r="r" b="b" t="t" l="l"/>
              <a:pathLst>
                <a:path h="414476" w="5195115">
                  <a:moveTo>
                    <a:pt x="0" y="0"/>
                  </a:moveTo>
                  <a:lnTo>
                    <a:pt x="5195115" y="0"/>
                  </a:lnTo>
                  <a:lnTo>
                    <a:pt x="5195115" y="414476"/>
                  </a:lnTo>
                  <a:lnTo>
                    <a:pt x="0" y="414476"/>
                  </a:lnTo>
                  <a:close/>
                </a:path>
              </a:pathLst>
            </a:custGeom>
            <a:solidFill>
              <a:srgbClr val="FDFAF3"/>
            </a:solidFill>
            <a:ln cap="sq">
              <a:noFill/>
              <a:prstDash val="solid"/>
              <a:miter/>
            </a:ln>
          </p:spPr>
        </p:sp>
        <p:sp>
          <p:nvSpPr>
            <p:cNvPr name="TextBox 4" id="4"/>
            <p:cNvSpPr txBox="true"/>
            <p:nvPr/>
          </p:nvSpPr>
          <p:spPr>
            <a:xfrm>
              <a:off x="0" y="-38100"/>
              <a:ext cx="5195115" cy="45257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740408" y="2150261"/>
            <a:ext cx="16230600" cy="7621515"/>
            <a:chOff x="0" y="0"/>
            <a:chExt cx="4274726" cy="2007313"/>
          </a:xfrm>
        </p:grpSpPr>
        <p:sp>
          <p:nvSpPr>
            <p:cNvPr name="Freeform 6" id="6"/>
            <p:cNvSpPr/>
            <p:nvPr/>
          </p:nvSpPr>
          <p:spPr>
            <a:xfrm flipH="false" flipV="false" rot="0">
              <a:off x="0" y="0"/>
              <a:ext cx="4274726" cy="2007313"/>
            </a:xfrm>
            <a:custGeom>
              <a:avLst/>
              <a:gdLst/>
              <a:ahLst/>
              <a:cxnLst/>
              <a:rect r="r" b="b" t="t" l="l"/>
              <a:pathLst>
                <a:path h="2007313" w="4274726">
                  <a:moveTo>
                    <a:pt x="0" y="0"/>
                  </a:moveTo>
                  <a:lnTo>
                    <a:pt x="4274726" y="0"/>
                  </a:lnTo>
                  <a:lnTo>
                    <a:pt x="4274726" y="2007313"/>
                  </a:lnTo>
                  <a:lnTo>
                    <a:pt x="0" y="2007313"/>
                  </a:lnTo>
                  <a:close/>
                </a:path>
              </a:pathLst>
            </a:custGeom>
            <a:solidFill>
              <a:srgbClr val="FDFAF3"/>
            </a:solidFill>
            <a:ln cap="sq">
              <a:noFill/>
              <a:prstDash val="solid"/>
              <a:miter/>
            </a:ln>
          </p:spPr>
        </p:sp>
        <p:sp>
          <p:nvSpPr>
            <p:cNvPr name="TextBox 7" id="7"/>
            <p:cNvSpPr txBox="true"/>
            <p:nvPr/>
          </p:nvSpPr>
          <p:spPr>
            <a:xfrm>
              <a:off x="0" y="-38100"/>
              <a:ext cx="4274726" cy="204541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2941806" y="105441"/>
            <a:ext cx="23413356" cy="1229480"/>
          </a:xfrm>
          <a:prstGeom prst="rect">
            <a:avLst/>
          </a:prstGeom>
        </p:spPr>
        <p:txBody>
          <a:bodyPr anchor="t" rtlCol="false" tIns="0" lIns="0" bIns="0" rIns="0">
            <a:spAutoFit/>
          </a:bodyPr>
          <a:lstStyle/>
          <a:p>
            <a:pPr algn="ctr" marL="0" indent="0" lvl="0">
              <a:lnSpc>
                <a:spcPts val="10138"/>
              </a:lnSpc>
              <a:spcBef>
                <a:spcPct val="0"/>
              </a:spcBef>
            </a:pPr>
            <a:r>
              <a:rPr lang="en-US" sz="7241">
                <a:solidFill>
                  <a:srgbClr val="A30052"/>
                </a:solidFill>
                <a:latin typeface="Open Sans Extra Bold"/>
                <a:ea typeface="Open Sans Extra Bold"/>
                <a:cs typeface="Open Sans Extra Bold"/>
                <a:sym typeface="Open Sans Extra Bold"/>
              </a:rPr>
              <a:t>Conclusion</a:t>
            </a:r>
          </a:p>
        </p:txBody>
      </p:sp>
      <p:sp>
        <p:nvSpPr>
          <p:cNvPr name="TextBox 9" id="9"/>
          <p:cNvSpPr txBox="true"/>
          <p:nvPr/>
        </p:nvSpPr>
        <p:spPr>
          <a:xfrm rot="0">
            <a:off x="1436076" y="2298918"/>
            <a:ext cx="14839266" cy="7219427"/>
          </a:xfrm>
          <a:prstGeom prst="rect">
            <a:avLst/>
          </a:prstGeom>
        </p:spPr>
        <p:txBody>
          <a:bodyPr anchor="t" rtlCol="false" tIns="0" lIns="0" bIns="0" rIns="0">
            <a:spAutoFit/>
          </a:bodyPr>
          <a:lstStyle/>
          <a:p>
            <a:pPr algn="ctr">
              <a:lnSpc>
                <a:spcPts val="4753"/>
              </a:lnSpc>
              <a:spcBef>
                <a:spcPct val="0"/>
              </a:spcBef>
            </a:pPr>
            <a:r>
              <a:rPr lang="en-US" sz="3395" spc="-67">
                <a:solidFill>
                  <a:srgbClr val="934713"/>
                </a:solidFill>
                <a:latin typeface="Poppins"/>
                <a:ea typeface="Poppins"/>
                <a:cs typeface="Poppins"/>
                <a:sym typeface="Poppins"/>
              </a:rPr>
              <a:t>The autonomous AI agents are quickly acting as the cornerstones for the evolution of blockchain ecosystems. Their capacity to perform tasks and take decisions through secure interactions via the blockchain infrastructure represents a paradigm shift on how decentralized systems operate at large. With the maturity of the technology, an upcoming era of intelligent, self-organizing networks that require minimal human input can be foreseen in terms of efficiency, transparency, and innovation. To tap into this opportunity to the fullest, businesses are turning towards </a:t>
            </a:r>
            <a:r>
              <a:rPr lang="en-US" b="true" sz="3395" spc="-67" u="sng">
                <a:solidFill>
                  <a:srgbClr val="23547B"/>
                </a:solidFill>
                <a:latin typeface="Poppins Bold"/>
                <a:ea typeface="Poppins Bold"/>
                <a:cs typeface="Poppins Bold"/>
                <a:sym typeface="Poppins Bold"/>
                <a:hlinkClick r:id="rId2" tooltip="https://www.blockchainx.tech/ai-agent-development/"/>
              </a:rPr>
              <a:t>AI Agent Development Solutions</a:t>
            </a:r>
            <a:r>
              <a:rPr lang="en-US" sz="3395" spc="-67">
                <a:solidFill>
                  <a:srgbClr val="934713"/>
                </a:solidFill>
                <a:latin typeface="Poppins"/>
                <a:ea typeface="Poppins"/>
                <a:cs typeface="Poppins"/>
                <a:sym typeface="Poppins"/>
              </a:rPr>
              <a:t> that marry th</a:t>
            </a:r>
            <a:r>
              <a:rPr lang="en-US" sz="3395" spc="-67" u="none">
                <a:solidFill>
                  <a:srgbClr val="934713"/>
                </a:solidFill>
                <a:latin typeface="Poppins"/>
                <a:ea typeface="Poppins"/>
                <a:cs typeface="Poppins"/>
                <a:sym typeface="Poppins"/>
              </a:rPr>
              <a:t>e </a:t>
            </a:r>
            <a:r>
              <a:rPr lang="en-US" sz="3395" spc="-67">
                <a:solidFill>
                  <a:srgbClr val="934713"/>
                </a:solidFill>
                <a:latin typeface="Poppins"/>
                <a:ea typeface="Poppins"/>
                <a:cs typeface="Poppins"/>
                <a:sym typeface="Poppins"/>
              </a:rPr>
              <a:t>l</a:t>
            </a:r>
            <a:r>
              <a:rPr lang="en-US" sz="3395" spc="-67" u="none">
                <a:solidFill>
                  <a:srgbClr val="934713"/>
                </a:solidFill>
                <a:latin typeface="Poppins"/>
                <a:ea typeface="Poppins"/>
                <a:cs typeface="Poppins"/>
                <a:sym typeface="Poppins"/>
              </a:rPr>
              <a:t>ate</a:t>
            </a:r>
            <a:r>
              <a:rPr lang="en-US" sz="3395" spc="-67">
                <a:solidFill>
                  <a:srgbClr val="934713"/>
                </a:solidFill>
                <a:latin typeface="Poppins"/>
                <a:ea typeface="Poppins"/>
                <a:cs typeface="Poppins"/>
                <a:sym typeface="Poppins"/>
              </a:rPr>
              <a:t>st</a:t>
            </a:r>
            <a:r>
              <a:rPr lang="en-US" sz="3395" spc="-67" u="none">
                <a:solidFill>
                  <a:srgbClr val="934713"/>
                </a:solidFill>
                <a:latin typeface="Poppins"/>
                <a:ea typeface="Poppins"/>
                <a:cs typeface="Poppins"/>
                <a:sym typeface="Poppins"/>
              </a:rPr>
              <a:t> AI capabilities</a:t>
            </a:r>
            <a:r>
              <a:rPr lang="en-US" sz="3395" spc="-67">
                <a:solidFill>
                  <a:srgbClr val="934713"/>
                </a:solidFill>
                <a:latin typeface="Poppins"/>
                <a:ea typeface="Poppins"/>
                <a:cs typeface="Poppins"/>
                <a:sym typeface="Poppins"/>
              </a:rPr>
              <a:t> with the robust building blocks of blockchain. Thus creating an era that will be smarter, but also decentralized by design.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DFAF3"/>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2818366" y="4807681"/>
            <a:ext cx="2706695" cy="2696122"/>
            <a:chOff x="0" y="0"/>
            <a:chExt cx="6502400" cy="6477000"/>
          </a:xfrm>
        </p:grpSpPr>
        <p:sp>
          <p:nvSpPr>
            <p:cNvPr name="Freeform 3" id="3"/>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2"/>
              <a:stretch>
                <a:fillRect l="223" t="0" r="223" b="0"/>
              </a:stretch>
            </a:blipFill>
          </p:spPr>
        </p:sp>
        <p:sp>
          <p:nvSpPr>
            <p:cNvPr name="Freeform 4" id="4"/>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sp>
        <p:nvSpPr>
          <p:cNvPr name="Freeform 5" id="5"/>
          <p:cNvSpPr/>
          <p:nvPr/>
        </p:nvSpPr>
        <p:spPr>
          <a:xfrm flipH="false" flipV="false" rot="0">
            <a:off x="5637372" y="4807681"/>
            <a:ext cx="536522" cy="536522"/>
          </a:xfrm>
          <a:custGeom>
            <a:avLst/>
            <a:gdLst/>
            <a:ahLst/>
            <a:cxnLst/>
            <a:rect r="r" b="b" t="t" l="l"/>
            <a:pathLst>
              <a:path h="536522" w="536522">
                <a:moveTo>
                  <a:pt x="0" y="0"/>
                </a:moveTo>
                <a:lnTo>
                  <a:pt x="536522" y="0"/>
                </a:lnTo>
                <a:lnTo>
                  <a:pt x="536522" y="536521"/>
                </a:lnTo>
                <a:lnTo>
                  <a:pt x="0" y="53652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5670462" y="5969753"/>
            <a:ext cx="503432" cy="503432"/>
          </a:xfrm>
          <a:custGeom>
            <a:avLst/>
            <a:gdLst/>
            <a:ahLst/>
            <a:cxnLst/>
            <a:rect r="r" b="b" t="t" l="l"/>
            <a:pathLst>
              <a:path h="503432" w="503432">
                <a:moveTo>
                  <a:pt x="0" y="0"/>
                </a:moveTo>
                <a:lnTo>
                  <a:pt x="503432" y="0"/>
                </a:lnTo>
                <a:lnTo>
                  <a:pt x="503432" y="503432"/>
                </a:lnTo>
                <a:lnTo>
                  <a:pt x="0" y="5034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7" id="7"/>
          <p:cNvGrpSpPr/>
          <p:nvPr/>
        </p:nvGrpSpPr>
        <p:grpSpPr>
          <a:xfrm rot="0">
            <a:off x="0" y="0"/>
            <a:ext cx="5889088" cy="756959"/>
            <a:chOff x="0" y="0"/>
            <a:chExt cx="1551036" cy="199364"/>
          </a:xfrm>
        </p:grpSpPr>
        <p:sp>
          <p:nvSpPr>
            <p:cNvPr name="Freeform 8" id="8"/>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934713"/>
            </a:solidFill>
            <a:ln cap="sq">
              <a:noFill/>
              <a:prstDash val="solid"/>
              <a:miter/>
            </a:ln>
          </p:spPr>
        </p:sp>
        <p:sp>
          <p:nvSpPr>
            <p:cNvPr name="TextBox 9" id="9"/>
            <p:cNvSpPr txBox="true"/>
            <p:nvPr/>
          </p:nvSpPr>
          <p:spPr>
            <a:xfrm>
              <a:off x="0" y="-57150"/>
              <a:ext cx="1551036" cy="256514"/>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2398912" y="9530041"/>
            <a:ext cx="5889088" cy="756959"/>
            <a:chOff x="0" y="0"/>
            <a:chExt cx="1551036" cy="199364"/>
          </a:xfrm>
        </p:grpSpPr>
        <p:sp>
          <p:nvSpPr>
            <p:cNvPr name="Freeform 11" id="11"/>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934713"/>
            </a:solidFill>
            <a:ln cap="sq">
              <a:noFill/>
              <a:prstDash val="solid"/>
              <a:miter/>
            </a:ln>
          </p:spPr>
        </p:sp>
        <p:sp>
          <p:nvSpPr>
            <p:cNvPr name="TextBox 12" id="12"/>
            <p:cNvSpPr txBox="true"/>
            <p:nvPr/>
          </p:nvSpPr>
          <p:spPr>
            <a:xfrm>
              <a:off x="0" y="-57150"/>
              <a:ext cx="1551036" cy="256514"/>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4696322" y="4256816"/>
            <a:ext cx="9392643" cy="9529477"/>
          </a:xfrm>
          <a:custGeom>
            <a:avLst/>
            <a:gdLst/>
            <a:ahLst/>
            <a:cxnLst/>
            <a:rect r="r" b="b" t="t" l="l"/>
            <a:pathLst>
              <a:path h="9529477" w="9392643">
                <a:moveTo>
                  <a:pt x="0" y="0"/>
                </a:moveTo>
                <a:lnTo>
                  <a:pt x="9392644" y="0"/>
                </a:lnTo>
                <a:lnTo>
                  <a:pt x="9392644" y="9529477"/>
                </a:lnTo>
                <a:lnTo>
                  <a:pt x="0" y="9529477"/>
                </a:lnTo>
                <a:lnTo>
                  <a:pt x="0" y="0"/>
                </a:lnTo>
                <a:close/>
              </a:path>
            </a:pathLst>
          </a:custGeom>
          <a:blipFill>
            <a:blip r:embed="rId7">
              <a:alphaModFix amt="20999"/>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10597057">
            <a:off x="14292968" y="-1861923"/>
            <a:ext cx="7990064" cy="8106465"/>
          </a:xfrm>
          <a:custGeom>
            <a:avLst/>
            <a:gdLst/>
            <a:ahLst/>
            <a:cxnLst/>
            <a:rect r="r" b="b" t="t" l="l"/>
            <a:pathLst>
              <a:path h="8106465" w="7990064">
                <a:moveTo>
                  <a:pt x="0" y="0"/>
                </a:moveTo>
                <a:lnTo>
                  <a:pt x="7990064" y="0"/>
                </a:lnTo>
                <a:lnTo>
                  <a:pt x="7990064" y="8106465"/>
                </a:lnTo>
                <a:lnTo>
                  <a:pt x="0" y="8106465"/>
                </a:lnTo>
                <a:lnTo>
                  <a:pt x="0" y="0"/>
                </a:lnTo>
                <a:close/>
              </a:path>
            </a:pathLst>
          </a:custGeom>
          <a:blipFill>
            <a:blip r:embed="rId7">
              <a:alphaModFix amt="20999"/>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5688823" y="7101835"/>
            <a:ext cx="433620" cy="473197"/>
          </a:xfrm>
          <a:custGeom>
            <a:avLst/>
            <a:gdLst/>
            <a:ahLst/>
            <a:cxnLst/>
            <a:rect r="r" b="b" t="t" l="l"/>
            <a:pathLst>
              <a:path h="473197" w="433620">
                <a:moveTo>
                  <a:pt x="0" y="0"/>
                </a:moveTo>
                <a:lnTo>
                  <a:pt x="433620" y="0"/>
                </a:lnTo>
                <a:lnTo>
                  <a:pt x="433620" y="473197"/>
                </a:lnTo>
                <a:lnTo>
                  <a:pt x="0" y="47319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2818366" y="2485326"/>
            <a:ext cx="8819592" cy="1759325"/>
          </a:xfrm>
          <a:prstGeom prst="rect">
            <a:avLst/>
          </a:prstGeom>
        </p:spPr>
        <p:txBody>
          <a:bodyPr anchor="t" rtlCol="false" tIns="0" lIns="0" bIns="0" rIns="0">
            <a:spAutoFit/>
          </a:bodyPr>
          <a:lstStyle/>
          <a:p>
            <a:pPr algn="l" marL="0" indent="0" lvl="0">
              <a:lnSpc>
                <a:spcPts val="14329"/>
              </a:lnSpc>
              <a:spcBef>
                <a:spcPct val="0"/>
              </a:spcBef>
            </a:pPr>
            <a:r>
              <a:rPr lang="en-US" b="true" sz="10235">
                <a:solidFill>
                  <a:srgbClr val="051D40"/>
                </a:solidFill>
                <a:latin typeface="Open Sans Extra Bold"/>
                <a:ea typeface="Open Sans Extra Bold"/>
                <a:cs typeface="Open Sans Extra Bold"/>
                <a:sym typeface="Open Sans Extra Bold"/>
              </a:rPr>
              <a:t>thank you!</a:t>
            </a:r>
          </a:p>
        </p:txBody>
      </p:sp>
      <p:sp>
        <p:nvSpPr>
          <p:cNvPr name="TextBox 17" id="17"/>
          <p:cNvSpPr txBox="true"/>
          <p:nvPr/>
        </p:nvSpPr>
        <p:spPr>
          <a:xfrm rot="0">
            <a:off x="6675463" y="5874503"/>
            <a:ext cx="4541344" cy="584717"/>
          </a:xfrm>
          <a:prstGeom prst="rect">
            <a:avLst/>
          </a:prstGeom>
        </p:spPr>
        <p:txBody>
          <a:bodyPr anchor="t" rtlCol="false" tIns="0" lIns="0" bIns="0" rIns="0">
            <a:spAutoFit/>
          </a:bodyPr>
          <a:lstStyle/>
          <a:p>
            <a:pPr algn="l" marL="0" indent="0" lvl="1">
              <a:lnSpc>
                <a:spcPts val="4521"/>
              </a:lnSpc>
              <a:spcBef>
                <a:spcPct val="0"/>
              </a:spcBef>
            </a:pPr>
            <a:r>
              <a:rPr lang="en-US" sz="3229" spc="-64">
                <a:solidFill>
                  <a:srgbClr val="051D40"/>
                </a:solidFill>
                <a:latin typeface="Poppins"/>
                <a:ea typeface="Poppins"/>
                <a:cs typeface="Poppins"/>
                <a:sym typeface="Poppins"/>
              </a:rPr>
              <a:t>www.blockchainx.tech</a:t>
            </a:r>
          </a:p>
        </p:txBody>
      </p:sp>
      <p:sp>
        <p:nvSpPr>
          <p:cNvPr name="TextBox 18" id="18"/>
          <p:cNvSpPr txBox="true"/>
          <p:nvPr/>
        </p:nvSpPr>
        <p:spPr>
          <a:xfrm rot="0">
            <a:off x="6675463" y="4754149"/>
            <a:ext cx="4922902" cy="583629"/>
          </a:xfrm>
          <a:prstGeom prst="rect">
            <a:avLst/>
          </a:prstGeom>
        </p:spPr>
        <p:txBody>
          <a:bodyPr anchor="t" rtlCol="false" tIns="0" lIns="0" bIns="0" rIns="0">
            <a:spAutoFit/>
          </a:bodyPr>
          <a:lstStyle/>
          <a:p>
            <a:pPr algn="l" marL="0" indent="0" lvl="1">
              <a:lnSpc>
                <a:spcPts val="4581"/>
              </a:lnSpc>
              <a:spcBef>
                <a:spcPct val="0"/>
              </a:spcBef>
            </a:pPr>
            <a:r>
              <a:rPr lang="en-US" sz="3272" spc="-65">
                <a:solidFill>
                  <a:srgbClr val="051D40"/>
                </a:solidFill>
                <a:latin typeface="Poppins"/>
                <a:ea typeface="Poppins"/>
                <a:cs typeface="Poppins"/>
                <a:sym typeface="Poppins"/>
              </a:rPr>
              <a:t>+91 7708889555</a:t>
            </a:r>
          </a:p>
        </p:txBody>
      </p:sp>
      <p:sp>
        <p:nvSpPr>
          <p:cNvPr name="TextBox 19" id="19"/>
          <p:cNvSpPr txBox="true"/>
          <p:nvPr/>
        </p:nvSpPr>
        <p:spPr>
          <a:xfrm rot="0">
            <a:off x="6675463" y="6990315"/>
            <a:ext cx="5881165" cy="584717"/>
          </a:xfrm>
          <a:prstGeom prst="rect">
            <a:avLst/>
          </a:prstGeom>
        </p:spPr>
        <p:txBody>
          <a:bodyPr anchor="t" rtlCol="false" tIns="0" lIns="0" bIns="0" rIns="0">
            <a:spAutoFit/>
          </a:bodyPr>
          <a:lstStyle/>
          <a:p>
            <a:pPr algn="l" marL="0" indent="0" lvl="1">
              <a:lnSpc>
                <a:spcPts val="4521"/>
              </a:lnSpc>
              <a:spcBef>
                <a:spcPct val="0"/>
              </a:spcBef>
            </a:pPr>
            <a:r>
              <a:rPr lang="en-US" sz="3229" spc="-64">
                <a:solidFill>
                  <a:srgbClr val="051D40"/>
                </a:solidFill>
                <a:latin typeface="Poppins"/>
                <a:ea typeface="Poppins"/>
                <a:cs typeface="Poppins"/>
                <a:sym typeface="Poppins"/>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DAGlhuwGJJc</dc:identifier>
  <dcterms:modified xsi:type="dcterms:W3CDTF">2011-08-01T06:04:30Z</dcterms:modified>
  <cp:revision>1</cp:revision>
  <dc:title>The Rise of Autonomous AI Agents in Blockchain Ecosystems</dc:title>
</cp:coreProperties>
</file>