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x="18288000" cy="10287000"/>
  <p:notesSz cx="6858000" cy="9144000"/>
  <p:embeddedFontLst>
    <p:embeddedFont>
      <p:font typeface="Aileron Bold" charset="1" panose="00000800000000000000"/>
      <p:regular r:id="rId22"/>
    </p:embeddedFont>
    <p:embeddedFont>
      <p:font typeface="Aileron" charset="1" panose="0000050000000000000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fonts/font22.fntdata" Type="http://schemas.openxmlformats.org/officeDocument/2006/relationships/font"/><Relationship Id="rId23" Target="fonts/font23.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jpe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8.jpeg" Type="http://schemas.openxmlformats.org/officeDocument/2006/relationships/image"/><Relationship Id="rId5" Target="../media/image9.jpeg" Type="http://schemas.openxmlformats.org/officeDocument/2006/relationships/image"/><Relationship Id="rId6" Target="../media/image6.png" Type="http://schemas.openxmlformats.org/officeDocument/2006/relationships/image"/><Relationship Id="rId7" Target="../media/image7.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https://www.blockchainx.tech/create-your-own-decentralized-exchange/" TargetMode="External" Type="http://schemas.openxmlformats.org/officeDocument/2006/relationships/hyperlink"/><Relationship Id="rId5" Target="../media/image3.png" Type="http://schemas.openxmlformats.org/officeDocument/2006/relationships/image"/><Relationship Id="rId6" Target="../media/image4.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6.png" Type="http://schemas.openxmlformats.org/officeDocument/2006/relationships/image"/><Relationship Id="rId7" Target="../media/image7.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6.png" Type="http://schemas.openxmlformats.org/officeDocument/2006/relationships/image"/><Relationship Id="rId7" Target="../media/image7.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0.jpeg" Type="http://schemas.openxmlformats.org/officeDocument/2006/relationships/image"/><Relationship Id="rId7" Target="../media/image11.jpeg" Type="http://schemas.openxmlformats.org/officeDocument/2006/relationships/image"/><Relationship Id="rId8" Target="../media/image6.png" Type="http://schemas.openxmlformats.org/officeDocument/2006/relationships/image"/><Relationship Id="rId9" Target="../media/image7.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2.jpeg" Type="http://schemas.openxmlformats.org/officeDocument/2006/relationships/image"/><Relationship Id="rId7" Target="../media/image13.jpeg" Type="http://schemas.openxmlformats.org/officeDocument/2006/relationships/image"/><Relationship Id="rId8" Target="../media/image6.png" Type="http://schemas.openxmlformats.org/officeDocument/2006/relationships/image"/><Relationship Id="rId9" Target="../media/image7.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4.jpeg" Type="http://schemas.openxmlformats.org/officeDocument/2006/relationships/image"/><Relationship Id="rId7" Target="../media/image15.jpeg" Type="http://schemas.openxmlformats.org/officeDocument/2006/relationships/image"/><Relationship Id="rId8" Target="../media/image6.png" Type="http://schemas.openxmlformats.org/officeDocument/2006/relationships/image"/><Relationship Id="rId9" Target="../media/image7.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6.jpe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6.png" Type="http://schemas.openxmlformats.org/officeDocument/2006/relationships/image"/><Relationship Id="rId7" Target="../media/image7.svg" Type="http://schemas.openxmlformats.org/officeDocument/2006/relationships/image"/><Relationship Id="rId8" Target="../media/image17.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8.jpe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9.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20.jpe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21.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22.jpe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23.jpeg" Type="http://schemas.openxmlformats.org/officeDocument/2006/relationships/image"/><Relationship Id="rId7" Target="../media/image24.jpeg" Type="http://schemas.openxmlformats.org/officeDocument/2006/relationships/image"/><Relationship Id="rId8" Target="../media/image6.png" Type="http://schemas.openxmlformats.org/officeDocument/2006/relationships/image"/><Relationship Id="rId9" Target="../media/image7.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B0B0B"/>
        </a:solidFill>
      </p:bgPr>
    </p:bg>
    <p:spTree>
      <p:nvGrpSpPr>
        <p:cNvPr id="1" name=""/>
        <p:cNvGrpSpPr/>
        <p:nvPr/>
      </p:nvGrpSpPr>
      <p:grpSpPr>
        <a:xfrm>
          <a:off x="0" y="0"/>
          <a:ext cx="0" cy="0"/>
          <a:chOff x="0" y="0"/>
          <a:chExt cx="0" cy="0"/>
        </a:xfrm>
      </p:grpSpPr>
      <p:grpSp>
        <p:nvGrpSpPr>
          <p:cNvPr name="Group 2" id="2"/>
          <p:cNvGrpSpPr/>
          <p:nvPr/>
        </p:nvGrpSpPr>
        <p:grpSpPr>
          <a:xfrm rot="0">
            <a:off x="-721010" y="-344584"/>
            <a:ext cx="20975499" cy="10505716"/>
            <a:chOff x="0" y="0"/>
            <a:chExt cx="27967332" cy="14007621"/>
          </a:xfrm>
        </p:grpSpPr>
        <p:sp>
          <p:nvSpPr>
            <p:cNvPr name="Freeform 3" id="3"/>
            <p:cNvSpPr/>
            <p:nvPr/>
          </p:nvSpPr>
          <p:spPr>
            <a:xfrm flipH="false" flipV="false" rot="0">
              <a:off x="0" y="0"/>
              <a:ext cx="14007621" cy="14007621"/>
            </a:xfrm>
            <a:custGeom>
              <a:avLst/>
              <a:gdLst/>
              <a:ahLst/>
              <a:cxnLst/>
              <a:rect r="r" b="b" t="t" l="l"/>
              <a:pathLst>
                <a:path h="14007621" w="14007621">
                  <a:moveTo>
                    <a:pt x="0" y="0"/>
                  </a:moveTo>
                  <a:lnTo>
                    <a:pt x="14007621" y="0"/>
                  </a:lnTo>
                  <a:lnTo>
                    <a:pt x="14007621" y="14007621"/>
                  </a:lnTo>
                  <a:lnTo>
                    <a:pt x="0" y="14007621"/>
                  </a:lnTo>
                  <a:lnTo>
                    <a:pt x="0" y="0"/>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3959712" y="0"/>
              <a:ext cx="14007621" cy="14007621"/>
            </a:xfrm>
            <a:custGeom>
              <a:avLst/>
              <a:gdLst/>
              <a:ahLst/>
              <a:cxnLst/>
              <a:rect r="r" b="b" t="t" l="l"/>
              <a:pathLst>
                <a:path h="14007621" w="14007621">
                  <a:moveTo>
                    <a:pt x="0" y="0"/>
                  </a:moveTo>
                  <a:lnTo>
                    <a:pt x="14007620" y="0"/>
                  </a:lnTo>
                  <a:lnTo>
                    <a:pt x="14007620" y="14007621"/>
                  </a:lnTo>
                  <a:lnTo>
                    <a:pt x="0" y="14007621"/>
                  </a:lnTo>
                  <a:lnTo>
                    <a:pt x="0" y="0"/>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grpSp>
      <p:sp>
        <p:nvSpPr>
          <p:cNvPr name="Freeform 5" id="5"/>
          <p:cNvSpPr/>
          <p:nvPr/>
        </p:nvSpPr>
        <p:spPr>
          <a:xfrm flipH="false" flipV="false" rot="0">
            <a:off x="481275" y="1306215"/>
            <a:ext cx="323423" cy="323423"/>
          </a:xfrm>
          <a:custGeom>
            <a:avLst/>
            <a:gdLst/>
            <a:ahLst/>
            <a:cxnLst/>
            <a:rect r="r" b="b" t="t" l="l"/>
            <a:pathLst>
              <a:path h="323423" w="323423">
                <a:moveTo>
                  <a:pt x="0" y="0"/>
                </a:moveTo>
                <a:lnTo>
                  <a:pt x="323423" y="0"/>
                </a:lnTo>
                <a:lnTo>
                  <a:pt x="323423" y="323422"/>
                </a:lnTo>
                <a:lnTo>
                  <a:pt x="0" y="32342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1575982" y="1108877"/>
            <a:ext cx="6201804" cy="3799397"/>
          </a:xfrm>
          <a:custGeom>
            <a:avLst/>
            <a:gdLst/>
            <a:ahLst/>
            <a:cxnLst/>
            <a:rect r="r" b="b" t="t" l="l"/>
            <a:pathLst>
              <a:path h="3799397" w="6201804">
                <a:moveTo>
                  <a:pt x="0" y="0"/>
                </a:moveTo>
                <a:lnTo>
                  <a:pt x="6201804" y="0"/>
                </a:lnTo>
                <a:lnTo>
                  <a:pt x="6201804" y="3799397"/>
                </a:lnTo>
                <a:lnTo>
                  <a:pt x="0" y="3799397"/>
                </a:lnTo>
                <a:lnTo>
                  <a:pt x="0" y="0"/>
                </a:lnTo>
                <a:close/>
              </a:path>
            </a:pathLst>
          </a:custGeom>
          <a:blipFill>
            <a:blip r:embed="rId6"/>
            <a:stretch>
              <a:fillRect l="0" t="-20455" r="0" b="-1968"/>
            </a:stretch>
          </a:blipFill>
        </p:spPr>
      </p:sp>
      <p:sp>
        <p:nvSpPr>
          <p:cNvPr name="Freeform 7" id="7"/>
          <p:cNvSpPr/>
          <p:nvPr/>
        </p:nvSpPr>
        <p:spPr>
          <a:xfrm flipH="false" flipV="false" rot="0">
            <a:off x="2199524" y="4908274"/>
            <a:ext cx="2472699" cy="2472699"/>
          </a:xfrm>
          <a:custGeom>
            <a:avLst/>
            <a:gdLst/>
            <a:ahLst/>
            <a:cxnLst/>
            <a:rect r="r" b="b" t="t" l="l"/>
            <a:pathLst>
              <a:path h="2472699" w="2472699">
                <a:moveTo>
                  <a:pt x="0" y="0"/>
                </a:moveTo>
                <a:lnTo>
                  <a:pt x="2472700" y="0"/>
                </a:lnTo>
                <a:lnTo>
                  <a:pt x="2472700" y="2472699"/>
                </a:lnTo>
                <a:lnTo>
                  <a:pt x="0" y="247269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8" id="8"/>
          <p:cNvSpPr/>
          <p:nvPr/>
        </p:nvSpPr>
        <p:spPr>
          <a:xfrm flipH="false" flipV="false" rot="-1327216">
            <a:off x="5756453" y="4908274"/>
            <a:ext cx="2472699" cy="2472699"/>
          </a:xfrm>
          <a:custGeom>
            <a:avLst/>
            <a:gdLst/>
            <a:ahLst/>
            <a:cxnLst/>
            <a:rect r="r" b="b" t="t" l="l"/>
            <a:pathLst>
              <a:path h="2472699" w="2472699">
                <a:moveTo>
                  <a:pt x="0" y="0"/>
                </a:moveTo>
                <a:lnTo>
                  <a:pt x="2472699" y="0"/>
                </a:lnTo>
                <a:lnTo>
                  <a:pt x="2472699" y="2472699"/>
                </a:lnTo>
                <a:lnTo>
                  <a:pt x="0" y="247269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9" id="9"/>
          <p:cNvSpPr txBox="true"/>
          <p:nvPr/>
        </p:nvSpPr>
        <p:spPr>
          <a:xfrm rot="0">
            <a:off x="1028700" y="1276350"/>
            <a:ext cx="10547282" cy="3446337"/>
          </a:xfrm>
          <a:prstGeom prst="rect">
            <a:avLst/>
          </a:prstGeom>
        </p:spPr>
        <p:txBody>
          <a:bodyPr anchor="t" rtlCol="false" tIns="0" lIns="0" bIns="0" rIns="0">
            <a:spAutoFit/>
          </a:bodyPr>
          <a:lstStyle/>
          <a:p>
            <a:pPr algn="l">
              <a:lnSpc>
                <a:spcPts val="6603"/>
              </a:lnSpc>
            </a:pPr>
            <a:r>
              <a:rPr lang="en-US" b="true" sz="7768" spc="-668">
                <a:solidFill>
                  <a:srgbClr val="FAFAF0"/>
                </a:solidFill>
                <a:latin typeface="Aileron Bold"/>
                <a:ea typeface="Aileron Bold"/>
                <a:cs typeface="Aileron Bold"/>
                <a:sym typeface="Aileron Bold"/>
              </a:rPr>
              <a:t>DECENTRALIZED EXCHANGE DEVELOPMENT: A DEEP DIVE</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B0B0B"/>
        </a:solidFill>
      </p:bgPr>
    </p:bg>
    <p:spTree>
      <p:nvGrpSpPr>
        <p:cNvPr id="1" name=""/>
        <p:cNvGrpSpPr/>
        <p:nvPr/>
      </p:nvGrpSpPr>
      <p:grpSpPr>
        <a:xfrm>
          <a:off x="0" y="0"/>
          <a:ext cx="0" cy="0"/>
          <a:chOff x="0" y="0"/>
          <a:chExt cx="0" cy="0"/>
        </a:xfrm>
      </p:grpSpPr>
      <p:grpSp>
        <p:nvGrpSpPr>
          <p:cNvPr name="Group 2" id="2"/>
          <p:cNvGrpSpPr/>
          <p:nvPr/>
        </p:nvGrpSpPr>
        <p:grpSpPr>
          <a:xfrm rot="0">
            <a:off x="-1343750" y="-109358"/>
            <a:ext cx="20975499" cy="10505716"/>
            <a:chOff x="0" y="0"/>
            <a:chExt cx="27967332" cy="14007621"/>
          </a:xfrm>
        </p:grpSpPr>
        <p:sp>
          <p:nvSpPr>
            <p:cNvPr name="Freeform 3" id="3"/>
            <p:cNvSpPr/>
            <p:nvPr/>
          </p:nvSpPr>
          <p:spPr>
            <a:xfrm flipH="false" flipV="false" rot="0">
              <a:off x="0" y="0"/>
              <a:ext cx="14007621" cy="14007621"/>
            </a:xfrm>
            <a:custGeom>
              <a:avLst/>
              <a:gdLst/>
              <a:ahLst/>
              <a:cxnLst/>
              <a:rect r="r" b="b" t="t" l="l"/>
              <a:pathLst>
                <a:path h="14007621" w="14007621">
                  <a:moveTo>
                    <a:pt x="0" y="0"/>
                  </a:moveTo>
                  <a:lnTo>
                    <a:pt x="14007621" y="0"/>
                  </a:lnTo>
                  <a:lnTo>
                    <a:pt x="14007621" y="14007621"/>
                  </a:lnTo>
                  <a:lnTo>
                    <a:pt x="0" y="14007621"/>
                  </a:lnTo>
                  <a:lnTo>
                    <a:pt x="0" y="0"/>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3959712" y="0"/>
              <a:ext cx="14007621" cy="14007621"/>
            </a:xfrm>
            <a:custGeom>
              <a:avLst/>
              <a:gdLst/>
              <a:ahLst/>
              <a:cxnLst/>
              <a:rect r="r" b="b" t="t" l="l"/>
              <a:pathLst>
                <a:path h="14007621" w="14007621">
                  <a:moveTo>
                    <a:pt x="0" y="0"/>
                  </a:moveTo>
                  <a:lnTo>
                    <a:pt x="14007620" y="0"/>
                  </a:lnTo>
                  <a:lnTo>
                    <a:pt x="14007620" y="14007621"/>
                  </a:lnTo>
                  <a:lnTo>
                    <a:pt x="0" y="14007621"/>
                  </a:lnTo>
                  <a:lnTo>
                    <a:pt x="0" y="0"/>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grpSp>
      <p:sp>
        <p:nvSpPr>
          <p:cNvPr name="TextBox 5" id="5"/>
          <p:cNvSpPr txBox="true"/>
          <p:nvPr/>
        </p:nvSpPr>
        <p:spPr>
          <a:xfrm rot="0">
            <a:off x="5151919" y="3597160"/>
            <a:ext cx="7984162" cy="863453"/>
          </a:xfrm>
          <a:prstGeom prst="rect">
            <a:avLst/>
          </a:prstGeom>
        </p:spPr>
        <p:txBody>
          <a:bodyPr anchor="t" rtlCol="false" tIns="0" lIns="0" bIns="0" rIns="0">
            <a:spAutoFit/>
          </a:bodyPr>
          <a:lstStyle/>
          <a:p>
            <a:pPr algn="ctr">
              <a:lnSpc>
                <a:spcPts val="6129"/>
              </a:lnSpc>
            </a:pPr>
            <a:r>
              <a:rPr lang="en-US" b="true" sz="7210" spc="-620">
                <a:solidFill>
                  <a:srgbClr val="FAFAF0"/>
                </a:solidFill>
                <a:latin typeface="Aileron Bold"/>
                <a:ea typeface="Aileron Bold"/>
                <a:cs typeface="Aileron Bold"/>
                <a:sym typeface="Aileron Bold"/>
              </a:rPr>
              <a:t>INTRODUCTION</a:t>
            </a:r>
          </a:p>
        </p:txBody>
      </p:sp>
      <p:sp>
        <p:nvSpPr>
          <p:cNvPr name="TextBox 6" id="6"/>
          <p:cNvSpPr txBox="true"/>
          <p:nvPr/>
        </p:nvSpPr>
        <p:spPr>
          <a:xfrm rot="0">
            <a:off x="3987363" y="5583795"/>
            <a:ext cx="10313273" cy="2321388"/>
          </a:xfrm>
          <a:prstGeom prst="rect">
            <a:avLst/>
          </a:prstGeom>
        </p:spPr>
        <p:txBody>
          <a:bodyPr anchor="t" rtlCol="false" tIns="0" lIns="0" bIns="0" rIns="0">
            <a:spAutoFit/>
          </a:bodyPr>
          <a:lstStyle/>
          <a:p>
            <a:pPr algn="ctr">
              <a:lnSpc>
                <a:spcPts val="2622"/>
              </a:lnSpc>
            </a:pPr>
            <a:r>
              <a:rPr lang="en-US" sz="2622">
                <a:solidFill>
                  <a:srgbClr val="FAFAF0"/>
                </a:solidFill>
                <a:latin typeface="Aileron"/>
                <a:ea typeface="Aileron"/>
                <a:cs typeface="Aileron"/>
                <a:sym typeface="Aileron"/>
              </a:rPr>
              <a:t>Decentralized exchanges (DEXs) are making new means of trading digital assets possible. As opposed to centralized exchanges (CEXs), DEXs run on blockchain networks, circumventing the requirement for intermediaries and providing users with direct ownership of their money. This deep dive delves into the key elements, development process, security aspects, and future prospects of DEXs.</a:t>
            </a:r>
          </a:p>
          <a:p>
            <a:pPr algn="ctr">
              <a:lnSpc>
                <a:spcPts val="2622"/>
              </a:lnSpc>
            </a:pPr>
          </a:p>
        </p:txBody>
      </p:sp>
      <p:sp>
        <p:nvSpPr>
          <p:cNvPr name="Freeform 7" id="7"/>
          <p:cNvSpPr/>
          <p:nvPr/>
        </p:nvSpPr>
        <p:spPr>
          <a:xfrm flipH="false" flipV="false" rot="0">
            <a:off x="1028700" y="1193657"/>
            <a:ext cx="3423211" cy="2097154"/>
          </a:xfrm>
          <a:custGeom>
            <a:avLst/>
            <a:gdLst/>
            <a:ahLst/>
            <a:cxnLst/>
            <a:rect r="r" b="b" t="t" l="l"/>
            <a:pathLst>
              <a:path h="2097154" w="3423211">
                <a:moveTo>
                  <a:pt x="0" y="0"/>
                </a:moveTo>
                <a:lnTo>
                  <a:pt x="3423211" y="0"/>
                </a:lnTo>
                <a:lnTo>
                  <a:pt x="3423211" y="2097154"/>
                </a:lnTo>
                <a:lnTo>
                  <a:pt x="0" y="2097154"/>
                </a:lnTo>
                <a:lnTo>
                  <a:pt x="0" y="0"/>
                </a:lnTo>
                <a:close/>
              </a:path>
            </a:pathLst>
          </a:custGeom>
          <a:blipFill>
            <a:blip r:embed="rId4"/>
            <a:stretch>
              <a:fillRect l="0" t="-4376" r="0" b="-4376"/>
            </a:stretch>
          </a:blipFill>
        </p:spPr>
      </p:sp>
      <p:sp>
        <p:nvSpPr>
          <p:cNvPr name="Freeform 8" id="8"/>
          <p:cNvSpPr/>
          <p:nvPr/>
        </p:nvSpPr>
        <p:spPr>
          <a:xfrm flipH="false" flipV="false" rot="0">
            <a:off x="13836089" y="7161146"/>
            <a:ext cx="3423211" cy="2097154"/>
          </a:xfrm>
          <a:custGeom>
            <a:avLst/>
            <a:gdLst/>
            <a:ahLst/>
            <a:cxnLst/>
            <a:rect r="r" b="b" t="t" l="l"/>
            <a:pathLst>
              <a:path h="2097154" w="3423211">
                <a:moveTo>
                  <a:pt x="0" y="0"/>
                </a:moveTo>
                <a:lnTo>
                  <a:pt x="3423211" y="0"/>
                </a:lnTo>
                <a:lnTo>
                  <a:pt x="3423211" y="2097154"/>
                </a:lnTo>
                <a:lnTo>
                  <a:pt x="0" y="2097154"/>
                </a:lnTo>
                <a:lnTo>
                  <a:pt x="0" y="0"/>
                </a:lnTo>
                <a:close/>
              </a:path>
            </a:pathLst>
          </a:custGeom>
          <a:blipFill>
            <a:blip r:embed="rId5"/>
            <a:stretch>
              <a:fillRect l="0" t="-4478" r="0" b="-4478"/>
            </a:stretch>
          </a:blipFill>
        </p:spPr>
      </p:sp>
      <p:sp>
        <p:nvSpPr>
          <p:cNvPr name="Freeform 9" id="9"/>
          <p:cNvSpPr/>
          <p:nvPr/>
        </p:nvSpPr>
        <p:spPr>
          <a:xfrm flipH="false" flipV="false" rot="-1327216">
            <a:off x="14916730" y="1568206"/>
            <a:ext cx="2472699" cy="2472699"/>
          </a:xfrm>
          <a:custGeom>
            <a:avLst/>
            <a:gdLst/>
            <a:ahLst/>
            <a:cxnLst/>
            <a:rect r="r" b="b" t="t" l="l"/>
            <a:pathLst>
              <a:path h="2472699" w="2472699">
                <a:moveTo>
                  <a:pt x="0" y="0"/>
                </a:moveTo>
                <a:lnTo>
                  <a:pt x="2472699" y="0"/>
                </a:lnTo>
                <a:lnTo>
                  <a:pt x="2472699" y="2472699"/>
                </a:lnTo>
                <a:lnTo>
                  <a:pt x="0" y="247269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306901">
            <a:off x="792869" y="6332608"/>
            <a:ext cx="2472699" cy="2472699"/>
          </a:xfrm>
          <a:custGeom>
            <a:avLst/>
            <a:gdLst/>
            <a:ahLst/>
            <a:cxnLst/>
            <a:rect r="r" b="b" t="t" l="l"/>
            <a:pathLst>
              <a:path h="2472699" w="2472699">
                <a:moveTo>
                  <a:pt x="0" y="0"/>
                </a:moveTo>
                <a:lnTo>
                  <a:pt x="2472699" y="0"/>
                </a:lnTo>
                <a:lnTo>
                  <a:pt x="2472699" y="2472700"/>
                </a:lnTo>
                <a:lnTo>
                  <a:pt x="0" y="24727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B0B0B"/>
        </a:solidFill>
      </p:bgPr>
    </p:bg>
    <p:spTree>
      <p:nvGrpSpPr>
        <p:cNvPr id="1" name=""/>
        <p:cNvGrpSpPr/>
        <p:nvPr/>
      </p:nvGrpSpPr>
      <p:grpSpPr>
        <a:xfrm>
          <a:off x="0" y="0"/>
          <a:ext cx="0" cy="0"/>
          <a:chOff x="0" y="0"/>
          <a:chExt cx="0" cy="0"/>
        </a:xfrm>
      </p:grpSpPr>
      <p:grpSp>
        <p:nvGrpSpPr>
          <p:cNvPr name="Group 2" id="2"/>
          <p:cNvGrpSpPr/>
          <p:nvPr/>
        </p:nvGrpSpPr>
        <p:grpSpPr>
          <a:xfrm rot="0">
            <a:off x="-1343750" y="-218716"/>
            <a:ext cx="20975499" cy="10505716"/>
            <a:chOff x="0" y="0"/>
            <a:chExt cx="27967332" cy="14007621"/>
          </a:xfrm>
        </p:grpSpPr>
        <p:sp>
          <p:nvSpPr>
            <p:cNvPr name="Freeform 3" id="3"/>
            <p:cNvSpPr/>
            <p:nvPr/>
          </p:nvSpPr>
          <p:spPr>
            <a:xfrm flipH="false" flipV="false" rot="0">
              <a:off x="0" y="0"/>
              <a:ext cx="14007621" cy="14007621"/>
            </a:xfrm>
            <a:custGeom>
              <a:avLst/>
              <a:gdLst/>
              <a:ahLst/>
              <a:cxnLst/>
              <a:rect r="r" b="b" t="t" l="l"/>
              <a:pathLst>
                <a:path h="14007621" w="14007621">
                  <a:moveTo>
                    <a:pt x="0" y="0"/>
                  </a:moveTo>
                  <a:lnTo>
                    <a:pt x="14007621" y="0"/>
                  </a:lnTo>
                  <a:lnTo>
                    <a:pt x="14007621" y="14007621"/>
                  </a:lnTo>
                  <a:lnTo>
                    <a:pt x="0" y="14007621"/>
                  </a:lnTo>
                  <a:lnTo>
                    <a:pt x="0" y="0"/>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3959712" y="0"/>
              <a:ext cx="14007621" cy="14007621"/>
            </a:xfrm>
            <a:custGeom>
              <a:avLst/>
              <a:gdLst/>
              <a:ahLst/>
              <a:cxnLst/>
              <a:rect r="r" b="b" t="t" l="l"/>
              <a:pathLst>
                <a:path h="14007621" w="14007621">
                  <a:moveTo>
                    <a:pt x="0" y="0"/>
                  </a:moveTo>
                  <a:lnTo>
                    <a:pt x="14007620" y="0"/>
                  </a:lnTo>
                  <a:lnTo>
                    <a:pt x="14007620" y="14007621"/>
                  </a:lnTo>
                  <a:lnTo>
                    <a:pt x="0" y="14007621"/>
                  </a:lnTo>
                  <a:lnTo>
                    <a:pt x="0" y="0"/>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grpSp>
      <p:sp>
        <p:nvSpPr>
          <p:cNvPr name="TextBox 5" id="5"/>
          <p:cNvSpPr txBox="true"/>
          <p:nvPr/>
        </p:nvSpPr>
        <p:spPr>
          <a:xfrm rot="0">
            <a:off x="1431723" y="1856115"/>
            <a:ext cx="7984162" cy="3178028"/>
          </a:xfrm>
          <a:prstGeom prst="rect">
            <a:avLst/>
          </a:prstGeom>
        </p:spPr>
        <p:txBody>
          <a:bodyPr anchor="t" rtlCol="false" tIns="0" lIns="0" bIns="0" rIns="0">
            <a:spAutoFit/>
          </a:bodyPr>
          <a:lstStyle/>
          <a:p>
            <a:pPr algn="l">
              <a:lnSpc>
                <a:spcPts val="6129"/>
              </a:lnSpc>
            </a:pPr>
            <a:r>
              <a:rPr lang="en-US" b="true" sz="7210" spc="-620">
                <a:solidFill>
                  <a:srgbClr val="FAFAF0"/>
                </a:solidFill>
                <a:latin typeface="Aileron Bold"/>
                <a:ea typeface="Aileron Bold"/>
                <a:cs typeface="Aileron Bold"/>
                <a:sym typeface="Aileron Bold"/>
              </a:rPr>
              <a:t>WHAT IS DECENTRALIZED EXCHANGE?</a:t>
            </a:r>
          </a:p>
          <a:p>
            <a:pPr algn="l">
              <a:lnSpc>
                <a:spcPts val="6129"/>
              </a:lnSpc>
            </a:pPr>
          </a:p>
        </p:txBody>
      </p:sp>
      <p:sp>
        <p:nvSpPr>
          <p:cNvPr name="TextBox 6" id="6"/>
          <p:cNvSpPr txBox="true"/>
          <p:nvPr/>
        </p:nvSpPr>
        <p:spPr>
          <a:xfrm rot="0">
            <a:off x="9415885" y="1359446"/>
            <a:ext cx="8372515" cy="5880037"/>
          </a:xfrm>
          <a:prstGeom prst="rect">
            <a:avLst/>
          </a:prstGeom>
        </p:spPr>
        <p:txBody>
          <a:bodyPr anchor="t" rtlCol="false" tIns="0" lIns="0" bIns="0" rIns="0">
            <a:spAutoFit/>
          </a:bodyPr>
          <a:lstStyle/>
          <a:p>
            <a:pPr algn="l">
              <a:lnSpc>
                <a:spcPts val="3122"/>
              </a:lnSpc>
            </a:pPr>
            <a:r>
              <a:rPr lang="en-US" sz="3122">
                <a:solidFill>
                  <a:srgbClr val="FAFAF0"/>
                </a:solidFill>
                <a:latin typeface="Aileron"/>
                <a:ea typeface="Aileron"/>
                <a:cs typeface="Aileron"/>
                <a:sym typeface="Aileron"/>
              </a:rPr>
              <a:t>Decentralized Exchange is a peer to peer network that facilitates crypto trading without the third person between the central authority and users. In contrast to centralized exchanges such as Binance or Coinbase, decentralized exchanges enable users to be in control of their funds without a third party in the middle and directly interact with smart contracts on the blockchain. Being familiar with the basic and core features of decentralized exchange you can </a:t>
            </a:r>
            <a:r>
              <a:rPr lang="en-US" sz="3122" u="sng">
                <a:solidFill>
                  <a:srgbClr val="FAFAF0"/>
                </a:solidFill>
                <a:latin typeface="Aileron"/>
                <a:ea typeface="Aileron"/>
                <a:cs typeface="Aileron"/>
                <a:sym typeface="Aileron"/>
                <a:hlinkClick r:id="rId4" tooltip="https://www.blockchainx.tech/create-your-own-decentralized-exchange/"/>
              </a:rPr>
              <a:t>create your own decentralized exchange</a:t>
            </a:r>
            <a:r>
              <a:rPr lang="en-US" sz="3122">
                <a:solidFill>
                  <a:srgbClr val="FAFAF0"/>
                </a:solidFill>
                <a:latin typeface="Aileron"/>
                <a:ea typeface="Aileron"/>
                <a:cs typeface="Aileron"/>
                <a:sym typeface="Aileron"/>
              </a:rPr>
              <a:t> that gives a wonderful trading experience. it enhances the security and transparency of the transactions.</a:t>
            </a:r>
          </a:p>
          <a:p>
            <a:pPr algn="l">
              <a:lnSpc>
                <a:spcPts val="3122"/>
              </a:lnSpc>
            </a:pPr>
          </a:p>
        </p:txBody>
      </p:sp>
      <p:sp>
        <p:nvSpPr>
          <p:cNvPr name="Freeform 7" id="7"/>
          <p:cNvSpPr/>
          <p:nvPr/>
        </p:nvSpPr>
        <p:spPr>
          <a:xfrm flipH="false" flipV="false" rot="0">
            <a:off x="878594" y="1915172"/>
            <a:ext cx="300212" cy="300212"/>
          </a:xfrm>
          <a:custGeom>
            <a:avLst/>
            <a:gdLst/>
            <a:ahLst/>
            <a:cxnLst/>
            <a:rect r="r" b="b" t="t" l="l"/>
            <a:pathLst>
              <a:path h="300212" w="300212">
                <a:moveTo>
                  <a:pt x="0" y="0"/>
                </a:moveTo>
                <a:lnTo>
                  <a:pt x="300212" y="0"/>
                </a:lnTo>
                <a:lnTo>
                  <a:pt x="300212" y="300212"/>
                </a:lnTo>
                <a:lnTo>
                  <a:pt x="0" y="30021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1327216">
            <a:off x="11047849" y="6654707"/>
            <a:ext cx="2472699" cy="2472699"/>
          </a:xfrm>
          <a:custGeom>
            <a:avLst/>
            <a:gdLst/>
            <a:ahLst/>
            <a:cxnLst/>
            <a:rect r="r" b="b" t="t" l="l"/>
            <a:pathLst>
              <a:path h="2472699" w="2472699">
                <a:moveTo>
                  <a:pt x="0" y="0"/>
                </a:moveTo>
                <a:lnTo>
                  <a:pt x="2472699" y="0"/>
                </a:lnTo>
                <a:lnTo>
                  <a:pt x="2472699" y="2472699"/>
                </a:lnTo>
                <a:lnTo>
                  <a:pt x="0" y="247269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9" id="9"/>
          <p:cNvSpPr/>
          <p:nvPr/>
        </p:nvSpPr>
        <p:spPr>
          <a:xfrm flipH="false" flipV="false" rot="-386474">
            <a:off x="14655707" y="6654707"/>
            <a:ext cx="2472699" cy="2472699"/>
          </a:xfrm>
          <a:custGeom>
            <a:avLst/>
            <a:gdLst/>
            <a:ahLst/>
            <a:cxnLst/>
            <a:rect r="r" b="b" t="t" l="l"/>
            <a:pathLst>
              <a:path h="2472699" w="2472699">
                <a:moveTo>
                  <a:pt x="0" y="0"/>
                </a:moveTo>
                <a:lnTo>
                  <a:pt x="2472699" y="0"/>
                </a:lnTo>
                <a:lnTo>
                  <a:pt x="2472699" y="2472699"/>
                </a:lnTo>
                <a:lnTo>
                  <a:pt x="0" y="247269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AutoShape 10" id="10"/>
          <p:cNvSpPr/>
          <p:nvPr/>
        </p:nvSpPr>
        <p:spPr>
          <a:xfrm flipV="true">
            <a:off x="1028700" y="9239250"/>
            <a:ext cx="15854505" cy="0"/>
          </a:xfrm>
          <a:prstGeom prst="line">
            <a:avLst/>
          </a:prstGeom>
          <a:ln cap="flat" w="38100">
            <a:solidFill>
              <a:srgbClr val="FAFAF0"/>
            </a:solidFill>
            <a:prstDash val="solid"/>
            <a:headEnd type="none" len="sm" w="sm"/>
            <a:tailEnd type="none" len="sm" w="sm"/>
          </a:ln>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0B0B0B"/>
        </a:solidFill>
      </p:bgPr>
    </p:bg>
    <p:spTree>
      <p:nvGrpSpPr>
        <p:cNvPr id="1" name=""/>
        <p:cNvGrpSpPr/>
        <p:nvPr/>
      </p:nvGrpSpPr>
      <p:grpSpPr>
        <a:xfrm>
          <a:off x="0" y="0"/>
          <a:ext cx="0" cy="0"/>
          <a:chOff x="0" y="0"/>
          <a:chExt cx="0" cy="0"/>
        </a:xfrm>
      </p:grpSpPr>
      <p:grpSp>
        <p:nvGrpSpPr>
          <p:cNvPr name="Group 2" id="2"/>
          <p:cNvGrpSpPr/>
          <p:nvPr/>
        </p:nvGrpSpPr>
        <p:grpSpPr>
          <a:xfrm rot="0">
            <a:off x="-1442367" y="4566152"/>
            <a:ext cx="20975499" cy="10505716"/>
            <a:chOff x="0" y="0"/>
            <a:chExt cx="27967332" cy="14007621"/>
          </a:xfrm>
        </p:grpSpPr>
        <p:sp>
          <p:nvSpPr>
            <p:cNvPr name="Freeform 3" id="3"/>
            <p:cNvSpPr/>
            <p:nvPr/>
          </p:nvSpPr>
          <p:spPr>
            <a:xfrm flipH="false" flipV="false" rot="0">
              <a:off x="0" y="0"/>
              <a:ext cx="14007621" cy="14007621"/>
            </a:xfrm>
            <a:custGeom>
              <a:avLst/>
              <a:gdLst/>
              <a:ahLst/>
              <a:cxnLst/>
              <a:rect r="r" b="b" t="t" l="l"/>
              <a:pathLst>
                <a:path h="14007621" w="14007621">
                  <a:moveTo>
                    <a:pt x="0" y="0"/>
                  </a:moveTo>
                  <a:lnTo>
                    <a:pt x="14007621" y="0"/>
                  </a:lnTo>
                  <a:lnTo>
                    <a:pt x="14007621" y="14007621"/>
                  </a:lnTo>
                  <a:lnTo>
                    <a:pt x="0" y="14007621"/>
                  </a:lnTo>
                  <a:lnTo>
                    <a:pt x="0" y="0"/>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3959712" y="0"/>
              <a:ext cx="14007621" cy="14007621"/>
            </a:xfrm>
            <a:custGeom>
              <a:avLst/>
              <a:gdLst/>
              <a:ahLst/>
              <a:cxnLst/>
              <a:rect r="r" b="b" t="t" l="l"/>
              <a:pathLst>
                <a:path h="14007621" w="14007621">
                  <a:moveTo>
                    <a:pt x="0" y="0"/>
                  </a:moveTo>
                  <a:lnTo>
                    <a:pt x="14007620" y="0"/>
                  </a:lnTo>
                  <a:lnTo>
                    <a:pt x="14007620" y="14007621"/>
                  </a:lnTo>
                  <a:lnTo>
                    <a:pt x="0" y="14007621"/>
                  </a:lnTo>
                  <a:lnTo>
                    <a:pt x="0" y="0"/>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grpSp>
      <p:grpSp>
        <p:nvGrpSpPr>
          <p:cNvPr name="Group 5" id="5"/>
          <p:cNvGrpSpPr/>
          <p:nvPr/>
        </p:nvGrpSpPr>
        <p:grpSpPr>
          <a:xfrm rot="0">
            <a:off x="10430692" y="7615522"/>
            <a:ext cx="6325584" cy="1642778"/>
            <a:chOff x="0" y="0"/>
            <a:chExt cx="1665997" cy="432666"/>
          </a:xfrm>
        </p:grpSpPr>
        <p:sp>
          <p:nvSpPr>
            <p:cNvPr name="Freeform 6" id="6"/>
            <p:cNvSpPr/>
            <p:nvPr/>
          </p:nvSpPr>
          <p:spPr>
            <a:xfrm flipH="false" flipV="false" rot="0">
              <a:off x="0" y="0"/>
              <a:ext cx="1665998" cy="432666"/>
            </a:xfrm>
            <a:custGeom>
              <a:avLst/>
              <a:gdLst/>
              <a:ahLst/>
              <a:cxnLst/>
              <a:rect r="r" b="b" t="t" l="l"/>
              <a:pathLst>
                <a:path h="432666" w="1665998">
                  <a:moveTo>
                    <a:pt x="0" y="0"/>
                  </a:moveTo>
                  <a:lnTo>
                    <a:pt x="1665998" y="0"/>
                  </a:lnTo>
                  <a:lnTo>
                    <a:pt x="1665998" y="432666"/>
                  </a:lnTo>
                  <a:lnTo>
                    <a:pt x="0" y="432666"/>
                  </a:lnTo>
                  <a:close/>
                </a:path>
              </a:pathLst>
            </a:custGeom>
            <a:solidFill>
              <a:srgbClr val="FAFAF0"/>
            </a:solidFill>
          </p:spPr>
        </p:sp>
        <p:sp>
          <p:nvSpPr>
            <p:cNvPr name="TextBox 7" id="7"/>
            <p:cNvSpPr txBox="true"/>
            <p:nvPr/>
          </p:nvSpPr>
          <p:spPr>
            <a:xfrm>
              <a:off x="0" y="38100"/>
              <a:ext cx="1665997" cy="394566"/>
            </a:xfrm>
            <a:prstGeom prst="rect">
              <a:avLst/>
            </a:prstGeom>
          </p:spPr>
          <p:txBody>
            <a:bodyPr anchor="ctr" rtlCol="false" tIns="50800" lIns="50800" bIns="50800" rIns="50800"/>
            <a:lstStyle/>
            <a:p>
              <a:pPr algn="ctr">
                <a:lnSpc>
                  <a:spcPts val="2367"/>
                </a:lnSpc>
              </a:pPr>
            </a:p>
          </p:txBody>
        </p:sp>
      </p:grpSp>
      <p:sp>
        <p:nvSpPr>
          <p:cNvPr name="Freeform 8" id="8"/>
          <p:cNvSpPr/>
          <p:nvPr/>
        </p:nvSpPr>
        <p:spPr>
          <a:xfrm flipH="false" flipV="false" rot="0">
            <a:off x="243751" y="1028700"/>
            <a:ext cx="300212" cy="300212"/>
          </a:xfrm>
          <a:custGeom>
            <a:avLst/>
            <a:gdLst/>
            <a:ahLst/>
            <a:cxnLst/>
            <a:rect r="r" b="b" t="t" l="l"/>
            <a:pathLst>
              <a:path h="300212" w="300212">
                <a:moveTo>
                  <a:pt x="0" y="0"/>
                </a:moveTo>
                <a:lnTo>
                  <a:pt x="300212" y="0"/>
                </a:lnTo>
                <a:lnTo>
                  <a:pt x="300212" y="300212"/>
                </a:lnTo>
                <a:lnTo>
                  <a:pt x="0" y="30021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386474">
            <a:off x="8280185" y="4253417"/>
            <a:ext cx="1530394" cy="1530394"/>
          </a:xfrm>
          <a:custGeom>
            <a:avLst/>
            <a:gdLst/>
            <a:ahLst/>
            <a:cxnLst/>
            <a:rect r="r" b="b" t="t" l="l"/>
            <a:pathLst>
              <a:path h="1530394" w="1530394">
                <a:moveTo>
                  <a:pt x="0" y="0"/>
                </a:moveTo>
                <a:lnTo>
                  <a:pt x="1530394" y="0"/>
                </a:lnTo>
                <a:lnTo>
                  <a:pt x="1530394" y="1530394"/>
                </a:lnTo>
                <a:lnTo>
                  <a:pt x="0" y="153039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0" id="10"/>
          <p:cNvSpPr txBox="true"/>
          <p:nvPr/>
        </p:nvSpPr>
        <p:spPr>
          <a:xfrm rot="0">
            <a:off x="750346" y="983328"/>
            <a:ext cx="8597353" cy="1634978"/>
          </a:xfrm>
          <a:prstGeom prst="rect">
            <a:avLst/>
          </a:prstGeom>
        </p:spPr>
        <p:txBody>
          <a:bodyPr anchor="t" rtlCol="false" tIns="0" lIns="0" bIns="0" rIns="0">
            <a:spAutoFit/>
          </a:bodyPr>
          <a:lstStyle/>
          <a:p>
            <a:pPr algn="l">
              <a:lnSpc>
                <a:spcPts val="6129"/>
              </a:lnSpc>
            </a:pPr>
            <a:r>
              <a:rPr lang="en-US" b="true" sz="7210" spc="-620">
                <a:solidFill>
                  <a:srgbClr val="FAFAF0"/>
                </a:solidFill>
                <a:latin typeface="Aileron Bold"/>
                <a:ea typeface="Aileron Bold"/>
                <a:cs typeface="Aileron Bold"/>
                <a:sym typeface="Aileron Bold"/>
              </a:rPr>
              <a:t>BUILDING A DEX: STEP BY STEP OVERVIEW</a:t>
            </a:r>
          </a:p>
        </p:txBody>
      </p:sp>
      <p:sp>
        <p:nvSpPr>
          <p:cNvPr name="TextBox 11" id="11"/>
          <p:cNvSpPr txBox="true"/>
          <p:nvPr/>
        </p:nvSpPr>
        <p:spPr>
          <a:xfrm rot="0">
            <a:off x="1025864" y="5043720"/>
            <a:ext cx="7443746" cy="1545623"/>
          </a:xfrm>
          <a:prstGeom prst="rect">
            <a:avLst/>
          </a:prstGeom>
        </p:spPr>
        <p:txBody>
          <a:bodyPr anchor="t" rtlCol="false" tIns="0" lIns="0" bIns="0" rIns="0">
            <a:spAutoFit/>
          </a:bodyPr>
          <a:lstStyle/>
          <a:p>
            <a:pPr algn="l">
              <a:lnSpc>
                <a:spcPts val="3086"/>
              </a:lnSpc>
            </a:pPr>
            <a:r>
              <a:rPr lang="en-US" sz="3086">
                <a:solidFill>
                  <a:srgbClr val="FAFAF0"/>
                </a:solidFill>
                <a:latin typeface="Aileron"/>
                <a:ea typeface="Aileron"/>
                <a:cs typeface="Aileron"/>
                <a:sym typeface="Aileron"/>
              </a:rPr>
              <a:t>Decentralized exchange need to walk these steps while proceeding from creation to deployment.To have these are following steps:</a:t>
            </a:r>
          </a:p>
        </p:txBody>
      </p:sp>
      <p:sp>
        <p:nvSpPr>
          <p:cNvPr name="TextBox 12" id="12"/>
          <p:cNvSpPr txBox="true"/>
          <p:nvPr/>
        </p:nvSpPr>
        <p:spPr>
          <a:xfrm rot="0">
            <a:off x="10585467" y="7803529"/>
            <a:ext cx="6325584" cy="1314388"/>
          </a:xfrm>
          <a:prstGeom prst="rect">
            <a:avLst/>
          </a:prstGeom>
        </p:spPr>
        <p:txBody>
          <a:bodyPr anchor="t" rtlCol="false" tIns="0" lIns="0" bIns="0" rIns="0">
            <a:spAutoFit/>
          </a:bodyPr>
          <a:lstStyle/>
          <a:p>
            <a:pPr algn="l">
              <a:lnSpc>
                <a:spcPts val="2622"/>
              </a:lnSpc>
            </a:pPr>
            <a:r>
              <a:rPr lang="en-US" sz="2622">
                <a:solidFill>
                  <a:srgbClr val="0B0B0B"/>
                </a:solidFill>
                <a:latin typeface="Aileron"/>
                <a:ea typeface="Aileron"/>
                <a:cs typeface="Aileron"/>
                <a:sym typeface="Aileron"/>
              </a:rPr>
              <a:t>Front-End Development: Create and develop an easy-to-use interface to facilitate improved interaction.</a:t>
            </a:r>
          </a:p>
          <a:p>
            <a:pPr algn="l">
              <a:lnSpc>
                <a:spcPts val="2622"/>
              </a:lnSpc>
            </a:pPr>
          </a:p>
        </p:txBody>
      </p:sp>
      <p:grpSp>
        <p:nvGrpSpPr>
          <p:cNvPr name="Group 13" id="13"/>
          <p:cNvGrpSpPr/>
          <p:nvPr/>
        </p:nvGrpSpPr>
        <p:grpSpPr>
          <a:xfrm rot="0">
            <a:off x="10430692" y="5527193"/>
            <a:ext cx="6325584" cy="1642778"/>
            <a:chOff x="0" y="0"/>
            <a:chExt cx="1665997" cy="432666"/>
          </a:xfrm>
        </p:grpSpPr>
        <p:sp>
          <p:nvSpPr>
            <p:cNvPr name="Freeform 14" id="14"/>
            <p:cNvSpPr/>
            <p:nvPr/>
          </p:nvSpPr>
          <p:spPr>
            <a:xfrm flipH="false" flipV="false" rot="0">
              <a:off x="0" y="0"/>
              <a:ext cx="1665998" cy="432666"/>
            </a:xfrm>
            <a:custGeom>
              <a:avLst/>
              <a:gdLst/>
              <a:ahLst/>
              <a:cxnLst/>
              <a:rect r="r" b="b" t="t" l="l"/>
              <a:pathLst>
                <a:path h="432666" w="1665998">
                  <a:moveTo>
                    <a:pt x="0" y="0"/>
                  </a:moveTo>
                  <a:lnTo>
                    <a:pt x="1665998" y="0"/>
                  </a:lnTo>
                  <a:lnTo>
                    <a:pt x="1665998" y="432666"/>
                  </a:lnTo>
                  <a:lnTo>
                    <a:pt x="0" y="432666"/>
                  </a:lnTo>
                  <a:close/>
                </a:path>
              </a:pathLst>
            </a:custGeom>
            <a:solidFill>
              <a:srgbClr val="FAFAF0"/>
            </a:solidFill>
          </p:spPr>
        </p:sp>
        <p:sp>
          <p:nvSpPr>
            <p:cNvPr name="TextBox 15" id="15"/>
            <p:cNvSpPr txBox="true"/>
            <p:nvPr/>
          </p:nvSpPr>
          <p:spPr>
            <a:xfrm>
              <a:off x="0" y="38100"/>
              <a:ext cx="1665997" cy="394566"/>
            </a:xfrm>
            <a:prstGeom prst="rect">
              <a:avLst/>
            </a:prstGeom>
          </p:spPr>
          <p:txBody>
            <a:bodyPr anchor="ctr" rtlCol="false" tIns="50800" lIns="50800" bIns="50800" rIns="50800"/>
            <a:lstStyle/>
            <a:p>
              <a:pPr algn="ctr">
                <a:lnSpc>
                  <a:spcPts val="2367"/>
                </a:lnSpc>
              </a:pPr>
            </a:p>
          </p:txBody>
        </p:sp>
      </p:grpSp>
      <p:sp>
        <p:nvSpPr>
          <p:cNvPr name="TextBox 16" id="16"/>
          <p:cNvSpPr txBox="true"/>
          <p:nvPr/>
        </p:nvSpPr>
        <p:spPr>
          <a:xfrm rot="0">
            <a:off x="10736481" y="5715201"/>
            <a:ext cx="6325584" cy="1314388"/>
          </a:xfrm>
          <a:prstGeom prst="rect">
            <a:avLst/>
          </a:prstGeom>
        </p:spPr>
        <p:txBody>
          <a:bodyPr anchor="t" rtlCol="false" tIns="0" lIns="0" bIns="0" rIns="0">
            <a:spAutoFit/>
          </a:bodyPr>
          <a:lstStyle/>
          <a:p>
            <a:pPr algn="l">
              <a:lnSpc>
                <a:spcPts val="2622"/>
              </a:lnSpc>
            </a:pPr>
            <a:r>
              <a:rPr lang="en-US" sz="2622">
                <a:solidFill>
                  <a:srgbClr val="0B0B0B"/>
                </a:solidFill>
                <a:latin typeface="Aileron"/>
                <a:ea typeface="Aileron"/>
                <a:cs typeface="Aileron"/>
                <a:sym typeface="Aileron"/>
              </a:rPr>
              <a:t>Smart Contract Development: Author contracts of token exchange, managing liquidity, sharing fees.</a:t>
            </a:r>
          </a:p>
          <a:p>
            <a:pPr algn="l">
              <a:lnSpc>
                <a:spcPts val="2622"/>
              </a:lnSpc>
            </a:pPr>
          </a:p>
        </p:txBody>
      </p:sp>
      <p:grpSp>
        <p:nvGrpSpPr>
          <p:cNvPr name="Group 17" id="17"/>
          <p:cNvGrpSpPr/>
          <p:nvPr/>
        </p:nvGrpSpPr>
        <p:grpSpPr>
          <a:xfrm rot="0">
            <a:off x="10430692" y="1178806"/>
            <a:ext cx="6325584" cy="1642778"/>
            <a:chOff x="0" y="0"/>
            <a:chExt cx="1665997" cy="432666"/>
          </a:xfrm>
        </p:grpSpPr>
        <p:sp>
          <p:nvSpPr>
            <p:cNvPr name="Freeform 18" id="18"/>
            <p:cNvSpPr/>
            <p:nvPr/>
          </p:nvSpPr>
          <p:spPr>
            <a:xfrm flipH="false" flipV="false" rot="0">
              <a:off x="0" y="0"/>
              <a:ext cx="1665998" cy="432666"/>
            </a:xfrm>
            <a:custGeom>
              <a:avLst/>
              <a:gdLst/>
              <a:ahLst/>
              <a:cxnLst/>
              <a:rect r="r" b="b" t="t" l="l"/>
              <a:pathLst>
                <a:path h="432666" w="1665998">
                  <a:moveTo>
                    <a:pt x="0" y="0"/>
                  </a:moveTo>
                  <a:lnTo>
                    <a:pt x="1665998" y="0"/>
                  </a:lnTo>
                  <a:lnTo>
                    <a:pt x="1665998" y="432666"/>
                  </a:lnTo>
                  <a:lnTo>
                    <a:pt x="0" y="432666"/>
                  </a:lnTo>
                  <a:close/>
                </a:path>
              </a:pathLst>
            </a:custGeom>
            <a:solidFill>
              <a:srgbClr val="FAFAF0"/>
            </a:solidFill>
          </p:spPr>
        </p:sp>
        <p:sp>
          <p:nvSpPr>
            <p:cNvPr name="TextBox 19" id="19"/>
            <p:cNvSpPr txBox="true"/>
            <p:nvPr/>
          </p:nvSpPr>
          <p:spPr>
            <a:xfrm>
              <a:off x="0" y="38100"/>
              <a:ext cx="1665997" cy="394566"/>
            </a:xfrm>
            <a:prstGeom prst="rect">
              <a:avLst/>
            </a:prstGeom>
          </p:spPr>
          <p:txBody>
            <a:bodyPr anchor="ctr" rtlCol="false" tIns="50800" lIns="50800" bIns="50800" rIns="50800"/>
            <a:lstStyle/>
            <a:p>
              <a:pPr algn="ctr">
                <a:lnSpc>
                  <a:spcPts val="2367"/>
                </a:lnSpc>
              </a:pPr>
            </a:p>
          </p:txBody>
        </p:sp>
      </p:grpSp>
      <p:sp>
        <p:nvSpPr>
          <p:cNvPr name="TextBox 20" id="20"/>
          <p:cNvSpPr txBox="true"/>
          <p:nvPr/>
        </p:nvSpPr>
        <p:spPr>
          <a:xfrm rot="0">
            <a:off x="10585467" y="1398452"/>
            <a:ext cx="6325584" cy="1638238"/>
          </a:xfrm>
          <a:prstGeom prst="rect">
            <a:avLst/>
          </a:prstGeom>
        </p:spPr>
        <p:txBody>
          <a:bodyPr anchor="t" rtlCol="false" tIns="0" lIns="0" bIns="0" rIns="0">
            <a:spAutoFit/>
          </a:bodyPr>
          <a:lstStyle/>
          <a:p>
            <a:pPr algn="l">
              <a:lnSpc>
                <a:spcPts val="2622"/>
              </a:lnSpc>
            </a:pPr>
            <a:r>
              <a:rPr lang="en-US" sz="2622">
                <a:solidFill>
                  <a:srgbClr val="0B0B0B"/>
                </a:solidFill>
                <a:latin typeface="Aileron"/>
                <a:ea typeface="Aileron"/>
                <a:cs typeface="Aileron"/>
                <a:sym typeface="Aileron"/>
              </a:rPr>
              <a:t>Conceptualization and Planning: Plan the DEX's scope, target consumer segment, and value proposition such that it should stand out differently.</a:t>
            </a:r>
          </a:p>
          <a:p>
            <a:pPr algn="l">
              <a:lnSpc>
                <a:spcPts val="2622"/>
              </a:lnSpc>
            </a:pPr>
          </a:p>
        </p:txBody>
      </p:sp>
      <p:grpSp>
        <p:nvGrpSpPr>
          <p:cNvPr name="Group 21" id="21"/>
          <p:cNvGrpSpPr/>
          <p:nvPr/>
        </p:nvGrpSpPr>
        <p:grpSpPr>
          <a:xfrm rot="0">
            <a:off x="10430692" y="3351015"/>
            <a:ext cx="6325584" cy="1642778"/>
            <a:chOff x="0" y="0"/>
            <a:chExt cx="1665997" cy="432666"/>
          </a:xfrm>
        </p:grpSpPr>
        <p:sp>
          <p:nvSpPr>
            <p:cNvPr name="Freeform 22" id="22"/>
            <p:cNvSpPr/>
            <p:nvPr/>
          </p:nvSpPr>
          <p:spPr>
            <a:xfrm flipH="false" flipV="false" rot="0">
              <a:off x="0" y="0"/>
              <a:ext cx="1665998" cy="432666"/>
            </a:xfrm>
            <a:custGeom>
              <a:avLst/>
              <a:gdLst/>
              <a:ahLst/>
              <a:cxnLst/>
              <a:rect r="r" b="b" t="t" l="l"/>
              <a:pathLst>
                <a:path h="432666" w="1665998">
                  <a:moveTo>
                    <a:pt x="0" y="0"/>
                  </a:moveTo>
                  <a:lnTo>
                    <a:pt x="1665998" y="0"/>
                  </a:lnTo>
                  <a:lnTo>
                    <a:pt x="1665998" y="432666"/>
                  </a:lnTo>
                  <a:lnTo>
                    <a:pt x="0" y="432666"/>
                  </a:lnTo>
                  <a:close/>
                </a:path>
              </a:pathLst>
            </a:custGeom>
            <a:solidFill>
              <a:srgbClr val="FAFAF0"/>
            </a:solidFill>
          </p:spPr>
        </p:sp>
        <p:sp>
          <p:nvSpPr>
            <p:cNvPr name="TextBox 23" id="23"/>
            <p:cNvSpPr txBox="true"/>
            <p:nvPr/>
          </p:nvSpPr>
          <p:spPr>
            <a:xfrm>
              <a:off x="0" y="38100"/>
              <a:ext cx="1665997" cy="394566"/>
            </a:xfrm>
            <a:prstGeom prst="rect">
              <a:avLst/>
            </a:prstGeom>
          </p:spPr>
          <p:txBody>
            <a:bodyPr anchor="ctr" rtlCol="false" tIns="50800" lIns="50800" bIns="50800" rIns="50800"/>
            <a:lstStyle/>
            <a:p>
              <a:pPr algn="ctr">
                <a:lnSpc>
                  <a:spcPts val="2367"/>
                </a:lnSpc>
              </a:pPr>
            </a:p>
          </p:txBody>
        </p:sp>
      </p:grpSp>
      <p:sp>
        <p:nvSpPr>
          <p:cNvPr name="TextBox 24" id="24"/>
          <p:cNvSpPr txBox="true"/>
          <p:nvPr/>
        </p:nvSpPr>
        <p:spPr>
          <a:xfrm rot="0">
            <a:off x="10736481" y="3539023"/>
            <a:ext cx="6325584" cy="1314388"/>
          </a:xfrm>
          <a:prstGeom prst="rect">
            <a:avLst/>
          </a:prstGeom>
        </p:spPr>
        <p:txBody>
          <a:bodyPr anchor="t" rtlCol="false" tIns="0" lIns="0" bIns="0" rIns="0">
            <a:spAutoFit/>
          </a:bodyPr>
          <a:lstStyle/>
          <a:p>
            <a:pPr algn="l">
              <a:lnSpc>
                <a:spcPts val="2622"/>
              </a:lnSpc>
            </a:pPr>
            <a:r>
              <a:rPr lang="en-US" sz="2622">
                <a:solidFill>
                  <a:srgbClr val="0B0B0B"/>
                </a:solidFill>
                <a:latin typeface="Aileron"/>
                <a:ea typeface="Aileron"/>
                <a:cs typeface="Aileron"/>
                <a:sym typeface="Aileron"/>
              </a:rPr>
              <a:t>Blockchain Selection: Select a fitting blockchain network by scalability factor, security parameters, and pricing points.</a:t>
            </a:r>
          </a:p>
          <a:p>
            <a:pPr algn="l">
              <a:lnSpc>
                <a:spcPts val="2622"/>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0B0B0B"/>
        </a:solidFill>
      </p:bgPr>
    </p:bg>
    <p:spTree>
      <p:nvGrpSpPr>
        <p:cNvPr id="1" name=""/>
        <p:cNvGrpSpPr/>
        <p:nvPr/>
      </p:nvGrpSpPr>
      <p:grpSpPr>
        <a:xfrm>
          <a:off x="0" y="0"/>
          <a:ext cx="0" cy="0"/>
          <a:chOff x="0" y="0"/>
          <a:chExt cx="0" cy="0"/>
        </a:xfrm>
      </p:grpSpPr>
      <p:grpSp>
        <p:nvGrpSpPr>
          <p:cNvPr name="Group 2" id="2"/>
          <p:cNvGrpSpPr/>
          <p:nvPr/>
        </p:nvGrpSpPr>
        <p:grpSpPr>
          <a:xfrm rot="0">
            <a:off x="-151014" y="-354755"/>
            <a:ext cx="20975499" cy="10505716"/>
            <a:chOff x="0" y="0"/>
            <a:chExt cx="27967332" cy="14007621"/>
          </a:xfrm>
        </p:grpSpPr>
        <p:sp>
          <p:nvSpPr>
            <p:cNvPr name="Freeform 3" id="3"/>
            <p:cNvSpPr/>
            <p:nvPr/>
          </p:nvSpPr>
          <p:spPr>
            <a:xfrm flipH="false" flipV="false" rot="0">
              <a:off x="0" y="0"/>
              <a:ext cx="14007621" cy="14007621"/>
            </a:xfrm>
            <a:custGeom>
              <a:avLst/>
              <a:gdLst/>
              <a:ahLst/>
              <a:cxnLst/>
              <a:rect r="r" b="b" t="t" l="l"/>
              <a:pathLst>
                <a:path h="14007621" w="14007621">
                  <a:moveTo>
                    <a:pt x="0" y="0"/>
                  </a:moveTo>
                  <a:lnTo>
                    <a:pt x="14007621" y="0"/>
                  </a:lnTo>
                  <a:lnTo>
                    <a:pt x="14007621" y="14007621"/>
                  </a:lnTo>
                  <a:lnTo>
                    <a:pt x="0" y="14007621"/>
                  </a:lnTo>
                  <a:lnTo>
                    <a:pt x="0" y="0"/>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3959712" y="0"/>
              <a:ext cx="14007621" cy="14007621"/>
            </a:xfrm>
            <a:custGeom>
              <a:avLst/>
              <a:gdLst/>
              <a:ahLst/>
              <a:cxnLst/>
              <a:rect r="r" b="b" t="t" l="l"/>
              <a:pathLst>
                <a:path h="14007621" w="14007621">
                  <a:moveTo>
                    <a:pt x="0" y="0"/>
                  </a:moveTo>
                  <a:lnTo>
                    <a:pt x="14007620" y="0"/>
                  </a:lnTo>
                  <a:lnTo>
                    <a:pt x="14007620" y="14007621"/>
                  </a:lnTo>
                  <a:lnTo>
                    <a:pt x="0" y="14007621"/>
                  </a:lnTo>
                  <a:lnTo>
                    <a:pt x="0" y="0"/>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grpSp>
      <p:sp>
        <p:nvSpPr>
          <p:cNvPr name="TextBox 5" id="5"/>
          <p:cNvSpPr txBox="true"/>
          <p:nvPr/>
        </p:nvSpPr>
        <p:spPr>
          <a:xfrm rot="0">
            <a:off x="1931707" y="2005417"/>
            <a:ext cx="6722944" cy="1634978"/>
          </a:xfrm>
          <a:prstGeom prst="rect">
            <a:avLst/>
          </a:prstGeom>
        </p:spPr>
        <p:txBody>
          <a:bodyPr anchor="t" rtlCol="false" tIns="0" lIns="0" bIns="0" rIns="0">
            <a:spAutoFit/>
          </a:bodyPr>
          <a:lstStyle/>
          <a:p>
            <a:pPr algn="l">
              <a:lnSpc>
                <a:spcPts val="6129"/>
              </a:lnSpc>
            </a:pPr>
            <a:r>
              <a:rPr lang="en-US" b="true" sz="7210" spc="-620">
                <a:solidFill>
                  <a:srgbClr val="FAFAF0"/>
                </a:solidFill>
                <a:latin typeface="Aileron Bold"/>
                <a:ea typeface="Aileron Bold"/>
                <a:cs typeface="Aileron Bold"/>
                <a:sym typeface="Aileron Bold"/>
              </a:rPr>
              <a:t>STEP BY STEP OVERVIEW</a:t>
            </a:r>
          </a:p>
        </p:txBody>
      </p:sp>
      <p:sp>
        <p:nvSpPr>
          <p:cNvPr name="Freeform 6" id="6"/>
          <p:cNvSpPr/>
          <p:nvPr/>
        </p:nvSpPr>
        <p:spPr>
          <a:xfrm flipH="false" flipV="false" rot="0">
            <a:off x="1349604" y="1986710"/>
            <a:ext cx="300212" cy="300212"/>
          </a:xfrm>
          <a:custGeom>
            <a:avLst/>
            <a:gdLst/>
            <a:ahLst/>
            <a:cxnLst/>
            <a:rect r="r" b="b" t="t" l="l"/>
            <a:pathLst>
              <a:path h="300212" w="300212">
                <a:moveTo>
                  <a:pt x="0" y="0"/>
                </a:moveTo>
                <a:lnTo>
                  <a:pt x="300213" y="0"/>
                </a:lnTo>
                <a:lnTo>
                  <a:pt x="300213" y="300213"/>
                </a:lnTo>
                <a:lnTo>
                  <a:pt x="0" y="3002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386474">
            <a:off x="7907650" y="6342657"/>
            <a:ext cx="2472699" cy="2472699"/>
          </a:xfrm>
          <a:custGeom>
            <a:avLst/>
            <a:gdLst/>
            <a:ahLst/>
            <a:cxnLst/>
            <a:rect r="r" b="b" t="t" l="l"/>
            <a:pathLst>
              <a:path h="2472699" w="2472699">
                <a:moveTo>
                  <a:pt x="0" y="0"/>
                </a:moveTo>
                <a:lnTo>
                  <a:pt x="2472700" y="0"/>
                </a:lnTo>
                <a:lnTo>
                  <a:pt x="2472700" y="2472700"/>
                </a:lnTo>
                <a:lnTo>
                  <a:pt x="0" y="24727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8" id="8"/>
          <p:cNvGrpSpPr/>
          <p:nvPr/>
        </p:nvGrpSpPr>
        <p:grpSpPr>
          <a:xfrm rot="0">
            <a:off x="11350601" y="933885"/>
            <a:ext cx="6325584" cy="1642778"/>
            <a:chOff x="0" y="0"/>
            <a:chExt cx="1665997" cy="432666"/>
          </a:xfrm>
        </p:grpSpPr>
        <p:sp>
          <p:nvSpPr>
            <p:cNvPr name="Freeform 9" id="9"/>
            <p:cNvSpPr/>
            <p:nvPr/>
          </p:nvSpPr>
          <p:spPr>
            <a:xfrm flipH="false" flipV="false" rot="0">
              <a:off x="0" y="0"/>
              <a:ext cx="1665998" cy="432666"/>
            </a:xfrm>
            <a:custGeom>
              <a:avLst/>
              <a:gdLst/>
              <a:ahLst/>
              <a:cxnLst/>
              <a:rect r="r" b="b" t="t" l="l"/>
              <a:pathLst>
                <a:path h="432666" w="1665998">
                  <a:moveTo>
                    <a:pt x="0" y="0"/>
                  </a:moveTo>
                  <a:lnTo>
                    <a:pt x="1665998" y="0"/>
                  </a:lnTo>
                  <a:lnTo>
                    <a:pt x="1665998" y="432666"/>
                  </a:lnTo>
                  <a:lnTo>
                    <a:pt x="0" y="432666"/>
                  </a:lnTo>
                  <a:close/>
                </a:path>
              </a:pathLst>
            </a:custGeom>
            <a:solidFill>
              <a:srgbClr val="FAFAF0"/>
            </a:solidFill>
          </p:spPr>
        </p:sp>
        <p:sp>
          <p:nvSpPr>
            <p:cNvPr name="TextBox 10" id="10"/>
            <p:cNvSpPr txBox="true"/>
            <p:nvPr/>
          </p:nvSpPr>
          <p:spPr>
            <a:xfrm>
              <a:off x="0" y="38100"/>
              <a:ext cx="1665997" cy="394566"/>
            </a:xfrm>
            <a:prstGeom prst="rect">
              <a:avLst/>
            </a:prstGeom>
          </p:spPr>
          <p:txBody>
            <a:bodyPr anchor="ctr" rtlCol="false" tIns="50800" lIns="50800" bIns="50800" rIns="50800"/>
            <a:lstStyle/>
            <a:p>
              <a:pPr algn="ctr">
                <a:lnSpc>
                  <a:spcPts val="2367"/>
                </a:lnSpc>
              </a:pPr>
            </a:p>
          </p:txBody>
        </p:sp>
      </p:grpSp>
      <p:sp>
        <p:nvSpPr>
          <p:cNvPr name="TextBox 11" id="11"/>
          <p:cNvSpPr txBox="true"/>
          <p:nvPr/>
        </p:nvSpPr>
        <p:spPr>
          <a:xfrm rot="0">
            <a:off x="11595999" y="1143435"/>
            <a:ext cx="6325584" cy="1314388"/>
          </a:xfrm>
          <a:prstGeom prst="rect">
            <a:avLst/>
          </a:prstGeom>
        </p:spPr>
        <p:txBody>
          <a:bodyPr anchor="t" rtlCol="false" tIns="0" lIns="0" bIns="0" rIns="0">
            <a:spAutoFit/>
          </a:bodyPr>
          <a:lstStyle/>
          <a:p>
            <a:pPr algn="l">
              <a:lnSpc>
                <a:spcPts val="2622"/>
              </a:lnSpc>
            </a:pPr>
            <a:r>
              <a:rPr lang="en-US" sz="2622">
                <a:solidFill>
                  <a:srgbClr val="0B0B0B"/>
                </a:solidFill>
                <a:latin typeface="Aileron"/>
                <a:ea typeface="Aileron"/>
                <a:cs typeface="Aileron"/>
                <a:sym typeface="Aileron"/>
              </a:rPr>
              <a:t>Liquidity Pool Integration: Integrate liquidity pools and management mechanisms for them.</a:t>
            </a:r>
          </a:p>
          <a:p>
            <a:pPr algn="l">
              <a:lnSpc>
                <a:spcPts val="2622"/>
              </a:lnSpc>
            </a:pPr>
          </a:p>
        </p:txBody>
      </p:sp>
      <p:grpSp>
        <p:nvGrpSpPr>
          <p:cNvPr name="Group 12" id="12"/>
          <p:cNvGrpSpPr/>
          <p:nvPr/>
        </p:nvGrpSpPr>
        <p:grpSpPr>
          <a:xfrm rot="0">
            <a:off x="11350601" y="4712892"/>
            <a:ext cx="6325584" cy="1642778"/>
            <a:chOff x="0" y="0"/>
            <a:chExt cx="1665997" cy="432666"/>
          </a:xfrm>
        </p:grpSpPr>
        <p:sp>
          <p:nvSpPr>
            <p:cNvPr name="Freeform 13" id="13"/>
            <p:cNvSpPr/>
            <p:nvPr/>
          </p:nvSpPr>
          <p:spPr>
            <a:xfrm flipH="false" flipV="false" rot="0">
              <a:off x="0" y="0"/>
              <a:ext cx="1665998" cy="432666"/>
            </a:xfrm>
            <a:custGeom>
              <a:avLst/>
              <a:gdLst/>
              <a:ahLst/>
              <a:cxnLst/>
              <a:rect r="r" b="b" t="t" l="l"/>
              <a:pathLst>
                <a:path h="432666" w="1665998">
                  <a:moveTo>
                    <a:pt x="0" y="0"/>
                  </a:moveTo>
                  <a:lnTo>
                    <a:pt x="1665998" y="0"/>
                  </a:lnTo>
                  <a:lnTo>
                    <a:pt x="1665998" y="432666"/>
                  </a:lnTo>
                  <a:lnTo>
                    <a:pt x="0" y="432666"/>
                  </a:lnTo>
                  <a:close/>
                </a:path>
              </a:pathLst>
            </a:custGeom>
            <a:solidFill>
              <a:srgbClr val="FAFAF0"/>
            </a:solidFill>
          </p:spPr>
        </p:sp>
        <p:sp>
          <p:nvSpPr>
            <p:cNvPr name="TextBox 14" id="14"/>
            <p:cNvSpPr txBox="true"/>
            <p:nvPr/>
          </p:nvSpPr>
          <p:spPr>
            <a:xfrm>
              <a:off x="0" y="38100"/>
              <a:ext cx="1665997" cy="394566"/>
            </a:xfrm>
            <a:prstGeom prst="rect">
              <a:avLst/>
            </a:prstGeom>
          </p:spPr>
          <p:txBody>
            <a:bodyPr anchor="ctr" rtlCol="false" tIns="50800" lIns="50800" bIns="50800" rIns="50800"/>
            <a:lstStyle/>
            <a:p>
              <a:pPr algn="ctr">
                <a:lnSpc>
                  <a:spcPts val="2367"/>
                </a:lnSpc>
              </a:pPr>
            </a:p>
          </p:txBody>
        </p:sp>
      </p:grpSp>
      <p:sp>
        <p:nvSpPr>
          <p:cNvPr name="TextBox 15" id="15"/>
          <p:cNvSpPr txBox="true"/>
          <p:nvPr/>
        </p:nvSpPr>
        <p:spPr>
          <a:xfrm rot="0">
            <a:off x="11416670" y="4777075"/>
            <a:ext cx="6325584" cy="1962088"/>
          </a:xfrm>
          <a:prstGeom prst="rect">
            <a:avLst/>
          </a:prstGeom>
        </p:spPr>
        <p:txBody>
          <a:bodyPr anchor="t" rtlCol="false" tIns="0" lIns="0" bIns="0" rIns="0">
            <a:spAutoFit/>
          </a:bodyPr>
          <a:lstStyle/>
          <a:p>
            <a:pPr algn="l">
              <a:lnSpc>
                <a:spcPts val="2622"/>
              </a:lnSpc>
            </a:pPr>
            <a:r>
              <a:rPr lang="en-US" sz="2622">
                <a:solidFill>
                  <a:srgbClr val="0B0B0B"/>
                </a:solidFill>
                <a:latin typeface="Aileron"/>
                <a:ea typeface="Aileron"/>
                <a:cs typeface="Aileron"/>
                <a:sym typeface="Aileron"/>
              </a:rPr>
              <a:t>Deployment and Launch: Deploy the DEX to the targeted blockchain network and launch it to the public and use public experience as feedback for future updates.</a:t>
            </a:r>
          </a:p>
          <a:p>
            <a:pPr algn="l">
              <a:lnSpc>
                <a:spcPts val="2622"/>
              </a:lnSpc>
            </a:pPr>
          </a:p>
        </p:txBody>
      </p:sp>
      <p:grpSp>
        <p:nvGrpSpPr>
          <p:cNvPr name="Group 16" id="16"/>
          <p:cNvGrpSpPr/>
          <p:nvPr/>
        </p:nvGrpSpPr>
        <p:grpSpPr>
          <a:xfrm rot="0">
            <a:off x="11350601" y="2815232"/>
            <a:ext cx="6325584" cy="1642778"/>
            <a:chOff x="0" y="0"/>
            <a:chExt cx="1665997" cy="432666"/>
          </a:xfrm>
        </p:grpSpPr>
        <p:sp>
          <p:nvSpPr>
            <p:cNvPr name="Freeform 17" id="17"/>
            <p:cNvSpPr/>
            <p:nvPr/>
          </p:nvSpPr>
          <p:spPr>
            <a:xfrm flipH="false" flipV="false" rot="0">
              <a:off x="0" y="0"/>
              <a:ext cx="1665998" cy="432666"/>
            </a:xfrm>
            <a:custGeom>
              <a:avLst/>
              <a:gdLst/>
              <a:ahLst/>
              <a:cxnLst/>
              <a:rect r="r" b="b" t="t" l="l"/>
              <a:pathLst>
                <a:path h="432666" w="1665998">
                  <a:moveTo>
                    <a:pt x="0" y="0"/>
                  </a:moveTo>
                  <a:lnTo>
                    <a:pt x="1665998" y="0"/>
                  </a:lnTo>
                  <a:lnTo>
                    <a:pt x="1665998" y="432666"/>
                  </a:lnTo>
                  <a:lnTo>
                    <a:pt x="0" y="432666"/>
                  </a:lnTo>
                  <a:close/>
                </a:path>
              </a:pathLst>
            </a:custGeom>
            <a:solidFill>
              <a:srgbClr val="FAFAF0"/>
            </a:solidFill>
          </p:spPr>
        </p:sp>
        <p:sp>
          <p:nvSpPr>
            <p:cNvPr name="TextBox 18" id="18"/>
            <p:cNvSpPr txBox="true"/>
            <p:nvPr/>
          </p:nvSpPr>
          <p:spPr>
            <a:xfrm>
              <a:off x="0" y="38100"/>
              <a:ext cx="1665997" cy="394566"/>
            </a:xfrm>
            <a:prstGeom prst="rect">
              <a:avLst/>
            </a:prstGeom>
          </p:spPr>
          <p:txBody>
            <a:bodyPr anchor="ctr" rtlCol="false" tIns="50800" lIns="50800" bIns="50800" rIns="50800"/>
            <a:lstStyle/>
            <a:p>
              <a:pPr algn="ctr">
                <a:lnSpc>
                  <a:spcPts val="2367"/>
                </a:lnSpc>
              </a:pPr>
            </a:p>
          </p:txBody>
        </p:sp>
      </p:grpSp>
      <p:sp>
        <p:nvSpPr>
          <p:cNvPr name="TextBox 19" id="19"/>
          <p:cNvSpPr txBox="true"/>
          <p:nvPr/>
        </p:nvSpPr>
        <p:spPr>
          <a:xfrm rot="0">
            <a:off x="11416670" y="3165165"/>
            <a:ext cx="6325584" cy="990538"/>
          </a:xfrm>
          <a:prstGeom prst="rect">
            <a:avLst/>
          </a:prstGeom>
        </p:spPr>
        <p:txBody>
          <a:bodyPr anchor="t" rtlCol="false" tIns="0" lIns="0" bIns="0" rIns="0">
            <a:spAutoFit/>
          </a:bodyPr>
          <a:lstStyle/>
          <a:p>
            <a:pPr algn="l">
              <a:lnSpc>
                <a:spcPts val="2622"/>
              </a:lnSpc>
            </a:pPr>
            <a:r>
              <a:rPr lang="en-US" sz="2622">
                <a:solidFill>
                  <a:srgbClr val="0B0B0B"/>
                </a:solidFill>
                <a:latin typeface="Aileron"/>
                <a:ea typeface="Aileron"/>
                <a:cs typeface="Aileron"/>
                <a:sym typeface="Aileron"/>
              </a:rPr>
              <a:t>Testing and Auditing: Thoroughly test the DEX and perform security audits to identify and resolve bugs.</a:t>
            </a:r>
          </a:p>
        </p:txBody>
      </p:sp>
      <p:grpSp>
        <p:nvGrpSpPr>
          <p:cNvPr name="Group 20" id="20"/>
          <p:cNvGrpSpPr/>
          <p:nvPr/>
        </p:nvGrpSpPr>
        <p:grpSpPr>
          <a:xfrm rot="0">
            <a:off x="11350601" y="6598780"/>
            <a:ext cx="6325584" cy="1642778"/>
            <a:chOff x="0" y="0"/>
            <a:chExt cx="1665997" cy="432666"/>
          </a:xfrm>
        </p:grpSpPr>
        <p:sp>
          <p:nvSpPr>
            <p:cNvPr name="Freeform 21" id="21"/>
            <p:cNvSpPr/>
            <p:nvPr/>
          </p:nvSpPr>
          <p:spPr>
            <a:xfrm flipH="false" flipV="false" rot="0">
              <a:off x="0" y="0"/>
              <a:ext cx="1665998" cy="432666"/>
            </a:xfrm>
            <a:custGeom>
              <a:avLst/>
              <a:gdLst/>
              <a:ahLst/>
              <a:cxnLst/>
              <a:rect r="r" b="b" t="t" l="l"/>
              <a:pathLst>
                <a:path h="432666" w="1665998">
                  <a:moveTo>
                    <a:pt x="0" y="0"/>
                  </a:moveTo>
                  <a:lnTo>
                    <a:pt x="1665998" y="0"/>
                  </a:lnTo>
                  <a:lnTo>
                    <a:pt x="1665998" y="432666"/>
                  </a:lnTo>
                  <a:lnTo>
                    <a:pt x="0" y="432666"/>
                  </a:lnTo>
                  <a:close/>
                </a:path>
              </a:pathLst>
            </a:custGeom>
            <a:solidFill>
              <a:srgbClr val="FAFAF0"/>
            </a:solidFill>
          </p:spPr>
        </p:sp>
        <p:sp>
          <p:nvSpPr>
            <p:cNvPr name="TextBox 22" id="22"/>
            <p:cNvSpPr txBox="true"/>
            <p:nvPr/>
          </p:nvSpPr>
          <p:spPr>
            <a:xfrm>
              <a:off x="0" y="38100"/>
              <a:ext cx="1665997" cy="394566"/>
            </a:xfrm>
            <a:prstGeom prst="rect">
              <a:avLst/>
            </a:prstGeom>
          </p:spPr>
          <p:txBody>
            <a:bodyPr anchor="ctr" rtlCol="false" tIns="50800" lIns="50800" bIns="50800" rIns="50800"/>
            <a:lstStyle/>
            <a:p>
              <a:pPr algn="ctr">
                <a:lnSpc>
                  <a:spcPts val="2367"/>
                </a:lnSpc>
              </a:pPr>
            </a:p>
          </p:txBody>
        </p:sp>
      </p:grpSp>
      <p:sp>
        <p:nvSpPr>
          <p:cNvPr name="TextBox 23" id="23"/>
          <p:cNvSpPr txBox="true"/>
          <p:nvPr/>
        </p:nvSpPr>
        <p:spPr>
          <a:xfrm rot="0">
            <a:off x="11595999" y="6786788"/>
            <a:ext cx="6325584" cy="1314388"/>
          </a:xfrm>
          <a:prstGeom prst="rect">
            <a:avLst/>
          </a:prstGeom>
        </p:spPr>
        <p:txBody>
          <a:bodyPr anchor="t" rtlCol="false" tIns="0" lIns="0" bIns="0" rIns="0">
            <a:spAutoFit/>
          </a:bodyPr>
          <a:lstStyle/>
          <a:p>
            <a:pPr algn="l">
              <a:lnSpc>
                <a:spcPts val="2622"/>
              </a:lnSpc>
            </a:pPr>
            <a:r>
              <a:rPr lang="en-US" sz="2622">
                <a:solidFill>
                  <a:srgbClr val="0B0B0B"/>
                </a:solidFill>
                <a:latin typeface="Aileron"/>
                <a:ea typeface="Aileron"/>
                <a:cs typeface="Aileron"/>
                <a:sym typeface="Aileron"/>
              </a:rPr>
              <a:t>Maintenance and Updates: Regularly monitor and update the DEX to enhance performance and security.</a:t>
            </a:r>
          </a:p>
          <a:p>
            <a:pPr algn="l">
              <a:lnSpc>
                <a:spcPts val="2622"/>
              </a:lnSpc>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0B0B0B"/>
        </a:solidFill>
      </p:bgPr>
    </p:bg>
    <p:spTree>
      <p:nvGrpSpPr>
        <p:cNvPr id="1" name=""/>
        <p:cNvGrpSpPr/>
        <p:nvPr/>
      </p:nvGrpSpPr>
      <p:grpSpPr>
        <a:xfrm>
          <a:off x="0" y="0"/>
          <a:ext cx="0" cy="0"/>
          <a:chOff x="0" y="0"/>
          <a:chExt cx="0" cy="0"/>
        </a:xfrm>
      </p:grpSpPr>
      <p:grpSp>
        <p:nvGrpSpPr>
          <p:cNvPr name="Group 2" id="2"/>
          <p:cNvGrpSpPr/>
          <p:nvPr/>
        </p:nvGrpSpPr>
        <p:grpSpPr>
          <a:xfrm rot="0">
            <a:off x="-1343750" y="-109358"/>
            <a:ext cx="20975499" cy="10505716"/>
            <a:chOff x="0" y="0"/>
            <a:chExt cx="27967332" cy="14007621"/>
          </a:xfrm>
        </p:grpSpPr>
        <p:sp>
          <p:nvSpPr>
            <p:cNvPr name="Freeform 3" id="3"/>
            <p:cNvSpPr/>
            <p:nvPr/>
          </p:nvSpPr>
          <p:spPr>
            <a:xfrm flipH="false" flipV="false" rot="0">
              <a:off x="0" y="0"/>
              <a:ext cx="14007621" cy="14007621"/>
            </a:xfrm>
            <a:custGeom>
              <a:avLst/>
              <a:gdLst/>
              <a:ahLst/>
              <a:cxnLst/>
              <a:rect r="r" b="b" t="t" l="l"/>
              <a:pathLst>
                <a:path h="14007621" w="14007621">
                  <a:moveTo>
                    <a:pt x="0" y="0"/>
                  </a:moveTo>
                  <a:lnTo>
                    <a:pt x="14007621" y="0"/>
                  </a:lnTo>
                  <a:lnTo>
                    <a:pt x="14007621" y="14007621"/>
                  </a:lnTo>
                  <a:lnTo>
                    <a:pt x="0" y="14007621"/>
                  </a:lnTo>
                  <a:lnTo>
                    <a:pt x="0" y="0"/>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3959712" y="0"/>
              <a:ext cx="14007621" cy="14007621"/>
            </a:xfrm>
            <a:custGeom>
              <a:avLst/>
              <a:gdLst/>
              <a:ahLst/>
              <a:cxnLst/>
              <a:rect r="r" b="b" t="t" l="l"/>
              <a:pathLst>
                <a:path h="14007621" w="14007621">
                  <a:moveTo>
                    <a:pt x="0" y="0"/>
                  </a:moveTo>
                  <a:lnTo>
                    <a:pt x="14007620" y="0"/>
                  </a:lnTo>
                  <a:lnTo>
                    <a:pt x="14007620" y="14007621"/>
                  </a:lnTo>
                  <a:lnTo>
                    <a:pt x="0" y="14007621"/>
                  </a:lnTo>
                  <a:lnTo>
                    <a:pt x="0" y="0"/>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grpSp>
      <p:sp>
        <p:nvSpPr>
          <p:cNvPr name="TextBox 5" id="5"/>
          <p:cNvSpPr txBox="true"/>
          <p:nvPr/>
        </p:nvSpPr>
        <p:spPr>
          <a:xfrm rot="0">
            <a:off x="1554172" y="1257300"/>
            <a:ext cx="7962790" cy="3178028"/>
          </a:xfrm>
          <a:prstGeom prst="rect">
            <a:avLst/>
          </a:prstGeom>
        </p:spPr>
        <p:txBody>
          <a:bodyPr anchor="t" rtlCol="false" tIns="0" lIns="0" bIns="0" rIns="0">
            <a:spAutoFit/>
          </a:bodyPr>
          <a:lstStyle/>
          <a:p>
            <a:pPr algn="l">
              <a:lnSpc>
                <a:spcPts val="6129"/>
              </a:lnSpc>
            </a:pPr>
            <a:r>
              <a:rPr lang="en-US" b="true" sz="7210" spc="-620">
                <a:solidFill>
                  <a:srgbClr val="FAFAF0"/>
                </a:solidFill>
                <a:latin typeface="Aileron Bold"/>
                <a:ea typeface="Aileron Bold"/>
                <a:cs typeface="Aileron Bold"/>
                <a:sym typeface="Aileron Bold"/>
              </a:rPr>
              <a:t>TYPES OF DECENTRALIZED EXCHANGE</a:t>
            </a:r>
          </a:p>
          <a:p>
            <a:pPr algn="l">
              <a:lnSpc>
                <a:spcPts val="6129"/>
              </a:lnSpc>
            </a:pPr>
          </a:p>
        </p:txBody>
      </p:sp>
      <p:sp>
        <p:nvSpPr>
          <p:cNvPr name="TextBox 6" id="6"/>
          <p:cNvSpPr txBox="true"/>
          <p:nvPr/>
        </p:nvSpPr>
        <p:spPr>
          <a:xfrm rot="0">
            <a:off x="8837401" y="2808214"/>
            <a:ext cx="11387912" cy="1597714"/>
          </a:xfrm>
          <a:prstGeom prst="rect">
            <a:avLst/>
          </a:prstGeom>
        </p:spPr>
        <p:txBody>
          <a:bodyPr anchor="t" rtlCol="false" tIns="0" lIns="0" bIns="0" rIns="0">
            <a:spAutoFit/>
          </a:bodyPr>
          <a:lstStyle/>
          <a:p>
            <a:pPr algn="l" marL="912943" indent="-456472" lvl="1">
              <a:lnSpc>
                <a:spcPts val="4228"/>
              </a:lnSpc>
              <a:buFont typeface="Arial"/>
              <a:buChar char="•"/>
            </a:pPr>
            <a:r>
              <a:rPr lang="en-US" sz="4228">
                <a:solidFill>
                  <a:srgbClr val="FAFAF0"/>
                </a:solidFill>
                <a:latin typeface="Aileron"/>
                <a:ea typeface="Aileron"/>
                <a:cs typeface="Aileron"/>
                <a:sym typeface="Aileron"/>
              </a:rPr>
              <a:t>Automated Market Makers (AMMs)</a:t>
            </a:r>
          </a:p>
          <a:p>
            <a:pPr algn="l" marL="912943" indent="-456472" lvl="1">
              <a:lnSpc>
                <a:spcPts val="4228"/>
              </a:lnSpc>
              <a:buFont typeface="Arial"/>
              <a:buChar char="•"/>
            </a:pPr>
            <a:r>
              <a:rPr lang="en-US" sz="4228">
                <a:solidFill>
                  <a:srgbClr val="FAFAF0"/>
                </a:solidFill>
                <a:latin typeface="Aileron"/>
                <a:ea typeface="Aileron"/>
                <a:cs typeface="Aileron"/>
                <a:sym typeface="Aileron"/>
              </a:rPr>
              <a:t>Order Book DEXs</a:t>
            </a:r>
          </a:p>
          <a:p>
            <a:pPr algn="l" marL="912943" indent="-456472" lvl="1">
              <a:lnSpc>
                <a:spcPts val="4228"/>
              </a:lnSpc>
              <a:buFont typeface="Arial"/>
              <a:buChar char="•"/>
            </a:pPr>
            <a:r>
              <a:rPr lang="en-US" sz="4228">
                <a:solidFill>
                  <a:srgbClr val="FAFAF0"/>
                </a:solidFill>
                <a:latin typeface="Aileron"/>
                <a:ea typeface="Aileron"/>
                <a:cs typeface="Aileron"/>
                <a:sym typeface="Aileron"/>
              </a:rPr>
              <a:t>DEX Aggregators</a:t>
            </a:r>
          </a:p>
        </p:txBody>
      </p:sp>
      <p:sp>
        <p:nvSpPr>
          <p:cNvPr name="Freeform 7" id="7"/>
          <p:cNvSpPr/>
          <p:nvPr/>
        </p:nvSpPr>
        <p:spPr>
          <a:xfrm flipH="false" flipV="false" rot="0">
            <a:off x="1028700" y="1277429"/>
            <a:ext cx="300212" cy="300212"/>
          </a:xfrm>
          <a:custGeom>
            <a:avLst/>
            <a:gdLst/>
            <a:ahLst/>
            <a:cxnLst/>
            <a:rect r="r" b="b" t="t" l="l"/>
            <a:pathLst>
              <a:path h="300212" w="300212">
                <a:moveTo>
                  <a:pt x="0" y="0"/>
                </a:moveTo>
                <a:lnTo>
                  <a:pt x="300212" y="0"/>
                </a:lnTo>
                <a:lnTo>
                  <a:pt x="300212" y="300213"/>
                </a:lnTo>
                <a:lnTo>
                  <a:pt x="0" y="3002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1110213" y="5072416"/>
            <a:ext cx="9445514" cy="2593399"/>
          </a:xfrm>
          <a:custGeom>
            <a:avLst/>
            <a:gdLst/>
            <a:ahLst/>
            <a:cxnLst/>
            <a:rect r="r" b="b" t="t" l="l"/>
            <a:pathLst>
              <a:path h="2593399" w="9445514">
                <a:moveTo>
                  <a:pt x="0" y="0"/>
                </a:moveTo>
                <a:lnTo>
                  <a:pt x="9445513" y="0"/>
                </a:lnTo>
                <a:lnTo>
                  <a:pt x="9445513" y="2593399"/>
                </a:lnTo>
                <a:lnTo>
                  <a:pt x="0" y="2593399"/>
                </a:lnTo>
                <a:lnTo>
                  <a:pt x="0" y="0"/>
                </a:lnTo>
                <a:close/>
              </a:path>
            </a:pathLst>
          </a:custGeom>
          <a:blipFill>
            <a:blip r:embed="rId6"/>
            <a:stretch>
              <a:fillRect l="0" t="-59264" r="0" b="-59264"/>
            </a:stretch>
          </a:blipFill>
        </p:spPr>
      </p:sp>
      <p:sp>
        <p:nvSpPr>
          <p:cNvPr name="Freeform 9" id="9"/>
          <p:cNvSpPr/>
          <p:nvPr/>
        </p:nvSpPr>
        <p:spPr>
          <a:xfrm flipH="false" flipV="false" rot="0">
            <a:off x="10781091" y="5072416"/>
            <a:ext cx="6478209" cy="2593399"/>
          </a:xfrm>
          <a:custGeom>
            <a:avLst/>
            <a:gdLst/>
            <a:ahLst/>
            <a:cxnLst/>
            <a:rect r="r" b="b" t="t" l="l"/>
            <a:pathLst>
              <a:path h="2593399" w="6478209">
                <a:moveTo>
                  <a:pt x="0" y="0"/>
                </a:moveTo>
                <a:lnTo>
                  <a:pt x="6478209" y="0"/>
                </a:lnTo>
                <a:lnTo>
                  <a:pt x="6478209" y="2593399"/>
                </a:lnTo>
                <a:lnTo>
                  <a:pt x="0" y="2593399"/>
                </a:lnTo>
                <a:lnTo>
                  <a:pt x="0" y="0"/>
                </a:lnTo>
                <a:close/>
              </a:path>
            </a:pathLst>
          </a:custGeom>
          <a:blipFill>
            <a:blip r:embed="rId7"/>
            <a:stretch>
              <a:fillRect l="0" t="-33213" r="0" b="-33213"/>
            </a:stretch>
          </a:blipFill>
        </p:spPr>
      </p:sp>
      <p:sp>
        <p:nvSpPr>
          <p:cNvPr name="Freeform 10" id="10"/>
          <p:cNvSpPr/>
          <p:nvPr/>
        </p:nvSpPr>
        <p:spPr>
          <a:xfrm flipH="false" flipV="false" rot="-1758129">
            <a:off x="15495284" y="576572"/>
            <a:ext cx="1701926" cy="1701926"/>
          </a:xfrm>
          <a:custGeom>
            <a:avLst/>
            <a:gdLst/>
            <a:ahLst/>
            <a:cxnLst/>
            <a:rect r="r" b="b" t="t" l="l"/>
            <a:pathLst>
              <a:path h="1701926" w="1701926">
                <a:moveTo>
                  <a:pt x="0" y="0"/>
                </a:moveTo>
                <a:lnTo>
                  <a:pt x="1701926" y="0"/>
                </a:lnTo>
                <a:lnTo>
                  <a:pt x="1701926" y="1701926"/>
                </a:lnTo>
                <a:lnTo>
                  <a:pt x="0" y="170192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0B0B0B"/>
        </a:solidFill>
      </p:bgPr>
    </p:bg>
    <p:spTree>
      <p:nvGrpSpPr>
        <p:cNvPr id="1" name=""/>
        <p:cNvGrpSpPr/>
        <p:nvPr/>
      </p:nvGrpSpPr>
      <p:grpSpPr>
        <a:xfrm>
          <a:off x="0" y="0"/>
          <a:ext cx="0" cy="0"/>
          <a:chOff x="0" y="0"/>
          <a:chExt cx="0" cy="0"/>
        </a:xfrm>
      </p:grpSpPr>
      <p:grpSp>
        <p:nvGrpSpPr>
          <p:cNvPr name="Group 2" id="2"/>
          <p:cNvGrpSpPr/>
          <p:nvPr/>
        </p:nvGrpSpPr>
        <p:grpSpPr>
          <a:xfrm rot="0">
            <a:off x="-1589147" y="-475297"/>
            <a:ext cx="20975499" cy="10505716"/>
            <a:chOff x="0" y="0"/>
            <a:chExt cx="27967332" cy="14007621"/>
          </a:xfrm>
        </p:grpSpPr>
        <p:sp>
          <p:nvSpPr>
            <p:cNvPr name="Freeform 3" id="3"/>
            <p:cNvSpPr/>
            <p:nvPr/>
          </p:nvSpPr>
          <p:spPr>
            <a:xfrm flipH="false" flipV="false" rot="0">
              <a:off x="0" y="0"/>
              <a:ext cx="14007621" cy="14007621"/>
            </a:xfrm>
            <a:custGeom>
              <a:avLst/>
              <a:gdLst/>
              <a:ahLst/>
              <a:cxnLst/>
              <a:rect r="r" b="b" t="t" l="l"/>
              <a:pathLst>
                <a:path h="14007621" w="14007621">
                  <a:moveTo>
                    <a:pt x="0" y="0"/>
                  </a:moveTo>
                  <a:lnTo>
                    <a:pt x="14007621" y="0"/>
                  </a:lnTo>
                  <a:lnTo>
                    <a:pt x="14007621" y="14007621"/>
                  </a:lnTo>
                  <a:lnTo>
                    <a:pt x="0" y="14007621"/>
                  </a:lnTo>
                  <a:lnTo>
                    <a:pt x="0" y="0"/>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3959712" y="0"/>
              <a:ext cx="14007621" cy="14007621"/>
            </a:xfrm>
            <a:custGeom>
              <a:avLst/>
              <a:gdLst/>
              <a:ahLst/>
              <a:cxnLst/>
              <a:rect r="r" b="b" t="t" l="l"/>
              <a:pathLst>
                <a:path h="14007621" w="14007621">
                  <a:moveTo>
                    <a:pt x="0" y="0"/>
                  </a:moveTo>
                  <a:lnTo>
                    <a:pt x="14007620" y="0"/>
                  </a:lnTo>
                  <a:lnTo>
                    <a:pt x="14007620" y="14007621"/>
                  </a:lnTo>
                  <a:lnTo>
                    <a:pt x="0" y="14007621"/>
                  </a:lnTo>
                  <a:lnTo>
                    <a:pt x="0" y="0"/>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grpSp>
      <p:sp>
        <p:nvSpPr>
          <p:cNvPr name="TextBox 5" id="5"/>
          <p:cNvSpPr txBox="true"/>
          <p:nvPr/>
        </p:nvSpPr>
        <p:spPr>
          <a:xfrm rot="0">
            <a:off x="1554172" y="1257300"/>
            <a:ext cx="8642338" cy="2406503"/>
          </a:xfrm>
          <a:prstGeom prst="rect">
            <a:avLst/>
          </a:prstGeom>
        </p:spPr>
        <p:txBody>
          <a:bodyPr anchor="t" rtlCol="false" tIns="0" lIns="0" bIns="0" rIns="0">
            <a:spAutoFit/>
          </a:bodyPr>
          <a:lstStyle/>
          <a:p>
            <a:pPr algn="l">
              <a:lnSpc>
                <a:spcPts val="6129"/>
              </a:lnSpc>
            </a:pPr>
            <a:r>
              <a:rPr lang="en-US" b="true" sz="7210" spc="-620">
                <a:solidFill>
                  <a:srgbClr val="FAFAF0"/>
                </a:solidFill>
                <a:latin typeface="Aileron Bold"/>
                <a:ea typeface="Aileron Bold"/>
                <a:cs typeface="Aileron Bold"/>
                <a:sym typeface="Aileron Bold"/>
              </a:rPr>
              <a:t>AUTOMATED MARKET MAKERS (AMMS):</a:t>
            </a:r>
          </a:p>
          <a:p>
            <a:pPr algn="l">
              <a:lnSpc>
                <a:spcPts val="6129"/>
              </a:lnSpc>
            </a:pPr>
          </a:p>
        </p:txBody>
      </p:sp>
      <p:sp>
        <p:nvSpPr>
          <p:cNvPr name="TextBox 6" id="6"/>
          <p:cNvSpPr txBox="true"/>
          <p:nvPr/>
        </p:nvSpPr>
        <p:spPr>
          <a:xfrm rot="0">
            <a:off x="1028700" y="5191125"/>
            <a:ext cx="7244217" cy="4008058"/>
          </a:xfrm>
          <a:prstGeom prst="rect">
            <a:avLst/>
          </a:prstGeom>
        </p:spPr>
        <p:txBody>
          <a:bodyPr anchor="t" rtlCol="false" tIns="0" lIns="0" bIns="0" rIns="0">
            <a:spAutoFit/>
          </a:bodyPr>
          <a:lstStyle/>
          <a:p>
            <a:pPr algn="just">
              <a:lnSpc>
                <a:spcPts val="2922"/>
              </a:lnSpc>
            </a:pPr>
            <a:r>
              <a:rPr lang="en-US" sz="2922">
                <a:solidFill>
                  <a:srgbClr val="FAFAF0"/>
                </a:solidFill>
                <a:latin typeface="Aileron"/>
                <a:ea typeface="Aileron"/>
                <a:cs typeface="Aileron"/>
                <a:sym typeface="Aileron"/>
              </a:rPr>
              <a:t>AMMs use liquidity pools, which are token groups locked within smart contracts. Rather than traditional order books, they employ mathematical equations to decide asset prices. They deal from these liquidity pools, and prices vary with respect to the pool's tokens proportion.</a:t>
            </a:r>
          </a:p>
          <a:p>
            <a:pPr algn="just">
              <a:lnSpc>
                <a:spcPts val="2922"/>
              </a:lnSpc>
            </a:pPr>
          </a:p>
          <a:p>
            <a:pPr algn="l">
              <a:lnSpc>
                <a:spcPts val="2922"/>
              </a:lnSpc>
            </a:pPr>
            <a:r>
              <a:rPr lang="en-US" sz="2922">
                <a:solidFill>
                  <a:srgbClr val="FAFAF0"/>
                </a:solidFill>
                <a:latin typeface="Aileron"/>
                <a:ea typeface="Aileron"/>
                <a:cs typeface="Aileron"/>
                <a:sym typeface="Aileron"/>
              </a:rPr>
              <a:t>Examples: Uniswap, PancakeSwap, Curve Finance.</a:t>
            </a:r>
          </a:p>
          <a:p>
            <a:pPr algn="l">
              <a:lnSpc>
                <a:spcPts val="2922"/>
              </a:lnSpc>
            </a:pPr>
          </a:p>
        </p:txBody>
      </p:sp>
      <p:sp>
        <p:nvSpPr>
          <p:cNvPr name="Freeform 7" id="7"/>
          <p:cNvSpPr/>
          <p:nvPr/>
        </p:nvSpPr>
        <p:spPr>
          <a:xfrm flipH="false" flipV="false" rot="0">
            <a:off x="1028700" y="1277429"/>
            <a:ext cx="300212" cy="300212"/>
          </a:xfrm>
          <a:custGeom>
            <a:avLst/>
            <a:gdLst/>
            <a:ahLst/>
            <a:cxnLst/>
            <a:rect r="r" b="b" t="t" l="l"/>
            <a:pathLst>
              <a:path h="300212" w="300212">
                <a:moveTo>
                  <a:pt x="0" y="0"/>
                </a:moveTo>
                <a:lnTo>
                  <a:pt x="300212" y="0"/>
                </a:lnTo>
                <a:lnTo>
                  <a:pt x="300212" y="300213"/>
                </a:lnTo>
                <a:lnTo>
                  <a:pt x="0" y="3002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11809791" y="827680"/>
            <a:ext cx="6478209" cy="3949881"/>
          </a:xfrm>
          <a:custGeom>
            <a:avLst/>
            <a:gdLst/>
            <a:ahLst/>
            <a:cxnLst/>
            <a:rect r="r" b="b" t="t" l="l"/>
            <a:pathLst>
              <a:path h="3949881" w="6478209">
                <a:moveTo>
                  <a:pt x="0" y="0"/>
                </a:moveTo>
                <a:lnTo>
                  <a:pt x="6478209" y="0"/>
                </a:lnTo>
                <a:lnTo>
                  <a:pt x="6478209" y="3949881"/>
                </a:lnTo>
                <a:lnTo>
                  <a:pt x="0" y="3949881"/>
                </a:lnTo>
                <a:lnTo>
                  <a:pt x="0" y="0"/>
                </a:lnTo>
                <a:close/>
              </a:path>
            </a:pathLst>
          </a:custGeom>
          <a:blipFill>
            <a:blip r:embed="rId6"/>
            <a:stretch>
              <a:fillRect l="0" t="-228" r="0" b="-228"/>
            </a:stretch>
          </a:blipFill>
        </p:spPr>
      </p:sp>
      <p:sp>
        <p:nvSpPr>
          <p:cNvPr name="Freeform 9" id="9"/>
          <p:cNvSpPr/>
          <p:nvPr/>
        </p:nvSpPr>
        <p:spPr>
          <a:xfrm flipH="false" flipV="false" rot="0">
            <a:off x="9144000" y="4578445"/>
            <a:ext cx="6266259" cy="2593399"/>
          </a:xfrm>
          <a:custGeom>
            <a:avLst/>
            <a:gdLst/>
            <a:ahLst/>
            <a:cxnLst/>
            <a:rect r="r" b="b" t="t" l="l"/>
            <a:pathLst>
              <a:path h="2593399" w="6266259">
                <a:moveTo>
                  <a:pt x="0" y="0"/>
                </a:moveTo>
                <a:lnTo>
                  <a:pt x="6266259" y="0"/>
                </a:lnTo>
                <a:lnTo>
                  <a:pt x="6266259" y="2593399"/>
                </a:lnTo>
                <a:lnTo>
                  <a:pt x="0" y="2593399"/>
                </a:lnTo>
                <a:lnTo>
                  <a:pt x="0" y="0"/>
                </a:lnTo>
                <a:close/>
              </a:path>
            </a:pathLst>
          </a:custGeom>
          <a:blipFill>
            <a:blip r:embed="rId7"/>
            <a:stretch>
              <a:fillRect l="0" t="-30490" r="0" b="-30490"/>
            </a:stretch>
          </a:blipFill>
        </p:spPr>
      </p:sp>
      <p:sp>
        <p:nvSpPr>
          <p:cNvPr name="Freeform 10" id="10"/>
          <p:cNvSpPr/>
          <p:nvPr/>
        </p:nvSpPr>
        <p:spPr>
          <a:xfrm flipH="false" flipV="false" rot="-1098380">
            <a:off x="13855408" y="7428040"/>
            <a:ext cx="1944642" cy="1944642"/>
          </a:xfrm>
          <a:custGeom>
            <a:avLst/>
            <a:gdLst/>
            <a:ahLst/>
            <a:cxnLst/>
            <a:rect r="r" b="b" t="t" l="l"/>
            <a:pathLst>
              <a:path h="1944642" w="1944642">
                <a:moveTo>
                  <a:pt x="0" y="0"/>
                </a:moveTo>
                <a:lnTo>
                  <a:pt x="1944643" y="0"/>
                </a:lnTo>
                <a:lnTo>
                  <a:pt x="1944643" y="1944642"/>
                </a:lnTo>
                <a:lnTo>
                  <a:pt x="0" y="194464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false" rot="-386474">
            <a:off x="3771981" y="2687169"/>
            <a:ext cx="2472699" cy="2472699"/>
          </a:xfrm>
          <a:custGeom>
            <a:avLst/>
            <a:gdLst/>
            <a:ahLst/>
            <a:cxnLst/>
            <a:rect r="r" b="b" t="t" l="l"/>
            <a:pathLst>
              <a:path h="2472699" w="2472699">
                <a:moveTo>
                  <a:pt x="0" y="0"/>
                </a:moveTo>
                <a:lnTo>
                  <a:pt x="2472699" y="0"/>
                </a:lnTo>
                <a:lnTo>
                  <a:pt x="2472699" y="2472699"/>
                </a:lnTo>
                <a:lnTo>
                  <a:pt x="0" y="247269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0B0B0B"/>
        </a:solidFill>
      </p:bgPr>
    </p:bg>
    <p:spTree>
      <p:nvGrpSpPr>
        <p:cNvPr id="1" name=""/>
        <p:cNvGrpSpPr/>
        <p:nvPr/>
      </p:nvGrpSpPr>
      <p:grpSpPr>
        <a:xfrm>
          <a:off x="0" y="0"/>
          <a:ext cx="0" cy="0"/>
          <a:chOff x="0" y="0"/>
          <a:chExt cx="0" cy="0"/>
        </a:xfrm>
      </p:grpSpPr>
      <p:grpSp>
        <p:nvGrpSpPr>
          <p:cNvPr name="Group 2" id="2"/>
          <p:cNvGrpSpPr/>
          <p:nvPr/>
        </p:nvGrpSpPr>
        <p:grpSpPr>
          <a:xfrm rot="0">
            <a:off x="-1343750" y="-109358"/>
            <a:ext cx="20975499" cy="10505716"/>
            <a:chOff x="0" y="0"/>
            <a:chExt cx="27967332" cy="14007621"/>
          </a:xfrm>
        </p:grpSpPr>
        <p:sp>
          <p:nvSpPr>
            <p:cNvPr name="Freeform 3" id="3"/>
            <p:cNvSpPr/>
            <p:nvPr/>
          </p:nvSpPr>
          <p:spPr>
            <a:xfrm flipH="false" flipV="false" rot="0">
              <a:off x="0" y="0"/>
              <a:ext cx="14007621" cy="14007621"/>
            </a:xfrm>
            <a:custGeom>
              <a:avLst/>
              <a:gdLst/>
              <a:ahLst/>
              <a:cxnLst/>
              <a:rect r="r" b="b" t="t" l="l"/>
              <a:pathLst>
                <a:path h="14007621" w="14007621">
                  <a:moveTo>
                    <a:pt x="0" y="0"/>
                  </a:moveTo>
                  <a:lnTo>
                    <a:pt x="14007621" y="0"/>
                  </a:lnTo>
                  <a:lnTo>
                    <a:pt x="14007621" y="14007621"/>
                  </a:lnTo>
                  <a:lnTo>
                    <a:pt x="0" y="14007621"/>
                  </a:lnTo>
                  <a:lnTo>
                    <a:pt x="0" y="0"/>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3959712" y="0"/>
              <a:ext cx="14007621" cy="14007621"/>
            </a:xfrm>
            <a:custGeom>
              <a:avLst/>
              <a:gdLst/>
              <a:ahLst/>
              <a:cxnLst/>
              <a:rect r="r" b="b" t="t" l="l"/>
              <a:pathLst>
                <a:path h="14007621" w="14007621">
                  <a:moveTo>
                    <a:pt x="0" y="0"/>
                  </a:moveTo>
                  <a:lnTo>
                    <a:pt x="14007620" y="0"/>
                  </a:lnTo>
                  <a:lnTo>
                    <a:pt x="14007620" y="14007621"/>
                  </a:lnTo>
                  <a:lnTo>
                    <a:pt x="0" y="14007621"/>
                  </a:lnTo>
                  <a:lnTo>
                    <a:pt x="0" y="0"/>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grpSp>
      <p:sp>
        <p:nvSpPr>
          <p:cNvPr name="TextBox 5" id="5"/>
          <p:cNvSpPr txBox="true"/>
          <p:nvPr/>
        </p:nvSpPr>
        <p:spPr>
          <a:xfrm rot="0">
            <a:off x="10718335" y="3740538"/>
            <a:ext cx="5711052" cy="2406503"/>
          </a:xfrm>
          <a:prstGeom prst="rect">
            <a:avLst/>
          </a:prstGeom>
        </p:spPr>
        <p:txBody>
          <a:bodyPr anchor="t" rtlCol="false" tIns="0" lIns="0" bIns="0" rIns="0">
            <a:spAutoFit/>
          </a:bodyPr>
          <a:lstStyle/>
          <a:p>
            <a:pPr algn="l">
              <a:lnSpc>
                <a:spcPts val="6129"/>
              </a:lnSpc>
            </a:pPr>
            <a:r>
              <a:rPr lang="en-US" b="true" sz="7210" spc="-620">
                <a:solidFill>
                  <a:srgbClr val="FAFAF0"/>
                </a:solidFill>
                <a:latin typeface="Aileron Bold"/>
                <a:ea typeface="Aileron Bold"/>
                <a:cs typeface="Aileron Bold"/>
                <a:sym typeface="Aileron Bold"/>
              </a:rPr>
              <a:t>ORDER BOOK DEXS:</a:t>
            </a:r>
          </a:p>
          <a:p>
            <a:pPr algn="l">
              <a:lnSpc>
                <a:spcPts val="6129"/>
              </a:lnSpc>
            </a:pPr>
          </a:p>
        </p:txBody>
      </p:sp>
      <p:sp>
        <p:nvSpPr>
          <p:cNvPr name="TextBox 6" id="6"/>
          <p:cNvSpPr txBox="true"/>
          <p:nvPr/>
        </p:nvSpPr>
        <p:spPr>
          <a:xfrm rot="0">
            <a:off x="10498696" y="6113227"/>
            <a:ext cx="7391938" cy="3066984"/>
          </a:xfrm>
          <a:prstGeom prst="rect">
            <a:avLst/>
          </a:prstGeom>
        </p:spPr>
        <p:txBody>
          <a:bodyPr anchor="t" rtlCol="false" tIns="0" lIns="0" bIns="0" rIns="0">
            <a:spAutoFit/>
          </a:bodyPr>
          <a:lstStyle/>
          <a:p>
            <a:pPr algn="l" marL="591533" indent="-295767" lvl="1">
              <a:lnSpc>
                <a:spcPts val="2739"/>
              </a:lnSpc>
              <a:buFont typeface="Arial"/>
              <a:buChar char="•"/>
            </a:pPr>
            <a:r>
              <a:rPr lang="en-US" sz="2739">
                <a:solidFill>
                  <a:srgbClr val="FAFAF0"/>
                </a:solidFill>
                <a:latin typeface="Aileron"/>
                <a:ea typeface="Aileron"/>
                <a:cs typeface="Aileron"/>
                <a:sym typeface="Aileron"/>
              </a:rPr>
              <a:t>DEXs model this conventional order book system like central exchanges have traditionally had.</a:t>
            </a:r>
          </a:p>
          <a:p>
            <a:pPr algn="l" marL="591533" indent="-295767" lvl="1">
              <a:lnSpc>
                <a:spcPts val="2739"/>
              </a:lnSpc>
              <a:buFont typeface="Arial"/>
              <a:buChar char="•"/>
            </a:pPr>
            <a:r>
              <a:rPr lang="en-US" sz="2739">
                <a:solidFill>
                  <a:srgbClr val="FAFAF0"/>
                </a:solidFill>
                <a:latin typeface="Aileron"/>
                <a:ea typeface="Aileron"/>
                <a:cs typeface="Aileron"/>
                <a:sym typeface="Aileron"/>
              </a:rPr>
              <a:t>buyers and sellers post orders and the exchange fills them.</a:t>
            </a:r>
          </a:p>
          <a:p>
            <a:pPr algn="l" marL="591533" indent="-295767" lvl="1">
              <a:lnSpc>
                <a:spcPts val="2739"/>
              </a:lnSpc>
              <a:buFont typeface="Arial"/>
              <a:buChar char="•"/>
            </a:pPr>
            <a:r>
              <a:rPr lang="en-US" sz="2739">
                <a:solidFill>
                  <a:srgbClr val="FAFAF0"/>
                </a:solidFill>
                <a:latin typeface="Aileron"/>
                <a:ea typeface="Aileron"/>
                <a:cs typeface="Aileron"/>
                <a:sym typeface="Aileron"/>
              </a:rPr>
              <a:t>These work on-chain, making processes transparent as well as having trading without a middleman.</a:t>
            </a:r>
          </a:p>
          <a:p>
            <a:pPr algn="l">
              <a:lnSpc>
                <a:spcPts val="2739"/>
              </a:lnSpc>
            </a:pPr>
          </a:p>
        </p:txBody>
      </p:sp>
      <p:sp>
        <p:nvSpPr>
          <p:cNvPr name="Freeform 7" id="7"/>
          <p:cNvSpPr/>
          <p:nvPr/>
        </p:nvSpPr>
        <p:spPr>
          <a:xfrm flipH="false" flipV="false" rot="0">
            <a:off x="10068032" y="3859343"/>
            <a:ext cx="300212" cy="300212"/>
          </a:xfrm>
          <a:custGeom>
            <a:avLst/>
            <a:gdLst/>
            <a:ahLst/>
            <a:cxnLst/>
            <a:rect r="r" b="b" t="t" l="l"/>
            <a:pathLst>
              <a:path h="300212" w="300212">
                <a:moveTo>
                  <a:pt x="0" y="0"/>
                </a:moveTo>
                <a:lnTo>
                  <a:pt x="300213" y="0"/>
                </a:lnTo>
                <a:lnTo>
                  <a:pt x="300213" y="300213"/>
                </a:lnTo>
                <a:lnTo>
                  <a:pt x="0" y="3002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1028700" y="5854168"/>
            <a:ext cx="8258592" cy="3404132"/>
          </a:xfrm>
          <a:custGeom>
            <a:avLst/>
            <a:gdLst/>
            <a:ahLst/>
            <a:cxnLst/>
            <a:rect r="r" b="b" t="t" l="l"/>
            <a:pathLst>
              <a:path h="3404132" w="8258592">
                <a:moveTo>
                  <a:pt x="0" y="0"/>
                </a:moveTo>
                <a:lnTo>
                  <a:pt x="8258592" y="0"/>
                </a:lnTo>
                <a:lnTo>
                  <a:pt x="8258592" y="3404132"/>
                </a:lnTo>
                <a:lnTo>
                  <a:pt x="0" y="3404132"/>
                </a:lnTo>
                <a:lnTo>
                  <a:pt x="0" y="0"/>
                </a:lnTo>
                <a:close/>
              </a:path>
            </a:pathLst>
          </a:custGeom>
          <a:blipFill>
            <a:blip r:embed="rId6"/>
            <a:stretch>
              <a:fillRect l="0" t="-131726" r="0" b="-131726"/>
            </a:stretch>
          </a:blipFill>
        </p:spPr>
      </p:sp>
      <p:sp>
        <p:nvSpPr>
          <p:cNvPr name="Freeform 9" id="9"/>
          <p:cNvSpPr/>
          <p:nvPr/>
        </p:nvSpPr>
        <p:spPr>
          <a:xfrm flipH="false" flipV="false" rot="0">
            <a:off x="1028700" y="2081452"/>
            <a:ext cx="8258592" cy="3404132"/>
          </a:xfrm>
          <a:custGeom>
            <a:avLst/>
            <a:gdLst/>
            <a:ahLst/>
            <a:cxnLst/>
            <a:rect r="r" b="b" t="t" l="l"/>
            <a:pathLst>
              <a:path h="3404132" w="8258592">
                <a:moveTo>
                  <a:pt x="0" y="0"/>
                </a:moveTo>
                <a:lnTo>
                  <a:pt x="8258592" y="0"/>
                </a:lnTo>
                <a:lnTo>
                  <a:pt x="8258592" y="3404132"/>
                </a:lnTo>
                <a:lnTo>
                  <a:pt x="0" y="3404132"/>
                </a:lnTo>
                <a:lnTo>
                  <a:pt x="0" y="0"/>
                </a:lnTo>
                <a:close/>
              </a:path>
            </a:pathLst>
          </a:custGeom>
          <a:blipFill>
            <a:blip r:embed="rId7"/>
            <a:stretch>
              <a:fillRect l="0" t="-30969" r="0" b="-30969"/>
            </a:stretch>
          </a:blipFill>
        </p:spPr>
      </p:sp>
      <p:sp>
        <p:nvSpPr>
          <p:cNvPr name="Freeform 10" id="10"/>
          <p:cNvSpPr/>
          <p:nvPr/>
        </p:nvSpPr>
        <p:spPr>
          <a:xfrm flipH="false" flipV="false" rot="-386474">
            <a:off x="14970569" y="1405856"/>
            <a:ext cx="2472699" cy="2472699"/>
          </a:xfrm>
          <a:custGeom>
            <a:avLst/>
            <a:gdLst/>
            <a:ahLst/>
            <a:cxnLst/>
            <a:rect r="r" b="b" t="t" l="l"/>
            <a:pathLst>
              <a:path h="2472699" w="2472699">
                <a:moveTo>
                  <a:pt x="0" y="0"/>
                </a:moveTo>
                <a:lnTo>
                  <a:pt x="2472700" y="0"/>
                </a:lnTo>
                <a:lnTo>
                  <a:pt x="2472700" y="2472699"/>
                </a:lnTo>
                <a:lnTo>
                  <a:pt x="0" y="247269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0B0B0B"/>
        </a:solidFill>
      </p:bgPr>
    </p:bg>
    <p:spTree>
      <p:nvGrpSpPr>
        <p:cNvPr id="1" name=""/>
        <p:cNvGrpSpPr/>
        <p:nvPr/>
      </p:nvGrpSpPr>
      <p:grpSpPr>
        <a:xfrm>
          <a:off x="0" y="0"/>
          <a:ext cx="0" cy="0"/>
          <a:chOff x="0" y="0"/>
          <a:chExt cx="0" cy="0"/>
        </a:xfrm>
      </p:grpSpPr>
      <p:grpSp>
        <p:nvGrpSpPr>
          <p:cNvPr name="Group 2" id="2"/>
          <p:cNvGrpSpPr/>
          <p:nvPr/>
        </p:nvGrpSpPr>
        <p:grpSpPr>
          <a:xfrm rot="0">
            <a:off x="-1343750" y="-109358"/>
            <a:ext cx="20975499" cy="10505716"/>
            <a:chOff x="0" y="0"/>
            <a:chExt cx="27967332" cy="14007621"/>
          </a:xfrm>
        </p:grpSpPr>
        <p:sp>
          <p:nvSpPr>
            <p:cNvPr name="Freeform 3" id="3"/>
            <p:cNvSpPr/>
            <p:nvPr/>
          </p:nvSpPr>
          <p:spPr>
            <a:xfrm flipH="false" flipV="false" rot="0">
              <a:off x="0" y="0"/>
              <a:ext cx="14007621" cy="14007621"/>
            </a:xfrm>
            <a:custGeom>
              <a:avLst/>
              <a:gdLst/>
              <a:ahLst/>
              <a:cxnLst/>
              <a:rect r="r" b="b" t="t" l="l"/>
              <a:pathLst>
                <a:path h="14007621" w="14007621">
                  <a:moveTo>
                    <a:pt x="0" y="0"/>
                  </a:moveTo>
                  <a:lnTo>
                    <a:pt x="14007621" y="0"/>
                  </a:lnTo>
                  <a:lnTo>
                    <a:pt x="14007621" y="14007621"/>
                  </a:lnTo>
                  <a:lnTo>
                    <a:pt x="0" y="14007621"/>
                  </a:lnTo>
                  <a:lnTo>
                    <a:pt x="0" y="0"/>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3959712" y="0"/>
              <a:ext cx="14007621" cy="14007621"/>
            </a:xfrm>
            <a:custGeom>
              <a:avLst/>
              <a:gdLst/>
              <a:ahLst/>
              <a:cxnLst/>
              <a:rect r="r" b="b" t="t" l="l"/>
              <a:pathLst>
                <a:path h="14007621" w="14007621">
                  <a:moveTo>
                    <a:pt x="0" y="0"/>
                  </a:moveTo>
                  <a:lnTo>
                    <a:pt x="14007620" y="0"/>
                  </a:lnTo>
                  <a:lnTo>
                    <a:pt x="14007620" y="14007621"/>
                  </a:lnTo>
                  <a:lnTo>
                    <a:pt x="0" y="14007621"/>
                  </a:lnTo>
                  <a:lnTo>
                    <a:pt x="0" y="0"/>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grpSp>
      <p:sp>
        <p:nvSpPr>
          <p:cNvPr name="TextBox 5" id="5"/>
          <p:cNvSpPr txBox="true"/>
          <p:nvPr/>
        </p:nvSpPr>
        <p:spPr>
          <a:xfrm rot="0">
            <a:off x="9021278" y="1086358"/>
            <a:ext cx="8238022" cy="863453"/>
          </a:xfrm>
          <a:prstGeom prst="rect">
            <a:avLst/>
          </a:prstGeom>
        </p:spPr>
        <p:txBody>
          <a:bodyPr anchor="t" rtlCol="false" tIns="0" lIns="0" bIns="0" rIns="0">
            <a:spAutoFit/>
          </a:bodyPr>
          <a:lstStyle/>
          <a:p>
            <a:pPr algn="l">
              <a:lnSpc>
                <a:spcPts val="6129"/>
              </a:lnSpc>
            </a:pPr>
            <a:r>
              <a:rPr lang="en-US" b="true" sz="7210" spc="-620">
                <a:solidFill>
                  <a:srgbClr val="FAFAF0"/>
                </a:solidFill>
                <a:latin typeface="Aileron Bold"/>
                <a:ea typeface="Aileron Bold"/>
                <a:cs typeface="Aileron Bold"/>
                <a:sym typeface="Aileron Bold"/>
              </a:rPr>
              <a:t>DEX AGGREGATORS:</a:t>
            </a:r>
          </a:p>
        </p:txBody>
      </p:sp>
      <p:sp>
        <p:nvSpPr>
          <p:cNvPr name="TextBox 6" id="6"/>
          <p:cNvSpPr txBox="true"/>
          <p:nvPr/>
        </p:nvSpPr>
        <p:spPr>
          <a:xfrm rot="0">
            <a:off x="9393078" y="2868773"/>
            <a:ext cx="7494423" cy="3531872"/>
          </a:xfrm>
          <a:prstGeom prst="rect">
            <a:avLst/>
          </a:prstGeom>
        </p:spPr>
        <p:txBody>
          <a:bodyPr anchor="t" rtlCol="false" tIns="0" lIns="0" bIns="0" rIns="0">
            <a:spAutoFit/>
          </a:bodyPr>
          <a:lstStyle/>
          <a:p>
            <a:pPr algn="l" marL="681635" indent="-340817" lvl="1">
              <a:lnSpc>
                <a:spcPts val="3157"/>
              </a:lnSpc>
              <a:buFont typeface="Arial"/>
              <a:buChar char="•"/>
            </a:pPr>
            <a:r>
              <a:rPr lang="en-US" sz="3157">
                <a:solidFill>
                  <a:srgbClr val="FAFAF0"/>
                </a:solidFill>
                <a:latin typeface="Aileron"/>
                <a:ea typeface="Aileron"/>
                <a:cs typeface="Aileron"/>
                <a:sym typeface="Aileron"/>
              </a:rPr>
              <a:t>DEX aggregators do not maintain their own liquidity. Instead, they aggregate liquidity from other DEXs.</a:t>
            </a:r>
          </a:p>
          <a:p>
            <a:pPr algn="l" marL="681635" indent="-340817" lvl="1">
              <a:lnSpc>
                <a:spcPts val="3157"/>
              </a:lnSpc>
              <a:buFont typeface="Arial"/>
              <a:buChar char="•"/>
            </a:pPr>
            <a:r>
              <a:rPr lang="en-US" sz="3157">
                <a:solidFill>
                  <a:srgbClr val="FAFAF0"/>
                </a:solidFill>
                <a:latin typeface="Aileron"/>
                <a:ea typeface="Aileron"/>
                <a:cs typeface="Aileron"/>
                <a:sym typeface="Aileron"/>
              </a:rPr>
              <a:t>They hunt across different DEXs for the best trade prices available.</a:t>
            </a:r>
          </a:p>
          <a:p>
            <a:pPr algn="l" marL="681635" indent="-340817" lvl="1">
              <a:lnSpc>
                <a:spcPts val="3157"/>
              </a:lnSpc>
              <a:buFont typeface="Arial"/>
              <a:buChar char="•"/>
            </a:pPr>
            <a:r>
              <a:rPr lang="en-US" sz="3157">
                <a:solidFill>
                  <a:srgbClr val="FAFAF0"/>
                </a:solidFill>
                <a:latin typeface="Aileron"/>
                <a:ea typeface="Aileron"/>
                <a:cs typeface="Aileron"/>
                <a:sym typeface="Aileron"/>
              </a:rPr>
              <a:t>This assists in reducing slippage and improving returns for the users.</a:t>
            </a:r>
          </a:p>
          <a:p>
            <a:pPr algn="l" marL="681635" indent="-340817" lvl="1">
              <a:lnSpc>
                <a:spcPts val="3157"/>
              </a:lnSpc>
              <a:buFont typeface="Arial"/>
              <a:buChar char="•"/>
            </a:pPr>
            <a:r>
              <a:rPr lang="en-US" sz="3157">
                <a:solidFill>
                  <a:srgbClr val="FAFAF0"/>
                </a:solidFill>
                <a:latin typeface="Aileron"/>
                <a:ea typeface="Aileron"/>
                <a:cs typeface="Aileron"/>
                <a:sym typeface="Aileron"/>
              </a:rPr>
              <a:t>ParaSwap is an example</a:t>
            </a:r>
          </a:p>
          <a:p>
            <a:pPr algn="l">
              <a:lnSpc>
                <a:spcPts val="3157"/>
              </a:lnSpc>
            </a:pPr>
          </a:p>
        </p:txBody>
      </p:sp>
      <p:sp>
        <p:nvSpPr>
          <p:cNvPr name="Freeform 7" id="7"/>
          <p:cNvSpPr/>
          <p:nvPr/>
        </p:nvSpPr>
        <p:spPr>
          <a:xfrm flipH="false" flipV="false" rot="0">
            <a:off x="8495806" y="1106487"/>
            <a:ext cx="300212" cy="300212"/>
          </a:xfrm>
          <a:custGeom>
            <a:avLst/>
            <a:gdLst/>
            <a:ahLst/>
            <a:cxnLst/>
            <a:rect r="r" b="b" t="t" l="l"/>
            <a:pathLst>
              <a:path h="300212" w="300212">
                <a:moveTo>
                  <a:pt x="0" y="0"/>
                </a:moveTo>
                <a:lnTo>
                  <a:pt x="300212" y="0"/>
                </a:lnTo>
                <a:lnTo>
                  <a:pt x="300212" y="300213"/>
                </a:lnTo>
                <a:lnTo>
                  <a:pt x="0" y="3002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1028700" y="4198044"/>
            <a:ext cx="6880915" cy="4930175"/>
          </a:xfrm>
          <a:custGeom>
            <a:avLst/>
            <a:gdLst/>
            <a:ahLst/>
            <a:cxnLst/>
            <a:rect r="r" b="b" t="t" l="l"/>
            <a:pathLst>
              <a:path h="4930175" w="6880915">
                <a:moveTo>
                  <a:pt x="0" y="0"/>
                </a:moveTo>
                <a:lnTo>
                  <a:pt x="6880915" y="0"/>
                </a:lnTo>
                <a:lnTo>
                  <a:pt x="6880915" y="4930174"/>
                </a:lnTo>
                <a:lnTo>
                  <a:pt x="0" y="4930174"/>
                </a:lnTo>
                <a:lnTo>
                  <a:pt x="0" y="0"/>
                </a:lnTo>
                <a:close/>
              </a:path>
            </a:pathLst>
          </a:custGeom>
          <a:blipFill>
            <a:blip r:embed="rId6"/>
            <a:stretch>
              <a:fillRect l="-3670" t="0" r="-3670" b="0"/>
            </a:stretch>
          </a:blipFill>
        </p:spPr>
      </p:sp>
      <p:sp>
        <p:nvSpPr>
          <p:cNvPr name="Freeform 9" id="9"/>
          <p:cNvSpPr/>
          <p:nvPr/>
        </p:nvSpPr>
        <p:spPr>
          <a:xfrm flipH="false" flipV="false" rot="-386474">
            <a:off x="9040214" y="6646981"/>
            <a:ext cx="2480036" cy="2480036"/>
          </a:xfrm>
          <a:custGeom>
            <a:avLst/>
            <a:gdLst/>
            <a:ahLst/>
            <a:cxnLst/>
            <a:rect r="r" b="b" t="t" l="l"/>
            <a:pathLst>
              <a:path h="2480036" w="2480036">
                <a:moveTo>
                  <a:pt x="0" y="0"/>
                </a:moveTo>
                <a:lnTo>
                  <a:pt x="2480036" y="0"/>
                </a:lnTo>
                <a:lnTo>
                  <a:pt x="2480036" y="2480036"/>
                </a:lnTo>
                <a:lnTo>
                  <a:pt x="0" y="248003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0B0B0B"/>
        </a:solidFill>
      </p:bgPr>
    </p:bg>
    <p:spTree>
      <p:nvGrpSpPr>
        <p:cNvPr id="1" name=""/>
        <p:cNvGrpSpPr/>
        <p:nvPr/>
      </p:nvGrpSpPr>
      <p:grpSpPr>
        <a:xfrm>
          <a:off x="0" y="0"/>
          <a:ext cx="0" cy="0"/>
          <a:chOff x="0" y="0"/>
          <a:chExt cx="0" cy="0"/>
        </a:xfrm>
      </p:grpSpPr>
      <p:grpSp>
        <p:nvGrpSpPr>
          <p:cNvPr name="Group 2" id="2"/>
          <p:cNvGrpSpPr/>
          <p:nvPr/>
        </p:nvGrpSpPr>
        <p:grpSpPr>
          <a:xfrm rot="0">
            <a:off x="-2174325" y="-109358"/>
            <a:ext cx="20975499" cy="10505716"/>
            <a:chOff x="0" y="0"/>
            <a:chExt cx="27967332" cy="14007621"/>
          </a:xfrm>
        </p:grpSpPr>
        <p:sp>
          <p:nvSpPr>
            <p:cNvPr name="Freeform 3" id="3"/>
            <p:cNvSpPr/>
            <p:nvPr/>
          </p:nvSpPr>
          <p:spPr>
            <a:xfrm flipH="false" flipV="false" rot="0">
              <a:off x="0" y="0"/>
              <a:ext cx="14007621" cy="14007621"/>
            </a:xfrm>
            <a:custGeom>
              <a:avLst/>
              <a:gdLst/>
              <a:ahLst/>
              <a:cxnLst/>
              <a:rect r="r" b="b" t="t" l="l"/>
              <a:pathLst>
                <a:path h="14007621" w="14007621">
                  <a:moveTo>
                    <a:pt x="0" y="0"/>
                  </a:moveTo>
                  <a:lnTo>
                    <a:pt x="14007621" y="0"/>
                  </a:lnTo>
                  <a:lnTo>
                    <a:pt x="14007621" y="14007621"/>
                  </a:lnTo>
                  <a:lnTo>
                    <a:pt x="0" y="14007621"/>
                  </a:lnTo>
                  <a:lnTo>
                    <a:pt x="0" y="0"/>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3959712" y="0"/>
              <a:ext cx="14007621" cy="14007621"/>
            </a:xfrm>
            <a:custGeom>
              <a:avLst/>
              <a:gdLst/>
              <a:ahLst/>
              <a:cxnLst/>
              <a:rect r="r" b="b" t="t" l="l"/>
              <a:pathLst>
                <a:path h="14007621" w="14007621">
                  <a:moveTo>
                    <a:pt x="0" y="0"/>
                  </a:moveTo>
                  <a:lnTo>
                    <a:pt x="14007620" y="0"/>
                  </a:lnTo>
                  <a:lnTo>
                    <a:pt x="14007620" y="14007621"/>
                  </a:lnTo>
                  <a:lnTo>
                    <a:pt x="0" y="14007621"/>
                  </a:lnTo>
                  <a:lnTo>
                    <a:pt x="0" y="0"/>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grpSp>
      <p:sp>
        <p:nvSpPr>
          <p:cNvPr name="Freeform 5" id="5"/>
          <p:cNvSpPr/>
          <p:nvPr/>
        </p:nvSpPr>
        <p:spPr>
          <a:xfrm flipH="true" flipV="false" rot="0">
            <a:off x="6671276" y="878594"/>
            <a:ext cx="300212" cy="300212"/>
          </a:xfrm>
          <a:custGeom>
            <a:avLst/>
            <a:gdLst/>
            <a:ahLst/>
            <a:cxnLst/>
            <a:rect r="r" b="b" t="t" l="l"/>
            <a:pathLst>
              <a:path h="300212" w="300212">
                <a:moveTo>
                  <a:pt x="300213" y="0"/>
                </a:moveTo>
                <a:lnTo>
                  <a:pt x="0" y="0"/>
                </a:lnTo>
                <a:lnTo>
                  <a:pt x="0" y="300212"/>
                </a:lnTo>
                <a:lnTo>
                  <a:pt x="300213" y="300212"/>
                </a:lnTo>
                <a:lnTo>
                  <a:pt x="300213"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386474">
            <a:off x="2503738" y="5971898"/>
            <a:ext cx="1702809" cy="1702809"/>
          </a:xfrm>
          <a:custGeom>
            <a:avLst/>
            <a:gdLst/>
            <a:ahLst/>
            <a:cxnLst/>
            <a:rect r="r" b="b" t="t" l="l"/>
            <a:pathLst>
              <a:path h="1702809" w="1702809">
                <a:moveTo>
                  <a:pt x="0" y="0"/>
                </a:moveTo>
                <a:lnTo>
                  <a:pt x="1702809" y="0"/>
                </a:lnTo>
                <a:lnTo>
                  <a:pt x="1702809" y="1702810"/>
                </a:lnTo>
                <a:lnTo>
                  <a:pt x="0" y="170281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7" id="7"/>
          <p:cNvGrpSpPr/>
          <p:nvPr/>
        </p:nvGrpSpPr>
        <p:grpSpPr>
          <a:xfrm rot="0">
            <a:off x="258327" y="4746689"/>
            <a:ext cx="6193631" cy="5246370"/>
            <a:chOff x="0" y="0"/>
            <a:chExt cx="2374900" cy="2011680"/>
          </a:xfrm>
        </p:grpSpPr>
        <p:sp>
          <p:nvSpPr>
            <p:cNvPr name="Freeform 8" id="8"/>
            <p:cNvSpPr/>
            <p:nvPr/>
          </p:nvSpPr>
          <p:spPr>
            <a:xfrm flipH="false" flipV="false" rot="0">
              <a:off x="-2540" y="-2540"/>
              <a:ext cx="2377440" cy="2009140"/>
            </a:xfrm>
            <a:custGeom>
              <a:avLst/>
              <a:gdLst/>
              <a:ahLst/>
              <a:cxnLst/>
              <a:rect r="r" b="b" t="t" l="l"/>
              <a:pathLst>
                <a:path h="2009140" w="2377440">
                  <a:moveTo>
                    <a:pt x="2376170" y="1778000"/>
                  </a:moveTo>
                  <a:cubicBezTo>
                    <a:pt x="2374900" y="1276350"/>
                    <a:pt x="2359660" y="598170"/>
                    <a:pt x="2359660" y="97790"/>
                  </a:cubicBezTo>
                  <a:cubicBezTo>
                    <a:pt x="2359660" y="90170"/>
                    <a:pt x="2360930" y="82550"/>
                    <a:pt x="2360930" y="76200"/>
                  </a:cubicBezTo>
                  <a:cubicBezTo>
                    <a:pt x="2359660" y="74930"/>
                    <a:pt x="2358390" y="74930"/>
                    <a:pt x="2357120" y="73660"/>
                  </a:cubicBezTo>
                  <a:cubicBezTo>
                    <a:pt x="2357120" y="73660"/>
                    <a:pt x="2355850" y="74930"/>
                    <a:pt x="2355850" y="76200"/>
                  </a:cubicBezTo>
                  <a:cubicBezTo>
                    <a:pt x="2353310" y="82550"/>
                    <a:pt x="2348230" y="82550"/>
                    <a:pt x="2343150" y="82550"/>
                  </a:cubicBezTo>
                  <a:cubicBezTo>
                    <a:pt x="2336800" y="81280"/>
                    <a:pt x="2330450" y="74930"/>
                    <a:pt x="2322830" y="77470"/>
                  </a:cubicBezTo>
                  <a:cubicBezTo>
                    <a:pt x="2320290" y="78740"/>
                    <a:pt x="2315210" y="76200"/>
                    <a:pt x="2313940" y="73660"/>
                  </a:cubicBezTo>
                  <a:cubicBezTo>
                    <a:pt x="2310130" y="68580"/>
                    <a:pt x="2305050" y="68580"/>
                    <a:pt x="2299970" y="71120"/>
                  </a:cubicBezTo>
                  <a:cubicBezTo>
                    <a:pt x="2297430" y="72390"/>
                    <a:pt x="2294890" y="71120"/>
                    <a:pt x="2292350" y="71120"/>
                  </a:cubicBezTo>
                  <a:cubicBezTo>
                    <a:pt x="2288540" y="71120"/>
                    <a:pt x="2283460" y="69850"/>
                    <a:pt x="2279650" y="68580"/>
                  </a:cubicBezTo>
                  <a:cubicBezTo>
                    <a:pt x="2278380" y="68580"/>
                    <a:pt x="2275840" y="67310"/>
                    <a:pt x="2274570" y="67310"/>
                  </a:cubicBezTo>
                  <a:cubicBezTo>
                    <a:pt x="2270760" y="66040"/>
                    <a:pt x="2266950" y="62230"/>
                    <a:pt x="2263140" y="67310"/>
                  </a:cubicBezTo>
                  <a:cubicBezTo>
                    <a:pt x="2263140" y="67310"/>
                    <a:pt x="2260600" y="67310"/>
                    <a:pt x="2259330" y="66040"/>
                  </a:cubicBezTo>
                  <a:cubicBezTo>
                    <a:pt x="2258060" y="63500"/>
                    <a:pt x="2256790" y="59690"/>
                    <a:pt x="2255520" y="57150"/>
                  </a:cubicBezTo>
                  <a:cubicBezTo>
                    <a:pt x="2252980" y="53340"/>
                    <a:pt x="2252980" y="46990"/>
                    <a:pt x="2249170" y="44450"/>
                  </a:cubicBezTo>
                  <a:cubicBezTo>
                    <a:pt x="2246630" y="43180"/>
                    <a:pt x="2245360" y="41910"/>
                    <a:pt x="2244090" y="39370"/>
                  </a:cubicBezTo>
                  <a:cubicBezTo>
                    <a:pt x="2244090" y="38100"/>
                    <a:pt x="2241550" y="36830"/>
                    <a:pt x="2241550" y="35560"/>
                  </a:cubicBezTo>
                  <a:lnTo>
                    <a:pt x="2237740" y="31750"/>
                  </a:lnTo>
                  <a:cubicBezTo>
                    <a:pt x="2236470" y="29210"/>
                    <a:pt x="2235200" y="25400"/>
                    <a:pt x="2232660" y="24130"/>
                  </a:cubicBezTo>
                  <a:cubicBezTo>
                    <a:pt x="2227580" y="20320"/>
                    <a:pt x="2226310" y="15240"/>
                    <a:pt x="2228850" y="8890"/>
                  </a:cubicBezTo>
                  <a:cubicBezTo>
                    <a:pt x="2225040" y="7620"/>
                    <a:pt x="2222500" y="5080"/>
                    <a:pt x="2218690" y="5080"/>
                  </a:cubicBezTo>
                  <a:cubicBezTo>
                    <a:pt x="2203450" y="6350"/>
                    <a:pt x="2186940" y="8890"/>
                    <a:pt x="2171700" y="10160"/>
                  </a:cubicBezTo>
                  <a:cubicBezTo>
                    <a:pt x="2169160" y="10160"/>
                    <a:pt x="2165350" y="11430"/>
                    <a:pt x="2164080" y="12700"/>
                  </a:cubicBezTo>
                  <a:cubicBezTo>
                    <a:pt x="2153920" y="19050"/>
                    <a:pt x="2143760" y="13970"/>
                    <a:pt x="2133600" y="12700"/>
                  </a:cubicBezTo>
                  <a:cubicBezTo>
                    <a:pt x="2125980" y="12700"/>
                    <a:pt x="2118360" y="8890"/>
                    <a:pt x="2110740" y="7620"/>
                  </a:cubicBezTo>
                  <a:cubicBezTo>
                    <a:pt x="2101850" y="6350"/>
                    <a:pt x="2094230" y="7620"/>
                    <a:pt x="2085340" y="6350"/>
                  </a:cubicBezTo>
                  <a:cubicBezTo>
                    <a:pt x="2084070" y="6350"/>
                    <a:pt x="2082800" y="5080"/>
                    <a:pt x="2081530" y="3810"/>
                  </a:cubicBezTo>
                  <a:cubicBezTo>
                    <a:pt x="2078990" y="0"/>
                    <a:pt x="2073910" y="1270"/>
                    <a:pt x="2071370" y="2540"/>
                  </a:cubicBezTo>
                  <a:cubicBezTo>
                    <a:pt x="2067560" y="5080"/>
                    <a:pt x="2066290" y="8890"/>
                    <a:pt x="2063750" y="12700"/>
                  </a:cubicBezTo>
                  <a:cubicBezTo>
                    <a:pt x="2057400" y="13970"/>
                    <a:pt x="2048510" y="15240"/>
                    <a:pt x="2042160" y="19050"/>
                  </a:cubicBezTo>
                  <a:cubicBezTo>
                    <a:pt x="2037080" y="21590"/>
                    <a:pt x="2034540" y="22860"/>
                    <a:pt x="2030730" y="20320"/>
                  </a:cubicBezTo>
                  <a:lnTo>
                    <a:pt x="2029460" y="21590"/>
                  </a:lnTo>
                  <a:cubicBezTo>
                    <a:pt x="2032000" y="24130"/>
                    <a:pt x="2033270" y="27940"/>
                    <a:pt x="2035810" y="30480"/>
                  </a:cubicBezTo>
                  <a:cubicBezTo>
                    <a:pt x="2032000" y="31750"/>
                    <a:pt x="2026920" y="34290"/>
                    <a:pt x="2024380" y="33020"/>
                  </a:cubicBezTo>
                  <a:cubicBezTo>
                    <a:pt x="2018030" y="31750"/>
                    <a:pt x="2015490" y="34290"/>
                    <a:pt x="2010410" y="36830"/>
                  </a:cubicBezTo>
                  <a:cubicBezTo>
                    <a:pt x="2005330" y="40640"/>
                    <a:pt x="1998980" y="43180"/>
                    <a:pt x="1993900" y="45720"/>
                  </a:cubicBezTo>
                  <a:cubicBezTo>
                    <a:pt x="1992630" y="45720"/>
                    <a:pt x="1991360" y="45720"/>
                    <a:pt x="1990090" y="44450"/>
                  </a:cubicBezTo>
                  <a:cubicBezTo>
                    <a:pt x="1988820" y="44450"/>
                    <a:pt x="1987550" y="43180"/>
                    <a:pt x="1987550" y="43180"/>
                  </a:cubicBezTo>
                  <a:cubicBezTo>
                    <a:pt x="1981200" y="45720"/>
                    <a:pt x="1974850" y="48260"/>
                    <a:pt x="1968500" y="45720"/>
                  </a:cubicBezTo>
                  <a:cubicBezTo>
                    <a:pt x="1967230" y="45720"/>
                    <a:pt x="1967230" y="46990"/>
                    <a:pt x="1965960" y="46990"/>
                  </a:cubicBezTo>
                  <a:cubicBezTo>
                    <a:pt x="1958340" y="49530"/>
                    <a:pt x="1953260" y="58420"/>
                    <a:pt x="1943100" y="58420"/>
                  </a:cubicBezTo>
                  <a:cubicBezTo>
                    <a:pt x="1935480" y="58420"/>
                    <a:pt x="1927860" y="64770"/>
                    <a:pt x="1920240" y="64770"/>
                  </a:cubicBezTo>
                  <a:cubicBezTo>
                    <a:pt x="1911350" y="66040"/>
                    <a:pt x="1903730" y="68580"/>
                    <a:pt x="1896110" y="72390"/>
                  </a:cubicBezTo>
                  <a:cubicBezTo>
                    <a:pt x="1893570" y="73660"/>
                    <a:pt x="1891030" y="73660"/>
                    <a:pt x="1889760" y="73660"/>
                  </a:cubicBezTo>
                  <a:cubicBezTo>
                    <a:pt x="1883410" y="71120"/>
                    <a:pt x="1879600" y="74930"/>
                    <a:pt x="1877060" y="78740"/>
                  </a:cubicBezTo>
                  <a:cubicBezTo>
                    <a:pt x="1870710" y="87630"/>
                    <a:pt x="1860550" y="90170"/>
                    <a:pt x="1851660" y="92710"/>
                  </a:cubicBezTo>
                  <a:cubicBezTo>
                    <a:pt x="1840230" y="95250"/>
                    <a:pt x="1828800" y="96520"/>
                    <a:pt x="1817370" y="97790"/>
                  </a:cubicBezTo>
                  <a:cubicBezTo>
                    <a:pt x="1816100" y="97790"/>
                    <a:pt x="1814830" y="101600"/>
                    <a:pt x="1812290" y="102870"/>
                  </a:cubicBezTo>
                  <a:cubicBezTo>
                    <a:pt x="1811020" y="102870"/>
                    <a:pt x="1809750" y="101600"/>
                    <a:pt x="1809750" y="101600"/>
                  </a:cubicBezTo>
                  <a:cubicBezTo>
                    <a:pt x="1803400" y="109220"/>
                    <a:pt x="1799590" y="120650"/>
                    <a:pt x="1786890" y="119380"/>
                  </a:cubicBezTo>
                  <a:lnTo>
                    <a:pt x="1785620" y="119380"/>
                  </a:lnTo>
                  <a:cubicBezTo>
                    <a:pt x="1775460" y="125730"/>
                    <a:pt x="1765300" y="123190"/>
                    <a:pt x="1756410" y="120650"/>
                  </a:cubicBezTo>
                  <a:cubicBezTo>
                    <a:pt x="1753870" y="120650"/>
                    <a:pt x="1750060" y="118110"/>
                    <a:pt x="1748790" y="115570"/>
                  </a:cubicBezTo>
                  <a:cubicBezTo>
                    <a:pt x="1744980" y="107950"/>
                    <a:pt x="1734820" y="105410"/>
                    <a:pt x="1727200" y="107950"/>
                  </a:cubicBezTo>
                  <a:cubicBezTo>
                    <a:pt x="1720850" y="110490"/>
                    <a:pt x="1714500" y="111760"/>
                    <a:pt x="1708150" y="114300"/>
                  </a:cubicBezTo>
                  <a:cubicBezTo>
                    <a:pt x="1697990" y="116840"/>
                    <a:pt x="1689100" y="118110"/>
                    <a:pt x="1678940" y="113030"/>
                  </a:cubicBezTo>
                  <a:cubicBezTo>
                    <a:pt x="1668780" y="107950"/>
                    <a:pt x="1661160" y="111760"/>
                    <a:pt x="1656080" y="123190"/>
                  </a:cubicBezTo>
                  <a:cubicBezTo>
                    <a:pt x="1652270" y="130810"/>
                    <a:pt x="1642110" y="132080"/>
                    <a:pt x="1635760" y="125730"/>
                  </a:cubicBezTo>
                  <a:cubicBezTo>
                    <a:pt x="1631950" y="121920"/>
                    <a:pt x="1629410" y="123190"/>
                    <a:pt x="1625600" y="125730"/>
                  </a:cubicBezTo>
                  <a:lnTo>
                    <a:pt x="1617980" y="133350"/>
                  </a:lnTo>
                  <a:cubicBezTo>
                    <a:pt x="1616710" y="134620"/>
                    <a:pt x="1614170" y="134620"/>
                    <a:pt x="1612900" y="134620"/>
                  </a:cubicBezTo>
                  <a:lnTo>
                    <a:pt x="1605280" y="134620"/>
                  </a:lnTo>
                  <a:cubicBezTo>
                    <a:pt x="1600200" y="134620"/>
                    <a:pt x="1595120" y="133350"/>
                    <a:pt x="1590040" y="132080"/>
                  </a:cubicBezTo>
                  <a:cubicBezTo>
                    <a:pt x="1583690" y="130810"/>
                    <a:pt x="1578610" y="127000"/>
                    <a:pt x="1572260" y="125730"/>
                  </a:cubicBezTo>
                  <a:cubicBezTo>
                    <a:pt x="1562100" y="124460"/>
                    <a:pt x="1559560" y="115570"/>
                    <a:pt x="1555750" y="109220"/>
                  </a:cubicBezTo>
                  <a:cubicBezTo>
                    <a:pt x="1553210" y="105410"/>
                    <a:pt x="1548130" y="100330"/>
                    <a:pt x="1543050" y="101600"/>
                  </a:cubicBezTo>
                  <a:cubicBezTo>
                    <a:pt x="1537970" y="104140"/>
                    <a:pt x="1532890" y="101600"/>
                    <a:pt x="1529080" y="100330"/>
                  </a:cubicBezTo>
                  <a:cubicBezTo>
                    <a:pt x="1527810" y="100330"/>
                    <a:pt x="1525270" y="99060"/>
                    <a:pt x="1524000" y="99060"/>
                  </a:cubicBezTo>
                  <a:cubicBezTo>
                    <a:pt x="1515110" y="96520"/>
                    <a:pt x="1508760" y="101600"/>
                    <a:pt x="1502410" y="107950"/>
                  </a:cubicBezTo>
                  <a:lnTo>
                    <a:pt x="1497330" y="113030"/>
                  </a:lnTo>
                  <a:cubicBezTo>
                    <a:pt x="1496060" y="114300"/>
                    <a:pt x="1496060" y="116840"/>
                    <a:pt x="1494790" y="118110"/>
                  </a:cubicBezTo>
                  <a:cubicBezTo>
                    <a:pt x="1487170" y="124460"/>
                    <a:pt x="1479550" y="121920"/>
                    <a:pt x="1470660" y="118110"/>
                  </a:cubicBezTo>
                  <a:cubicBezTo>
                    <a:pt x="1463040" y="114300"/>
                    <a:pt x="1454150" y="118110"/>
                    <a:pt x="1451610" y="125730"/>
                  </a:cubicBezTo>
                  <a:cubicBezTo>
                    <a:pt x="1450340" y="130810"/>
                    <a:pt x="1449070" y="134620"/>
                    <a:pt x="1442720" y="137160"/>
                  </a:cubicBezTo>
                  <a:cubicBezTo>
                    <a:pt x="1436370" y="140970"/>
                    <a:pt x="1428750" y="143510"/>
                    <a:pt x="1427480" y="152400"/>
                  </a:cubicBezTo>
                  <a:cubicBezTo>
                    <a:pt x="1427480" y="153670"/>
                    <a:pt x="1426210" y="154940"/>
                    <a:pt x="1424940" y="154940"/>
                  </a:cubicBezTo>
                  <a:cubicBezTo>
                    <a:pt x="1421130" y="156210"/>
                    <a:pt x="1418590" y="157480"/>
                    <a:pt x="1414780" y="158750"/>
                  </a:cubicBezTo>
                  <a:lnTo>
                    <a:pt x="1403350" y="158750"/>
                  </a:lnTo>
                  <a:cubicBezTo>
                    <a:pt x="1395730" y="157480"/>
                    <a:pt x="1388110" y="154940"/>
                    <a:pt x="1380490" y="153670"/>
                  </a:cubicBezTo>
                  <a:cubicBezTo>
                    <a:pt x="1371600" y="152400"/>
                    <a:pt x="1363980" y="157480"/>
                    <a:pt x="1355090" y="158750"/>
                  </a:cubicBezTo>
                  <a:lnTo>
                    <a:pt x="1353820" y="160020"/>
                  </a:lnTo>
                  <a:cubicBezTo>
                    <a:pt x="1351280" y="163830"/>
                    <a:pt x="1347470" y="162560"/>
                    <a:pt x="1344930" y="160020"/>
                  </a:cubicBezTo>
                  <a:cubicBezTo>
                    <a:pt x="1339850" y="154940"/>
                    <a:pt x="1330960" y="153670"/>
                    <a:pt x="1324610" y="156210"/>
                  </a:cubicBezTo>
                  <a:cubicBezTo>
                    <a:pt x="1316990" y="160020"/>
                    <a:pt x="1309370" y="162560"/>
                    <a:pt x="1301750" y="165100"/>
                  </a:cubicBezTo>
                  <a:cubicBezTo>
                    <a:pt x="1299210" y="165100"/>
                    <a:pt x="1296670" y="163830"/>
                    <a:pt x="1295400" y="163830"/>
                  </a:cubicBezTo>
                  <a:cubicBezTo>
                    <a:pt x="1292860" y="163830"/>
                    <a:pt x="1289050" y="162560"/>
                    <a:pt x="1287780" y="163830"/>
                  </a:cubicBezTo>
                  <a:cubicBezTo>
                    <a:pt x="1277620" y="171450"/>
                    <a:pt x="1267460" y="168910"/>
                    <a:pt x="1258570" y="163830"/>
                  </a:cubicBezTo>
                  <a:cubicBezTo>
                    <a:pt x="1253490" y="161290"/>
                    <a:pt x="1245870" y="158750"/>
                    <a:pt x="1243330" y="151130"/>
                  </a:cubicBezTo>
                  <a:cubicBezTo>
                    <a:pt x="1242060" y="146050"/>
                    <a:pt x="1236980" y="140970"/>
                    <a:pt x="1233170" y="137160"/>
                  </a:cubicBezTo>
                  <a:cubicBezTo>
                    <a:pt x="1226820" y="130810"/>
                    <a:pt x="1220470" y="121920"/>
                    <a:pt x="1209040" y="121920"/>
                  </a:cubicBezTo>
                  <a:cubicBezTo>
                    <a:pt x="1206500" y="121920"/>
                    <a:pt x="1203960" y="116840"/>
                    <a:pt x="1202690" y="118110"/>
                  </a:cubicBezTo>
                  <a:cubicBezTo>
                    <a:pt x="1197610" y="119380"/>
                    <a:pt x="1197610" y="116840"/>
                    <a:pt x="1195070" y="114300"/>
                  </a:cubicBezTo>
                  <a:cubicBezTo>
                    <a:pt x="1192530" y="111760"/>
                    <a:pt x="1188720" y="109220"/>
                    <a:pt x="1186180" y="105410"/>
                  </a:cubicBezTo>
                  <a:cubicBezTo>
                    <a:pt x="1182370" y="100330"/>
                    <a:pt x="1178560" y="93980"/>
                    <a:pt x="1174750" y="88900"/>
                  </a:cubicBezTo>
                  <a:cubicBezTo>
                    <a:pt x="1170940" y="83820"/>
                    <a:pt x="1168400" y="77470"/>
                    <a:pt x="1164590" y="72390"/>
                  </a:cubicBezTo>
                  <a:cubicBezTo>
                    <a:pt x="1163320" y="71120"/>
                    <a:pt x="1159510" y="69850"/>
                    <a:pt x="1158240" y="71120"/>
                  </a:cubicBezTo>
                  <a:lnTo>
                    <a:pt x="1143000" y="78740"/>
                  </a:lnTo>
                  <a:cubicBezTo>
                    <a:pt x="1140460" y="80010"/>
                    <a:pt x="1139190" y="82550"/>
                    <a:pt x="1137920" y="85090"/>
                  </a:cubicBezTo>
                  <a:lnTo>
                    <a:pt x="1136650" y="83820"/>
                  </a:lnTo>
                  <a:cubicBezTo>
                    <a:pt x="1137920" y="80010"/>
                    <a:pt x="1139190" y="76200"/>
                    <a:pt x="1140460" y="74930"/>
                  </a:cubicBezTo>
                  <a:lnTo>
                    <a:pt x="1125220" y="71120"/>
                  </a:lnTo>
                  <a:cubicBezTo>
                    <a:pt x="1121410" y="69850"/>
                    <a:pt x="1115060" y="69850"/>
                    <a:pt x="1112520" y="69850"/>
                  </a:cubicBezTo>
                  <a:lnTo>
                    <a:pt x="1092200" y="69850"/>
                  </a:lnTo>
                  <a:cubicBezTo>
                    <a:pt x="1084580" y="69850"/>
                    <a:pt x="1078230" y="68580"/>
                    <a:pt x="1070610" y="69850"/>
                  </a:cubicBezTo>
                  <a:cubicBezTo>
                    <a:pt x="1065530" y="71120"/>
                    <a:pt x="1061720" y="68580"/>
                    <a:pt x="1057910" y="66040"/>
                  </a:cubicBezTo>
                  <a:cubicBezTo>
                    <a:pt x="1047750" y="58420"/>
                    <a:pt x="1037590" y="49530"/>
                    <a:pt x="1023620" y="53340"/>
                  </a:cubicBezTo>
                  <a:cubicBezTo>
                    <a:pt x="1022350" y="53340"/>
                    <a:pt x="1019810" y="52070"/>
                    <a:pt x="1018540" y="50800"/>
                  </a:cubicBezTo>
                  <a:cubicBezTo>
                    <a:pt x="1014730" y="49530"/>
                    <a:pt x="1012190" y="46990"/>
                    <a:pt x="1007110" y="44450"/>
                  </a:cubicBezTo>
                  <a:cubicBezTo>
                    <a:pt x="1007110" y="48260"/>
                    <a:pt x="1007110" y="49530"/>
                    <a:pt x="1008380" y="52070"/>
                  </a:cubicBezTo>
                  <a:cubicBezTo>
                    <a:pt x="1005840" y="54610"/>
                    <a:pt x="1004570" y="53340"/>
                    <a:pt x="1003300" y="52070"/>
                  </a:cubicBezTo>
                  <a:cubicBezTo>
                    <a:pt x="1002030" y="53340"/>
                    <a:pt x="1000760" y="55880"/>
                    <a:pt x="999490" y="55880"/>
                  </a:cubicBezTo>
                  <a:cubicBezTo>
                    <a:pt x="993140" y="58420"/>
                    <a:pt x="986790" y="59690"/>
                    <a:pt x="980440" y="62230"/>
                  </a:cubicBezTo>
                  <a:cubicBezTo>
                    <a:pt x="977900" y="63500"/>
                    <a:pt x="975360" y="64770"/>
                    <a:pt x="974090" y="66040"/>
                  </a:cubicBezTo>
                  <a:cubicBezTo>
                    <a:pt x="969010" y="69850"/>
                    <a:pt x="965200" y="76200"/>
                    <a:pt x="956310" y="74930"/>
                  </a:cubicBezTo>
                  <a:cubicBezTo>
                    <a:pt x="955040" y="74930"/>
                    <a:pt x="952500" y="77470"/>
                    <a:pt x="949960" y="77470"/>
                  </a:cubicBezTo>
                  <a:cubicBezTo>
                    <a:pt x="947420" y="78740"/>
                    <a:pt x="943610" y="78740"/>
                    <a:pt x="941070" y="80010"/>
                  </a:cubicBezTo>
                  <a:lnTo>
                    <a:pt x="938530" y="80010"/>
                  </a:lnTo>
                  <a:cubicBezTo>
                    <a:pt x="930910" y="82550"/>
                    <a:pt x="924560" y="85090"/>
                    <a:pt x="916940" y="86360"/>
                  </a:cubicBezTo>
                  <a:lnTo>
                    <a:pt x="911860" y="86360"/>
                  </a:lnTo>
                  <a:cubicBezTo>
                    <a:pt x="905510" y="86360"/>
                    <a:pt x="900430" y="85090"/>
                    <a:pt x="894080" y="85090"/>
                  </a:cubicBezTo>
                  <a:cubicBezTo>
                    <a:pt x="887730" y="85090"/>
                    <a:pt x="881380" y="87630"/>
                    <a:pt x="875030" y="87630"/>
                  </a:cubicBezTo>
                  <a:cubicBezTo>
                    <a:pt x="867410" y="87630"/>
                    <a:pt x="858520" y="87630"/>
                    <a:pt x="852170" y="82550"/>
                  </a:cubicBezTo>
                  <a:cubicBezTo>
                    <a:pt x="850900" y="81280"/>
                    <a:pt x="847090" y="81280"/>
                    <a:pt x="844550" y="82550"/>
                  </a:cubicBezTo>
                  <a:cubicBezTo>
                    <a:pt x="835660" y="83820"/>
                    <a:pt x="826770" y="85090"/>
                    <a:pt x="819150" y="87630"/>
                  </a:cubicBezTo>
                  <a:cubicBezTo>
                    <a:pt x="811530" y="90170"/>
                    <a:pt x="807720" y="87630"/>
                    <a:pt x="805180" y="81280"/>
                  </a:cubicBezTo>
                  <a:cubicBezTo>
                    <a:pt x="803910" y="78740"/>
                    <a:pt x="801370" y="76200"/>
                    <a:pt x="798830" y="73660"/>
                  </a:cubicBezTo>
                  <a:cubicBezTo>
                    <a:pt x="795020" y="71120"/>
                    <a:pt x="791210" y="67310"/>
                    <a:pt x="787400" y="67310"/>
                  </a:cubicBezTo>
                  <a:cubicBezTo>
                    <a:pt x="778510" y="67310"/>
                    <a:pt x="773430" y="62230"/>
                    <a:pt x="767080" y="58420"/>
                  </a:cubicBezTo>
                  <a:cubicBezTo>
                    <a:pt x="756920" y="52070"/>
                    <a:pt x="748030" y="44450"/>
                    <a:pt x="735330" y="45720"/>
                  </a:cubicBezTo>
                  <a:lnTo>
                    <a:pt x="735330" y="39370"/>
                  </a:lnTo>
                  <a:cubicBezTo>
                    <a:pt x="737870" y="39370"/>
                    <a:pt x="740410" y="39370"/>
                    <a:pt x="742950" y="38100"/>
                  </a:cubicBezTo>
                  <a:cubicBezTo>
                    <a:pt x="739140" y="35560"/>
                    <a:pt x="739140" y="31750"/>
                    <a:pt x="736600" y="29210"/>
                  </a:cubicBezTo>
                  <a:cubicBezTo>
                    <a:pt x="731520" y="25400"/>
                    <a:pt x="726440" y="24130"/>
                    <a:pt x="721360" y="21590"/>
                  </a:cubicBezTo>
                  <a:cubicBezTo>
                    <a:pt x="717550" y="20320"/>
                    <a:pt x="712470" y="20320"/>
                    <a:pt x="715010" y="26670"/>
                  </a:cubicBezTo>
                  <a:cubicBezTo>
                    <a:pt x="708660" y="27940"/>
                    <a:pt x="703580" y="27940"/>
                    <a:pt x="701040" y="30480"/>
                  </a:cubicBezTo>
                  <a:cubicBezTo>
                    <a:pt x="695960" y="34290"/>
                    <a:pt x="690880" y="31750"/>
                    <a:pt x="687070" y="29210"/>
                  </a:cubicBezTo>
                  <a:cubicBezTo>
                    <a:pt x="684530" y="27940"/>
                    <a:pt x="681990" y="26670"/>
                    <a:pt x="679450" y="27940"/>
                  </a:cubicBezTo>
                  <a:cubicBezTo>
                    <a:pt x="664210" y="35560"/>
                    <a:pt x="648970" y="31750"/>
                    <a:pt x="633730" y="31750"/>
                  </a:cubicBezTo>
                  <a:cubicBezTo>
                    <a:pt x="631190" y="31750"/>
                    <a:pt x="628650" y="30480"/>
                    <a:pt x="624840" y="30480"/>
                  </a:cubicBezTo>
                  <a:cubicBezTo>
                    <a:pt x="619760" y="29210"/>
                    <a:pt x="615950" y="26670"/>
                    <a:pt x="610870" y="25400"/>
                  </a:cubicBezTo>
                  <a:cubicBezTo>
                    <a:pt x="605790" y="24130"/>
                    <a:pt x="599440" y="22860"/>
                    <a:pt x="594360" y="21590"/>
                  </a:cubicBezTo>
                  <a:lnTo>
                    <a:pt x="590550" y="21590"/>
                  </a:lnTo>
                  <a:cubicBezTo>
                    <a:pt x="581660" y="21590"/>
                    <a:pt x="572770" y="22860"/>
                    <a:pt x="565150" y="22860"/>
                  </a:cubicBezTo>
                  <a:cubicBezTo>
                    <a:pt x="558800" y="22860"/>
                    <a:pt x="552450" y="20320"/>
                    <a:pt x="544830" y="19050"/>
                  </a:cubicBezTo>
                  <a:cubicBezTo>
                    <a:pt x="543560" y="8890"/>
                    <a:pt x="533400" y="11430"/>
                    <a:pt x="527050" y="6350"/>
                  </a:cubicBezTo>
                  <a:cubicBezTo>
                    <a:pt x="525780" y="5080"/>
                    <a:pt x="523240" y="6350"/>
                    <a:pt x="521970" y="6350"/>
                  </a:cubicBezTo>
                  <a:cubicBezTo>
                    <a:pt x="514350" y="5080"/>
                    <a:pt x="509270" y="8890"/>
                    <a:pt x="506730" y="15240"/>
                  </a:cubicBezTo>
                  <a:cubicBezTo>
                    <a:pt x="502920" y="21590"/>
                    <a:pt x="492760" y="24130"/>
                    <a:pt x="496570" y="34290"/>
                  </a:cubicBezTo>
                  <a:cubicBezTo>
                    <a:pt x="497840" y="35560"/>
                    <a:pt x="500380" y="36830"/>
                    <a:pt x="501650" y="39370"/>
                  </a:cubicBezTo>
                  <a:cubicBezTo>
                    <a:pt x="501650" y="43180"/>
                    <a:pt x="500380" y="45720"/>
                    <a:pt x="496570" y="44450"/>
                  </a:cubicBezTo>
                  <a:cubicBezTo>
                    <a:pt x="495300" y="44450"/>
                    <a:pt x="494030" y="46990"/>
                    <a:pt x="492760" y="48260"/>
                  </a:cubicBezTo>
                  <a:cubicBezTo>
                    <a:pt x="491490" y="49530"/>
                    <a:pt x="491490" y="52070"/>
                    <a:pt x="490220" y="52070"/>
                  </a:cubicBezTo>
                  <a:cubicBezTo>
                    <a:pt x="482600" y="54610"/>
                    <a:pt x="477520" y="60960"/>
                    <a:pt x="468630" y="59690"/>
                  </a:cubicBezTo>
                  <a:lnTo>
                    <a:pt x="466090" y="59690"/>
                  </a:lnTo>
                  <a:cubicBezTo>
                    <a:pt x="458470" y="66040"/>
                    <a:pt x="450850" y="64770"/>
                    <a:pt x="441960" y="63500"/>
                  </a:cubicBezTo>
                  <a:cubicBezTo>
                    <a:pt x="438150" y="62230"/>
                    <a:pt x="433070" y="63500"/>
                    <a:pt x="427990" y="63500"/>
                  </a:cubicBezTo>
                  <a:cubicBezTo>
                    <a:pt x="424180" y="63500"/>
                    <a:pt x="420370" y="63500"/>
                    <a:pt x="416560" y="60960"/>
                  </a:cubicBezTo>
                  <a:cubicBezTo>
                    <a:pt x="411480" y="58420"/>
                    <a:pt x="406400" y="54610"/>
                    <a:pt x="401320" y="52070"/>
                  </a:cubicBezTo>
                  <a:cubicBezTo>
                    <a:pt x="396240" y="49530"/>
                    <a:pt x="389890" y="49530"/>
                    <a:pt x="389890" y="40640"/>
                  </a:cubicBezTo>
                  <a:cubicBezTo>
                    <a:pt x="389890" y="39370"/>
                    <a:pt x="387350" y="38100"/>
                    <a:pt x="387350" y="36830"/>
                  </a:cubicBezTo>
                  <a:cubicBezTo>
                    <a:pt x="378460" y="44450"/>
                    <a:pt x="370840" y="50800"/>
                    <a:pt x="363220" y="57150"/>
                  </a:cubicBezTo>
                  <a:cubicBezTo>
                    <a:pt x="359410" y="60960"/>
                    <a:pt x="354330" y="66040"/>
                    <a:pt x="356870" y="72390"/>
                  </a:cubicBezTo>
                  <a:cubicBezTo>
                    <a:pt x="356870" y="73660"/>
                    <a:pt x="355600" y="74930"/>
                    <a:pt x="355600" y="76200"/>
                  </a:cubicBezTo>
                  <a:cubicBezTo>
                    <a:pt x="354330" y="78740"/>
                    <a:pt x="353060" y="81280"/>
                    <a:pt x="350520" y="82550"/>
                  </a:cubicBezTo>
                  <a:cubicBezTo>
                    <a:pt x="347980" y="86360"/>
                    <a:pt x="345440" y="90170"/>
                    <a:pt x="342900" y="95250"/>
                  </a:cubicBezTo>
                  <a:lnTo>
                    <a:pt x="335280" y="102870"/>
                  </a:lnTo>
                  <a:cubicBezTo>
                    <a:pt x="332740" y="106680"/>
                    <a:pt x="330200" y="110490"/>
                    <a:pt x="326390" y="113030"/>
                  </a:cubicBezTo>
                  <a:cubicBezTo>
                    <a:pt x="317500" y="120650"/>
                    <a:pt x="308610" y="128270"/>
                    <a:pt x="298450" y="135890"/>
                  </a:cubicBezTo>
                  <a:cubicBezTo>
                    <a:pt x="293370" y="140970"/>
                    <a:pt x="287020" y="144780"/>
                    <a:pt x="281940" y="149860"/>
                  </a:cubicBezTo>
                  <a:cubicBezTo>
                    <a:pt x="273050" y="157480"/>
                    <a:pt x="262890" y="163830"/>
                    <a:pt x="257810" y="175260"/>
                  </a:cubicBezTo>
                  <a:cubicBezTo>
                    <a:pt x="257810" y="176530"/>
                    <a:pt x="255270" y="177800"/>
                    <a:pt x="254000" y="179070"/>
                  </a:cubicBezTo>
                  <a:cubicBezTo>
                    <a:pt x="247650" y="184150"/>
                    <a:pt x="237490" y="184150"/>
                    <a:pt x="237490" y="194310"/>
                  </a:cubicBezTo>
                  <a:cubicBezTo>
                    <a:pt x="227330" y="194310"/>
                    <a:pt x="222250" y="201930"/>
                    <a:pt x="217170" y="208280"/>
                  </a:cubicBezTo>
                  <a:cubicBezTo>
                    <a:pt x="213360" y="213360"/>
                    <a:pt x="209550" y="219710"/>
                    <a:pt x="204470" y="223520"/>
                  </a:cubicBezTo>
                  <a:cubicBezTo>
                    <a:pt x="199390" y="226060"/>
                    <a:pt x="193040" y="224790"/>
                    <a:pt x="186690" y="224790"/>
                  </a:cubicBezTo>
                  <a:cubicBezTo>
                    <a:pt x="184150" y="224790"/>
                    <a:pt x="181610" y="224790"/>
                    <a:pt x="181610" y="226060"/>
                  </a:cubicBezTo>
                  <a:cubicBezTo>
                    <a:pt x="176530" y="231140"/>
                    <a:pt x="170180" y="234950"/>
                    <a:pt x="166370" y="241300"/>
                  </a:cubicBezTo>
                  <a:cubicBezTo>
                    <a:pt x="162560" y="247650"/>
                    <a:pt x="158750" y="251460"/>
                    <a:pt x="152400" y="252730"/>
                  </a:cubicBezTo>
                  <a:cubicBezTo>
                    <a:pt x="146050" y="254000"/>
                    <a:pt x="139700" y="260350"/>
                    <a:pt x="130810" y="256540"/>
                  </a:cubicBezTo>
                  <a:cubicBezTo>
                    <a:pt x="123190" y="254000"/>
                    <a:pt x="114300" y="256540"/>
                    <a:pt x="109220" y="251460"/>
                  </a:cubicBezTo>
                  <a:cubicBezTo>
                    <a:pt x="99060" y="252730"/>
                    <a:pt x="91440" y="255270"/>
                    <a:pt x="82550" y="256540"/>
                  </a:cubicBezTo>
                  <a:cubicBezTo>
                    <a:pt x="72390" y="259080"/>
                    <a:pt x="60960" y="257810"/>
                    <a:pt x="52070" y="265430"/>
                  </a:cubicBezTo>
                  <a:cubicBezTo>
                    <a:pt x="44450" y="271780"/>
                    <a:pt x="38100" y="278130"/>
                    <a:pt x="26670" y="276860"/>
                  </a:cubicBezTo>
                  <a:cubicBezTo>
                    <a:pt x="27940" y="284480"/>
                    <a:pt x="29210" y="290830"/>
                    <a:pt x="30480" y="298450"/>
                  </a:cubicBezTo>
                  <a:cubicBezTo>
                    <a:pt x="33020" y="318770"/>
                    <a:pt x="35560" y="339090"/>
                    <a:pt x="36830" y="359410"/>
                  </a:cubicBezTo>
                  <a:cubicBezTo>
                    <a:pt x="40640" y="384810"/>
                    <a:pt x="41910" y="408940"/>
                    <a:pt x="39370" y="433070"/>
                  </a:cubicBezTo>
                  <a:cubicBezTo>
                    <a:pt x="36830" y="467360"/>
                    <a:pt x="25400" y="1640840"/>
                    <a:pt x="13970" y="1672590"/>
                  </a:cubicBezTo>
                  <a:lnTo>
                    <a:pt x="2540" y="1699260"/>
                  </a:lnTo>
                  <a:cubicBezTo>
                    <a:pt x="0" y="1705610"/>
                    <a:pt x="3810" y="1709420"/>
                    <a:pt x="10160" y="1710690"/>
                  </a:cubicBezTo>
                  <a:cubicBezTo>
                    <a:pt x="17780" y="1711960"/>
                    <a:pt x="20320" y="1717040"/>
                    <a:pt x="22860" y="1723390"/>
                  </a:cubicBezTo>
                  <a:cubicBezTo>
                    <a:pt x="25400" y="1733550"/>
                    <a:pt x="21590" y="1743710"/>
                    <a:pt x="26670" y="1753870"/>
                  </a:cubicBezTo>
                  <a:cubicBezTo>
                    <a:pt x="29210" y="1758950"/>
                    <a:pt x="26670" y="1767840"/>
                    <a:pt x="25400" y="1775460"/>
                  </a:cubicBezTo>
                  <a:cubicBezTo>
                    <a:pt x="24130" y="1785620"/>
                    <a:pt x="26670" y="1795780"/>
                    <a:pt x="30480" y="1804670"/>
                  </a:cubicBezTo>
                  <a:cubicBezTo>
                    <a:pt x="39370" y="1819910"/>
                    <a:pt x="40640" y="1837690"/>
                    <a:pt x="40640" y="1854200"/>
                  </a:cubicBezTo>
                  <a:cubicBezTo>
                    <a:pt x="40640" y="1858010"/>
                    <a:pt x="41910" y="1861820"/>
                    <a:pt x="43180" y="1864360"/>
                  </a:cubicBezTo>
                  <a:cubicBezTo>
                    <a:pt x="45720" y="1866900"/>
                    <a:pt x="50800" y="1869440"/>
                    <a:pt x="55880" y="1870710"/>
                  </a:cubicBezTo>
                  <a:lnTo>
                    <a:pt x="86360" y="1885950"/>
                  </a:lnTo>
                  <a:cubicBezTo>
                    <a:pt x="100330" y="1893570"/>
                    <a:pt x="111760" y="1892300"/>
                    <a:pt x="124460" y="1883410"/>
                  </a:cubicBezTo>
                  <a:cubicBezTo>
                    <a:pt x="125730" y="1882140"/>
                    <a:pt x="129540" y="1880870"/>
                    <a:pt x="130810" y="1880870"/>
                  </a:cubicBezTo>
                  <a:cubicBezTo>
                    <a:pt x="139700" y="1882140"/>
                    <a:pt x="148590" y="1882140"/>
                    <a:pt x="156210" y="1889760"/>
                  </a:cubicBezTo>
                  <a:cubicBezTo>
                    <a:pt x="165100" y="1897380"/>
                    <a:pt x="177800" y="1902460"/>
                    <a:pt x="187960" y="1908810"/>
                  </a:cubicBezTo>
                  <a:cubicBezTo>
                    <a:pt x="194310" y="1912620"/>
                    <a:pt x="201930" y="1917700"/>
                    <a:pt x="205740" y="1922780"/>
                  </a:cubicBezTo>
                  <a:cubicBezTo>
                    <a:pt x="208280" y="1925320"/>
                    <a:pt x="210820" y="1927860"/>
                    <a:pt x="213360" y="1929130"/>
                  </a:cubicBezTo>
                  <a:cubicBezTo>
                    <a:pt x="227330" y="1934210"/>
                    <a:pt x="234950" y="1946910"/>
                    <a:pt x="243840" y="1957070"/>
                  </a:cubicBezTo>
                  <a:cubicBezTo>
                    <a:pt x="251460" y="1965960"/>
                    <a:pt x="261620" y="1971040"/>
                    <a:pt x="273050" y="1972310"/>
                  </a:cubicBezTo>
                  <a:cubicBezTo>
                    <a:pt x="285750" y="1974850"/>
                    <a:pt x="298450" y="1976120"/>
                    <a:pt x="311150" y="1978660"/>
                  </a:cubicBezTo>
                  <a:cubicBezTo>
                    <a:pt x="316230" y="1979930"/>
                    <a:pt x="322580" y="1981200"/>
                    <a:pt x="327660" y="1983740"/>
                  </a:cubicBezTo>
                  <a:cubicBezTo>
                    <a:pt x="334010" y="1986280"/>
                    <a:pt x="340360" y="1986280"/>
                    <a:pt x="345440" y="1990090"/>
                  </a:cubicBezTo>
                  <a:cubicBezTo>
                    <a:pt x="353060" y="1996440"/>
                    <a:pt x="360680" y="2000250"/>
                    <a:pt x="370840" y="1997710"/>
                  </a:cubicBezTo>
                  <a:cubicBezTo>
                    <a:pt x="374650" y="1996440"/>
                    <a:pt x="379730" y="1998980"/>
                    <a:pt x="383540" y="2000250"/>
                  </a:cubicBezTo>
                  <a:cubicBezTo>
                    <a:pt x="384810" y="2000250"/>
                    <a:pt x="386080" y="2001520"/>
                    <a:pt x="387350" y="2001520"/>
                  </a:cubicBezTo>
                  <a:cubicBezTo>
                    <a:pt x="401320" y="2002790"/>
                    <a:pt x="414020" y="2000250"/>
                    <a:pt x="426720" y="1997710"/>
                  </a:cubicBezTo>
                  <a:cubicBezTo>
                    <a:pt x="431800" y="1996440"/>
                    <a:pt x="436880" y="1995170"/>
                    <a:pt x="441960" y="1992630"/>
                  </a:cubicBezTo>
                  <a:cubicBezTo>
                    <a:pt x="455930" y="1986280"/>
                    <a:pt x="469900" y="1979930"/>
                    <a:pt x="482600" y="1972310"/>
                  </a:cubicBezTo>
                  <a:cubicBezTo>
                    <a:pt x="491490" y="1967230"/>
                    <a:pt x="500380" y="1962150"/>
                    <a:pt x="510540" y="1967230"/>
                  </a:cubicBezTo>
                  <a:lnTo>
                    <a:pt x="515620" y="1967230"/>
                  </a:lnTo>
                  <a:cubicBezTo>
                    <a:pt x="524510" y="1967230"/>
                    <a:pt x="533400" y="1965960"/>
                    <a:pt x="541020" y="1964690"/>
                  </a:cubicBezTo>
                  <a:cubicBezTo>
                    <a:pt x="542290" y="1964690"/>
                    <a:pt x="544830" y="1964690"/>
                    <a:pt x="544830" y="1963420"/>
                  </a:cubicBezTo>
                  <a:cubicBezTo>
                    <a:pt x="548640" y="1958340"/>
                    <a:pt x="554990" y="1958340"/>
                    <a:pt x="561340" y="1957070"/>
                  </a:cubicBezTo>
                  <a:cubicBezTo>
                    <a:pt x="571500" y="1955800"/>
                    <a:pt x="581660" y="1955800"/>
                    <a:pt x="589280" y="1949450"/>
                  </a:cubicBezTo>
                  <a:cubicBezTo>
                    <a:pt x="596900" y="1944370"/>
                    <a:pt x="604520" y="1943100"/>
                    <a:pt x="613410" y="1941830"/>
                  </a:cubicBezTo>
                  <a:cubicBezTo>
                    <a:pt x="614680" y="1941830"/>
                    <a:pt x="617220" y="1940560"/>
                    <a:pt x="618490" y="1940560"/>
                  </a:cubicBezTo>
                  <a:cubicBezTo>
                    <a:pt x="624840" y="1939290"/>
                    <a:pt x="631190" y="1935480"/>
                    <a:pt x="636270" y="1936750"/>
                  </a:cubicBezTo>
                  <a:cubicBezTo>
                    <a:pt x="647700" y="1939290"/>
                    <a:pt x="652780" y="1935480"/>
                    <a:pt x="660400" y="1925320"/>
                  </a:cubicBezTo>
                  <a:cubicBezTo>
                    <a:pt x="661670" y="1922780"/>
                    <a:pt x="665480" y="1921510"/>
                    <a:pt x="668020" y="1920240"/>
                  </a:cubicBezTo>
                  <a:cubicBezTo>
                    <a:pt x="674370" y="1918970"/>
                    <a:pt x="680720" y="1920240"/>
                    <a:pt x="687070" y="1918970"/>
                  </a:cubicBezTo>
                  <a:cubicBezTo>
                    <a:pt x="690880" y="1918970"/>
                    <a:pt x="694690" y="1915160"/>
                    <a:pt x="697230" y="1915160"/>
                  </a:cubicBezTo>
                  <a:cubicBezTo>
                    <a:pt x="707390" y="1916430"/>
                    <a:pt x="718820" y="1912620"/>
                    <a:pt x="727710" y="1918970"/>
                  </a:cubicBezTo>
                  <a:cubicBezTo>
                    <a:pt x="728980" y="1920240"/>
                    <a:pt x="731520" y="1920240"/>
                    <a:pt x="734060" y="1920240"/>
                  </a:cubicBezTo>
                  <a:cubicBezTo>
                    <a:pt x="750570" y="1921510"/>
                    <a:pt x="764540" y="1926590"/>
                    <a:pt x="775970" y="1936750"/>
                  </a:cubicBezTo>
                  <a:cubicBezTo>
                    <a:pt x="779780" y="1940560"/>
                    <a:pt x="784860" y="1943100"/>
                    <a:pt x="788670" y="1945640"/>
                  </a:cubicBezTo>
                  <a:cubicBezTo>
                    <a:pt x="792480" y="1948180"/>
                    <a:pt x="797560" y="1948180"/>
                    <a:pt x="801370" y="1949450"/>
                  </a:cubicBezTo>
                  <a:cubicBezTo>
                    <a:pt x="805180" y="1950720"/>
                    <a:pt x="807720" y="1951990"/>
                    <a:pt x="811530" y="1951990"/>
                  </a:cubicBezTo>
                  <a:cubicBezTo>
                    <a:pt x="817880" y="1951990"/>
                    <a:pt x="822960" y="1954530"/>
                    <a:pt x="826770" y="1959610"/>
                  </a:cubicBezTo>
                  <a:cubicBezTo>
                    <a:pt x="828040" y="1960880"/>
                    <a:pt x="829310" y="1962150"/>
                    <a:pt x="830580" y="1964690"/>
                  </a:cubicBezTo>
                  <a:cubicBezTo>
                    <a:pt x="829310" y="1968500"/>
                    <a:pt x="836930" y="1978660"/>
                    <a:pt x="842010" y="1978660"/>
                  </a:cubicBezTo>
                  <a:cubicBezTo>
                    <a:pt x="850900" y="1978660"/>
                    <a:pt x="859790" y="1981200"/>
                    <a:pt x="867410" y="1987550"/>
                  </a:cubicBezTo>
                  <a:cubicBezTo>
                    <a:pt x="868680" y="1988820"/>
                    <a:pt x="871220" y="1988820"/>
                    <a:pt x="873760" y="1987550"/>
                  </a:cubicBezTo>
                  <a:cubicBezTo>
                    <a:pt x="877570" y="1986280"/>
                    <a:pt x="880110" y="1986280"/>
                    <a:pt x="882650" y="1990090"/>
                  </a:cubicBezTo>
                  <a:cubicBezTo>
                    <a:pt x="883920" y="1991360"/>
                    <a:pt x="889000" y="1991360"/>
                    <a:pt x="891540" y="1991360"/>
                  </a:cubicBezTo>
                  <a:cubicBezTo>
                    <a:pt x="897890" y="1991360"/>
                    <a:pt x="905510" y="1990090"/>
                    <a:pt x="911860" y="1991360"/>
                  </a:cubicBezTo>
                  <a:cubicBezTo>
                    <a:pt x="923290" y="1992630"/>
                    <a:pt x="933450" y="1993900"/>
                    <a:pt x="944880" y="1996440"/>
                  </a:cubicBezTo>
                  <a:cubicBezTo>
                    <a:pt x="947420" y="1996440"/>
                    <a:pt x="949960" y="1997710"/>
                    <a:pt x="951230" y="1998980"/>
                  </a:cubicBezTo>
                  <a:cubicBezTo>
                    <a:pt x="953770" y="2005330"/>
                    <a:pt x="960120" y="2005330"/>
                    <a:pt x="963930" y="2006600"/>
                  </a:cubicBezTo>
                  <a:cubicBezTo>
                    <a:pt x="967740" y="2007870"/>
                    <a:pt x="972820" y="2009140"/>
                    <a:pt x="975360" y="2009140"/>
                  </a:cubicBezTo>
                  <a:cubicBezTo>
                    <a:pt x="976630" y="2007870"/>
                    <a:pt x="979170" y="2006600"/>
                    <a:pt x="981710" y="2004060"/>
                  </a:cubicBezTo>
                  <a:cubicBezTo>
                    <a:pt x="976630" y="2004060"/>
                    <a:pt x="974090" y="2005330"/>
                    <a:pt x="971550" y="2005330"/>
                  </a:cubicBezTo>
                  <a:cubicBezTo>
                    <a:pt x="976630" y="1998980"/>
                    <a:pt x="981710" y="1997710"/>
                    <a:pt x="988060" y="2001520"/>
                  </a:cubicBezTo>
                  <a:cubicBezTo>
                    <a:pt x="995680" y="2007870"/>
                    <a:pt x="1002030" y="2007870"/>
                    <a:pt x="1010920" y="2001520"/>
                  </a:cubicBezTo>
                  <a:lnTo>
                    <a:pt x="1018540" y="1997710"/>
                  </a:lnTo>
                  <a:lnTo>
                    <a:pt x="1018540" y="1991360"/>
                  </a:lnTo>
                  <a:cubicBezTo>
                    <a:pt x="1022350" y="1992630"/>
                    <a:pt x="1026160" y="1995170"/>
                    <a:pt x="1028700" y="1995170"/>
                  </a:cubicBezTo>
                  <a:cubicBezTo>
                    <a:pt x="1036320" y="1991360"/>
                    <a:pt x="1043940" y="1987550"/>
                    <a:pt x="1050290" y="1982470"/>
                  </a:cubicBezTo>
                  <a:cubicBezTo>
                    <a:pt x="1057910" y="1977390"/>
                    <a:pt x="1064260" y="1971040"/>
                    <a:pt x="1070610" y="1965960"/>
                  </a:cubicBezTo>
                  <a:cubicBezTo>
                    <a:pt x="1071880" y="1965960"/>
                    <a:pt x="1071880" y="1964690"/>
                    <a:pt x="1073150" y="1964690"/>
                  </a:cubicBezTo>
                  <a:cubicBezTo>
                    <a:pt x="1082040" y="1962150"/>
                    <a:pt x="1089660" y="1960880"/>
                    <a:pt x="1098550" y="1958340"/>
                  </a:cubicBezTo>
                  <a:cubicBezTo>
                    <a:pt x="1103630" y="1957070"/>
                    <a:pt x="1107440" y="1954530"/>
                    <a:pt x="1112520" y="1953260"/>
                  </a:cubicBezTo>
                  <a:cubicBezTo>
                    <a:pt x="1116330" y="1951990"/>
                    <a:pt x="1118870" y="1951990"/>
                    <a:pt x="1122680" y="1950720"/>
                  </a:cubicBezTo>
                  <a:lnTo>
                    <a:pt x="1135380" y="1950720"/>
                  </a:lnTo>
                  <a:cubicBezTo>
                    <a:pt x="1137920" y="1950720"/>
                    <a:pt x="1141730" y="1950720"/>
                    <a:pt x="1144270" y="1949450"/>
                  </a:cubicBezTo>
                  <a:cubicBezTo>
                    <a:pt x="1145540" y="1946910"/>
                    <a:pt x="1148080" y="1943100"/>
                    <a:pt x="1149350" y="1943100"/>
                  </a:cubicBezTo>
                  <a:cubicBezTo>
                    <a:pt x="1153160" y="1943100"/>
                    <a:pt x="1155700" y="1945640"/>
                    <a:pt x="1159510" y="1946910"/>
                  </a:cubicBezTo>
                  <a:cubicBezTo>
                    <a:pt x="1160780" y="1946910"/>
                    <a:pt x="1160780" y="1948180"/>
                    <a:pt x="1160780" y="1949450"/>
                  </a:cubicBezTo>
                  <a:cubicBezTo>
                    <a:pt x="1165860" y="1954530"/>
                    <a:pt x="1169670" y="1960880"/>
                    <a:pt x="1174750" y="1965960"/>
                  </a:cubicBezTo>
                  <a:cubicBezTo>
                    <a:pt x="1181100" y="1972310"/>
                    <a:pt x="1187450" y="1972310"/>
                    <a:pt x="1191260" y="1968500"/>
                  </a:cubicBezTo>
                  <a:cubicBezTo>
                    <a:pt x="1197610" y="1963420"/>
                    <a:pt x="1202690" y="1959610"/>
                    <a:pt x="1211580" y="1962150"/>
                  </a:cubicBezTo>
                  <a:cubicBezTo>
                    <a:pt x="1212850" y="1962150"/>
                    <a:pt x="1215390" y="1963420"/>
                    <a:pt x="1216660" y="1962150"/>
                  </a:cubicBezTo>
                  <a:cubicBezTo>
                    <a:pt x="1223010" y="1959610"/>
                    <a:pt x="1230630" y="1957070"/>
                    <a:pt x="1236980" y="1953260"/>
                  </a:cubicBezTo>
                  <a:cubicBezTo>
                    <a:pt x="1240790" y="1951990"/>
                    <a:pt x="1245870" y="1951990"/>
                    <a:pt x="1247140" y="1949450"/>
                  </a:cubicBezTo>
                  <a:cubicBezTo>
                    <a:pt x="1250950" y="1941830"/>
                    <a:pt x="1257300" y="1938020"/>
                    <a:pt x="1263650" y="1932940"/>
                  </a:cubicBezTo>
                  <a:cubicBezTo>
                    <a:pt x="1267460" y="1929130"/>
                    <a:pt x="1271270" y="1924050"/>
                    <a:pt x="1275080" y="1922780"/>
                  </a:cubicBezTo>
                  <a:cubicBezTo>
                    <a:pt x="1283970" y="1920240"/>
                    <a:pt x="1290320" y="1912620"/>
                    <a:pt x="1297940" y="1907540"/>
                  </a:cubicBezTo>
                  <a:cubicBezTo>
                    <a:pt x="1304290" y="1903730"/>
                    <a:pt x="1308100" y="1896110"/>
                    <a:pt x="1314450" y="1894840"/>
                  </a:cubicBezTo>
                  <a:cubicBezTo>
                    <a:pt x="1324610" y="1892300"/>
                    <a:pt x="1332230" y="1885950"/>
                    <a:pt x="1341120" y="1879600"/>
                  </a:cubicBezTo>
                  <a:cubicBezTo>
                    <a:pt x="1346200" y="1875790"/>
                    <a:pt x="1352550" y="1873250"/>
                    <a:pt x="1358900" y="1874520"/>
                  </a:cubicBezTo>
                  <a:cubicBezTo>
                    <a:pt x="1362710" y="1875790"/>
                    <a:pt x="1367790" y="1874520"/>
                    <a:pt x="1370330" y="1873250"/>
                  </a:cubicBezTo>
                  <a:cubicBezTo>
                    <a:pt x="1375410" y="1870710"/>
                    <a:pt x="1380490" y="1866900"/>
                    <a:pt x="1385570" y="1864360"/>
                  </a:cubicBezTo>
                  <a:cubicBezTo>
                    <a:pt x="1389380" y="1861820"/>
                    <a:pt x="1393190" y="1859280"/>
                    <a:pt x="1397000" y="1859280"/>
                  </a:cubicBezTo>
                  <a:cubicBezTo>
                    <a:pt x="1409700" y="1858010"/>
                    <a:pt x="1419860" y="1855470"/>
                    <a:pt x="1426210" y="1842770"/>
                  </a:cubicBezTo>
                  <a:cubicBezTo>
                    <a:pt x="1428750" y="1837690"/>
                    <a:pt x="1441450" y="1831340"/>
                    <a:pt x="1446530" y="1833880"/>
                  </a:cubicBezTo>
                  <a:cubicBezTo>
                    <a:pt x="1455420" y="1837690"/>
                    <a:pt x="1461770" y="1835150"/>
                    <a:pt x="1466850" y="1827530"/>
                  </a:cubicBezTo>
                  <a:cubicBezTo>
                    <a:pt x="1470660" y="1823720"/>
                    <a:pt x="1475740" y="1824990"/>
                    <a:pt x="1479550" y="1827530"/>
                  </a:cubicBezTo>
                  <a:cubicBezTo>
                    <a:pt x="1482090" y="1830070"/>
                    <a:pt x="1484630" y="1831340"/>
                    <a:pt x="1487170" y="1831340"/>
                  </a:cubicBezTo>
                  <a:cubicBezTo>
                    <a:pt x="1496060" y="1832610"/>
                    <a:pt x="1506220" y="1831340"/>
                    <a:pt x="1515110" y="1832610"/>
                  </a:cubicBezTo>
                  <a:cubicBezTo>
                    <a:pt x="1522730" y="1833880"/>
                    <a:pt x="1530350" y="1831340"/>
                    <a:pt x="1535430" y="1826260"/>
                  </a:cubicBezTo>
                  <a:cubicBezTo>
                    <a:pt x="1540510" y="1821180"/>
                    <a:pt x="1544320" y="1821180"/>
                    <a:pt x="1551940" y="1823720"/>
                  </a:cubicBezTo>
                  <a:cubicBezTo>
                    <a:pt x="1558290" y="1826260"/>
                    <a:pt x="1563370" y="1832610"/>
                    <a:pt x="1572260" y="1831340"/>
                  </a:cubicBezTo>
                  <a:cubicBezTo>
                    <a:pt x="1579880" y="1830070"/>
                    <a:pt x="1588770" y="1833880"/>
                    <a:pt x="1597660" y="1830070"/>
                  </a:cubicBezTo>
                  <a:lnTo>
                    <a:pt x="1602740" y="1830070"/>
                  </a:lnTo>
                  <a:cubicBezTo>
                    <a:pt x="1610360" y="1832610"/>
                    <a:pt x="1617980" y="1833880"/>
                    <a:pt x="1624330" y="1840230"/>
                  </a:cubicBezTo>
                  <a:cubicBezTo>
                    <a:pt x="1631950" y="1846580"/>
                    <a:pt x="1633220" y="1799590"/>
                    <a:pt x="1640840" y="1804670"/>
                  </a:cubicBezTo>
                  <a:cubicBezTo>
                    <a:pt x="1652270" y="1812290"/>
                    <a:pt x="1649730" y="1804670"/>
                    <a:pt x="1661160" y="1811020"/>
                  </a:cubicBezTo>
                  <a:cubicBezTo>
                    <a:pt x="1670050" y="1814830"/>
                    <a:pt x="1666240" y="1800860"/>
                    <a:pt x="1676400" y="1803400"/>
                  </a:cubicBezTo>
                  <a:cubicBezTo>
                    <a:pt x="1677670" y="1803400"/>
                    <a:pt x="1692910" y="1813560"/>
                    <a:pt x="1692910" y="1812290"/>
                  </a:cubicBezTo>
                  <a:cubicBezTo>
                    <a:pt x="1699260" y="1808480"/>
                    <a:pt x="1705610" y="1770380"/>
                    <a:pt x="1711960" y="1771650"/>
                  </a:cubicBezTo>
                  <a:cubicBezTo>
                    <a:pt x="1724660" y="1775460"/>
                    <a:pt x="1736090" y="1772920"/>
                    <a:pt x="1747520" y="1767840"/>
                  </a:cubicBezTo>
                  <a:cubicBezTo>
                    <a:pt x="1753870" y="1765300"/>
                    <a:pt x="1764030" y="1756410"/>
                    <a:pt x="1769110" y="1760220"/>
                  </a:cubicBezTo>
                  <a:cubicBezTo>
                    <a:pt x="1778000" y="1766570"/>
                    <a:pt x="1786890" y="1769110"/>
                    <a:pt x="1797050" y="1770380"/>
                  </a:cubicBezTo>
                  <a:cubicBezTo>
                    <a:pt x="1798320" y="1770380"/>
                    <a:pt x="1799590" y="1771650"/>
                    <a:pt x="1800860" y="1772920"/>
                  </a:cubicBezTo>
                  <a:cubicBezTo>
                    <a:pt x="1804670" y="1778000"/>
                    <a:pt x="1822450" y="1764030"/>
                    <a:pt x="1826260" y="1769110"/>
                  </a:cubicBezTo>
                  <a:cubicBezTo>
                    <a:pt x="1831340" y="1776730"/>
                    <a:pt x="1836420" y="1784350"/>
                    <a:pt x="1841500" y="1790700"/>
                  </a:cubicBezTo>
                  <a:cubicBezTo>
                    <a:pt x="1844040" y="1793240"/>
                    <a:pt x="1847850" y="1794510"/>
                    <a:pt x="1849120" y="1797050"/>
                  </a:cubicBezTo>
                  <a:cubicBezTo>
                    <a:pt x="1850390" y="1803400"/>
                    <a:pt x="1852930" y="1805940"/>
                    <a:pt x="1859280" y="1805940"/>
                  </a:cubicBezTo>
                  <a:cubicBezTo>
                    <a:pt x="1863090" y="1805940"/>
                    <a:pt x="1866900" y="1807210"/>
                    <a:pt x="1869440" y="1809750"/>
                  </a:cubicBezTo>
                  <a:cubicBezTo>
                    <a:pt x="1875790" y="1813560"/>
                    <a:pt x="1880870" y="1817370"/>
                    <a:pt x="1885950" y="1821180"/>
                  </a:cubicBezTo>
                  <a:cubicBezTo>
                    <a:pt x="1892300" y="1824990"/>
                    <a:pt x="1898650" y="1828800"/>
                    <a:pt x="1901190" y="1835150"/>
                  </a:cubicBezTo>
                  <a:cubicBezTo>
                    <a:pt x="1902460" y="1837690"/>
                    <a:pt x="1903730" y="1838960"/>
                    <a:pt x="1905000" y="1840230"/>
                  </a:cubicBezTo>
                  <a:cubicBezTo>
                    <a:pt x="1910080" y="1845310"/>
                    <a:pt x="1915160" y="1849120"/>
                    <a:pt x="1920240" y="1854200"/>
                  </a:cubicBezTo>
                  <a:cubicBezTo>
                    <a:pt x="1927860" y="1860550"/>
                    <a:pt x="1934210" y="1868170"/>
                    <a:pt x="1941830" y="1874520"/>
                  </a:cubicBezTo>
                  <a:cubicBezTo>
                    <a:pt x="1944370" y="1875790"/>
                    <a:pt x="1946910" y="1878330"/>
                    <a:pt x="1949450" y="1879600"/>
                  </a:cubicBezTo>
                  <a:cubicBezTo>
                    <a:pt x="1954530" y="1882140"/>
                    <a:pt x="1959610" y="1884680"/>
                    <a:pt x="1963420" y="1888490"/>
                  </a:cubicBezTo>
                  <a:cubicBezTo>
                    <a:pt x="1967230" y="1892300"/>
                    <a:pt x="1985010" y="1869440"/>
                    <a:pt x="1987550" y="1874520"/>
                  </a:cubicBezTo>
                  <a:cubicBezTo>
                    <a:pt x="1987550" y="1875790"/>
                    <a:pt x="1988820" y="1875790"/>
                    <a:pt x="1990090" y="1875790"/>
                  </a:cubicBezTo>
                  <a:cubicBezTo>
                    <a:pt x="1997710" y="1882140"/>
                    <a:pt x="2005330" y="1879600"/>
                    <a:pt x="2012950" y="1877060"/>
                  </a:cubicBezTo>
                  <a:cubicBezTo>
                    <a:pt x="2015490" y="1875790"/>
                    <a:pt x="2018030" y="1874520"/>
                    <a:pt x="2019300" y="1875790"/>
                  </a:cubicBezTo>
                  <a:cubicBezTo>
                    <a:pt x="2028190" y="1879600"/>
                    <a:pt x="2034540" y="1888490"/>
                    <a:pt x="2045970" y="1889760"/>
                  </a:cubicBezTo>
                  <a:cubicBezTo>
                    <a:pt x="2045970" y="1889760"/>
                    <a:pt x="2047240" y="1889760"/>
                    <a:pt x="2047240" y="1891030"/>
                  </a:cubicBezTo>
                  <a:cubicBezTo>
                    <a:pt x="2049780" y="1898650"/>
                    <a:pt x="2057400" y="1898650"/>
                    <a:pt x="2063750" y="1899920"/>
                  </a:cubicBezTo>
                  <a:cubicBezTo>
                    <a:pt x="2067560" y="1899920"/>
                    <a:pt x="2071370" y="1901190"/>
                    <a:pt x="2073910" y="1902460"/>
                  </a:cubicBezTo>
                  <a:cubicBezTo>
                    <a:pt x="2081530" y="1906270"/>
                    <a:pt x="2089150" y="1911350"/>
                    <a:pt x="2098040" y="1913890"/>
                  </a:cubicBezTo>
                  <a:cubicBezTo>
                    <a:pt x="2109470" y="1917700"/>
                    <a:pt x="2120900" y="1920240"/>
                    <a:pt x="2129790" y="1926590"/>
                  </a:cubicBezTo>
                  <a:cubicBezTo>
                    <a:pt x="2131060" y="1926590"/>
                    <a:pt x="2132330" y="1926590"/>
                    <a:pt x="2132330" y="1927860"/>
                  </a:cubicBezTo>
                  <a:cubicBezTo>
                    <a:pt x="2136140" y="1930400"/>
                    <a:pt x="2142490" y="1931670"/>
                    <a:pt x="2145030" y="1935480"/>
                  </a:cubicBezTo>
                  <a:cubicBezTo>
                    <a:pt x="2148840" y="1943100"/>
                    <a:pt x="2159000" y="1941830"/>
                    <a:pt x="2164080" y="1948180"/>
                  </a:cubicBezTo>
                  <a:lnTo>
                    <a:pt x="2165350" y="1948180"/>
                  </a:lnTo>
                  <a:cubicBezTo>
                    <a:pt x="2170430" y="1948180"/>
                    <a:pt x="2175510" y="1949450"/>
                    <a:pt x="2181860" y="1949450"/>
                  </a:cubicBezTo>
                  <a:cubicBezTo>
                    <a:pt x="2184400" y="1948180"/>
                    <a:pt x="2188210" y="1945640"/>
                    <a:pt x="2190750" y="1945640"/>
                  </a:cubicBezTo>
                  <a:cubicBezTo>
                    <a:pt x="2202180" y="1949450"/>
                    <a:pt x="2213610" y="1949450"/>
                    <a:pt x="2221230" y="1939290"/>
                  </a:cubicBezTo>
                  <a:cubicBezTo>
                    <a:pt x="2222500" y="1938020"/>
                    <a:pt x="2225040" y="1938020"/>
                    <a:pt x="2227580" y="1938020"/>
                  </a:cubicBezTo>
                  <a:lnTo>
                    <a:pt x="2237740" y="1938020"/>
                  </a:lnTo>
                  <a:cubicBezTo>
                    <a:pt x="2249170" y="1935480"/>
                    <a:pt x="2259330" y="1932940"/>
                    <a:pt x="2270760" y="1931670"/>
                  </a:cubicBezTo>
                  <a:cubicBezTo>
                    <a:pt x="2275840" y="1930400"/>
                    <a:pt x="2282190" y="1932940"/>
                    <a:pt x="2287270" y="1934210"/>
                  </a:cubicBezTo>
                  <a:cubicBezTo>
                    <a:pt x="2292350" y="1935480"/>
                    <a:pt x="2297430" y="1935480"/>
                    <a:pt x="2302510" y="1935480"/>
                  </a:cubicBezTo>
                  <a:cubicBezTo>
                    <a:pt x="2308860" y="1935480"/>
                    <a:pt x="2313940" y="1932940"/>
                    <a:pt x="2320290" y="1932940"/>
                  </a:cubicBezTo>
                  <a:cubicBezTo>
                    <a:pt x="2325370" y="1931670"/>
                    <a:pt x="2331720" y="1931670"/>
                    <a:pt x="2336800" y="1930400"/>
                  </a:cubicBezTo>
                  <a:cubicBezTo>
                    <a:pt x="2348230" y="1927860"/>
                    <a:pt x="2358390" y="1925320"/>
                    <a:pt x="2369820" y="1924050"/>
                  </a:cubicBezTo>
                  <a:cubicBezTo>
                    <a:pt x="2377440" y="1880870"/>
                    <a:pt x="2376170" y="1830070"/>
                    <a:pt x="2376170" y="1778000"/>
                  </a:cubicBezTo>
                  <a:close/>
                </a:path>
              </a:pathLst>
            </a:custGeom>
            <a:blipFill>
              <a:blip r:embed="rId8"/>
              <a:stretch>
                <a:fillRect l="0" t="0" r="-27157" b="0"/>
              </a:stretch>
            </a:blipFill>
          </p:spPr>
        </p:sp>
      </p:grpSp>
      <p:sp>
        <p:nvSpPr>
          <p:cNvPr name="TextBox 9" id="9"/>
          <p:cNvSpPr txBox="true"/>
          <p:nvPr/>
        </p:nvSpPr>
        <p:spPr>
          <a:xfrm rot="0">
            <a:off x="0" y="823135"/>
            <a:ext cx="6379695" cy="4721078"/>
          </a:xfrm>
          <a:prstGeom prst="rect">
            <a:avLst/>
          </a:prstGeom>
        </p:spPr>
        <p:txBody>
          <a:bodyPr anchor="t" rtlCol="false" tIns="0" lIns="0" bIns="0" rIns="0">
            <a:spAutoFit/>
          </a:bodyPr>
          <a:lstStyle/>
          <a:p>
            <a:pPr algn="r">
              <a:lnSpc>
                <a:spcPts val="6129"/>
              </a:lnSpc>
            </a:pPr>
            <a:r>
              <a:rPr lang="en-US" b="true" sz="7210" spc="-620">
                <a:solidFill>
                  <a:srgbClr val="FAFAF0"/>
                </a:solidFill>
                <a:latin typeface="Aileron Bold"/>
                <a:ea typeface="Aileron Bold"/>
                <a:cs typeface="Aileron Bold"/>
                <a:sym typeface="Aileron Bold"/>
              </a:rPr>
              <a:t>CORE COMPONENTS OF DECENTRALIZED EXCHANGE</a:t>
            </a:r>
          </a:p>
          <a:p>
            <a:pPr algn="r">
              <a:lnSpc>
                <a:spcPts val="6129"/>
              </a:lnSpc>
            </a:pPr>
          </a:p>
        </p:txBody>
      </p:sp>
      <p:sp>
        <p:nvSpPr>
          <p:cNvPr name="TextBox 10" id="10"/>
          <p:cNvSpPr txBox="true"/>
          <p:nvPr/>
        </p:nvSpPr>
        <p:spPr>
          <a:xfrm rot="0">
            <a:off x="8145223" y="546854"/>
            <a:ext cx="9610448" cy="9086788"/>
          </a:xfrm>
          <a:prstGeom prst="rect">
            <a:avLst/>
          </a:prstGeom>
        </p:spPr>
        <p:txBody>
          <a:bodyPr anchor="t" rtlCol="false" tIns="0" lIns="0" bIns="0" rIns="0">
            <a:spAutoFit/>
          </a:bodyPr>
          <a:lstStyle/>
          <a:p>
            <a:pPr algn="l">
              <a:lnSpc>
                <a:spcPts val="2622"/>
              </a:lnSpc>
            </a:pPr>
            <a:r>
              <a:rPr lang="en-US" sz="2622">
                <a:solidFill>
                  <a:srgbClr val="FAFAF0"/>
                </a:solidFill>
                <a:latin typeface="Aileron"/>
                <a:ea typeface="Aileron"/>
                <a:cs typeface="Aileron"/>
                <a:sym typeface="Aileron"/>
              </a:rPr>
              <a:t>Getting familiar with the basic and core elements of developing decentralized exchange:</a:t>
            </a:r>
          </a:p>
          <a:p>
            <a:pPr algn="l">
              <a:lnSpc>
                <a:spcPts val="2622"/>
              </a:lnSpc>
            </a:pPr>
          </a:p>
          <a:p>
            <a:pPr algn="l">
              <a:lnSpc>
                <a:spcPts val="2622"/>
              </a:lnSpc>
            </a:pPr>
            <a:r>
              <a:rPr lang="en-US" sz="2622" b="true">
                <a:solidFill>
                  <a:srgbClr val="FAFAF0"/>
                </a:solidFill>
                <a:latin typeface="Aileron Bold"/>
                <a:ea typeface="Aileron Bold"/>
                <a:cs typeface="Aileron Bold"/>
                <a:sym typeface="Aileron Bold"/>
              </a:rPr>
              <a:t>Smart Contract</a:t>
            </a:r>
          </a:p>
          <a:p>
            <a:pPr algn="l">
              <a:lnSpc>
                <a:spcPts val="2622"/>
              </a:lnSpc>
            </a:pPr>
            <a:r>
              <a:rPr lang="en-US" sz="2622">
                <a:solidFill>
                  <a:srgbClr val="FAFAF0"/>
                </a:solidFill>
                <a:latin typeface="Aileron"/>
                <a:ea typeface="Aileron"/>
                <a:cs typeface="Aileron"/>
                <a:sym typeface="Aileron"/>
              </a:rPr>
              <a:t>These autonomous contracts that enable trades, manage the liquidity pools, and process the user interactions safely and independently.</a:t>
            </a:r>
          </a:p>
          <a:p>
            <a:pPr algn="l">
              <a:lnSpc>
                <a:spcPts val="2622"/>
              </a:lnSpc>
            </a:pPr>
          </a:p>
          <a:p>
            <a:pPr algn="l">
              <a:lnSpc>
                <a:spcPts val="2622"/>
              </a:lnSpc>
            </a:pPr>
            <a:r>
              <a:rPr lang="en-US" sz="2622" b="true">
                <a:solidFill>
                  <a:srgbClr val="FAFAF0"/>
                </a:solidFill>
                <a:latin typeface="Aileron Bold"/>
                <a:ea typeface="Aileron Bold"/>
                <a:cs typeface="Aileron Bold"/>
                <a:sym typeface="Aileron Bold"/>
              </a:rPr>
              <a:t>Blockchain network</a:t>
            </a:r>
          </a:p>
          <a:p>
            <a:pPr algn="l">
              <a:lnSpc>
                <a:spcPts val="2622"/>
              </a:lnSpc>
            </a:pPr>
            <a:r>
              <a:rPr lang="en-US" sz="2622">
                <a:solidFill>
                  <a:srgbClr val="FAFAF0"/>
                </a:solidFill>
                <a:latin typeface="Aileron"/>
                <a:ea typeface="Aileron"/>
                <a:cs typeface="Aileron"/>
                <a:sym typeface="Aileron"/>
              </a:rPr>
              <a:t>The blockchain is used as the basis for recording and verifying transactions. Ethereum, Binance Smart Chain, Polygon, and others are commonly used.</a:t>
            </a:r>
          </a:p>
          <a:p>
            <a:pPr algn="l">
              <a:lnSpc>
                <a:spcPts val="2622"/>
              </a:lnSpc>
            </a:pPr>
          </a:p>
          <a:p>
            <a:pPr algn="l">
              <a:lnSpc>
                <a:spcPts val="2622"/>
              </a:lnSpc>
            </a:pPr>
            <a:r>
              <a:rPr lang="en-US" sz="2622" b="true">
                <a:solidFill>
                  <a:srgbClr val="FAFAF0"/>
                </a:solidFill>
                <a:latin typeface="Aileron Bold"/>
                <a:ea typeface="Aileron Bold"/>
                <a:cs typeface="Aileron Bold"/>
                <a:sym typeface="Aileron Bold"/>
              </a:rPr>
              <a:t>Liquidity pools</a:t>
            </a:r>
          </a:p>
          <a:p>
            <a:pPr algn="l">
              <a:lnSpc>
                <a:spcPts val="2622"/>
              </a:lnSpc>
            </a:pPr>
            <a:r>
              <a:rPr lang="en-US" sz="2622">
                <a:solidFill>
                  <a:srgbClr val="FAFAF0"/>
                </a:solidFill>
                <a:latin typeface="Aileron"/>
                <a:ea typeface="Aileron"/>
                <a:cs typeface="Aileron"/>
                <a:sym typeface="Aileron"/>
              </a:rPr>
              <a:t>These token pools make trading possible by offering liquidity. Automated Market Makers (AMM) base asset prices on these pools.</a:t>
            </a:r>
          </a:p>
          <a:p>
            <a:pPr algn="l">
              <a:lnSpc>
                <a:spcPts val="2622"/>
              </a:lnSpc>
            </a:pPr>
          </a:p>
          <a:p>
            <a:pPr algn="l">
              <a:lnSpc>
                <a:spcPts val="2622"/>
              </a:lnSpc>
            </a:pPr>
            <a:r>
              <a:rPr lang="en-US" sz="2622" b="true">
                <a:solidFill>
                  <a:srgbClr val="FAFAF0"/>
                </a:solidFill>
                <a:latin typeface="Aileron Bold"/>
                <a:ea typeface="Aileron Bold"/>
                <a:cs typeface="Aileron Bold"/>
                <a:sym typeface="Aileron Bold"/>
              </a:rPr>
              <a:t>User Interface</a:t>
            </a:r>
          </a:p>
          <a:p>
            <a:pPr algn="l">
              <a:lnSpc>
                <a:spcPts val="2622"/>
              </a:lnSpc>
            </a:pPr>
            <a:r>
              <a:rPr lang="en-US" sz="2622">
                <a:solidFill>
                  <a:srgbClr val="FAFAF0"/>
                </a:solidFill>
                <a:latin typeface="Aileron"/>
                <a:ea typeface="Aileron"/>
                <a:cs typeface="Aileron"/>
                <a:sym typeface="Aileron"/>
              </a:rPr>
              <a:t>The frontend Dapps allow users to easily interact with smart contracts and also connect to their wallet.</a:t>
            </a:r>
          </a:p>
          <a:p>
            <a:pPr algn="l">
              <a:lnSpc>
                <a:spcPts val="2622"/>
              </a:lnSpc>
            </a:pPr>
          </a:p>
          <a:p>
            <a:pPr algn="l">
              <a:lnSpc>
                <a:spcPts val="2622"/>
              </a:lnSpc>
            </a:pPr>
            <a:r>
              <a:rPr lang="en-US" sz="2622" b="true">
                <a:solidFill>
                  <a:srgbClr val="FAFAF0"/>
                </a:solidFill>
                <a:latin typeface="Aileron Bold"/>
                <a:ea typeface="Aileron Bold"/>
                <a:cs typeface="Aileron Bold"/>
                <a:sym typeface="Aileron Bold"/>
              </a:rPr>
              <a:t>Oracles</a:t>
            </a:r>
          </a:p>
          <a:p>
            <a:pPr algn="l">
              <a:lnSpc>
                <a:spcPts val="2622"/>
              </a:lnSpc>
            </a:pPr>
            <a:r>
              <a:rPr lang="en-US" sz="2622">
                <a:solidFill>
                  <a:srgbClr val="FAFAF0"/>
                </a:solidFill>
                <a:latin typeface="Aileron"/>
                <a:ea typeface="Aileron"/>
                <a:cs typeface="Aileron"/>
                <a:sym typeface="Aileron"/>
              </a:rPr>
              <a:t>Certain DEXs rely on oracles such as Chainlink to retrieve external price information for improved trade execution and security.</a:t>
            </a:r>
          </a:p>
          <a:p>
            <a:pPr algn="l">
              <a:lnSpc>
                <a:spcPts val="2622"/>
              </a:lnSpc>
            </a:pPr>
          </a:p>
          <a:p>
            <a:pPr algn="l">
              <a:lnSpc>
                <a:spcPts val="2622"/>
              </a:lnSpc>
            </a:pP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0B0B0B"/>
        </a:solidFill>
      </p:bgPr>
    </p:bg>
    <p:spTree>
      <p:nvGrpSpPr>
        <p:cNvPr id="1" name=""/>
        <p:cNvGrpSpPr/>
        <p:nvPr/>
      </p:nvGrpSpPr>
      <p:grpSpPr>
        <a:xfrm>
          <a:off x="0" y="0"/>
          <a:ext cx="0" cy="0"/>
          <a:chOff x="0" y="0"/>
          <a:chExt cx="0" cy="0"/>
        </a:xfrm>
      </p:grpSpPr>
      <p:grpSp>
        <p:nvGrpSpPr>
          <p:cNvPr name="Group 2" id="2"/>
          <p:cNvGrpSpPr/>
          <p:nvPr/>
        </p:nvGrpSpPr>
        <p:grpSpPr>
          <a:xfrm rot="0">
            <a:off x="-1343750" y="-109358"/>
            <a:ext cx="20975499" cy="10505716"/>
            <a:chOff x="0" y="0"/>
            <a:chExt cx="27967332" cy="14007621"/>
          </a:xfrm>
        </p:grpSpPr>
        <p:sp>
          <p:nvSpPr>
            <p:cNvPr name="Freeform 3" id="3"/>
            <p:cNvSpPr/>
            <p:nvPr/>
          </p:nvSpPr>
          <p:spPr>
            <a:xfrm flipH="false" flipV="false" rot="0">
              <a:off x="0" y="0"/>
              <a:ext cx="14007621" cy="14007621"/>
            </a:xfrm>
            <a:custGeom>
              <a:avLst/>
              <a:gdLst/>
              <a:ahLst/>
              <a:cxnLst/>
              <a:rect r="r" b="b" t="t" l="l"/>
              <a:pathLst>
                <a:path h="14007621" w="14007621">
                  <a:moveTo>
                    <a:pt x="0" y="0"/>
                  </a:moveTo>
                  <a:lnTo>
                    <a:pt x="14007621" y="0"/>
                  </a:lnTo>
                  <a:lnTo>
                    <a:pt x="14007621" y="14007621"/>
                  </a:lnTo>
                  <a:lnTo>
                    <a:pt x="0" y="14007621"/>
                  </a:lnTo>
                  <a:lnTo>
                    <a:pt x="0" y="0"/>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3959712" y="0"/>
              <a:ext cx="14007621" cy="14007621"/>
            </a:xfrm>
            <a:custGeom>
              <a:avLst/>
              <a:gdLst/>
              <a:ahLst/>
              <a:cxnLst/>
              <a:rect r="r" b="b" t="t" l="l"/>
              <a:pathLst>
                <a:path h="14007621" w="14007621">
                  <a:moveTo>
                    <a:pt x="0" y="0"/>
                  </a:moveTo>
                  <a:lnTo>
                    <a:pt x="14007620" y="0"/>
                  </a:lnTo>
                  <a:lnTo>
                    <a:pt x="14007620" y="14007621"/>
                  </a:lnTo>
                  <a:lnTo>
                    <a:pt x="0" y="14007621"/>
                  </a:lnTo>
                  <a:lnTo>
                    <a:pt x="0" y="0"/>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grpSp>
      <p:sp>
        <p:nvSpPr>
          <p:cNvPr name="TextBox 5" id="5"/>
          <p:cNvSpPr txBox="true"/>
          <p:nvPr/>
        </p:nvSpPr>
        <p:spPr>
          <a:xfrm rot="0">
            <a:off x="8507831" y="5724952"/>
            <a:ext cx="9093065" cy="3178028"/>
          </a:xfrm>
          <a:prstGeom prst="rect">
            <a:avLst/>
          </a:prstGeom>
        </p:spPr>
        <p:txBody>
          <a:bodyPr anchor="t" rtlCol="false" tIns="0" lIns="0" bIns="0" rIns="0">
            <a:spAutoFit/>
          </a:bodyPr>
          <a:lstStyle/>
          <a:p>
            <a:pPr algn="r">
              <a:lnSpc>
                <a:spcPts val="6129"/>
              </a:lnSpc>
            </a:pPr>
            <a:r>
              <a:rPr lang="en-US" b="true" sz="7210" spc="-620">
                <a:solidFill>
                  <a:srgbClr val="FAFAF0"/>
                </a:solidFill>
                <a:latin typeface="Aileron Bold"/>
                <a:ea typeface="Aileron Bold"/>
                <a:cs typeface="Aileron Bold"/>
                <a:sym typeface="Aileron Bold"/>
              </a:rPr>
              <a:t>TECH STACK &amp; TOOLS FOR DEX DEVELOPMENT</a:t>
            </a:r>
          </a:p>
          <a:p>
            <a:pPr algn="r">
              <a:lnSpc>
                <a:spcPts val="6129"/>
              </a:lnSpc>
            </a:pPr>
          </a:p>
        </p:txBody>
      </p:sp>
      <p:sp>
        <p:nvSpPr>
          <p:cNvPr name="TextBox 6" id="6"/>
          <p:cNvSpPr txBox="true"/>
          <p:nvPr/>
        </p:nvSpPr>
        <p:spPr>
          <a:xfrm rot="0">
            <a:off x="471858" y="1131689"/>
            <a:ext cx="7622123" cy="8792100"/>
          </a:xfrm>
          <a:prstGeom prst="rect">
            <a:avLst/>
          </a:prstGeom>
        </p:spPr>
        <p:txBody>
          <a:bodyPr anchor="t" rtlCol="false" tIns="0" lIns="0" bIns="0" rIns="0">
            <a:spAutoFit/>
          </a:bodyPr>
          <a:lstStyle/>
          <a:p>
            <a:pPr algn="l">
              <a:lnSpc>
                <a:spcPts val="3020"/>
              </a:lnSpc>
            </a:pPr>
            <a:r>
              <a:rPr lang="en-US" sz="3020">
                <a:solidFill>
                  <a:srgbClr val="FAFAF0"/>
                </a:solidFill>
                <a:latin typeface="Aileron"/>
                <a:ea typeface="Aileron"/>
                <a:cs typeface="Aileron"/>
                <a:sym typeface="Aileron"/>
              </a:rPr>
              <a:t>So many platforms have been utilized for decentralized exchange depending on their properties and advantages. Some of these DEX platforms are:</a:t>
            </a:r>
          </a:p>
          <a:p>
            <a:pPr algn="l" marL="652161" indent="-326081" lvl="1">
              <a:lnSpc>
                <a:spcPts val="3020"/>
              </a:lnSpc>
              <a:buFont typeface="Arial"/>
              <a:buChar char="•"/>
            </a:pPr>
            <a:r>
              <a:rPr lang="en-US" sz="3020">
                <a:solidFill>
                  <a:srgbClr val="FAFAF0"/>
                </a:solidFill>
                <a:latin typeface="Aileron"/>
                <a:ea typeface="Aileron"/>
                <a:cs typeface="Aileron"/>
                <a:sym typeface="Aileron"/>
              </a:rPr>
              <a:t>Ethereum – Most widely used, supports Solidity</a:t>
            </a:r>
          </a:p>
          <a:p>
            <a:pPr algn="l" marL="652161" indent="-326081" lvl="1">
              <a:lnSpc>
                <a:spcPts val="3020"/>
              </a:lnSpc>
              <a:buFont typeface="Arial"/>
              <a:buChar char="•"/>
            </a:pPr>
            <a:r>
              <a:rPr lang="en-US" sz="3020">
                <a:solidFill>
                  <a:srgbClr val="FAFAF0"/>
                </a:solidFill>
                <a:latin typeface="Aileron"/>
                <a:ea typeface="Aileron"/>
                <a:cs typeface="Aileron"/>
                <a:sym typeface="Aileron"/>
              </a:rPr>
              <a:t>Binance Smart Chain – Faster transactions and lower fees.</a:t>
            </a:r>
          </a:p>
          <a:p>
            <a:pPr algn="l" marL="652161" indent="-326081" lvl="1">
              <a:lnSpc>
                <a:spcPts val="3020"/>
              </a:lnSpc>
              <a:buFont typeface="Arial"/>
              <a:buChar char="•"/>
            </a:pPr>
            <a:r>
              <a:rPr lang="en-US" sz="3020">
                <a:solidFill>
                  <a:srgbClr val="FAFAF0"/>
                </a:solidFill>
                <a:latin typeface="Aileron"/>
                <a:ea typeface="Aileron"/>
                <a:cs typeface="Aileron"/>
                <a:sym typeface="Aileron"/>
              </a:rPr>
              <a:t>Solana, Polygon, Avalanche – High-performance alternatives.</a:t>
            </a:r>
          </a:p>
          <a:p>
            <a:pPr algn="l">
              <a:lnSpc>
                <a:spcPts val="3020"/>
              </a:lnSpc>
            </a:pPr>
          </a:p>
          <a:p>
            <a:pPr algn="l">
              <a:lnSpc>
                <a:spcPts val="3020"/>
              </a:lnSpc>
            </a:pPr>
            <a:r>
              <a:rPr lang="en-US" sz="3020">
                <a:solidFill>
                  <a:srgbClr val="FAFAF0"/>
                </a:solidFill>
                <a:latin typeface="Aileron"/>
                <a:ea typeface="Aileron"/>
                <a:cs typeface="Aileron"/>
                <a:sym typeface="Aileron"/>
              </a:rPr>
              <a:t>For the process of development, there are a few frameworks. Hardhat, Truffle, Foundry are utilized for testing and development. There are certain frontend tools that are utilized in decentralized exchange</a:t>
            </a:r>
          </a:p>
          <a:p>
            <a:pPr algn="l" marL="652161" indent="-326081" lvl="1">
              <a:lnSpc>
                <a:spcPts val="3020"/>
              </a:lnSpc>
              <a:buFont typeface="Arial"/>
              <a:buChar char="•"/>
            </a:pPr>
            <a:r>
              <a:rPr lang="en-US" sz="3020">
                <a:solidFill>
                  <a:srgbClr val="FAFAF0"/>
                </a:solidFill>
                <a:latin typeface="Aileron"/>
                <a:ea typeface="Aileron"/>
                <a:cs typeface="Aileron"/>
                <a:sym typeface="Aileron"/>
              </a:rPr>
              <a:t>React.js – Widely used for developing user interfaces.</a:t>
            </a:r>
          </a:p>
          <a:p>
            <a:pPr algn="l" marL="652161" indent="-326081" lvl="1">
              <a:lnSpc>
                <a:spcPts val="3020"/>
              </a:lnSpc>
              <a:buFont typeface="Arial"/>
              <a:buChar char="•"/>
            </a:pPr>
            <a:r>
              <a:rPr lang="en-US" sz="3020">
                <a:solidFill>
                  <a:srgbClr val="FAFAF0"/>
                </a:solidFill>
                <a:latin typeface="Aileron"/>
                <a:ea typeface="Aileron"/>
                <a:cs typeface="Aileron"/>
                <a:sym typeface="Aileron"/>
              </a:rPr>
              <a:t>Web3.js – To integrate frontend with blockchain.</a:t>
            </a:r>
          </a:p>
          <a:p>
            <a:pPr algn="l" marL="652161" indent="-326081" lvl="1">
              <a:lnSpc>
                <a:spcPts val="3020"/>
              </a:lnSpc>
              <a:buFont typeface="Arial"/>
              <a:buChar char="•"/>
            </a:pPr>
            <a:r>
              <a:rPr lang="en-US" sz="3020">
                <a:solidFill>
                  <a:srgbClr val="FAFAF0"/>
                </a:solidFill>
                <a:latin typeface="Aileron"/>
                <a:ea typeface="Aileron"/>
                <a:cs typeface="Aileron"/>
                <a:sym typeface="Aileron"/>
              </a:rPr>
              <a:t>WalletConnect – Used for integrating with wallets.</a:t>
            </a:r>
          </a:p>
          <a:p>
            <a:pPr algn="l">
              <a:lnSpc>
                <a:spcPts val="3020"/>
              </a:lnSpc>
            </a:pPr>
          </a:p>
        </p:txBody>
      </p:sp>
      <p:sp>
        <p:nvSpPr>
          <p:cNvPr name="Freeform 7" id="7"/>
          <p:cNvSpPr/>
          <p:nvPr/>
        </p:nvSpPr>
        <p:spPr>
          <a:xfrm flipH="true" flipV="false" rot="0">
            <a:off x="17600896" y="5726204"/>
            <a:ext cx="300212" cy="300212"/>
          </a:xfrm>
          <a:custGeom>
            <a:avLst/>
            <a:gdLst/>
            <a:ahLst/>
            <a:cxnLst/>
            <a:rect r="r" b="b" t="t" l="l"/>
            <a:pathLst>
              <a:path h="300212" w="300212">
                <a:moveTo>
                  <a:pt x="300212" y="0"/>
                </a:moveTo>
                <a:lnTo>
                  <a:pt x="0" y="0"/>
                </a:lnTo>
                <a:lnTo>
                  <a:pt x="0" y="300213"/>
                </a:lnTo>
                <a:lnTo>
                  <a:pt x="300212" y="300213"/>
                </a:lnTo>
                <a:lnTo>
                  <a:pt x="300212"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9144000" y="1028700"/>
            <a:ext cx="8115300" cy="3286593"/>
          </a:xfrm>
          <a:custGeom>
            <a:avLst/>
            <a:gdLst/>
            <a:ahLst/>
            <a:cxnLst/>
            <a:rect r="r" b="b" t="t" l="l"/>
            <a:pathLst>
              <a:path h="3286593" w="8115300">
                <a:moveTo>
                  <a:pt x="0" y="0"/>
                </a:moveTo>
                <a:lnTo>
                  <a:pt x="8115300" y="0"/>
                </a:lnTo>
                <a:lnTo>
                  <a:pt x="8115300" y="3286593"/>
                </a:lnTo>
                <a:lnTo>
                  <a:pt x="0" y="3286593"/>
                </a:lnTo>
                <a:lnTo>
                  <a:pt x="0" y="0"/>
                </a:lnTo>
                <a:close/>
              </a:path>
            </a:pathLst>
          </a:custGeom>
          <a:blipFill>
            <a:blip r:embed="rId6"/>
            <a:stretch>
              <a:fillRect l="0" t="-34570" r="0" b="-34570"/>
            </a:stretch>
          </a:blipFill>
        </p:spPr>
      </p:sp>
      <p:sp>
        <p:nvSpPr>
          <p:cNvPr name="Freeform 9" id="9"/>
          <p:cNvSpPr/>
          <p:nvPr/>
        </p:nvSpPr>
        <p:spPr>
          <a:xfrm flipH="false" flipV="false" rot="-386474">
            <a:off x="8364155" y="6361510"/>
            <a:ext cx="2964247" cy="2964247"/>
          </a:xfrm>
          <a:custGeom>
            <a:avLst/>
            <a:gdLst/>
            <a:ahLst/>
            <a:cxnLst/>
            <a:rect r="r" b="b" t="t" l="l"/>
            <a:pathLst>
              <a:path h="2964247" w="2964247">
                <a:moveTo>
                  <a:pt x="0" y="0"/>
                </a:moveTo>
                <a:lnTo>
                  <a:pt x="2964247" y="0"/>
                </a:lnTo>
                <a:lnTo>
                  <a:pt x="2964247" y="2964246"/>
                </a:lnTo>
                <a:lnTo>
                  <a:pt x="0" y="296424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0B0B0B"/>
        </a:solidFill>
      </p:bgPr>
    </p:bg>
    <p:spTree>
      <p:nvGrpSpPr>
        <p:cNvPr id="1" name=""/>
        <p:cNvGrpSpPr/>
        <p:nvPr/>
      </p:nvGrpSpPr>
      <p:grpSpPr>
        <a:xfrm>
          <a:off x="0" y="0"/>
          <a:ext cx="0" cy="0"/>
          <a:chOff x="0" y="0"/>
          <a:chExt cx="0" cy="0"/>
        </a:xfrm>
      </p:grpSpPr>
      <p:grpSp>
        <p:nvGrpSpPr>
          <p:cNvPr name="Group 2" id="2"/>
          <p:cNvGrpSpPr/>
          <p:nvPr/>
        </p:nvGrpSpPr>
        <p:grpSpPr>
          <a:xfrm rot="0">
            <a:off x="-1343750" y="-109358"/>
            <a:ext cx="20975499" cy="10505716"/>
            <a:chOff x="0" y="0"/>
            <a:chExt cx="27967332" cy="14007621"/>
          </a:xfrm>
        </p:grpSpPr>
        <p:sp>
          <p:nvSpPr>
            <p:cNvPr name="Freeform 3" id="3"/>
            <p:cNvSpPr/>
            <p:nvPr/>
          </p:nvSpPr>
          <p:spPr>
            <a:xfrm flipH="false" flipV="false" rot="0">
              <a:off x="0" y="0"/>
              <a:ext cx="14007621" cy="14007621"/>
            </a:xfrm>
            <a:custGeom>
              <a:avLst/>
              <a:gdLst/>
              <a:ahLst/>
              <a:cxnLst/>
              <a:rect r="r" b="b" t="t" l="l"/>
              <a:pathLst>
                <a:path h="14007621" w="14007621">
                  <a:moveTo>
                    <a:pt x="0" y="0"/>
                  </a:moveTo>
                  <a:lnTo>
                    <a:pt x="14007621" y="0"/>
                  </a:lnTo>
                  <a:lnTo>
                    <a:pt x="14007621" y="14007621"/>
                  </a:lnTo>
                  <a:lnTo>
                    <a:pt x="0" y="14007621"/>
                  </a:lnTo>
                  <a:lnTo>
                    <a:pt x="0" y="0"/>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3959712" y="0"/>
              <a:ext cx="14007621" cy="14007621"/>
            </a:xfrm>
            <a:custGeom>
              <a:avLst/>
              <a:gdLst/>
              <a:ahLst/>
              <a:cxnLst/>
              <a:rect r="r" b="b" t="t" l="l"/>
              <a:pathLst>
                <a:path h="14007621" w="14007621">
                  <a:moveTo>
                    <a:pt x="0" y="0"/>
                  </a:moveTo>
                  <a:lnTo>
                    <a:pt x="14007620" y="0"/>
                  </a:lnTo>
                  <a:lnTo>
                    <a:pt x="14007620" y="14007621"/>
                  </a:lnTo>
                  <a:lnTo>
                    <a:pt x="0" y="14007621"/>
                  </a:lnTo>
                  <a:lnTo>
                    <a:pt x="0" y="0"/>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grpSp>
      <p:sp>
        <p:nvSpPr>
          <p:cNvPr name="TextBox 5" id="5"/>
          <p:cNvSpPr txBox="true"/>
          <p:nvPr/>
        </p:nvSpPr>
        <p:spPr>
          <a:xfrm rot="0">
            <a:off x="8166235" y="3425085"/>
            <a:ext cx="9093065" cy="2406503"/>
          </a:xfrm>
          <a:prstGeom prst="rect">
            <a:avLst/>
          </a:prstGeom>
        </p:spPr>
        <p:txBody>
          <a:bodyPr anchor="t" rtlCol="false" tIns="0" lIns="0" bIns="0" rIns="0">
            <a:spAutoFit/>
          </a:bodyPr>
          <a:lstStyle/>
          <a:p>
            <a:pPr algn="r">
              <a:lnSpc>
                <a:spcPts val="6129"/>
              </a:lnSpc>
            </a:pPr>
            <a:r>
              <a:rPr lang="en-US" b="true" sz="7210" spc="-620">
                <a:solidFill>
                  <a:srgbClr val="FAFAF0"/>
                </a:solidFill>
                <a:latin typeface="Aileron Bold"/>
                <a:ea typeface="Aileron Bold"/>
                <a:cs typeface="Aileron Bold"/>
                <a:sym typeface="Aileron Bold"/>
              </a:rPr>
              <a:t>SECURITY CONSIDERATIONS</a:t>
            </a:r>
          </a:p>
          <a:p>
            <a:pPr algn="r">
              <a:lnSpc>
                <a:spcPts val="6129"/>
              </a:lnSpc>
            </a:pPr>
          </a:p>
        </p:txBody>
      </p:sp>
      <p:sp>
        <p:nvSpPr>
          <p:cNvPr name="TextBox 6" id="6"/>
          <p:cNvSpPr txBox="true"/>
          <p:nvPr/>
        </p:nvSpPr>
        <p:spPr>
          <a:xfrm rot="0">
            <a:off x="546829" y="2890869"/>
            <a:ext cx="8838701" cy="5108209"/>
          </a:xfrm>
          <a:prstGeom prst="rect">
            <a:avLst/>
          </a:prstGeom>
        </p:spPr>
        <p:txBody>
          <a:bodyPr anchor="t" rtlCol="false" tIns="0" lIns="0" bIns="0" rIns="0">
            <a:spAutoFit/>
          </a:bodyPr>
          <a:lstStyle/>
          <a:p>
            <a:pPr algn="just">
              <a:lnSpc>
                <a:spcPts val="2939"/>
              </a:lnSpc>
            </a:pPr>
            <a:r>
              <a:rPr lang="en-US" sz="2939">
                <a:solidFill>
                  <a:srgbClr val="FAFAF0"/>
                </a:solidFill>
                <a:latin typeface="Aileron"/>
                <a:ea typeface="Aileron"/>
                <a:cs typeface="Aileron"/>
                <a:sym typeface="Aileron"/>
              </a:rPr>
              <a:t>If we develop a decentralized platform, we would like to implement security measures within the platform. Security is of utmost importance in DEX development.</a:t>
            </a:r>
          </a:p>
          <a:p>
            <a:pPr algn="just" marL="634554" indent="-317277" lvl="1">
              <a:lnSpc>
                <a:spcPts val="2939"/>
              </a:lnSpc>
              <a:buFont typeface="Arial"/>
              <a:buChar char="•"/>
            </a:pPr>
            <a:r>
              <a:rPr lang="en-US" sz="2939">
                <a:solidFill>
                  <a:srgbClr val="FAFAF0"/>
                </a:solidFill>
                <a:latin typeface="Aileron"/>
                <a:ea typeface="Aileron"/>
                <a:cs typeface="Aileron"/>
                <a:sym typeface="Aileron"/>
              </a:rPr>
              <a:t>Smart Contract Security: Formal verification, strict audits, and secure coding practices are a must.</a:t>
            </a:r>
          </a:p>
          <a:p>
            <a:pPr algn="just" marL="634554" indent="-317277" lvl="1">
              <a:lnSpc>
                <a:spcPts val="2939"/>
              </a:lnSpc>
              <a:buFont typeface="Arial"/>
              <a:buChar char="•"/>
            </a:pPr>
            <a:r>
              <a:rPr lang="en-US" sz="2939">
                <a:solidFill>
                  <a:srgbClr val="FAFAF0"/>
                </a:solidFill>
                <a:latin typeface="Aileron"/>
                <a:ea typeface="Aileron"/>
                <a:cs typeface="Aileron"/>
                <a:sym typeface="Aileron"/>
              </a:rPr>
              <a:t>Mitigation of MEV: Develop measures to avoid Miner Extractable Value and front running.</a:t>
            </a:r>
          </a:p>
          <a:p>
            <a:pPr algn="just" marL="634554" indent="-317277" lvl="1">
              <a:lnSpc>
                <a:spcPts val="2939"/>
              </a:lnSpc>
              <a:buFont typeface="Arial"/>
              <a:buChar char="•"/>
            </a:pPr>
            <a:r>
              <a:rPr lang="en-US" sz="2939">
                <a:solidFill>
                  <a:srgbClr val="FAFAF0"/>
                </a:solidFill>
                <a:latin typeface="Aileron"/>
                <a:ea typeface="Aileron"/>
                <a:cs typeface="Aileron"/>
                <a:sym typeface="Aileron"/>
              </a:rPr>
              <a:t>Liquidity Pool Security: Secure against exploits and maintain the integrity of liquidity pools.</a:t>
            </a:r>
          </a:p>
          <a:p>
            <a:pPr algn="just" marL="634554" indent="-317277" lvl="1">
              <a:lnSpc>
                <a:spcPts val="2939"/>
              </a:lnSpc>
              <a:buFont typeface="Arial"/>
              <a:buChar char="•"/>
            </a:pPr>
            <a:r>
              <a:rPr lang="en-US" sz="2939">
                <a:solidFill>
                  <a:srgbClr val="FAFAF0"/>
                </a:solidFill>
                <a:latin typeface="Aileron"/>
                <a:ea typeface="Aileron"/>
                <a:cs typeface="Aileron"/>
                <a:sym typeface="Aileron"/>
              </a:rPr>
              <a:t>User Security: Educate users and raise awareness for securing their private keys and avoiding scams.</a:t>
            </a:r>
          </a:p>
          <a:p>
            <a:pPr algn="just">
              <a:lnSpc>
                <a:spcPts val="2939"/>
              </a:lnSpc>
            </a:pPr>
          </a:p>
        </p:txBody>
      </p:sp>
      <p:sp>
        <p:nvSpPr>
          <p:cNvPr name="Freeform 7" id="7"/>
          <p:cNvSpPr/>
          <p:nvPr/>
        </p:nvSpPr>
        <p:spPr>
          <a:xfrm flipH="true" flipV="false" rot="0">
            <a:off x="17539371" y="3445214"/>
            <a:ext cx="300212" cy="300212"/>
          </a:xfrm>
          <a:custGeom>
            <a:avLst/>
            <a:gdLst/>
            <a:ahLst/>
            <a:cxnLst/>
            <a:rect r="r" b="b" t="t" l="l"/>
            <a:pathLst>
              <a:path h="300212" w="300212">
                <a:moveTo>
                  <a:pt x="300212" y="0"/>
                </a:moveTo>
                <a:lnTo>
                  <a:pt x="0" y="0"/>
                </a:lnTo>
                <a:lnTo>
                  <a:pt x="0" y="300212"/>
                </a:lnTo>
                <a:lnTo>
                  <a:pt x="300212" y="300212"/>
                </a:lnTo>
                <a:lnTo>
                  <a:pt x="300212"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9724283" y="6273406"/>
            <a:ext cx="8115300" cy="3286593"/>
          </a:xfrm>
          <a:custGeom>
            <a:avLst/>
            <a:gdLst/>
            <a:ahLst/>
            <a:cxnLst/>
            <a:rect r="r" b="b" t="t" l="l"/>
            <a:pathLst>
              <a:path h="3286593" w="8115300">
                <a:moveTo>
                  <a:pt x="0" y="0"/>
                </a:moveTo>
                <a:lnTo>
                  <a:pt x="8115300" y="0"/>
                </a:lnTo>
                <a:lnTo>
                  <a:pt x="8115300" y="3286593"/>
                </a:lnTo>
                <a:lnTo>
                  <a:pt x="0" y="3286593"/>
                </a:lnTo>
                <a:lnTo>
                  <a:pt x="0" y="0"/>
                </a:lnTo>
                <a:close/>
              </a:path>
            </a:pathLst>
          </a:custGeom>
          <a:blipFill>
            <a:blip r:embed="rId6"/>
            <a:stretch>
              <a:fillRect l="0" t="-3396" r="0" b="-3396"/>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0B0B0B"/>
        </a:solidFill>
      </p:bgPr>
    </p:bg>
    <p:spTree>
      <p:nvGrpSpPr>
        <p:cNvPr id="1" name=""/>
        <p:cNvGrpSpPr/>
        <p:nvPr/>
      </p:nvGrpSpPr>
      <p:grpSpPr>
        <a:xfrm>
          <a:off x="0" y="0"/>
          <a:ext cx="0" cy="0"/>
          <a:chOff x="0" y="0"/>
          <a:chExt cx="0" cy="0"/>
        </a:xfrm>
      </p:grpSpPr>
      <p:grpSp>
        <p:nvGrpSpPr>
          <p:cNvPr name="Group 2" id="2"/>
          <p:cNvGrpSpPr/>
          <p:nvPr/>
        </p:nvGrpSpPr>
        <p:grpSpPr>
          <a:xfrm rot="0">
            <a:off x="-523507" y="0"/>
            <a:ext cx="20975499" cy="10505716"/>
            <a:chOff x="0" y="0"/>
            <a:chExt cx="27967332" cy="14007621"/>
          </a:xfrm>
        </p:grpSpPr>
        <p:sp>
          <p:nvSpPr>
            <p:cNvPr name="Freeform 3" id="3"/>
            <p:cNvSpPr/>
            <p:nvPr/>
          </p:nvSpPr>
          <p:spPr>
            <a:xfrm flipH="false" flipV="false" rot="0">
              <a:off x="0" y="0"/>
              <a:ext cx="14007621" cy="14007621"/>
            </a:xfrm>
            <a:custGeom>
              <a:avLst/>
              <a:gdLst/>
              <a:ahLst/>
              <a:cxnLst/>
              <a:rect r="r" b="b" t="t" l="l"/>
              <a:pathLst>
                <a:path h="14007621" w="14007621">
                  <a:moveTo>
                    <a:pt x="0" y="0"/>
                  </a:moveTo>
                  <a:lnTo>
                    <a:pt x="14007621" y="0"/>
                  </a:lnTo>
                  <a:lnTo>
                    <a:pt x="14007621" y="14007621"/>
                  </a:lnTo>
                  <a:lnTo>
                    <a:pt x="0" y="14007621"/>
                  </a:lnTo>
                  <a:lnTo>
                    <a:pt x="0" y="0"/>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3959712" y="0"/>
              <a:ext cx="14007621" cy="14007621"/>
            </a:xfrm>
            <a:custGeom>
              <a:avLst/>
              <a:gdLst/>
              <a:ahLst/>
              <a:cxnLst/>
              <a:rect r="r" b="b" t="t" l="l"/>
              <a:pathLst>
                <a:path h="14007621" w="14007621">
                  <a:moveTo>
                    <a:pt x="0" y="0"/>
                  </a:moveTo>
                  <a:lnTo>
                    <a:pt x="14007620" y="0"/>
                  </a:lnTo>
                  <a:lnTo>
                    <a:pt x="14007620" y="14007621"/>
                  </a:lnTo>
                  <a:lnTo>
                    <a:pt x="0" y="14007621"/>
                  </a:lnTo>
                  <a:lnTo>
                    <a:pt x="0" y="0"/>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grpSp>
      <p:sp>
        <p:nvSpPr>
          <p:cNvPr name="TextBox 5" id="5"/>
          <p:cNvSpPr txBox="true"/>
          <p:nvPr/>
        </p:nvSpPr>
        <p:spPr>
          <a:xfrm rot="0">
            <a:off x="1178806" y="957535"/>
            <a:ext cx="8109981" cy="863453"/>
          </a:xfrm>
          <a:prstGeom prst="rect">
            <a:avLst/>
          </a:prstGeom>
        </p:spPr>
        <p:txBody>
          <a:bodyPr anchor="t" rtlCol="false" tIns="0" lIns="0" bIns="0" rIns="0">
            <a:spAutoFit/>
          </a:bodyPr>
          <a:lstStyle/>
          <a:p>
            <a:pPr algn="l">
              <a:lnSpc>
                <a:spcPts val="6129"/>
              </a:lnSpc>
            </a:pPr>
            <a:r>
              <a:rPr lang="en-US" b="true" sz="7210" spc="-620">
                <a:solidFill>
                  <a:srgbClr val="FAFAF0"/>
                </a:solidFill>
                <a:latin typeface="Aileron Bold"/>
                <a:ea typeface="Aileron Bold"/>
                <a:cs typeface="Aileron Bold"/>
                <a:sym typeface="Aileron Bold"/>
              </a:rPr>
              <a:t>BENEFITS OF DEX</a:t>
            </a:r>
          </a:p>
        </p:txBody>
      </p:sp>
      <p:sp>
        <p:nvSpPr>
          <p:cNvPr name="TextBox 6" id="6"/>
          <p:cNvSpPr txBox="true"/>
          <p:nvPr/>
        </p:nvSpPr>
        <p:spPr>
          <a:xfrm rot="0">
            <a:off x="1028700" y="2470740"/>
            <a:ext cx="8115300" cy="6984962"/>
          </a:xfrm>
          <a:prstGeom prst="rect">
            <a:avLst/>
          </a:prstGeom>
        </p:spPr>
        <p:txBody>
          <a:bodyPr anchor="t" rtlCol="false" tIns="0" lIns="0" bIns="0" rIns="0">
            <a:spAutoFit/>
          </a:bodyPr>
          <a:lstStyle/>
          <a:p>
            <a:pPr algn="l">
              <a:lnSpc>
                <a:spcPts val="3132"/>
              </a:lnSpc>
            </a:pPr>
            <a:r>
              <a:rPr lang="en-US" sz="3132">
                <a:solidFill>
                  <a:srgbClr val="FAFAF0"/>
                </a:solidFill>
                <a:latin typeface="Aileron"/>
                <a:ea typeface="Aileron"/>
                <a:cs typeface="Aileron"/>
                <a:sym typeface="Aileron"/>
              </a:rPr>
              <a:t>Decentralized exchange is utilized in trading numerous uses and advantages are provided to users. Some advantages are as follows:</a:t>
            </a:r>
          </a:p>
          <a:p>
            <a:pPr algn="l" marL="676282" indent="-338141" lvl="1">
              <a:lnSpc>
                <a:spcPts val="3132"/>
              </a:lnSpc>
              <a:buFont typeface="Arial"/>
              <a:buChar char="•"/>
            </a:pPr>
            <a:r>
              <a:rPr lang="en-US" sz="3132">
                <a:solidFill>
                  <a:srgbClr val="FAFAF0"/>
                </a:solidFill>
                <a:latin typeface="Aileron"/>
                <a:ea typeface="Aileron"/>
                <a:cs typeface="Aileron"/>
                <a:sym typeface="Aileron"/>
              </a:rPr>
              <a:t>Improved Security: Users hold control over their funds, minimizing the risk of centralized hacks.</a:t>
            </a:r>
          </a:p>
          <a:p>
            <a:pPr algn="l" marL="676282" indent="-338141" lvl="1">
              <a:lnSpc>
                <a:spcPts val="3132"/>
              </a:lnSpc>
              <a:buFont typeface="Arial"/>
              <a:buChar char="•"/>
            </a:pPr>
            <a:r>
              <a:rPr lang="en-US" sz="3132">
                <a:solidFill>
                  <a:srgbClr val="FAFAF0"/>
                </a:solidFill>
                <a:latin typeface="Aileron"/>
                <a:ea typeface="Aileron"/>
                <a:cs typeface="Aileron"/>
                <a:sym typeface="Aileron"/>
              </a:rPr>
              <a:t>Improved Privacy: Transactions usually have various names, providing more privacy.</a:t>
            </a:r>
          </a:p>
          <a:p>
            <a:pPr algn="l" marL="676282" indent="-338141" lvl="1">
              <a:lnSpc>
                <a:spcPts val="3132"/>
              </a:lnSpc>
              <a:buFont typeface="Arial"/>
              <a:buChar char="•"/>
            </a:pPr>
            <a:r>
              <a:rPr lang="en-US" sz="3132">
                <a:solidFill>
                  <a:srgbClr val="FAFAF0"/>
                </a:solidFill>
                <a:latin typeface="Aileron"/>
                <a:ea typeface="Aileron"/>
                <a:cs typeface="Aileron"/>
                <a:sym typeface="Aileron"/>
              </a:rPr>
              <a:t>Lower Costs: Removal of third party can result in cheaper trading fees.</a:t>
            </a:r>
          </a:p>
          <a:p>
            <a:pPr algn="l" marL="676282" indent="-338141" lvl="1">
              <a:lnSpc>
                <a:spcPts val="3132"/>
              </a:lnSpc>
              <a:buFont typeface="Arial"/>
              <a:buChar char="•"/>
            </a:pPr>
            <a:r>
              <a:rPr lang="en-US" sz="3132">
                <a:solidFill>
                  <a:srgbClr val="FAFAF0"/>
                </a:solidFill>
                <a:latin typeface="Aileron"/>
                <a:ea typeface="Aileron"/>
                <a:cs typeface="Aileron"/>
                <a:sym typeface="Aileron"/>
              </a:rPr>
              <a:t>Increased Accessibility: DEXs are available to anyone with a Web3 wallet and internet access.</a:t>
            </a:r>
          </a:p>
          <a:p>
            <a:pPr algn="l" marL="676282" indent="-338141" lvl="1">
              <a:lnSpc>
                <a:spcPts val="3132"/>
              </a:lnSpc>
              <a:buFont typeface="Arial"/>
              <a:buChar char="•"/>
            </a:pPr>
            <a:r>
              <a:rPr lang="en-US" sz="3132">
                <a:solidFill>
                  <a:srgbClr val="FAFAF0"/>
                </a:solidFill>
                <a:latin typeface="Aileron"/>
                <a:ea typeface="Aileron"/>
                <a:cs typeface="Aileron"/>
                <a:sym typeface="Aileron"/>
              </a:rPr>
              <a:t>Censorship Resistance: DEXs are less susceptible to censorship and regulatory overreach.</a:t>
            </a:r>
          </a:p>
          <a:p>
            <a:pPr algn="l">
              <a:lnSpc>
                <a:spcPts val="3132"/>
              </a:lnSpc>
            </a:pPr>
          </a:p>
        </p:txBody>
      </p:sp>
      <p:sp>
        <p:nvSpPr>
          <p:cNvPr name="Freeform 7" id="7"/>
          <p:cNvSpPr/>
          <p:nvPr/>
        </p:nvSpPr>
        <p:spPr>
          <a:xfrm flipH="false" flipV="false" rot="0">
            <a:off x="592844" y="1028700"/>
            <a:ext cx="300212" cy="300212"/>
          </a:xfrm>
          <a:custGeom>
            <a:avLst/>
            <a:gdLst/>
            <a:ahLst/>
            <a:cxnLst/>
            <a:rect r="r" b="b" t="t" l="l"/>
            <a:pathLst>
              <a:path h="300212" w="300212">
                <a:moveTo>
                  <a:pt x="0" y="0"/>
                </a:moveTo>
                <a:lnTo>
                  <a:pt x="300212" y="0"/>
                </a:lnTo>
                <a:lnTo>
                  <a:pt x="300212" y="300212"/>
                </a:lnTo>
                <a:lnTo>
                  <a:pt x="0" y="30021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11380310" y="1028700"/>
            <a:ext cx="5878990" cy="4787173"/>
          </a:xfrm>
          <a:custGeom>
            <a:avLst/>
            <a:gdLst/>
            <a:ahLst/>
            <a:cxnLst/>
            <a:rect r="r" b="b" t="t" l="l"/>
            <a:pathLst>
              <a:path h="4787173" w="5878990">
                <a:moveTo>
                  <a:pt x="0" y="0"/>
                </a:moveTo>
                <a:lnTo>
                  <a:pt x="5878990" y="0"/>
                </a:lnTo>
                <a:lnTo>
                  <a:pt x="5878990" y="4787173"/>
                </a:lnTo>
                <a:lnTo>
                  <a:pt x="0" y="4787173"/>
                </a:lnTo>
                <a:lnTo>
                  <a:pt x="0" y="0"/>
                </a:lnTo>
                <a:close/>
              </a:path>
            </a:pathLst>
          </a:custGeom>
          <a:blipFill>
            <a:blip r:embed="rId6"/>
            <a:stretch>
              <a:fillRect l="-10995" t="0" r="-10995" b="0"/>
            </a:stretch>
          </a:blipFill>
        </p:spPr>
      </p:sp>
      <p:sp>
        <p:nvSpPr>
          <p:cNvPr name="Freeform 9" id="9"/>
          <p:cNvSpPr/>
          <p:nvPr/>
        </p:nvSpPr>
        <p:spPr>
          <a:xfrm flipH="false" flipV="false" rot="-1089093">
            <a:off x="10919219" y="6139509"/>
            <a:ext cx="2472699" cy="2472699"/>
          </a:xfrm>
          <a:custGeom>
            <a:avLst/>
            <a:gdLst/>
            <a:ahLst/>
            <a:cxnLst/>
            <a:rect r="r" b="b" t="t" l="l"/>
            <a:pathLst>
              <a:path h="2472699" w="2472699">
                <a:moveTo>
                  <a:pt x="0" y="0"/>
                </a:moveTo>
                <a:lnTo>
                  <a:pt x="2472699" y="0"/>
                </a:lnTo>
                <a:lnTo>
                  <a:pt x="2472699" y="2472700"/>
                </a:lnTo>
                <a:lnTo>
                  <a:pt x="0" y="24727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0" id="10"/>
          <p:cNvSpPr/>
          <p:nvPr/>
        </p:nvSpPr>
        <p:spPr>
          <a:xfrm flipH="false" flipV="false" rot="-88866">
            <a:off x="15197312" y="8385912"/>
            <a:ext cx="2365520" cy="2365520"/>
          </a:xfrm>
          <a:custGeom>
            <a:avLst/>
            <a:gdLst/>
            <a:ahLst/>
            <a:cxnLst/>
            <a:rect r="r" b="b" t="t" l="l"/>
            <a:pathLst>
              <a:path h="2365520" w="2365520">
                <a:moveTo>
                  <a:pt x="0" y="0"/>
                </a:moveTo>
                <a:lnTo>
                  <a:pt x="2365521" y="0"/>
                </a:lnTo>
                <a:lnTo>
                  <a:pt x="2365521" y="2365520"/>
                </a:lnTo>
                <a:lnTo>
                  <a:pt x="0" y="236552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0B0B0B"/>
        </a:solidFill>
      </p:bgPr>
    </p:bg>
    <p:spTree>
      <p:nvGrpSpPr>
        <p:cNvPr id="1" name=""/>
        <p:cNvGrpSpPr/>
        <p:nvPr/>
      </p:nvGrpSpPr>
      <p:grpSpPr>
        <a:xfrm>
          <a:off x="0" y="0"/>
          <a:ext cx="0" cy="0"/>
          <a:chOff x="0" y="0"/>
          <a:chExt cx="0" cy="0"/>
        </a:xfrm>
      </p:grpSpPr>
      <p:grpSp>
        <p:nvGrpSpPr>
          <p:cNvPr name="Group 2" id="2"/>
          <p:cNvGrpSpPr/>
          <p:nvPr/>
        </p:nvGrpSpPr>
        <p:grpSpPr>
          <a:xfrm rot="0">
            <a:off x="-484447" y="-218716"/>
            <a:ext cx="20975499" cy="10505716"/>
            <a:chOff x="0" y="0"/>
            <a:chExt cx="27967332" cy="14007621"/>
          </a:xfrm>
        </p:grpSpPr>
        <p:sp>
          <p:nvSpPr>
            <p:cNvPr name="Freeform 3" id="3"/>
            <p:cNvSpPr/>
            <p:nvPr/>
          </p:nvSpPr>
          <p:spPr>
            <a:xfrm flipH="false" flipV="false" rot="0">
              <a:off x="0" y="0"/>
              <a:ext cx="14007621" cy="14007621"/>
            </a:xfrm>
            <a:custGeom>
              <a:avLst/>
              <a:gdLst/>
              <a:ahLst/>
              <a:cxnLst/>
              <a:rect r="r" b="b" t="t" l="l"/>
              <a:pathLst>
                <a:path h="14007621" w="14007621">
                  <a:moveTo>
                    <a:pt x="0" y="0"/>
                  </a:moveTo>
                  <a:lnTo>
                    <a:pt x="14007621" y="0"/>
                  </a:lnTo>
                  <a:lnTo>
                    <a:pt x="14007621" y="14007621"/>
                  </a:lnTo>
                  <a:lnTo>
                    <a:pt x="0" y="14007621"/>
                  </a:lnTo>
                  <a:lnTo>
                    <a:pt x="0" y="0"/>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3959712" y="0"/>
              <a:ext cx="14007621" cy="14007621"/>
            </a:xfrm>
            <a:custGeom>
              <a:avLst/>
              <a:gdLst/>
              <a:ahLst/>
              <a:cxnLst/>
              <a:rect r="r" b="b" t="t" l="l"/>
              <a:pathLst>
                <a:path h="14007621" w="14007621">
                  <a:moveTo>
                    <a:pt x="0" y="0"/>
                  </a:moveTo>
                  <a:lnTo>
                    <a:pt x="14007620" y="0"/>
                  </a:lnTo>
                  <a:lnTo>
                    <a:pt x="14007620" y="14007621"/>
                  </a:lnTo>
                  <a:lnTo>
                    <a:pt x="0" y="14007621"/>
                  </a:lnTo>
                  <a:lnTo>
                    <a:pt x="0" y="0"/>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grpSp>
      <p:sp>
        <p:nvSpPr>
          <p:cNvPr name="TextBox 5" id="5"/>
          <p:cNvSpPr txBox="true"/>
          <p:nvPr/>
        </p:nvSpPr>
        <p:spPr>
          <a:xfrm rot="0">
            <a:off x="1554172" y="2041382"/>
            <a:ext cx="8109981" cy="863453"/>
          </a:xfrm>
          <a:prstGeom prst="rect">
            <a:avLst/>
          </a:prstGeom>
        </p:spPr>
        <p:txBody>
          <a:bodyPr anchor="t" rtlCol="false" tIns="0" lIns="0" bIns="0" rIns="0">
            <a:spAutoFit/>
          </a:bodyPr>
          <a:lstStyle/>
          <a:p>
            <a:pPr algn="l">
              <a:lnSpc>
                <a:spcPts val="6129"/>
              </a:lnSpc>
            </a:pPr>
            <a:r>
              <a:rPr lang="en-US" b="true" sz="7210" spc="-620">
                <a:solidFill>
                  <a:srgbClr val="FAFAF0"/>
                </a:solidFill>
                <a:latin typeface="Aileron Bold"/>
                <a:ea typeface="Aileron Bold"/>
                <a:cs typeface="Aileron Bold"/>
                <a:sym typeface="Aileron Bold"/>
              </a:rPr>
              <a:t>FUTURE OF DEX</a:t>
            </a:r>
          </a:p>
        </p:txBody>
      </p:sp>
      <p:sp>
        <p:nvSpPr>
          <p:cNvPr name="Freeform 6" id="6"/>
          <p:cNvSpPr/>
          <p:nvPr/>
        </p:nvSpPr>
        <p:spPr>
          <a:xfrm flipH="false" flipV="false" rot="0">
            <a:off x="1028700" y="2061511"/>
            <a:ext cx="300212" cy="300212"/>
          </a:xfrm>
          <a:custGeom>
            <a:avLst/>
            <a:gdLst/>
            <a:ahLst/>
            <a:cxnLst/>
            <a:rect r="r" b="b" t="t" l="l"/>
            <a:pathLst>
              <a:path h="300212" w="300212">
                <a:moveTo>
                  <a:pt x="0" y="0"/>
                </a:moveTo>
                <a:lnTo>
                  <a:pt x="300212" y="0"/>
                </a:lnTo>
                <a:lnTo>
                  <a:pt x="300212" y="300212"/>
                </a:lnTo>
                <a:lnTo>
                  <a:pt x="0" y="30021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1554172" y="5143500"/>
            <a:ext cx="2998530" cy="4114800"/>
          </a:xfrm>
          <a:custGeom>
            <a:avLst/>
            <a:gdLst/>
            <a:ahLst/>
            <a:cxnLst/>
            <a:rect r="r" b="b" t="t" l="l"/>
            <a:pathLst>
              <a:path h="4114800" w="2998530">
                <a:moveTo>
                  <a:pt x="0" y="0"/>
                </a:moveTo>
                <a:lnTo>
                  <a:pt x="2998530" y="0"/>
                </a:lnTo>
                <a:lnTo>
                  <a:pt x="2998530" y="4114800"/>
                </a:lnTo>
                <a:lnTo>
                  <a:pt x="0" y="4114800"/>
                </a:lnTo>
                <a:lnTo>
                  <a:pt x="0" y="0"/>
                </a:lnTo>
                <a:close/>
              </a:path>
            </a:pathLst>
          </a:custGeom>
          <a:blipFill>
            <a:blip r:embed="rId6"/>
            <a:stretch>
              <a:fillRect l="0" t="-4688" r="0" b="-4688"/>
            </a:stretch>
          </a:blipFill>
        </p:spPr>
      </p:sp>
      <p:sp>
        <p:nvSpPr>
          <p:cNvPr name="TextBox 8" id="8"/>
          <p:cNvSpPr txBox="true"/>
          <p:nvPr/>
        </p:nvSpPr>
        <p:spPr>
          <a:xfrm rot="0">
            <a:off x="7175101" y="3306558"/>
            <a:ext cx="9214681" cy="6453143"/>
          </a:xfrm>
          <a:prstGeom prst="rect">
            <a:avLst/>
          </a:prstGeom>
        </p:spPr>
        <p:txBody>
          <a:bodyPr anchor="t" rtlCol="false" tIns="0" lIns="0" bIns="0" rIns="0">
            <a:spAutoFit/>
          </a:bodyPr>
          <a:lstStyle/>
          <a:p>
            <a:pPr algn="just" marL="661547" indent="-330773" lvl="1">
              <a:lnSpc>
                <a:spcPts val="3064"/>
              </a:lnSpc>
              <a:buFont typeface="Arial"/>
              <a:buChar char="•"/>
            </a:pPr>
            <a:r>
              <a:rPr lang="en-US" sz="3064">
                <a:solidFill>
                  <a:srgbClr val="FAFAF0"/>
                </a:solidFill>
                <a:latin typeface="Aileron"/>
                <a:ea typeface="Aileron"/>
                <a:cs typeface="Aileron"/>
                <a:sym typeface="Aileron"/>
              </a:rPr>
              <a:t>Layer-2 Scaling Solutions: Roll Ups and side chains will enhance scalability and lower transaction costs.</a:t>
            </a:r>
          </a:p>
          <a:p>
            <a:pPr algn="just" marL="661547" indent="-330773" lvl="1">
              <a:lnSpc>
                <a:spcPts val="3064"/>
              </a:lnSpc>
              <a:buFont typeface="Arial"/>
              <a:buChar char="•"/>
            </a:pPr>
            <a:r>
              <a:rPr lang="en-US" sz="3064">
                <a:solidFill>
                  <a:srgbClr val="FAFAF0"/>
                </a:solidFill>
                <a:latin typeface="Aileron"/>
                <a:ea typeface="Aileron"/>
                <a:cs typeface="Aileron"/>
                <a:sym typeface="Aileron"/>
              </a:rPr>
              <a:t>Cross-Chain Interoperability: Interconnecting diverse blockchain ecosystems will facilitate seamless asset transfers.</a:t>
            </a:r>
          </a:p>
          <a:p>
            <a:pPr algn="just" marL="661547" indent="-330773" lvl="1">
              <a:lnSpc>
                <a:spcPts val="3064"/>
              </a:lnSpc>
              <a:buFont typeface="Arial"/>
              <a:buChar char="•"/>
            </a:pPr>
            <a:r>
              <a:rPr lang="en-US" sz="3064">
                <a:solidFill>
                  <a:srgbClr val="FAFAF0"/>
                </a:solidFill>
                <a:latin typeface="Aileron"/>
                <a:ea typeface="Aileron"/>
                <a:cs typeface="Aileron"/>
                <a:sym typeface="Aileron"/>
              </a:rPr>
              <a:t>Advanced Trading Features: permanent futures, options, and other derivatives will increase trading possibilities.</a:t>
            </a:r>
          </a:p>
          <a:p>
            <a:pPr algn="just" marL="661547" indent="-330773" lvl="1">
              <a:lnSpc>
                <a:spcPts val="3064"/>
              </a:lnSpc>
              <a:buFont typeface="Arial"/>
              <a:buChar char="•"/>
            </a:pPr>
            <a:r>
              <a:rPr lang="en-US" sz="3064">
                <a:solidFill>
                  <a:srgbClr val="FAFAF0"/>
                </a:solidFill>
                <a:latin typeface="Aileron"/>
                <a:ea typeface="Aileron"/>
                <a:cs typeface="Aileron"/>
                <a:sym typeface="Aileron"/>
              </a:rPr>
              <a:t>NFT Integration: NFT integration into DEXs will create new platforms for trading and asset management.</a:t>
            </a:r>
          </a:p>
          <a:p>
            <a:pPr algn="just" marL="661547" indent="-330773" lvl="1">
              <a:lnSpc>
                <a:spcPts val="3064"/>
              </a:lnSpc>
              <a:buFont typeface="Arial"/>
              <a:buChar char="•"/>
            </a:pPr>
            <a:r>
              <a:rPr lang="en-US" sz="3064">
                <a:solidFill>
                  <a:srgbClr val="FAFAF0"/>
                </a:solidFill>
                <a:latin typeface="Aileron"/>
                <a:ea typeface="Aileron"/>
                <a:cs typeface="Aileron"/>
                <a:sym typeface="Aileron"/>
              </a:rPr>
              <a:t>Enhanced User Experience: Friendly interfaces and trading experiences will fuel mass adoption.</a:t>
            </a:r>
          </a:p>
          <a:p>
            <a:pPr algn="just" marL="661547" indent="-330773" lvl="1">
              <a:lnSpc>
                <a:spcPts val="3064"/>
              </a:lnSpc>
              <a:buFont typeface="Arial"/>
              <a:buChar char="•"/>
            </a:pPr>
            <a:r>
              <a:rPr lang="en-US" sz="3064">
                <a:solidFill>
                  <a:srgbClr val="FAFAF0"/>
                </a:solidFill>
                <a:latin typeface="Aileron"/>
                <a:ea typeface="Aileron"/>
                <a:cs typeface="Aileron"/>
                <a:sym typeface="Aileron"/>
              </a:rPr>
              <a:t>D</a:t>
            </a:r>
            <a:r>
              <a:rPr lang="en-US" sz="3064">
                <a:solidFill>
                  <a:srgbClr val="FAFAF0"/>
                </a:solidFill>
                <a:latin typeface="Aileron"/>
                <a:ea typeface="Aileron"/>
                <a:cs typeface="Aileron"/>
                <a:sym typeface="Aileron"/>
              </a:rPr>
              <a:t>ecentralized Governance: DAOs will have a larger role in managing and evolving DEXs.</a:t>
            </a:r>
          </a:p>
          <a:p>
            <a:pPr algn="just">
              <a:lnSpc>
                <a:spcPts val="3064"/>
              </a:lnSpc>
            </a:pP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0B0B0B"/>
        </a:solidFill>
      </p:bgPr>
    </p:bg>
    <p:spTree>
      <p:nvGrpSpPr>
        <p:cNvPr id="1" name=""/>
        <p:cNvGrpSpPr/>
        <p:nvPr/>
      </p:nvGrpSpPr>
      <p:grpSpPr>
        <a:xfrm>
          <a:off x="0" y="0"/>
          <a:ext cx="0" cy="0"/>
          <a:chOff x="0" y="0"/>
          <a:chExt cx="0" cy="0"/>
        </a:xfrm>
      </p:grpSpPr>
      <p:grpSp>
        <p:nvGrpSpPr>
          <p:cNvPr name="Group 2" id="2"/>
          <p:cNvGrpSpPr/>
          <p:nvPr/>
        </p:nvGrpSpPr>
        <p:grpSpPr>
          <a:xfrm rot="0">
            <a:off x="-1343750" y="-109358"/>
            <a:ext cx="20975499" cy="10505716"/>
            <a:chOff x="0" y="0"/>
            <a:chExt cx="27967332" cy="14007621"/>
          </a:xfrm>
        </p:grpSpPr>
        <p:sp>
          <p:nvSpPr>
            <p:cNvPr name="Freeform 3" id="3"/>
            <p:cNvSpPr/>
            <p:nvPr/>
          </p:nvSpPr>
          <p:spPr>
            <a:xfrm flipH="false" flipV="false" rot="0">
              <a:off x="0" y="0"/>
              <a:ext cx="14007621" cy="14007621"/>
            </a:xfrm>
            <a:custGeom>
              <a:avLst/>
              <a:gdLst/>
              <a:ahLst/>
              <a:cxnLst/>
              <a:rect r="r" b="b" t="t" l="l"/>
              <a:pathLst>
                <a:path h="14007621" w="14007621">
                  <a:moveTo>
                    <a:pt x="0" y="0"/>
                  </a:moveTo>
                  <a:lnTo>
                    <a:pt x="14007621" y="0"/>
                  </a:lnTo>
                  <a:lnTo>
                    <a:pt x="14007621" y="14007621"/>
                  </a:lnTo>
                  <a:lnTo>
                    <a:pt x="0" y="14007621"/>
                  </a:lnTo>
                  <a:lnTo>
                    <a:pt x="0" y="0"/>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3959712" y="0"/>
              <a:ext cx="14007621" cy="14007621"/>
            </a:xfrm>
            <a:custGeom>
              <a:avLst/>
              <a:gdLst/>
              <a:ahLst/>
              <a:cxnLst/>
              <a:rect r="r" b="b" t="t" l="l"/>
              <a:pathLst>
                <a:path h="14007621" w="14007621">
                  <a:moveTo>
                    <a:pt x="0" y="0"/>
                  </a:moveTo>
                  <a:lnTo>
                    <a:pt x="14007620" y="0"/>
                  </a:lnTo>
                  <a:lnTo>
                    <a:pt x="14007620" y="14007621"/>
                  </a:lnTo>
                  <a:lnTo>
                    <a:pt x="0" y="14007621"/>
                  </a:lnTo>
                  <a:lnTo>
                    <a:pt x="0" y="0"/>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grpSp>
      <p:sp>
        <p:nvSpPr>
          <p:cNvPr name="TextBox 5" id="5"/>
          <p:cNvSpPr txBox="true"/>
          <p:nvPr/>
        </p:nvSpPr>
        <p:spPr>
          <a:xfrm rot="0">
            <a:off x="8398490" y="1257300"/>
            <a:ext cx="10447830" cy="863453"/>
          </a:xfrm>
          <a:prstGeom prst="rect">
            <a:avLst/>
          </a:prstGeom>
        </p:spPr>
        <p:txBody>
          <a:bodyPr anchor="t" rtlCol="false" tIns="0" lIns="0" bIns="0" rIns="0">
            <a:spAutoFit/>
          </a:bodyPr>
          <a:lstStyle/>
          <a:p>
            <a:pPr algn="l">
              <a:lnSpc>
                <a:spcPts val="6129"/>
              </a:lnSpc>
            </a:pPr>
            <a:r>
              <a:rPr lang="en-US" b="true" sz="7210" spc="-620">
                <a:solidFill>
                  <a:srgbClr val="FAFAF0"/>
                </a:solidFill>
                <a:latin typeface="Aileron Bold"/>
                <a:ea typeface="Aileron Bold"/>
                <a:cs typeface="Aileron Bold"/>
                <a:sym typeface="Aileron Bold"/>
              </a:rPr>
              <a:t>CONCLUSION</a:t>
            </a:r>
          </a:p>
        </p:txBody>
      </p:sp>
      <p:sp>
        <p:nvSpPr>
          <p:cNvPr name="TextBox 6" id="6"/>
          <p:cNvSpPr txBox="true"/>
          <p:nvPr/>
        </p:nvSpPr>
        <p:spPr>
          <a:xfrm rot="0">
            <a:off x="9144000" y="2769786"/>
            <a:ext cx="9396837" cy="5272788"/>
          </a:xfrm>
          <a:prstGeom prst="rect">
            <a:avLst/>
          </a:prstGeom>
        </p:spPr>
        <p:txBody>
          <a:bodyPr anchor="t" rtlCol="false" tIns="0" lIns="0" bIns="0" rIns="0">
            <a:spAutoFit/>
          </a:bodyPr>
          <a:lstStyle/>
          <a:p>
            <a:pPr algn="l">
              <a:lnSpc>
                <a:spcPts val="3268"/>
              </a:lnSpc>
            </a:pPr>
            <a:r>
              <a:rPr lang="en-US" sz="3268">
                <a:solidFill>
                  <a:srgbClr val="FAFAF0"/>
                </a:solidFill>
                <a:latin typeface="Aileron"/>
                <a:ea typeface="Aileron"/>
                <a:cs typeface="Aileron"/>
                <a:sym typeface="Aileron"/>
              </a:rPr>
              <a:t>Decentralized Exchange Development defines their financial dimensions and enhances transparency. Understanding decentralized exchange core elements, development process, and security matters creates the best exchange platform with a more centralized and balanced financial future. Having the right tools, planning, and a solid development team, your own DEX launch could put you at the forefront of Web3 innovation. With the technology advancing, DEXs are likely to be instrumental in the widespread adoption of blockchain and cryptocurrencies.</a:t>
            </a:r>
          </a:p>
          <a:p>
            <a:pPr algn="l">
              <a:lnSpc>
                <a:spcPts val="3268"/>
              </a:lnSpc>
            </a:pPr>
          </a:p>
        </p:txBody>
      </p:sp>
      <p:sp>
        <p:nvSpPr>
          <p:cNvPr name="Freeform 7" id="7"/>
          <p:cNvSpPr/>
          <p:nvPr/>
        </p:nvSpPr>
        <p:spPr>
          <a:xfrm flipH="false" flipV="false" rot="0">
            <a:off x="7873018" y="1277429"/>
            <a:ext cx="300212" cy="300212"/>
          </a:xfrm>
          <a:custGeom>
            <a:avLst/>
            <a:gdLst/>
            <a:ahLst/>
            <a:cxnLst/>
            <a:rect r="r" b="b" t="t" l="l"/>
            <a:pathLst>
              <a:path h="300212" w="300212">
                <a:moveTo>
                  <a:pt x="0" y="0"/>
                </a:moveTo>
                <a:lnTo>
                  <a:pt x="300212" y="0"/>
                </a:lnTo>
                <a:lnTo>
                  <a:pt x="300212" y="300213"/>
                </a:lnTo>
                <a:lnTo>
                  <a:pt x="0" y="3002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1110213" y="2400217"/>
            <a:ext cx="6202551" cy="6507271"/>
          </a:xfrm>
          <a:custGeom>
            <a:avLst/>
            <a:gdLst/>
            <a:ahLst/>
            <a:cxnLst/>
            <a:rect r="r" b="b" t="t" l="l"/>
            <a:pathLst>
              <a:path h="6507271" w="6202551">
                <a:moveTo>
                  <a:pt x="0" y="0"/>
                </a:moveTo>
                <a:lnTo>
                  <a:pt x="6202550" y="0"/>
                </a:lnTo>
                <a:lnTo>
                  <a:pt x="6202550" y="6507271"/>
                </a:lnTo>
                <a:lnTo>
                  <a:pt x="0" y="6507271"/>
                </a:lnTo>
                <a:lnTo>
                  <a:pt x="0" y="0"/>
                </a:lnTo>
                <a:close/>
              </a:path>
            </a:pathLst>
          </a:custGeom>
          <a:blipFill>
            <a:blip r:embed="rId6"/>
            <a:stretch>
              <a:fillRect l="-28586" t="0" r="-28586" b="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0B0B0B"/>
        </a:solidFill>
      </p:bgPr>
    </p:bg>
    <p:spTree>
      <p:nvGrpSpPr>
        <p:cNvPr id="1" name=""/>
        <p:cNvGrpSpPr/>
        <p:nvPr/>
      </p:nvGrpSpPr>
      <p:grpSpPr>
        <a:xfrm>
          <a:off x="0" y="0"/>
          <a:ext cx="0" cy="0"/>
          <a:chOff x="0" y="0"/>
          <a:chExt cx="0" cy="0"/>
        </a:xfrm>
      </p:grpSpPr>
      <p:grpSp>
        <p:nvGrpSpPr>
          <p:cNvPr name="Group 2" id="2"/>
          <p:cNvGrpSpPr/>
          <p:nvPr/>
        </p:nvGrpSpPr>
        <p:grpSpPr>
          <a:xfrm rot="0">
            <a:off x="-1343750" y="-109358"/>
            <a:ext cx="20975499" cy="10505716"/>
            <a:chOff x="0" y="0"/>
            <a:chExt cx="27967332" cy="14007621"/>
          </a:xfrm>
        </p:grpSpPr>
        <p:sp>
          <p:nvSpPr>
            <p:cNvPr name="Freeform 3" id="3"/>
            <p:cNvSpPr/>
            <p:nvPr/>
          </p:nvSpPr>
          <p:spPr>
            <a:xfrm flipH="false" flipV="false" rot="0">
              <a:off x="0" y="0"/>
              <a:ext cx="14007621" cy="14007621"/>
            </a:xfrm>
            <a:custGeom>
              <a:avLst/>
              <a:gdLst/>
              <a:ahLst/>
              <a:cxnLst/>
              <a:rect r="r" b="b" t="t" l="l"/>
              <a:pathLst>
                <a:path h="14007621" w="14007621">
                  <a:moveTo>
                    <a:pt x="0" y="0"/>
                  </a:moveTo>
                  <a:lnTo>
                    <a:pt x="14007621" y="0"/>
                  </a:lnTo>
                  <a:lnTo>
                    <a:pt x="14007621" y="14007621"/>
                  </a:lnTo>
                  <a:lnTo>
                    <a:pt x="0" y="14007621"/>
                  </a:lnTo>
                  <a:lnTo>
                    <a:pt x="0" y="0"/>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3959712" y="0"/>
              <a:ext cx="14007621" cy="14007621"/>
            </a:xfrm>
            <a:custGeom>
              <a:avLst/>
              <a:gdLst/>
              <a:ahLst/>
              <a:cxnLst/>
              <a:rect r="r" b="b" t="t" l="l"/>
              <a:pathLst>
                <a:path h="14007621" w="14007621">
                  <a:moveTo>
                    <a:pt x="0" y="0"/>
                  </a:moveTo>
                  <a:lnTo>
                    <a:pt x="14007620" y="0"/>
                  </a:lnTo>
                  <a:lnTo>
                    <a:pt x="14007620" y="14007621"/>
                  </a:lnTo>
                  <a:lnTo>
                    <a:pt x="0" y="14007621"/>
                  </a:lnTo>
                  <a:lnTo>
                    <a:pt x="0" y="0"/>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grpSp>
      <p:sp>
        <p:nvSpPr>
          <p:cNvPr name="Freeform 5" id="5"/>
          <p:cNvSpPr/>
          <p:nvPr/>
        </p:nvSpPr>
        <p:spPr>
          <a:xfrm flipH="false" flipV="false" rot="0">
            <a:off x="9879164" y="6435643"/>
            <a:ext cx="300212" cy="300212"/>
          </a:xfrm>
          <a:custGeom>
            <a:avLst/>
            <a:gdLst/>
            <a:ahLst/>
            <a:cxnLst/>
            <a:rect r="r" b="b" t="t" l="l"/>
            <a:pathLst>
              <a:path h="300212" w="300212">
                <a:moveTo>
                  <a:pt x="0" y="0"/>
                </a:moveTo>
                <a:lnTo>
                  <a:pt x="300212" y="0"/>
                </a:lnTo>
                <a:lnTo>
                  <a:pt x="300212" y="300213"/>
                </a:lnTo>
                <a:lnTo>
                  <a:pt x="0" y="3002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281595" y="2490610"/>
            <a:ext cx="5652574" cy="3346173"/>
          </a:xfrm>
          <a:custGeom>
            <a:avLst/>
            <a:gdLst/>
            <a:ahLst/>
            <a:cxnLst/>
            <a:rect r="r" b="b" t="t" l="l"/>
            <a:pathLst>
              <a:path h="3346173" w="5652574">
                <a:moveTo>
                  <a:pt x="0" y="0"/>
                </a:moveTo>
                <a:lnTo>
                  <a:pt x="5652574" y="0"/>
                </a:lnTo>
                <a:lnTo>
                  <a:pt x="5652574" y="3346172"/>
                </a:lnTo>
                <a:lnTo>
                  <a:pt x="0" y="3346172"/>
                </a:lnTo>
                <a:lnTo>
                  <a:pt x="0" y="0"/>
                </a:lnTo>
                <a:close/>
              </a:path>
            </a:pathLst>
          </a:custGeom>
          <a:blipFill>
            <a:blip r:embed="rId6"/>
            <a:stretch>
              <a:fillRect l="0" t="-76774" r="0" b="-76774"/>
            </a:stretch>
          </a:blipFill>
        </p:spPr>
      </p:sp>
      <p:sp>
        <p:nvSpPr>
          <p:cNvPr name="Freeform 7" id="7"/>
          <p:cNvSpPr/>
          <p:nvPr/>
        </p:nvSpPr>
        <p:spPr>
          <a:xfrm flipH="false" flipV="false" rot="0">
            <a:off x="11469632" y="1108877"/>
            <a:ext cx="5652574" cy="3346173"/>
          </a:xfrm>
          <a:custGeom>
            <a:avLst/>
            <a:gdLst/>
            <a:ahLst/>
            <a:cxnLst/>
            <a:rect r="r" b="b" t="t" l="l"/>
            <a:pathLst>
              <a:path h="3346173" w="5652574">
                <a:moveTo>
                  <a:pt x="0" y="0"/>
                </a:moveTo>
                <a:lnTo>
                  <a:pt x="5652574" y="0"/>
                </a:lnTo>
                <a:lnTo>
                  <a:pt x="5652574" y="3346172"/>
                </a:lnTo>
                <a:lnTo>
                  <a:pt x="0" y="3346172"/>
                </a:lnTo>
                <a:lnTo>
                  <a:pt x="0" y="0"/>
                </a:lnTo>
                <a:close/>
              </a:path>
            </a:pathLst>
          </a:custGeom>
          <a:blipFill>
            <a:blip r:embed="rId7"/>
            <a:stretch>
              <a:fillRect l="0" t="-6273" r="0" b="-6273"/>
            </a:stretch>
          </a:blipFill>
        </p:spPr>
      </p:sp>
      <p:sp>
        <p:nvSpPr>
          <p:cNvPr name="TextBox 8" id="8"/>
          <p:cNvSpPr txBox="true"/>
          <p:nvPr/>
        </p:nvSpPr>
        <p:spPr>
          <a:xfrm rot="0">
            <a:off x="10303838" y="6495726"/>
            <a:ext cx="10865432" cy="1169870"/>
          </a:xfrm>
          <a:prstGeom prst="rect">
            <a:avLst/>
          </a:prstGeom>
        </p:spPr>
        <p:txBody>
          <a:bodyPr anchor="t" rtlCol="false" tIns="0" lIns="0" bIns="0" rIns="0">
            <a:spAutoFit/>
          </a:bodyPr>
          <a:lstStyle/>
          <a:p>
            <a:pPr algn="l">
              <a:lnSpc>
                <a:spcPts val="8341"/>
              </a:lnSpc>
            </a:pPr>
            <a:r>
              <a:rPr lang="en-US" b="true" sz="9813" spc="-843">
                <a:solidFill>
                  <a:srgbClr val="FAFAF0"/>
                </a:solidFill>
                <a:latin typeface="Aileron Bold"/>
                <a:ea typeface="Aileron Bold"/>
                <a:cs typeface="Aileron Bold"/>
                <a:sym typeface="Aileron Bold"/>
              </a:rPr>
              <a:t>THANK YOU </a:t>
            </a:r>
          </a:p>
        </p:txBody>
      </p:sp>
      <p:sp>
        <p:nvSpPr>
          <p:cNvPr name="Freeform 9" id="9"/>
          <p:cNvSpPr/>
          <p:nvPr/>
        </p:nvSpPr>
        <p:spPr>
          <a:xfrm flipH="false" flipV="false" rot="-1278639">
            <a:off x="5713247" y="6409273"/>
            <a:ext cx="3089271" cy="3089271"/>
          </a:xfrm>
          <a:custGeom>
            <a:avLst/>
            <a:gdLst/>
            <a:ahLst/>
            <a:cxnLst/>
            <a:rect r="r" b="b" t="t" l="l"/>
            <a:pathLst>
              <a:path h="3089271" w="3089271">
                <a:moveTo>
                  <a:pt x="0" y="0"/>
                </a:moveTo>
                <a:lnTo>
                  <a:pt x="3089272" y="0"/>
                </a:lnTo>
                <a:lnTo>
                  <a:pt x="3089272" y="3089271"/>
                </a:lnTo>
                <a:lnTo>
                  <a:pt x="0" y="308927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DAGkClsVEIE</dc:identifier>
  <dcterms:modified xsi:type="dcterms:W3CDTF">2011-08-01T06:04:30Z</dcterms:modified>
  <cp:revision>1</cp:revision>
  <dc:title>Decentralized Exchange Development: A Deep Dive</dc:title>
</cp:coreProperties>
</file>