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Merriweather" charset="1" panose="00000500000000000000"/>
      <p:regular r:id="rId14"/>
    </p:embeddedFont>
    <p:embeddedFont>
      <p:font typeface="Canva Sans Bold" charset="1" panose="020B0803030501040103"/>
      <p:regular r:id="rId15"/>
    </p:embeddedFont>
    <p:embeddedFont>
      <p:font typeface="Canva Sans" charset="1" panose="020B0503030501040103"/>
      <p:regular r:id="rId16"/>
    </p:embeddedFont>
    <p:embeddedFont>
      <p:font typeface="Merriweather Bold" charset="1" panose="00000800000000000000"/>
      <p:regular r:id="rId17"/>
    </p:embeddedFont>
    <p:embeddedFont>
      <p:font typeface="Montserrat Bold" charset="1" panose="00000800000000000000"/>
      <p:regular r:id="rId18"/>
    </p:embeddedFont>
    <p:embeddedFont>
      <p:font typeface="RoxboroughCF" charset="1" panose="000005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 Id="rId3" Target="https://www.blockchainx.tech/hire-solidity-developers/"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56833" y="614284"/>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TextBox 3" id="3"/>
          <p:cNvSpPr txBox="true"/>
          <p:nvPr/>
        </p:nvSpPr>
        <p:spPr>
          <a:xfrm rot="0">
            <a:off x="1028700" y="2430857"/>
            <a:ext cx="9228584" cy="4459761"/>
          </a:xfrm>
          <a:prstGeom prst="rect">
            <a:avLst/>
          </a:prstGeom>
        </p:spPr>
        <p:txBody>
          <a:bodyPr anchor="t" rtlCol="false" tIns="0" lIns="0" bIns="0" rIns="0">
            <a:spAutoFit/>
          </a:bodyPr>
          <a:lstStyle/>
          <a:p>
            <a:pPr algn="ctr">
              <a:lnSpc>
                <a:spcPts val="8896"/>
              </a:lnSpc>
              <a:spcBef>
                <a:spcPct val="0"/>
              </a:spcBef>
            </a:pPr>
            <a:r>
              <a:rPr lang="en-US" sz="6739" spc="586">
                <a:solidFill>
                  <a:srgbClr val="A30052"/>
                </a:solidFill>
                <a:latin typeface="Merriweather"/>
                <a:ea typeface="Merriweather"/>
                <a:cs typeface="Merriweather"/>
                <a:sym typeface="Merriweather"/>
              </a:rPr>
              <a:t>Solidity Hiring Trends 2025: What Startups Need to Know</a:t>
            </a:r>
          </a:p>
        </p:txBody>
      </p:sp>
      <p:sp>
        <p:nvSpPr>
          <p:cNvPr name="Freeform 4" id="4"/>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9326466" y="1068666"/>
            <a:ext cx="8433974" cy="7250819"/>
          </a:xfrm>
          <a:custGeom>
            <a:avLst/>
            <a:gdLst/>
            <a:ahLst/>
            <a:cxnLst/>
            <a:rect r="r" b="b" t="t" l="l"/>
            <a:pathLst>
              <a:path h="7250819" w="8433974">
                <a:moveTo>
                  <a:pt x="0" y="0"/>
                </a:moveTo>
                <a:lnTo>
                  <a:pt x="8433974" y="0"/>
                </a:lnTo>
                <a:lnTo>
                  <a:pt x="8433974" y="7250819"/>
                </a:lnTo>
                <a:lnTo>
                  <a:pt x="0" y="7250819"/>
                </a:lnTo>
                <a:lnTo>
                  <a:pt x="0" y="0"/>
                </a:lnTo>
                <a:close/>
              </a:path>
            </a:pathLst>
          </a:custGeom>
          <a:blipFill>
            <a:blip r:embed="rId5"/>
            <a:stretch>
              <a:fillRect l="-79917" t="0" r="0" b="0"/>
            </a:stretch>
          </a:blipFill>
        </p:spPr>
      </p:sp>
      <p:sp>
        <p:nvSpPr>
          <p:cNvPr name="TextBox 9" id="9"/>
          <p:cNvSpPr txBox="true"/>
          <p:nvPr/>
        </p:nvSpPr>
        <p:spPr>
          <a:xfrm rot="0">
            <a:off x="6957479" y="8934767"/>
            <a:ext cx="4737973" cy="580390"/>
          </a:xfrm>
          <a:prstGeom prst="rect">
            <a:avLst/>
          </a:prstGeom>
        </p:spPr>
        <p:txBody>
          <a:bodyPr anchor="t" rtlCol="false" tIns="0" lIns="0" bIns="0" rIns="0">
            <a:spAutoFit/>
          </a:bodyPr>
          <a:lstStyle/>
          <a:p>
            <a:pPr algn="ctr">
              <a:lnSpc>
                <a:spcPts val="4759"/>
              </a:lnSpc>
            </a:pPr>
            <a:r>
              <a:rPr lang="en-US" sz="3399" b="true">
                <a:solidFill>
                  <a:srgbClr val="273239"/>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5CE1E6"/>
        </a:solidFill>
      </p:bgPr>
    </p:bg>
    <p:spTree>
      <p:nvGrpSpPr>
        <p:cNvPr id="1" name=""/>
        <p:cNvGrpSpPr/>
        <p:nvPr/>
      </p:nvGrpSpPr>
      <p:grpSpPr>
        <a:xfrm>
          <a:off x="0" y="0"/>
          <a:ext cx="0" cy="0"/>
          <a:chOff x="0" y="0"/>
          <a:chExt cx="0" cy="0"/>
        </a:xfrm>
      </p:grpSpPr>
      <p:grpSp>
        <p:nvGrpSpPr>
          <p:cNvPr name="Group 2" id="2"/>
          <p:cNvGrpSpPr/>
          <p:nvPr/>
        </p:nvGrpSpPr>
        <p:grpSpPr>
          <a:xfrm rot="0">
            <a:off x="630619" y="853908"/>
            <a:ext cx="17026762" cy="8578786"/>
            <a:chOff x="0" y="0"/>
            <a:chExt cx="4484415" cy="2259433"/>
          </a:xfrm>
        </p:grpSpPr>
        <p:sp>
          <p:nvSpPr>
            <p:cNvPr name="Freeform 3" id="3"/>
            <p:cNvSpPr/>
            <p:nvPr/>
          </p:nvSpPr>
          <p:spPr>
            <a:xfrm flipH="false" flipV="false" rot="0">
              <a:off x="0" y="0"/>
              <a:ext cx="4484415" cy="2259433"/>
            </a:xfrm>
            <a:custGeom>
              <a:avLst/>
              <a:gdLst/>
              <a:ahLst/>
              <a:cxnLst/>
              <a:rect r="r" b="b" t="t" l="l"/>
              <a:pathLst>
                <a:path h="2259433" w="4484415">
                  <a:moveTo>
                    <a:pt x="0" y="0"/>
                  </a:moveTo>
                  <a:lnTo>
                    <a:pt x="4484415" y="0"/>
                  </a:lnTo>
                  <a:lnTo>
                    <a:pt x="4484415" y="2259433"/>
                  </a:lnTo>
                  <a:lnTo>
                    <a:pt x="0" y="2259433"/>
                  </a:lnTo>
                  <a:close/>
                </a:path>
              </a:pathLst>
            </a:custGeom>
            <a:solidFill>
              <a:srgbClr val="FFFFFF"/>
            </a:solidFill>
          </p:spPr>
        </p:sp>
        <p:sp>
          <p:nvSpPr>
            <p:cNvPr name="TextBox 4" id="4"/>
            <p:cNvSpPr txBox="true"/>
            <p:nvPr/>
          </p:nvSpPr>
          <p:spPr>
            <a:xfrm>
              <a:off x="0" y="-28575"/>
              <a:ext cx="4484415" cy="2288008"/>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829659" y="981075"/>
            <a:ext cx="16628681" cy="8183818"/>
          </a:xfrm>
          <a:prstGeom prst="rect">
            <a:avLst/>
          </a:prstGeom>
        </p:spPr>
        <p:txBody>
          <a:bodyPr anchor="t" rtlCol="false" tIns="0" lIns="0" bIns="0" rIns="0">
            <a:spAutoFit/>
          </a:bodyPr>
          <a:lstStyle/>
          <a:p>
            <a:pPr algn="ctr">
              <a:lnSpc>
                <a:spcPts val="4090"/>
              </a:lnSpc>
            </a:pPr>
            <a:r>
              <a:rPr lang="en-US" sz="2921">
                <a:solidFill>
                  <a:srgbClr val="C91414"/>
                </a:solidFill>
                <a:latin typeface="Canva Sans"/>
                <a:ea typeface="Canva Sans"/>
                <a:cs typeface="Canva Sans"/>
                <a:sym typeface="Canva Sans"/>
              </a:rPr>
              <a:t>The emergence of blockchain technology has continually pried open industries far and beyond. This has brought about a massive demand for the employment of Solidity developers in a much-increased range. Solidity, the major programming language for executing smart contracts on the Ethereum platform, is continuously in the spotlight of a decentralized environment that powers DeFi, NFTs, and beyond. Upon 2025, startups implementing distinct blockchain solutions would increasingly recruit Solidity developers to effect highly secure, scalable, and high-performance smart contracts. Thus, </a:t>
            </a:r>
            <a:r>
              <a:rPr lang="en-US" b="true" sz="2921" u="sng">
                <a:solidFill>
                  <a:srgbClr val="004AAD"/>
                </a:solidFill>
                <a:latin typeface="Canva Sans Bold"/>
                <a:ea typeface="Canva Sans Bold"/>
                <a:cs typeface="Canva Sans Bold"/>
                <a:sym typeface="Canva Sans Bold"/>
                <a:hlinkClick r:id="rId2" tooltip="https://www.blockchainx.tech/hire-solidity-developers/"/>
              </a:rPr>
              <a:t>Hiring Solidity developers for scalable blockchain solutions</a:t>
            </a:r>
            <a:r>
              <a:rPr lang="en-US" sz="2921">
                <a:solidFill>
                  <a:srgbClr val="C91414"/>
                </a:solidFill>
                <a:latin typeface="Canva Sans"/>
                <a:ea typeface="Canva Sans"/>
                <a:cs typeface="Canva Sans"/>
                <a:sym typeface="Canva Sans"/>
              </a:rPr>
              <a:t> in modern-day times has become probably the most critical activity among companies that seek to innovate in this space. It has still made the competitive ground for any company on how they would a</a:t>
            </a:r>
            <a:r>
              <a:rPr lang="en-US" sz="2921" u="none">
                <a:solidFill>
                  <a:srgbClr val="C91414"/>
                </a:solidFill>
                <a:latin typeface="Canva Sans"/>
                <a:ea typeface="Canva Sans"/>
                <a:cs typeface="Canva Sans"/>
                <a:sym typeface="Canva Sans"/>
              </a:rPr>
              <a:t>i</a:t>
            </a:r>
            <a:r>
              <a:rPr lang="en-US" sz="2921">
                <a:solidFill>
                  <a:srgbClr val="C91414"/>
                </a:solidFill>
                <a:latin typeface="Canva Sans"/>
                <a:ea typeface="Canva Sans"/>
                <a:cs typeface="Canva Sans"/>
                <a:sym typeface="Canva Sans"/>
              </a:rPr>
              <a:t>m to</a:t>
            </a:r>
            <a:r>
              <a:rPr lang="en-US" sz="2921" u="none">
                <a:solidFill>
                  <a:srgbClr val="C91414"/>
                </a:solidFill>
                <a:latin typeface="Canva Sans"/>
                <a:ea typeface="Canva Sans"/>
                <a:cs typeface="Canva Sans"/>
                <a:sym typeface="Canva Sans"/>
              </a:rPr>
              <a:t> hire </a:t>
            </a:r>
            <a:r>
              <a:rPr lang="en-US" sz="2921">
                <a:solidFill>
                  <a:srgbClr val="C91414"/>
                </a:solidFill>
                <a:latin typeface="Canva Sans"/>
                <a:ea typeface="Canva Sans"/>
                <a:cs typeface="Canva Sans"/>
                <a:sym typeface="Canva Sans"/>
              </a:rPr>
              <a:t>the right</a:t>
            </a:r>
            <a:r>
              <a:rPr lang="en-US" sz="2921" u="none">
                <a:solidFill>
                  <a:srgbClr val="C91414"/>
                </a:solidFill>
                <a:latin typeface="Canva Sans"/>
                <a:ea typeface="Canva Sans"/>
                <a:cs typeface="Canva Sans"/>
                <a:sym typeface="Canva Sans"/>
              </a:rPr>
              <a:t> </a:t>
            </a:r>
            <a:r>
              <a:rPr lang="en-US" sz="2921">
                <a:solidFill>
                  <a:srgbClr val="C91414"/>
                </a:solidFill>
                <a:latin typeface="Canva Sans"/>
                <a:ea typeface="Canva Sans"/>
                <a:cs typeface="Canva Sans"/>
                <a:sym typeface="Canva Sans"/>
              </a:rPr>
              <a:t>d</a:t>
            </a:r>
            <a:r>
              <a:rPr lang="en-US" sz="2921" u="none">
                <a:solidFill>
                  <a:srgbClr val="C91414"/>
                </a:solidFill>
                <a:latin typeface="Canva Sans"/>
                <a:ea typeface="Canva Sans"/>
                <a:cs typeface="Canva Sans"/>
                <a:sym typeface="Canva Sans"/>
              </a:rPr>
              <a:t>e</a:t>
            </a:r>
            <a:r>
              <a:rPr lang="en-US" sz="2921">
                <a:solidFill>
                  <a:srgbClr val="C91414"/>
                </a:solidFill>
                <a:latin typeface="Canva Sans"/>
                <a:ea typeface="Canva Sans"/>
                <a:cs typeface="Canva Sans"/>
                <a:sym typeface="Canva Sans"/>
              </a:rPr>
              <a:t>velo</a:t>
            </a:r>
            <a:r>
              <a:rPr lang="en-US" sz="2921" u="none">
                <a:solidFill>
                  <a:srgbClr val="C91414"/>
                </a:solidFill>
                <a:latin typeface="Canva Sans"/>
                <a:ea typeface="Canva Sans"/>
                <a:cs typeface="Canva Sans"/>
                <a:sym typeface="Canva Sans"/>
              </a:rPr>
              <a:t>per</a:t>
            </a:r>
            <a:r>
              <a:rPr lang="en-US" sz="2921">
                <a:solidFill>
                  <a:srgbClr val="C91414"/>
                </a:solidFill>
                <a:latin typeface="Canva Sans"/>
                <a:ea typeface="Canva Sans"/>
                <a:cs typeface="Canva Sans"/>
                <a:sym typeface="Canva Sans"/>
              </a:rPr>
              <a:t> for the project they would like to undertake, wherein they are still in their growth phase. Development in the Web3 space would demand a good understanding of crucial hiring trends, talent acquisition challenges, and effective team management practices if the organization is to keep ahead of the rest in this quickly-changing field. By tapping into the right talent pool, and by adopting modern hiring strategies, startups can place themselves in a position to leverage blockchain technology for success in 2025 and beyond.</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23063" y="245899"/>
            <a:ext cx="17913920" cy="2177191"/>
          </a:xfrm>
          <a:prstGeom prst="rect">
            <a:avLst/>
          </a:prstGeom>
        </p:spPr>
        <p:txBody>
          <a:bodyPr anchor="t" rtlCol="false" tIns="0" lIns="0" bIns="0" rIns="0">
            <a:spAutoFit/>
          </a:bodyPr>
          <a:lstStyle/>
          <a:p>
            <a:pPr algn="ctr">
              <a:lnSpc>
                <a:spcPts val="8735"/>
              </a:lnSpc>
              <a:spcBef>
                <a:spcPct val="0"/>
              </a:spcBef>
            </a:pPr>
            <a:r>
              <a:rPr lang="en-US" b="true" sz="6617" spc="575">
                <a:solidFill>
                  <a:srgbClr val="A30052"/>
                </a:solidFill>
                <a:latin typeface="Merriweather Bold"/>
                <a:ea typeface="Merriweather Bold"/>
                <a:cs typeface="Merriweather Bold"/>
                <a:sym typeface="Merriweather Bold"/>
              </a:rPr>
              <a:t>The Demand for Solidity Developers in 2025</a:t>
            </a:r>
          </a:p>
        </p:txBody>
      </p:sp>
      <p:sp>
        <p:nvSpPr>
          <p:cNvPr name="TextBox 6" id="6"/>
          <p:cNvSpPr txBox="true"/>
          <p:nvPr/>
        </p:nvSpPr>
        <p:spPr>
          <a:xfrm rot="0">
            <a:off x="424482" y="3597615"/>
            <a:ext cx="17439036" cy="5032233"/>
          </a:xfrm>
          <a:prstGeom prst="rect">
            <a:avLst/>
          </a:prstGeom>
        </p:spPr>
        <p:txBody>
          <a:bodyPr anchor="t" rtlCol="false" tIns="0" lIns="0" bIns="0" rIns="0">
            <a:spAutoFit/>
          </a:bodyPr>
          <a:lstStyle/>
          <a:p>
            <a:pPr algn="ctr">
              <a:lnSpc>
                <a:spcPts val="4476"/>
              </a:lnSpc>
            </a:pPr>
            <a:r>
              <a:rPr lang="en-US" sz="3197">
                <a:solidFill>
                  <a:srgbClr val="29741D"/>
                </a:solidFill>
                <a:latin typeface="Canva Sans"/>
                <a:ea typeface="Canva Sans"/>
                <a:cs typeface="Canva Sans"/>
                <a:sym typeface="Canva Sans"/>
              </a:rPr>
              <a:t>Demand for Solidity developers in 2025 hit record highs propelled by the broader adoption of decentralized finance (DeFi), gaming (GameFi), NFTs, and enterprise blockchain solutions, whereas the skilled talent shortage continues to be a challenge for both startups and enterprises. Many companies are thus looking toward online freelance platforms and in-house upskilling avenues to fill the void. In the U.S., Solidity developers command an average annual salary of $110,000 and can earn up to $225,000 per year for senior positions. Such fierce competition for the best talent, therefore, emphasizes that attractive salaries must be complemented by establishing a robust developer culture that enthuses innovation and learning.</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12241" y="280361"/>
            <a:ext cx="17863518" cy="2142730"/>
          </a:xfrm>
          <a:prstGeom prst="rect">
            <a:avLst/>
          </a:prstGeom>
        </p:spPr>
        <p:txBody>
          <a:bodyPr anchor="t" rtlCol="false" tIns="0" lIns="0" bIns="0" rIns="0">
            <a:spAutoFit/>
          </a:bodyPr>
          <a:lstStyle/>
          <a:p>
            <a:pPr algn="ctr">
              <a:lnSpc>
                <a:spcPts val="8592"/>
              </a:lnSpc>
              <a:spcBef>
                <a:spcPct val="0"/>
              </a:spcBef>
            </a:pPr>
            <a:r>
              <a:rPr lang="en-US" b="true" sz="6509" spc="566">
                <a:solidFill>
                  <a:srgbClr val="A30052"/>
                </a:solidFill>
                <a:latin typeface="Merriweather Bold"/>
                <a:ea typeface="Merriweather Bold"/>
                <a:cs typeface="Merriweather Bold"/>
                <a:sym typeface="Merriweather Bold"/>
              </a:rPr>
              <a:t>Expected Skill Sets and Tech Stack in 2025</a:t>
            </a:r>
          </a:p>
        </p:txBody>
      </p:sp>
      <p:sp>
        <p:nvSpPr>
          <p:cNvPr name="TextBox 6" id="6"/>
          <p:cNvSpPr txBox="true"/>
          <p:nvPr/>
        </p:nvSpPr>
        <p:spPr>
          <a:xfrm rot="0">
            <a:off x="424482" y="3124904"/>
            <a:ext cx="17439036" cy="6717665"/>
          </a:xfrm>
          <a:prstGeom prst="rect">
            <a:avLst/>
          </a:prstGeom>
        </p:spPr>
        <p:txBody>
          <a:bodyPr anchor="t" rtlCol="false" tIns="0" lIns="0" bIns="0" rIns="0">
            <a:spAutoFit/>
          </a:bodyPr>
          <a:lstStyle/>
          <a:p>
            <a:pPr algn="ctr">
              <a:lnSpc>
                <a:spcPts val="4476"/>
              </a:lnSpc>
            </a:pPr>
            <a:r>
              <a:rPr lang="en-US" sz="3197">
                <a:solidFill>
                  <a:srgbClr val="29741D"/>
                </a:solidFill>
                <a:latin typeface="Canva Sans"/>
                <a:ea typeface="Canva Sans"/>
                <a:cs typeface="Canva Sans"/>
                <a:sym typeface="Canva Sans"/>
              </a:rPr>
              <a:t>If a startup is planning to hire Solidity developers in 2025, then it must consider the fact that such candidates will need to be endowed with a strong emerging talent set. The still-valid foundations include object-oriented programming, data structures, and algorithms. Also, join them up with proficiency in Solidity itself, the freshest updates and best practices within the framework. Developers should also demonstrate solid knowledge of the fundamentals that embody blockchain consensus mechanisms, gas optimization, and principles of cryptography. Knowing the tools such as Truffle, Hardhat, Remix, and other frameworks that support Layer 2 solutions but are not well known enough could do wonders. Knowledge of safety practices for smart contracts from common vulnerabilities like reentrancy and integer overflow but isn't limited, that's still a must. A good candidate possesses the technical aspect, along with that deep curiosity, and the ability to adjust to an ever-changing landscape of blockchain.</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80361"/>
            <a:ext cx="18288000" cy="2142730"/>
          </a:xfrm>
          <a:prstGeom prst="rect">
            <a:avLst/>
          </a:prstGeom>
        </p:spPr>
        <p:txBody>
          <a:bodyPr anchor="t" rtlCol="false" tIns="0" lIns="0" bIns="0" rIns="0">
            <a:spAutoFit/>
          </a:bodyPr>
          <a:lstStyle/>
          <a:p>
            <a:pPr algn="ctr">
              <a:lnSpc>
                <a:spcPts val="8592"/>
              </a:lnSpc>
              <a:spcBef>
                <a:spcPct val="0"/>
              </a:spcBef>
            </a:pPr>
            <a:r>
              <a:rPr lang="en-US" b="true" sz="6509" spc="566">
                <a:solidFill>
                  <a:srgbClr val="A30052"/>
                </a:solidFill>
                <a:latin typeface="Merriweather Bold"/>
                <a:ea typeface="Merriweather Bold"/>
                <a:cs typeface="Merriweather Bold"/>
                <a:sym typeface="Merriweather Bold"/>
              </a:rPr>
              <a:t>Hiring Models: Freelancers, Full-Time, or Agencies?</a:t>
            </a:r>
          </a:p>
        </p:txBody>
      </p:sp>
      <p:sp>
        <p:nvSpPr>
          <p:cNvPr name="TextBox 6" id="6"/>
          <p:cNvSpPr txBox="true"/>
          <p:nvPr/>
        </p:nvSpPr>
        <p:spPr>
          <a:xfrm rot="0">
            <a:off x="726591" y="3529196"/>
            <a:ext cx="16834818" cy="5594044"/>
          </a:xfrm>
          <a:prstGeom prst="rect">
            <a:avLst/>
          </a:prstGeom>
        </p:spPr>
        <p:txBody>
          <a:bodyPr anchor="t" rtlCol="false" tIns="0" lIns="0" bIns="0" rIns="0">
            <a:spAutoFit/>
          </a:bodyPr>
          <a:lstStyle/>
          <a:p>
            <a:pPr algn="ctr">
              <a:lnSpc>
                <a:spcPts val="4476"/>
              </a:lnSpc>
            </a:pPr>
            <a:r>
              <a:rPr lang="en-US" sz="3197">
                <a:solidFill>
                  <a:srgbClr val="29741D"/>
                </a:solidFill>
                <a:latin typeface="Canva Sans"/>
                <a:ea typeface="Canva Sans"/>
                <a:cs typeface="Canva Sans"/>
                <a:sym typeface="Canva Sans"/>
              </a:rPr>
              <a:t>Today, startups have several hiring models according to their budgets, timelines, and project nature. When it comes to short-term or experimental projects, the most flexible option is hiring freelancers, who also have access to a worldwide pool of talent. Platforms like Upwork and Toptal enable the swift connection to vetted Solidity developers. Full-time hires for integrated roles, however, allow continuity, long-term value, and cultural fit; lacking in supply still makes this the tougher and often the more expensive road. Agencies and blockchain consulting firms will have a team that is ready to deploy with niche expertise, ideal for large or time-sensitive projects. Each comes with trade-offs; therefore, startups need to assess their circumstance before making any choice.</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280361"/>
            <a:ext cx="18288000" cy="2142730"/>
          </a:xfrm>
          <a:prstGeom prst="rect">
            <a:avLst/>
          </a:prstGeom>
        </p:spPr>
        <p:txBody>
          <a:bodyPr anchor="t" rtlCol="false" tIns="0" lIns="0" bIns="0" rIns="0">
            <a:spAutoFit/>
          </a:bodyPr>
          <a:lstStyle/>
          <a:p>
            <a:pPr algn="ctr">
              <a:lnSpc>
                <a:spcPts val="8592"/>
              </a:lnSpc>
              <a:spcBef>
                <a:spcPct val="0"/>
              </a:spcBef>
            </a:pPr>
            <a:r>
              <a:rPr lang="en-US" b="true" sz="6509" spc="566">
                <a:solidFill>
                  <a:srgbClr val="A30052"/>
                </a:solidFill>
                <a:latin typeface="Merriweather Bold"/>
                <a:ea typeface="Merriweather Bold"/>
                <a:cs typeface="Merriweather Bold"/>
                <a:sym typeface="Merriweather Bold"/>
              </a:rPr>
              <a:t>Remote and Decentralized Teams: The New Norm</a:t>
            </a:r>
          </a:p>
        </p:txBody>
      </p:sp>
      <p:sp>
        <p:nvSpPr>
          <p:cNvPr name="TextBox 6" id="6"/>
          <p:cNvSpPr txBox="true"/>
          <p:nvPr/>
        </p:nvSpPr>
        <p:spPr>
          <a:xfrm rot="0">
            <a:off x="726591" y="3529196"/>
            <a:ext cx="16834818" cy="5594044"/>
          </a:xfrm>
          <a:prstGeom prst="rect">
            <a:avLst/>
          </a:prstGeom>
        </p:spPr>
        <p:txBody>
          <a:bodyPr anchor="t" rtlCol="false" tIns="0" lIns="0" bIns="0" rIns="0">
            <a:spAutoFit/>
          </a:bodyPr>
          <a:lstStyle/>
          <a:p>
            <a:pPr algn="ctr">
              <a:lnSpc>
                <a:spcPts val="4476"/>
              </a:lnSpc>
            </a:pPr>
            <a:r>
              <a:rPr lang="en-US" sz="3197">
                <a:solidFill>
                  <a:srgbClr val="29741D"/>
                </a:solidFill>
                <a:latin typeface="Canva Sans"/>
                <a:ea typeface="Canva Sans"/>
                <a:cs typeface="Canva Sans"/>
                <a:sym typeface="Canva Sans"/>
              </a:rPr>
              <a:t>In the world of blockchain, remote work has turned into a default mode, and 2025 would further reinforce that trend into more decentralized organizational forms. Indeed, most blockchain projects nowadays work like a DAO (Decentralized Autonomous Organization), allowing contributors worldwide to collaborate pseudonymously. Having said that, decoupling access to broader talent resources from the start also opens up new issues of coordination, trust, and compliance. To make it, a company has to deploy all possible specific workflows, transparent communication channels, and milestone payments done through smart contracts. Remote culture, therefore, includes investing in tools and processes for accountability within a purpose that spans time zones and cultures.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5CE1E6"/>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6205821" y="712545"/>
            <a:ext cx="6578622" cy="1303075"/>
          </a:xfrm>
          <a:prstGeom prst="rect">
            <a:avLst/>
          </a:prstGeom>
        </p:spPr>
        <p:txBody>
          <a:bodyPr anchor="t" rtlCol="false" tIns="0" lIns="0" bIns="0" rIns="0">
            <a:spAutoFit/>
          </a:bodyPr>
          <a:lstStyle/>
          <a:p>
            <a:pPr algn="ctr">
              <a:lnSpc>
                <a:spcPts val="10500"/>
              </a:lnSpc>
              <a:spcBef>
                <a:spcPct val="0"/>
              </a:spcBef>
            </a:pPr>
            <a:r>
              <a:rPr lang="en-US" b="true" sz="7954" spc="692">
                <a:solidFill>
                  <a:srgbClr val="A30052"/>
                </a:solidFill>
                <a:latin typeface="Merriweather Bold"/>
                <a:ea typeface="Merriweather Bold"/>
                <a:cs typeface="Merriweather Bold"/>
                <a:sym typeface="Merriweather Bold"/>
              </a:rPr>
              <a:t>Conclusion</a:t>
            </a:r>
          </a:p>
        </p:txBody>
      </p:sp>
      <p:sp>
        <p:nvSpPr>
          <p:cNvPr name="TextBox 6" id="6"/>
          <p:cNvSpPr txBox="true"/>
          <p:nvPr/>
        </p:nvSpPr>
        <p:spPr>
          <a:xfrm rot="0">
            <a:off x="527089" y="3566528"/>
            <a:ext cx="17233823" cy="5408554"/>
          </a:xfrm>
          <a:prstGeom prst="rect">
            <a:avLst/>
          </a:prstGeom>
        </p:spPr>
        <p:txBody>
          <a:bodyPr anchor="t" rtlCol="false" tIns="0" lIns="0" bIns="0" rIns="0">
            <a:spAutoFit/>
          </a:bodyPr>
          <a:lstStyle/>
          <a:p>
            <a:pPr algn="ctr">
              <a:lnSpc>
                <a:spcPts val="4290"/>
              </a:lnSpc>
            </a:pPr>
            <a:r>
              <a:rPr lang="en-US" sz="3064">
                <a:solidFill>
                  <a:srgbClr val="29741D"/>
                </a:solidFill>
                <a:latin typeface="Canva Sans"/>
                <a:ea typeface="Canva Sans"/>
                <a:cs typeface="Canva Sans"/>
                <a:sym typeface="Canva Sans"/>
              </a:rPr>
              <a:t>As demand for Solidity developers grows exponentially, one of the most important requirements for start-ups in 2025 is to implement dynamic and flexible hiring mechanisms just to survive. Whether with attractive remuneration packages, remote-first, and decentralized team models or agencies for specialized needs, developers lacking a definite talent shortage would build teams that invigorate ideas. The digital assets market is somewhat in its teenage years and is changing rapidly, so securing developers with the right mix of technical knowhow, agility, and out-of-the-box appraisal is critical for the long-run survival of a startup. Staying alive on trends in the </a:t>
            </a:r>
            <a:r>
              <a:rPr lang="en-US" b="true" sz="3064" u="sng">
                <a:solidFill>
                  <a:srgbClr val="23547B"/>
                </a:solidFill>
                <a:latin typeface="Canva Sans Bold"/>
                <a:ea typeface="Canva Sans Bold"/>
                <a:cs typeface="Canva Sans Bold"/>
                <a:sym typeface="Canva Sans Bold"/>
                <a:hlinkClick r:id="rId2" tooltip="https://www.blockchainx.tech/hire-solidity-developers/"/>
              </a:rPr>
              <a:t>Hiring Solidity developers for blockchain projects</a:t>
            </a:r>
            <a:r>
              <a:rPr lang="en-US" b="true" sz="3064" u="sng">
                <a:solidFill>
                  <a:srgbClr val="29741D"/>
                </a:solidFill>
                <a:latin typeface="Canva Sans Bold"/>
                <a:ea typeface="Canva Sans Bold"/>
                <a:cs typeface="Canva Sans Bold"/>
                <a:sym typeface="Canva Sans Bold"/>
                <a:hlinkClick r:id="rId3" tooltip="https://www.blockchainx.tech/hire-solidity-developers/"/>
              </a:rPr>
              <a:t> </a:t>
            </a:r>
            <a:r>
              <a:rPr lang="en-US" sz="3064">
                <a:solidFill>
                  <a:srgbClr val="29741D"/>
                </a:solidFill>
                <a:latin typeface="Canva Sans"/>
                <a:ea typeface="Canva Sans"/>
                <a:cs typeface="Canva Sans"/>
                <a:sym typeface="Canva Sans"/>
              </a:rPr>
              <a:t>ensures start-ups are geared for the development of cutting-edge decentralized applications that breathe the Web3 spirit.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FF3131"/>
                </a:solidFill>
                <a:latin typeface="Canva Sans Bold"/>
                <a:ea typeface="Canva Sans Bold"/>
                <a:cs typeface="Canva Sans Bold"/>
                <a:sym typeface="Canva Sans Bold"/>
              </a:rPr>
              <a:t>+91 7708889555</a:t>
            </a:r>
          </a:p>
        </p:txBody>
      </p:sp>
      <p:sp>
        <p:nvSpPr>
          <p:cNvPr name="Freeform 11" id="11"/>
          <p:cNvSpPr/>
          <p:nvPr/>
        </p:nvSpPr>
        <p:spPr>
          <a:xfrm flipH="false" flipV="false" rot="0">
            <a:off x="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540000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5400000">
            <a:off x="14173200" y="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10800000">
            <a:off x="1417320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DAGk4v6BrCE</dc:identifier>
  <dcterms:modified xsi:type="dcterms:W3CDTF">2011-08-01T06:04:30Z</dcterms:modified>
  <cp:revision>1</cp:revision>
  <dc:title>Solidity Hiring Trends 2025: What Startups Need to Know</dc:title>
</cp:coreProperties>
</file>