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Poppins Semi-Bold" charset="1" panose="00000700000000000000"/>
      <p:regular r:id="rId16"/>
    </p:embeddedFont>
    <p:embeddedFont>
      <p:font typeface="Poppins" charset="1" panose="00000500000000000000"/>
      <p:regular r:id="rId17"/>
    </p:embeddedFont>
    <p:embeddedFont>
      <p:font typeface="Canva Sans Bold" charset="1" panose="020B0803030501040103"/>
      <p:regular r:id="rId18"/>
    </p:embeddedFont>
    <p:embeddedFont>
      <p:font typeface="Poppins Bold" charset="1" panose="000008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https://www.blockchainx.tech/create-your-own-crypto-trading-bot/"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AutoShape 5" id="5"/>
          <p:cNvSpPr/>
          <p:nvPr/>
        </p:nvSpPr>
        <p:spPr>
          <a:xfrm>
            <a:off x="-361449" y="6364100"/>
            <a:ext cx="6492240" cy="0"/>
          </a:xfrm>
          <a:prstGeom prst="line">
            <a:avLst/>
          </a:prstGeom>
          <a:ln cap="flat" w="28575">
            <a:solidFill>
              <a:srgbClr val="459DAC"/>
            </a:solidFill>
            <a:prstDash val="solid"/>
            <a:headEnd type="none" len="sm" w="sm"/>
            <a:tailEnd type="none" len="sm" w="sm"/>
          </a:ln>
        </p:spPr>
      </p:sp>
      <p:grpSp>
        <p:nvGrpSpPr>
          <p:cNvPr name="Group 6" id="6"/>
          <p:cNvGrpSpPr/>
          <p:nvPr/>
        </p:nvGrpSpPr>
        <p:grpSpPr>
          <a:xfrm rot="-2843285">
            <a:off x="17896557" y="7357894"/>
            <a:ext cx="3086100" cy="308610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8" id="8"/>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9" id="9"/>
          <p:cNvGrpSpPr/>
          <p:nvPr/>
        </p:nvGrpSpPr>
        <p:grpSpPr>
          <a:xfrm rot="-2843285">
            <a:off x="-981607" y="750099"/>
            <a:ext cx="1676196" cy="1676196"/>
            <a:chOff x="0" y="0"/>
            <a:chExt cx="441467" cy="441467"/>
          </a:xfrm>
        </p:grpSpPr>
        <p:sp>
          <p:nvSpPr>
            <p:cNvPr name="Freeform 10" id="10"/>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1" id="11"/>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sp>
        <p:nvSpPr>
          <p:cNvPr name="TextBox 12" id="12"/>
          <p:cNvSpPr txBox="true"/>
          <p:nvPr/>
        </p:nvSpPr>
        <p:spPr>
          <a:xfrm rot="0">
            <a:off x="1028700" y="3100215"/>
            <a:ext cx="14313810" cy="3128010"/>
          </a:xfrm>
          <a:prstGeom prst="rect">
            <a:avLst/>
          </a:prstGeom>
        </p:spPr>
        <p:txBody>
          <a:bodyPr anchor="t" rtlCol="false" tIns="0" lIns="0" bIns="0" rIns="0">
            <a:spAutoFit/>
          </a:bodyPr>
          <a:lstStyle/>
          <a:p>
            <a:pPr algn="l">
              <a:lnSpc>
                <a:spcPts val="11519"/>
              </a:lnSpc>
            </a:pPr>
            <a:r>
              <a:rPr lang="en-US" sz="12000" spc="-612" b="true">
                <a:solidFill>
                  <a:srgbClr val="459DAC"/>
                </a:solidFill>
                <a:latin typeface="Poppins Semi-Bold"/>
                <a:ea typeface="Poppins Semi-Bold"/>
                <a:cs typeface="Poppins Semi-Bold"/>
                <a:sym typeface="Poppins Semi-Bold"/>
              </a:rPr>
              <a:t>Developing Crypto Trading Bots: </a:t>
            </a:r>
          </a:p>
        </p:txBody>
      </p:sp>
      <p:sp>
        <p:nvSpPr>
          <p:cNvPr name="TextBox 13" id="13"/>
          <p:cNvSpPr txBox="true"/>
          <p:nvPr/>
        </p:nvSpPr>
        <p:spPr>
          <a:xfrm rot="0">
            <a:off x="6585402" y="6171075"/>
            <a:ext cx="8757108" cy="367073"/>
          </a:xfrm>
          <a:prstGeom prst="rect">
            <a:avLst/>
          </a:prstGeom>
        </p:spPr>
        <p:txBody>
          <a:bodyPr anchor="t" rtlCol="false" tIns="0" lIns="0" bIns="0" rIns="0">
            <a:spAutoFit/>
          </a:bodyPr>
          <a:lstStyle/>
          <a:p>
            <a:pPr algn="l" marL="0" indent="0" lvl="0">
              <a:lnSpc>
                <a:spcPts val="2867"/>
              </a:lnSpc>
              <a:spcBef>
                <a:spcPct val="0"/>
              </a:spcBef>
            </a:pPr>
            <a:r>
              <a:rPr lang="en-US" sz="2048" spc="256">
                <a:solidFill>
                  <a:srgbClr val="459DAC"/>
                </a:solidFill>
                <a:latin typeface="Poppins"/>
                <a:ea typeface="Poppins"/>
                <a:cs typeface="Poppins"/>
                <a:sym typeface="Poppins"/>
              </a:rPr>
              <a:t>NA</a:t>
            </a:r>
            <a:r>
              <a:rPr lang="en-US" sz="2048" spc="256" strike="noStrike" u="none">
                <a:solidFill>
                  <a:srgbClr val="459DAC"/>
                </a:solidFill>
                <a:latin typeface="Poppins"/>
                <a:ea typeface="Poppins"/>
                <a:cs typeface="Poppins"/>
                <a:sym typeface="Poppins"/>
              </a:rPr>
              <a:t>VI</a:t>
            </a:r>
            <a:r>
              <a:rPr lang="en-US" sz="2048" spc="256" strike="noStrike" u="none">
                <a:solidFill>
                  <a:srgbClr val="459DAC"/>
                </a:solidFill>
                <a:latin typeface="Poppins"/>
                <a:ea typeface="Poppins"/>
                <a:cs typeface="Poppins"/>
                <a:sym typeface="Poppins"/>
              </a:rPr>
              <a:t>GATI</a:t>
            </a:r>
            <a:r>
              <a:rPr lang="en-US" sz="2048" spc="256" strike="noStrike" u="none">
                <a:solidFill>
                  <a:srgbClr val="459DAC"/>
                </a:solidFill>
                <a:latin typeface="Poppins"/>
                <a:ea typeface="Poppins"/>
                <a:cs typeface="Poppins"/>
                <a:sym typeface="Poppins"/>
              </a:rPr>
              <a:t>NG TH</a:t>
            </a:r>
            <a:r>
              <a:rPr lang="en-US" sz="2048" spc="256" strike="noStrike" u="none">
                <a:solidFill>
                  <a:srgbClr val="459DAC"/>
                </a:solidFill>
                <a:latin typeface="Poppins"/>
                <a:ea typeface="Poppins"/>
                <a:cs typeface="Poppins"/>
                <a:sym typeface="Poppins"/>
              </a:rPr>
              <a:t>E</a:t>
            </a:r>
            <a:r>
              <a:rPr lang="en-US" sz="2048" spc="256" strike="noStrike" u="none">
                <a:solidFill>
                  <a:srgbClr val="459DAC"/>
                </a:solidFill>
                <a:latin typeface="Poppins"/>
                <a:ea typeface="Poppins"/>
                <a:cs typeface="Poppins"/>
                <a:sym typeface="Poppins"/>
              </a:rPr>
              <a:t> </a:t>
            </a:r>
            <a:r>
              <a:rPr lang="en-US" sz="2048" spc="256" strike="noStrike" u="none">
                <a:solidFill>
                  <a:srgbClr val="459DAC"/>
                </a:solidFill>
                <a:latin typeface="Poppins"/>
                <a:ea typeface="Poppins"/>
                <a:cs typeface="Poppins"/>
                <a:sym typeface="Poppins"/>
              </a:rPr>
              <a:t>VOL</a:t>
            </a:r>
            <a:r>
              <a:rPr lang="en-US" sz="2048" spc="256" strike="noStrike" u="none">
                <a:solidFill>
                  <a:srgbClr val="459DAC"/>
                </a:solidFill>
                <a:latin typeface="Poppins"/>
                <a:ea typeface="Poppins"/>
                <a:cs typeface="Poppins"/>
                <a:sym typeface="Poppins"/>
              </a:rPr>
              <a:t>ATIL</a:t>
            </a:r>
            <a:r>
              <a:rPr lang="en-US" sz="2048" spc="256" strike="noStrike" u="none">
                <a:solidFill>
                  <a:srgbClr val="459DAC"/>
                </a:solidFill>
                <a:latin typeface="Poppins"/>
                <a:ea typeface="Poppins"/>
                <a:cs typeface="Poppins"/>
                <a:sym typeface="Poppins"/>
              </a:rPr>
              <a:t>E</a:t>
            </a:r>
            <a:r>
              <a:rPr lang="en-US" sz="2048" spc="256" strike="noStrike" u="none">
                <a:solidFill>
                  <a:srgbClr val="459DAC"/>
                </a:solidFill>
                <a:latin typeface="Poppins"/>
                <a:ea typeface="Poppins"/>
                <a:cs typeface="Poppins"/>
                <a:sym typeface="Poppins"/>
              </a:rPr>
              <a:t> MARKET</a:t>
            </a:r>
          </a:p>
        </p:txBody>
      </p:sp>
      <p:grpSp>
        <p:nvGrpSpPr>
          <p:cNvPr name="Group 14" id="14"/>
          <p:cNvGrpSpPr/>
          <p:nvPr/>
        </p:nvGrpSpPr>
        <p:grpSpPr>
          <a:xfrm rot="-2843285">
            <a:off x="14115223" y="9160793"/>
            <a:ext cx="3086100" cy="30861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7" id="17"/>
          <p:cNvGrpSpPr/>
          <p:nvPr/>
        </p:nvGrpSpPr>
        <p:grpSpPr>
          <a:xfrm rot="-2843285">
            <a:off x="-1215358" y="-2135160"/>
            <a:ext cx="3086100" cy="3086100"/>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9" id="19"/>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17896557" y="7357894"/>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2843285">
            <a:off x="-981607" y="750099"/>
            <a:ext cx="1676196" cy="1676196"/>
            <a:chOff x="0" y="0"/>
            <a:chExt cx="441467" cy="441467"/>
          </a:xfrm>
        </p:grpSpPr>
        <p:sp>
          <p:nvSpPr>
            <p:cNvPr name="Freeform 9" id="9"/>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0" id="10"/>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11" id="11"/>
          <p:cNvGrpSpPr/>
          <p:nvPr/>
        </p:nvGrpSpPr>
        <p:grpSpPr>
          <a:xfrm rot="-2843285">
            <a:off x="14115223" y="9160793"/>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4" id="14"/>
          <p:cNvGrpSpPr/>
          <p:nvPr/>
        </p:nvGrpSpPr>
        <p:grpSpPr>
          <a:xfrm rot="-2843285">
            <a:off x="-1215358" y="-2135160"/>
            <a:ext cx="3086100" cy="30861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AutoShape 17" id="17"/>
          <p:cNvSpPr/>
          <p:nvPr/>
        </p:nvSpPr>
        <p:spPr>
          <a:xfrm>
            <a:off x="5012874" y="2431496"/>
            <a:ext cx="2708082" cy="0"/>
          </a:xfrm>
          <a:prstGeom prst="line">
            <a:avLst/>
          </a:prstGeom>
          <a:ln cap="flat" w="28575">
            <a:solidFill>
              <a:srgbClr val="459DAC"/>
            </a:solidFill>
            <a:prstDash val="solid"/>
            <a:headEnd type="none" len="sm" w="sm"/>
            <a:tailEnd type="none" len="sm" w="sm"/>
          </a:ln>
        </p:spPr>
      </p:sp>
      <p:grpSp>
        <p:nvGrpSpPr>
          <p:cNvPr name="Group 18" id="18"/>
          <p:cNvGrpSpPr/>
          <p:nvPr/>
        </p:nvGrpSpPr>
        <p:grpSpPr>
          <a:xfrm rot="0">
            <a:off x="11473595" y="1588197"/>
            <a:ext cx="7401304" cy="7401304"/>
            <a:chOff x="0" y="0"/>
            <a:chExt cx="812800" cy="812800"/>
          </a:xfrm>
        </p:grpSpPr>
        <p:sp>
          <p:nvSpPr>
            <p:cNvPr name="Freeform 19" id="19"/>
            <p:cNvSpPr/>
            <p:nvPr/>
          </p:nvSpPr>
          <p:spPr>
            <a:xfrm flipH="false" flipV="false" rot="0">
              <a:off x="28596" y="28596"/>
              <a:ext cx="755608" cy="755608"/>
            </a:xfrm>
            <a:custGeom>
              <a:avLst/>
              <a:gdLst/>
              <a:ahLst/>
              <a:cxnLst/>
              <a:rect r="r" b="b" t="t" l="l"/>
              <a:pathLst>
                <a:path h="755608" w="755608">
                  <a:moveTo>
                    <a:pt x="426621" y="20221"/>
                  </a:moveTo>
                  <a:lnTo>
                    <a:pt x="735387" y="328987"/>
                  </a:lnTo>
                  <a:cubicBezTo>
                    <a:pt x="748334" y="341934"/>
                    <a:pt x="755608" y="359494"/>
                    <a:pt x="755608" y="377804"/>
                  </a:cubicBezTo>
                  <a:cubicBezTo>
                    <a:pt x="755608" y="396114"/>
                    <a:pt x="748334" y="413674"/>
                    <a:pt x="735387" y="426621"/>
                  </a:cubicBezTo>
                  <a:lnTo>
                    <a:pt x="426621" y="735387"/>
                  </a:lnTo>
                  <a:cubicBezTo>
                    <a:pt x="413674" y="748334"/>
                    <a:pt x="396114" y="755608"/>
                    <a:pt x="377804" y="755608"/>
                  </a:cubicBezTo>
                  <a:cubicBezTo>
                    <a:pt x="359494" y="755608"/>
                    <a:pt x="341934" y="748334"/>
                    <a:pt x="328987" y="735387"/>
                  </a:cubicBezTo>
                  <a:lnTo>
                    <a:pt x="20221" y="426621"/>
                  </a:lnTo>
                  <a:cubicBezTo>
                    <a:pt x="7274" y="413674"/>
                    <a:pt x="0" y="396114"/>
                    <a:pt x="0" y="377804"/>
                  </a:cubicBezTo>
                  <a:cubicBezTo>
                    <a:pt x="0" y="359494"/>
                    <a:pt x="7274" y="341934"/>
                    <a:pt x="20221" y="328987"/>
                  </a:cubicBezTo>
                  <a:lnTo>
                    <a:pt x="328987" y="20221"/>
                  </a:lnTo>
                  <a:cubicBezTo>
                    <a:pt x="341934" y="7274"/>
                    <a:pt x="359494" y="0"/>
                    <a:pt x="377804" y="0"/>
                  </a:cubicBezTo>
                  <a:cubicBezTo>
                    <a:pt x="396114" y="0"/>
                    <a:pt x="413674" y="7274"/>
                    <a:pt x="426621" y="20221"/>
                  </a:cubicBezTo>
                  <a:close/>
                </a:path>
              </a:pathLst>
            </a:custGeom>
            <a:blipFill>
              <a:blip r:embed="rId2"/>
              <a:stretch>
                <a:fillRect l="0" t="0" r="0" b="0"/>
              </a:stretch>
            </a:blipFill>
            <a:ln w="219075" cap="rnd">
              <a:solidFill>
                <a:srgbClr val="FFFFFF"/>
              </a:solidFill>
              <a:prstDash val="solid"/>
              <a:round/>
            </a:ln>
          </p:spPr>
        </p:sp>
      </p:grpSp>
      <p:grpSp>
        <p:nvGrpSpPr>
          <p:cNvPr name="Group 20" id="20"/>
          <p:cNvGrpSpPr/>
          <p:nvPr/>
        </p:nvGrpSpPr>
        <p:grpSpPr>
          <a:xfrm rot="-2843285">
            <a:off x="12488307" y="9626758"/>
            <a:ext cx="3086100" cy="308610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22" id="22"/>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TextBox 23" id="23"/>
          <p:cNvSpPr txBox="true"/>
          <p:nvPr/>
        </p:nvSpPr>
        <p:spPr>
          <a:xfrm rot="0">
            <a:off x="1028700" y="1162050"/>
            <a:ext cx="7968349" cy="1255158"/>
          </a:xfrm>
          <a:prstGeom prst="rect">
            <a:avLst/>
          </a:prstGeom>
        </p:spPr>
        <p:txBody>
          <a:bodyPr anchor="t" rtlCol="false" tIns="0" lIns="0" bIns="0" rIns="0">
            <a:spAutoFit/>
          </a:bodyPr>
          <a:lstStyle/>
          <a:p>
            <a:pPr algn="l">
              <a:lnSpc>
                <a:spcPts val="8799"/>
              </a:lnSpc>
            </a:pPr>
            <a:r>
              <a:rPr lang="en-US" sz="9165" spc="-467" b="true">
                <a:solidFill>
                  <a:srgbClr val="459DAC"/>
                </a:solidFill>
                <a:latin typeface="Poppins Semi-Bold"/>
                <a:ea typeface="Poppins Semi-Bold"/>
                <a:cs typeface="Poppins Semi-Bold"/>
                <a:sym typeface="Poppins Semi-Bold"/>
              </a:rPr>
              <a:t>Introduction</a:t>
            </a:r>
          </a:p>
        </p:txBody>
      </p:sp>
      <p:sp>
        <p:nvSpPr>
          <p:cNvPr name="TextBox 24" id="24"/>
          <p:cNvSpPr txBox="true"/>
          <p:nvPr/>
        </p:nvSpPr>
        <p:spPr>
          <a:xfrm rot="0">
            <a:off x="1363527" y="2597150"/>
            <a:ext cx="11035470" cy="5851526"/>
          </a:xfrm>
          <a:prstGeom prst="rect">
            <a:avLst/>
          </a:prstGeom>
        </p:spPr>
        <p:txBody>
          <a:bodyPr anchor="t" rtlCol="false" tIns="0" lIns="0" bIns="0" rIns="0">
            <a:spAutoFit/>
          </a:bodyPr>
          <a:lstStyle/>
          <a:p>
            <a:pPr algn="just" marL="0" indent="0" lvl="0">
              <a:lnSpc>
                <a:spcPts val="4249"/>
              </a:lnSpc>
              <a:spcBef>
                <a:spcPct val="0"/>
              </a:spcBef>
            </a:pPr>
            <a:r>
              <a:rPr lang="en-US" sz="2499">
                <a:solidFill>
                  <a:srgbClr val="000000">
                    <a:alpha val="71765"/>
                  </a:srgbClr>
                </a:solidFill>
                <a:latin typeface="Poppins"/>
                <a:ea typeface="Poppins"/>
                <a:cs typeface="Poppins"/>
                <a:sym typeface="Poppins"/>
              </a:rPr>
              <a:t>The marketplace f</a:t>
            </a:r>
            <a:r>
              <a:rPr lang="en-US" sz="2499" strike="noStrike" u="none">
                <a:solidFill>
                  <a:srgbClr val="000000">
                    <a:alpha val="71765"/>
                  </a:srgbClr>
                </a:solidFill>
                <a:latin typeface="Poppins"/>
                <a:ea typeface="Poppins"/>
                <a:cs typeface="Poppins"/>
                <a:sym typeface="Poppins"/>
              </a:rPr>
              <a:t>or cryptocurrency trading is not only famous for mind-blowing high but has also inched one step closer to the ground with terrifying lows. It creates complexities and opens up fine opportunities for traders in making attempts at trading. The inherent riskiness broods out of sources from regulatory news to technological advances and much less social media sentiment. Well, I need to devise an intricate approach in trading here.It's designed to run algorithms against prescribed strategies. Targets include precise speed execution with the aim of profiting from market movement and creating a scope of risk handling even when prices have fallen significantly in the world's markets.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17896557" y="7357894"/>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2843285">
            <a:off x="-981607" y="750099"/>
            <a:ext cx="1676196" cy="1676196"/>
            <a:chOff x="0" y="0"/>
            <a:chExt cx="441467" cy="441467"/>
          </a:xfrm>
        </p:grpSpPr>
        <p:sp>
          <p:nvSpPr>
            <p:cNvPr name="Freeform 9" id="9"/>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0" id="10"/>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11" id="11"/>
          <p:cNvGrpSpPr/>
          <p:nvPr/>
        </p:nvGrpSpPr>
        <p:grpSpPr>
          <a:xfrm rot="-2843285">
            <a:off x="14115223" y="9160793"/>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4" id="14"/>
          <p:cNvGrpSpPr/>
          <p:nvPr/>
        </p:nvGrpSpPr>
        <p:grpSpPr>
          <a:xfrm rot="-2843285">
            <a:off x="-1215358" y="-2135160"/>
            <a:ext cx="3086100" cy="30861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7" id="17"/>
          <p:cNvGrpSpPr/>
          <p:nvPr/>
        </p:nvGrpSpPr>
        <p:grpSpPr>
          <a:xfrm rot="0">
            <a:off x="-1163378" y="1588197"/>
            <a:ext cx="7401304" cy="7401304"/>
            <a:chOff x="0" y="0"/>
            <a:chExt cx="812800" cy="812800"/>
          </a:xfrm>
        </p:grpSpPr>
        <p:sp>
          <p:nvSpPr>
            <p:cNvPr name="Freeform 18" id="18"/>
            <p:cNvSpPr/>
            <p:nvPr/>
          </p:nvSpPr>
          <p:spPr>
            <a:xfrm flipH="false" flipV="false" rot="0">
              <a:off x="28596" y="28596"/>
              <a:ext cx="755608" cy="755608"/>
            </a:xfrm>
            <a:custGeom>
              <a:avLst/>
              <a:gdLst/>
              <a:ahLst/>
              <a:cxnLst/>
              <a:rect r="r" b="b" t="t" l="l"/>
              <a:pathLst>
                <a:path h="755608" w="755608">
                  <a:moveTo>
                    <a:pt x="426621" y="20221"/>
                  </a:moveTo>
                  <a:lnTo>
                    <a:pt x="735387" y="328987"/>
                  </a:lnTo>
                  <a:cubicBezTo>
                    <a:pt x="748334" y="341934"/>
                    <a:pt x="755608" y="359494"/>
                    <a:pt x="755608" y="377804"/>
                  </a:cubicBezTo>
                  <a:cubicBezTo>
                    <a:pt x="755608" y="396114"/>
                    <a:pt x="748334" y="413674"/>
                    <a:pt x="735387" y="426621"/>
                  </a:cubicBezTo>
                  <a:lnTo>
                    <a:pt x="426621" y="735387"/>
                  </a:lnTo>
                  <a:cubicBezTo>
                    <a:pt x="413674" y="748334"/>
                    <a:pt x="396114" y="755608"/>
                    <a:pt x="377804" y="755608"/>
                  </a:cubicBezTo>
                  <a:cubicBezTo>
                    <a:pt x="359494" y="755608"/>
                    <a:pt x="341934" y="748334"/>
                    <a:pt x="328987" y="735387"/>
                  </a:cubicBezTo>
                  <a:lnTo>
                    <a:pt x="20221" y="426621"/>
                  </a:lnTo>
                  <a:cubicBezTo>
                    <a:pt x="7274" y="413674"/>
                    <a:pt x="0" y="396114"/>
                    <a:pt x="0" y="377804"/>
                  </a:cubicBezTo>
                  <a:cubicBezTo>
                    <a:pt x="0" y="359494"/>
                    <a:pt x="7274" y="341934"/>
                    <a:pt x="20221" y="328987"/>
                  </a:cubicBezTo>
                  <a:lnTo>
                    <a:pt x="328987" y="20221"/>
                  </a:lnTo>
                  <a:cubicBezTo>
                    <a:pt x="341934" y="7274"/>
                    <a:pt x="359494" y="0"/>
                    <a:pt x="377804" y="0"/>
                  </a:cubicBezTo>
                  <a:cubicBezTo>
                    <a:pt x="396114" y="0"/>
                    <a:pt x="413674" y="7274"/>
                    <a:pt x="426621" y="20221"/>
                  </a:cubicBezTo>
                  <a:close/>
                </a:path>
              </a:pathLst>
            </a:custGeom>
            <a:blipFill>
              <a:blip r:embed="rId2"/>
              <a:stretch>
                <a:fillRect l="-25000" t="0" r="-24999" b="0"/>
              </a:stretch>
            </a:blipFill>
            <a:ln w="219075" cap="rnd">
              <a:solidFill>
                <a:srgbClr val="FFFFFF"/>
              </a:solidFill>
              <a:prstDash val="solid"/>
              <a:round/>
            </a:ln>
          </p:spPr>
        </p:sp>
      </p:grpSp>
      <p:grpSp>
        <p:nvGrpSpPr>
          <p:cNvPr name="Group 19" id="19"/>
          <p:cNvGrpSpPr/>
          <p:nvPr/>
        </p:nvGrpSpPr>
        <p:grpSpPr>
          <a:xfrm rot="-2843285">
            <a:off x="811426" y="8306796"/>
            <a:ext cx="3086100" cy="3086100"/>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21" id="21"/>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TextBox 22" id="22"/>
          <p:cNvSpPr txBox="true"/>
          <p:nvPr/>
        </p:nvSpPr>
        <p:spPr>
          <a:xfrm rot="0">
            <a:off x="4211998" y="1162050"/>
            <a:ext cx="13047302" cy="2374870"/>
          </a:xfrm>
          <a:prstGeom prst="rect">
            <a:avLst/>
          </a:prstGeom>
        </p:spPr>
        <p:txBody>
          <a:bodyPr anchor="t" rtlCol="false" tIns="0" lIns="0" bIns="0" rIns="0">
            <a:spAutoFit/>
          </a:bodyPr>
          <a:lstStyle/>
          <a:p>
            <a:pPr algn="r">
              <a:lnSpc>
                <a:spcPts val="8799"/>
              </a:lnSpc>
            </a:pPr>
            <a:r>
              <a:rPr lang="en-US" b="true" sz="9165" spc="-467">
                <a:solidFill>
                  <a:srgbClr val="459DAC"/>
                </a:solidFill>
                <a:latin typeface="Poppins Semi-Bold"/>
                <a:ea typeface="Poppins Semi-Bold"/>
                <a:cs typeface="Poppins Semi-Bold"/>
                <a:sym typeface="Poppins Semi-Bold"/>
              </a:rPr>
              <a:t>Understanding market volatility in crypto</a:t>
            </a:r>
          </a:p>
        </p:txBody>
      </p:sp>
      <p:sp>
        <p:nvSpPr>
          <p:cNvPr name="TextBox 23" id="23"/>
          <p:cNvSpPr txBox="true"/>
          <p:nvPr/>
        </p:nvSpPr>
        <p:spPr>
          <a:xfrm rot="0">
            <a:off x="6237926" y="4272211"/>
            <a:ext cx="11021374" cy="4251326"/>
          </a:xfrm>
          <a:prstGeom prst="rect">
            <a:avLst/>
          </a:prstGeom>
        </p:spPr>
        <p:txBody>
          <a:bodyPr anchor="t" rtlCol="false" tIns="0" lIns="0" bIns="0" rIns="0">
            <a:spAutoFit/>
          </a:bodyPr>
          <a:lstStyle/>
          <a:p>
            <a:pPr algn="l" marL="0" indent="0" lvl="0">
              <a:lnSpc>
                <a:spcPts val="4249"/>
              </a:lnSpc>
              <a:spcBef>
                <a:spcPct val="0"/>
              </a:spcBef>
            </a:pPr>
            <a:r>
              <a:rPr lang="en-US" sz="2499">
                <a:solidFill>
                  <a:srgbClr val="202729">
                    <a:alpha val="71765"/>
                  </a:srgbClr>
                </a:solidFill>
                <a:latin typeface="Poppins"/>
                <a:ea typeface="Poppins"/>
                <a:cs typeface="Poppins"/>
                <a:sym typeface="Poppins"/>
              </a:rPr>
              <a:t>Actually learning ab</a:t>
            </a:r>
            <a:r>
              <a:rPr lang="en-US" sz="2499" strike="noStrike" u="none">
                <a:solidFill>
                  <a:srgbClr val="202729">
                    <a:alpha val="71765"/>
                  </a:srgbClr>
                </a:solidFill>
                <a:latin typeface="Poppins"/>
                <a:ea typeface="Poppins"/>
                <a:cs typeface="Poppins"/>
                <a:sym typeface="Poppins"/>
              </a:rPr>
              <a:t>out volatility in the making to </a:t>
            </a:r>
            <a:r>
              <a:rPr lang="en-US" sz="2499" strike="noStrike" u="sng">
                <a:solidFill>
                  <a:srgbClr val="202729">
                    <a:alpha val="71765"/>
                  </a:srgbClr>
                </a:solidFill>
                <a:latin typeface="Poppins"/>
                <a:ea typeface="Poppins"/>
                <a:cs typeface="Poppins"/>
                <a:sym typeface="Poppins"/>
                <a:hlinkClick r:id="rId3" tooltip="https://www.blockchainx.tech/create-your-own-crypto-trading-bot/"/>
              </a:rPr>
              <a:t>create your own crypto trading bot</a:t>
            </a:r>
            <a:r>
              <a:rPr lang="en-US" sz="2499" strike="noStrike" u="none">
                <a:solidFill>
                  <a:srgbClr val="202729">
                    <a:alpha val="71765"/>
                  </a:srgbClr>
                </a:solidFill>
                <a:latin typeface="Poppins"/>
                <a:ea typeface="Poppins"/>
                <a:cs typeface="Poppins"/>
                <a:sym typeface="Poppins"/>
              </a:rPr>
              <a:t> is one of the first things you should find out. Unlike other market types, currencies usually experience sudden and dramatic price fluctuations in mere minutes. These heightened volatilities are caused by a number of reasons, including the immaturity of technology and the current policies around different jurisdictions, from the influences of the whales (large holders) to the extensive speculation in trading.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17896557" y="7357894"/>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2843285">
            <a:off x="-981607" y="750099"/>
            <a:ext cx="1676196" cy="1676196"/>
            <a:chOff x="0" y="0"/>
            <a:chExt cx="441467" cy="441467"/>
          </a:xfrm>
        </p:grpSpPr>
        <p:sp>
          <p:nvSpPr>
            <p:cNvPr name="Freeform 9" id="9"/>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0" id="10"/>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11" id="11"/>
          <p:cNvGrpSpPr/>
          <p:nvPr/>
        </p:nvGrpSpPr>
        <p:grpSpPr>
          <a:xfrm rot="-2843285">
            <a:off x="14115223" y="9160793"/>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4" id="14"/>
          <p:cNvGrpSpPr/>
          <p:nvPr/>
        </p:nvGrpSpPr>
        <p:grpSpPr>
          <a:xfrm rot="-2843285">
            <a:off x="-1215358" y="-2135160"/>
            <a:ext cx="3086100" cy="30861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7" id="17"/>
          <p:cNvGrpSpPr/>
          <p:nvPr/>
        </p:nvGrpSpPr>
        <p:grpSpPr>
          <a:xfrm rot="0">
            <a:off x="9857996" y="2000326"/>
            <a:ext cx="7401304" cy="7401304"/>
            <a:chOff x="0" y="0"/>
            <a:chExt cx="812800" cy="812800"/>
          </a:xfrm>
        </p:grpSpPr>
        <p:sp>
          <p:nvSpPr>
            <p:cNvPr name="Freeform 18" id="18"/>
            <p:cNvSpPr/>
            <p:nvPr/>
          </p:nvSpPr>
          <p:spPr>
            <a:xfrm flipH="false" flipV="false" rot="0">
              <a:off x="28596" y="28596"/>
              <a:ext cx="755608" cy="755608"/>
            </a:xfrm>
            <a:custGeom>
              <a:avLst/>
              <a:gdLst/>
              <a:ahLst/>
              <a:cxnLst/>
              <a:rect r="r" b="b" t="t" l="l"/>
              <a:pathLst>
                <a:path h="755608" w="755608">
                  <a:moveTo>
                    <a:pt x="426621" y="20221"/>
                  </a:moveTo>
                  <a:lnTo>
                    <a:pt x="735387" y="328987"/>
                  </a:lnTo>
                  <a:cubicBezTo>
                    <a:pt x="748334" y="341934"/>
                    <a:pt x="755608" y="359494"/>
                    <a:pt x="755608" y="377804"/>
                  </a:cubicBezTo>
                  <a:cubicBezTo>
                    <a:pt x="755608" y="396114"/>
                    <a:pt x="748334" y="413674"/>
                    <a:pt x="735387" y="426621"/>
                  </a:cubicBezTo>
                  <a:lnTo>
                    <a:pt x="426621" y="735387"/>
                  </a:lnTo>
                  <a:cubicBezTo>
                    <a:pt x="413674" y="748334"/>
                    <a:pt x="396114" y="755608"/>
                    <a:pt x="377804" y="755608"/>
                  </a:cubicBezTo>
                  <a:cubicBezTo>
                    <a:pt x="359494" y="755608"/>
                    <a:pt x="341934" y="748334"/>
                    <a:pt x="328987" y="735387"/>
                  </a:cubicBezTo>
                  <a:lnTo>
                    <a:pt x="20221" y="426621"/>
                  </a:lnTo>
                  <a:cubicBezTo>
                    <a:pt x="7274" y="413674"/>
                    <a:pt x="0" y="396114"/>
                    <a:pt x="0" y="377804"/>
                  </a:cubicBezTo>
                  <a:cubicBezTo>
                    <a:pt x="0" y="359494"/>
                    <a:pt x="7274" y="341934"/>
                    <a:pt x="20221" y="328987"/>
                  </a:cubicBezTo>
                  <a:lnTo>
                    <a:pt x="328987" y="20221"/>
                  </a:lnTo>
                  <a:cubicBezTo>
                    <a:pt x="341934" y="7274"/>
                    <a:pt x="359494" y="0"/>
                    <a:pt x="377804" y="0"/>
                  </a:cubicBezTo>
                  <a:cubicBezTo>
                    <a:pt x="396114" y="0"/>
                    <a:pt x="413674" y="7274"/>
                    <a:pt x="426621" y="20221"/>
                  </a:cubicBezTo>
                  <a:close/>
                </a:path>
              </a:pathLst>
            </a:custGeom>
            <a:blipFill>
              <a:blip r:embed="rId2"/>
              <a:stretch>
                <a:fillRect l="-20011" t="0" r="-20011" b="0"/>
              </a:stretch>
            </a:blipFill>
            <a:ln w="219075" cap="rnd">
              <a:solidFill>
                <a:srgbClr val="FFFFFF"/>
              </a:solidFill>
              <a:prstDash val="solid"/>
              <a:round/>
            </a:ln>
          </p:spPr>
        </p:sp>
      </p:grpSp>
      <p:grpSp>
        <p:nvGrpSpPr>
          <p:cNvPr name="Group 19" id="19"/>
          <p:cNvGrpSpPr/>
          <p:nvPr/>
        </p:nvGrpSpPr>
        <p:grpSpPr>
          <a:xfrm rot="0">
            <a:off x="1040712" y="7166312"/>
            <a:ext cx="218694" cy="21869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9DAC"/>
            </a:solidFill>
          </p:spPr>
        </p:sp>
        <p:sp>
          <p:nvSpPr>
            <p:cNvPr name="TextBox 21" id="21"/>
            <p:cNvSpPr txBox="true"/>
            <p:nvPr/>
          </p:nvSpPr>
          <p:spPr>
            <a:xfrm>
              <a:off x="76200" y="19050"/>
              <a:ext cx="660400" cy="717550"/>
            </a:xfrm>
            <a:prstGeom prst="rect">
              <a:avLst/>
            </a:prstGeom>
          </p:spPr>
          <p:txBody>
            <a:bodyPr anchor="ctr" rtlCol="false" tIns="50800" lIns="50800" bIns="50800" rIns="50800"/>
            <a:lstStyle/>
            <a:p>
              <a:pPr algn="ctr">
                <a:lnSpc>
                  <a:spcPts val="2799"/>
                </a:lnSpc>
              </a:pPr>
            </a:p>
          </p:txBody>
        </p:sp>
      </p:grpSp>
      <p:grpSp>
        <p:nvGrpSpPr>
          <p:cNvPr name="Group 22" id="22"/>
          <p:cNvGrpSpPr/>
          <p:nvPr/>
        </p:nvGrpSpPr>
        <p:grpSpPr>
          <a:xfrm rot="0">
            <a:off x="4971149" y="7245686"/>
            <a:ext cx="218694" cy="218694"/>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9DAC"/>
            </a:solidFill>
          </p:spPr>
        </p:sp>
        <p:sp>
          <p:nvSpPr>
            <p:cNvPr name="TextBox 24" id="24"/>
            <p:cNvSpPr txBox="true"/>
            <p:nvPr/>
          </p:nvSpPr>
          <p:spPr>
            <a:xfrm>
              <a:off x="76200" y="19050"/>
              <a:ext cx="660400" cy="717550"/>
            </a:xfrm>
            <a:prstGeom prst="rect">
              <a:avLst/>
            </a:prstGeom>
          </p:spPr>
          <p:txBody>
            <a:bodyPr anchor="ctr" rtlCol="false" tIns="50800" lIns="50800" bIns="50800" rIns="50800"/>
            <a:lstStyle/>
            <a:p>
              <a:pPr algn="ctr">
                <a:lnSpc>
                  <a:spcPts val="2799"/>
                </a:lnSpc>
              </a:pPr>
            </a:p>
          </p:txBody>
        </p:sp>
      </p:grpSp>
      <p:grpSp>
        <p:nvGrpSpPr>
          <p:cNvPr name="Group 25" id="25"/>
          <p:cNvGrpSpPr/>
          <p:nvPr/>
        </p:nvGrpSpPr>
        <p:grpSpPr>
          <a:xfrm rot="0">
            <a:off x="1040712" y="7924027"/>
            <a:ext cx="218694" cy="218694"/>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9DAC"/>
            </a:solidFill>
          </p:spPr>
        </p:sp>
        <p:sp>
          <p:nvSpPr>
            <p:cNvPr name="TextBox 27" id="27"/>
            <p:cNvSpPr txBox="true"/>
            <p:nvPr/>
          </p:nvSpPr>
          <p:spPr>
            <a:xfrm>
              <a:off x="76200" y="19050"/>
              <a:ext cx="660400" cy="717550"/>
            </a:xfrm>
            <a:prstGeom prst="rect">
              <a:avLst/>
            </a:prstGeom>
          </p:spPr>
          <p:txBody>
            <a:bodyPr anchor="ctr" rtlCol="false" tIns="50800" lIns="50800" bIns="50800" rIns="50800"/>
            <a:lstStyle/>
            <a:p>
              <a:pPr algn="ctr">
                <a:lnSpc>
                  <a:spcPts val="2799"/>
                </a:lnSpc>
              </a:pPr>
            </a:p>
          </p:txBody>
        </p:sp>
      </p:grpSp>
      <p:grpSp>
        <p:nvGrpSpPr>
          <p:cNvPr name="Group 28" id="28"/>
          <p:cNvGrpSpPr/>
          <p:nvPr/>
        </p:nvGrpSpPr>
        <p:grpSpPr>
          <a:xfrm rot="0">
            <a:off x="4971149" y="8003401"/>
            <a:ext cx="218694" cy="218694"/>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9DAC"/>
            </a:solidFill>
          </p:spPr>
        </p:sp>
        <p:sp>
          <p:nvSpPr>
            <p:cNvPr name="TextBox 30" id="30"/>
            <p:cNvSpPr txBox="true"/>
            <p:nvPr/>
          </p:nvSpPr>
          <p:spPr>
            <a:xfrm>
              <a:off x="76200" y="19050"/>
              <a:ext cx="660400" cy="717550"/>
            </a:xfrm>
            <a:prstGeom prst="rect">
              <a:avLst/>
            </a:prstGeom>
          </p:spPr>
          <p:txBody>
            <a:bodyPr anchor="ctr" rtlCol="false" tIns="50800" lIns="50800" bIns="50800" rIns="50800"/>
            <a:lstStyle/>
            <a:p>
              <a:pPr algn="ctr">
                <a:lnSpc>
                  <a:spcPts val="2799"/>
                </a:lnSpc>
              </a:pPr>
            </a:p>
          </p:txBody>
        </p:sp>
      </p:grpSp>
      <p:grpSp>
        <p:nvGrpSpPr>
          <p:cNvPr name="Group 31" id="31"/>
          <p:cNvGrpSpPr/>
          <p:nvPr/>
        </p:nvGrpSpPr>
        <p:grpSpPr>
          <a:xfrm rot="-2843285">
            <a:off x="16295530" y="2172471"/>
            <a:ext cx="3086100" cy="3086100"/>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33" id="3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34" id="34"/>
          <p:cNvGrpSpPr/>
          <p:nvPr/>
        </p:nvGrpSpPr>
        <p:grpSpPr>
          <a:xfrm rot="0">
            <a:off x="1040712" y="8761116"/>
            <a:ext cx="218694" cy="218694"/>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9DAC"/>
            </a:solidFill>
          </p:spPr>
        </p:sp>
        <p:sp>
          <p:nvSpPr>
            <p:cNvPr name="TextBox 36" id="36"/>
            <p:cNvSpPr txBox="true"/>
            <p:nvPr/>
          </p:nvSpPr>
          <p:spPr>
            <a:xfrm>
              <a:off x="76200" y="19050"/>
              <a:ext cx="660400" cy="717550"/>
            </a:xfrm>
            <a:prstGeom prst="rect">
              <a:avLst/>
            </a:prstGeom>
          </p:spPr>
          <p:txBody>
            <a:bodyPr anchor="ctr" rtlCol="false" tIns="50800" lIns="50800" bIns="50800" rIns="50800"/>
            <a:lstStyle/>
            <a:p>
              <a:pPr algn="ctr">
                <a:lnSpc>
                  <a:spcPts val="2799"/>
                </a:lnSpc>
              </a:pPr>
            </a:p>
          </p:txBody>
        </p:sp>
      </p:grpSp>
      <p:grpSp>
        <p:nvGrpSpPr>
          <p:cNvPr name="Group 37" id="37"/>
          <p:cNvGrpSpPr/>
          <p:nvPr/>
        </p:nvGrpSpPr>
        <p:grpSpPr>
          <a:xfrm rot="0">
            <a:off x="4971149" y="8761116"/>
            <a:ext cx="218694" cy="218694"/>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9DAC"/>
            </a:solidFill>
          </p:spPr>
        </p:sp>
        <p:sp>
          <p:nvSpPr>
            <p:cNvPr name="TextBox 39" id="39"/>
            <p:cNvSpPr txBox="true"/>
            <p:nvPr/>
          </p:nvSpPr>
          <p:spPr>
            <a:xfrm>
              <a:off x="76200" y="19050"/>
              <a:ext cx="660400" cy="717550"/>
            </a:xfrm>
            <a:prstGeom prst="rect">
              <a:avLst/>
            </a:prstGeom>
          </p:spPr>
          <p:txBody>
            <a:bodyPr anchor="ctr" rtlCol="false" tIns="50800" lIns="50800" bIns="50800" rIns="50800"/>
            <a:lstStyle/>
            <a:p>
              <a:pPr algn="ctr">
                <a:lnSpc>
                  <a:spcPts val="2799"/>
                </a:lnSpc>
              </a:pPr>
            </a:p>
          </p:txBody>
        </p:sp>
      </p:grpSp>
      <p:sp>
        <p:nvSpPr>
          <p:cNvPr name="TextBox 40" id="40"/>
          <p:cNvSpPr txBox="true"/>
          <p:nvPr/>
        </p:nvSpPr>
        <p:spPr>
          <a:xfrm rot="0">
            <a:off x="1040712" y="1246449"/>
            <a:ext cx="12054397" cy="2364298"/>
          </a:xfrm>
          <a:prstGeom prst="rect">
            <a:avLst/>
          </a:prstGeom>
        </p:spPr>
        <p:txBody>
          <a:bodyPr anchor="t" rtlCol="false" tIns="0" lIns="0" bIns="0" rIns="0">
            <a:spAutoFit/>
          </a:bodyPr>
          <a:lstStyle/>
          <a:p>
            <a:pPr algn="l">
              <a:lnSpc>
                <a:spcPts val="8799"/>
              </a:lnSpc>
            </a:pPr>
            <a:r>
              <a:rPr lang="en-US" sz="9165" spc="-467" b="true">
                <a:solidFill>
                  <a:srgbClr val="459DAC"/>
                </a:solidFill>
                <a:latin typeface="Poppins Semi-Bold"/>
                <a:ea typeface="Poppins Semi-Bold"/>
                <a:cs typeface="Poppins Semi-Bold"/>
                <a:sym typeface="Poppins Semi-Bold"/>
              </a:rPr>
              <a:t>Core Components of a Crypto Trading Bot</a:t>
            </a:r>
          </a:p>
        </p:txBody>
      </p:sp>
      <p:sp>
        <p:nvSpPr>
          <p:cNvPr name="TextBox 41" id="41"/>
          <p:cNvSpPr txBox="true"/>
          <p:nvPr/>
        </p:nvSpPr>
        <p:spPr>
          <a:xfrm rot="0">
            <a:off x="1132948" y="5210174"/>
            <a:ext cx="7245206" cy="1050926"/>
          </a:xfrm>
          <a:prstGeom prst="rect">
            <a:avLst/>
          </a:prstGeom>
        </p:spPr>
        <p:txBody>
          <a:bodyPr anchor="t" rtlCol="false" tIns="0" lIns="0" bIns="0" rIns="0">
            <a:spAutoFit/>
          </a:bodyPr>
          <a:lstStyle/>
          <a:p>
            <a:pPr algn="l" marL="0" indent="0" lvl="0">
              <a:lnSpc>
                <a:spcPts val="4249"/>
              </a:lnSpc>
              <a:spcBef>
                <a:spcPct val="0"/>
              </a:spcBef>
            </a:pPr>
            <a:r>
              <a:rPr lang="en-US" sz="2499">
                <a:solidFill>
                  <a:srgbClr val="202729">
                    <a:alpha val="71765"/>
                  </a:srgbClr>
                </a:solidFill>
                <a:latin typeface="Poppins"/>
                <a:ea typeface="Poppins"/>
                <a:cs typeface="Poppins"/>
                <a:sym typeface="Poppins"/>
              </a:rPr>
              <a:t>He</a:t>
            </a:r>
            <a:r>
              <a:rPr lang="en-US" sz="2499" strike="noStrike" u="none">
                <a:solidFill>
                  <a:srgbClr val="202729">
                    <a:alpha val="71765"/>
                  </a:srgbClr>
                </a:solidFill>
                <a:latin typeface="Poppins"/>
                <a:ea typeface="Poppins"/>
                <a:cs typeface="Poppins"/>
                <a:sym typeface="Poppins"/>
              </a:rPr>
              <a:t>re </a:t>
            </a:r>
            <a:r>
              <a:rPr lang="en-US" sz="2499" strike="noStrike" u="none">
                <a:solidFill>
                  <a:srgbClr val="202729">
                    <a:alpha val="71765"/>
                  </a:srgbClr>
                </a:solidFill>
                <a:latin typeface="Poppins"/>
                <a:ea typeface="Poppins"/>
                <a:cs typeface="Poppins"/>
                <a:sym typeface="Poppins"/>
              </a:rPr>
              <a:t>a</a:t>
            </a:r>
            <a:r>
              <a:rPr lang="en-US" sz="2499" strike="noStrike" u="none">
                <a:solidFill>
                  <a:srgbClr val="202729">
                    <a:alpha val="71765"/>
                  </a:srgbClr>
                </a:solidFill>
                <a:latin typeface="Poppins"/>
                <a:ea typeface="Poppins"/>
                <a:cs typeface="Poppins"/>
                <a:sym typeface="Poppins"/>
              </a:rPr>
              <a:t>r</a:t>
            </a:r>
            <a:r>
              <a:rPr lang="en-US" sz="2499" strike="noStrike" u="none">
                <a:solidFill>
                  <a:srgbClr val="202729">
                    <a:alpha val="71765"/>
                  </a:srgbClr>
                </a:solidFill>
                <a:latin typeface="Poppins"/>
                <a:ea typeface="Poppins"/>
                <a:cs typeface="Poppins"/>
                <a:sym typeface="Poppins"/>
              </a:rPr>
              <a:t>e</a:t>
            </a:r>
            <a:r>
              <a:rPr lang="en-US" sz="2499" strike="noStrike" u="none">
                <a:solidFill>
                  <a:srgbClr val="202729">
                    <a:alpha val="71765"/>
                  </a:srgbClr>
                </a:solidFill>
                <a:latin typeface="Poppins"/>
                <a:ea typeface="Poppins"/>
                <a:cs typeface="Poppins"/>
                <a:sym typeface="Poppins"/>
              </a:rPr>
              <a:t> t</a:t>
            </a:r>
            <a:r>
              <a:rPr lang="en-US" sz="2499" strike="noStrike" u="none">
                <a:solidFill>
                  <a:srgbClr val="202729">
                    <a:alpha val="71765"/>
                  </a:srgbClr>
                </a:solidFill>
                <a:latin typeface="Poppins"/>
                <a:ea typeface="Poppins"/>
                <a:cs typeface="Poppins"/>
                <a:sym typeface="Poppins"/>
              </a:rPr>
              <a:t>h</a:t>
            </a:r>
            <a:r>
              <a:rPr lang="en-US" sz="2499" strike="noStrike" u="none">
                <a:solidFill>
                  <a:srgbClr val="202729">
                    <a:alpha val="71765"/>
                  </a:srgbClr>
                </a:solidFill>
                <a:latin typeface="Poppins"/>
                <a:ea typeface="Poppins"/>
                <a:cs typeface="Poppins"/>
                <a:sym typeface="Poppins"/>
              </a:rPr>
              <a:t>e co</a:t>
            </a:r>
            <a:r>
              <a:rPr lang="en-US" sz="2499" strike="noStrike" u="none">
                <a:solidFill>
                  <a:srgbClr val="202729">
                    <a:alpha val="71765"/>
                  </a:srgbClr>
                </a:solidFill>
                <a:latin typeface="Poppins"/>
                <a:ea typeface="Poppins"/>
                <a:cs typeface="Poppins"/>
                <a:sym typeface="Poppins"/>
              </a:rPr>
              <a:t>r</a:t>
            </a:r>
            <a:r>
              <a:rPr lang="en-US" sz="2499" strike="noStrike" u="none">
                <a:solidFill>
                  <a:srgbClr val="202729">
                    <a:alpha val="71765"/>
                  </a:srgbClr>
                </a:solidFill>
                <a:latin typeface="Poppins"/>
                <a:ea typeface="Poppins"/>
                <a:cs typeface="Poppins"/>
                <a:sym typeface="Poppins"/>
              </a:rPr>
              <a:t>e c</a:t>
            </a:r>
            <a:r>
              <a:rPr lang="en-US" sz="2499" strike="noStrike" u="none">
                <a:solidFill>
                  <a:srgbClr val="202729">
                    <a:alpha val="71765"/>
                  </a:srgbClr>
                </a:solidFill>
                <a:latin typeface="Poppins"/>
                <a:ea typeface="Poppins"/>
                <a:cs typeface="Poppins"/>
                <a:sym typeface="Poppins"/>
              </a:rPr>
              <a:t>ompo</a:t>
            </a:r>
            <a:r>
              <a:rPr lang="en-US" sz="2499" strike="noStrike" u="none">
                <a:solidFill>
                  <a:srgbClr val="202729">
                    <a:alpha val="71765"/>
                  </a:srgbClr>
                </a:solidFill>
                <a:latin typeface="Poppins"/>
                <a:ea typeface="Poppins"/>
                <a:cs typeface="Poppins"/>
                <a:sym typeface="Poppins"/>
              </a:rPr>
              <a:t>ne</a:t>
            </a:r>
            <a:r>
              <a:rPr lang="en-US" sz="2499" strike="noStrike" u="none">
                <a:solidFill>
                  <a:srgbClr val="202729">
                    <a:alpha val="71765"/>
                  </a:srgbClr>
                </a:solidFill>
                <a:latin typeface="Poppins"/>
                <a:ea typeface="Poppins"/>
                <a:cs typeface="Poppins"/>
                <a:sym typeface="Poppins"/>
              </a:rPr>
              <a:t>n</a:t>
            </a:r>
            <a:r>
              <a:rPr lang="en-US" sz="2499" strike="noStrike" u="none">
                <a:solidFill>
                  <a:srgbClr val="202729">
                    <a:alpha val="71765"/>
                  </a:srgbClr>
                </a:solidFill>
                <a:latin typeface="Poppins"/>
                <a:ea typeface="Poppins"/>
                <a:cs typeface="Poppins"/>
                <a:sym typeface="Poppins"/>
              </a:rPr>
              <a:t>ts </a:t>
            </a:r>
            <a:r>
              <a:rPr lang="en-US" sz="2499" strike="noStrike" u="none">
                <a:solidFill>
                  <a:srgbClr val="202729">
                    <a:alpha val="71765"/>
                  </a:srgbClr>
                </a:solidFill>
                <a:latin typeface="Poppins"/>
                <a:ea typeface="Poppins"/>
                <a:cs typeface="Poppins"/>
                <a:sym typeface="Poppins"/>
              </a:rPr>
              <a:t>of</a:t>
            </a:r>
            <a:r>
              <a:rPr lang="en-US" sz="2499" strike="noStrike" u="none">
                <a:solidFill>
                  <a:srgbClr val="202729">
                    <a:alpha val="71765"/>
                  </a:srgbClr>
                </a:solidFill>
                <a:latin typeface="Poppins"/>
                <a:ea typeface="Poppins"/>
                <a:cs typeface="Poppins"/>
                <a:sym typeface="Poppins"/>
              </a:rPr>
              <a:t> a </a:t>
            </a:r>
            <a:r>
              <a:rPr lang="en-US" sz="2499" strike="noStrike" u="none">
                <a:solidFill>
                  <a:srgbClr val="202729">
                    <a:alpha val="71765"/>
                  </a:srgbClr>
                </a:solidFill>
                <a:latin typeface="Poppins"/>
                <a:ea typeface="Poppins"/>
                <a:cs typeface="Poppins"/>
                <a:sym typeface="Poppins"/>
              </a:rPr>
              <a:t>c</a:t>
            </a:r>
            <a:r>
              <a:rPr lang="en-US" sz="2499" strike="noStrike" u="none">
                <a:solidFill>
                  <a:srgbClr val="202729">
                    <a:alpha val="71765"/>
                  </a:srgbClr>
                </a:solidFill>
                <a:latin typeface="Poppins"/>
                <a:ea typeface="Poppins"/>
                <a:cs typeface="Poppins"/>
                <a:sym typeface="Poppins"/>
              </a:rPr>
              <a:t>r</a:t>
            </a:r>
            <a:r>
              <a:rPr lang="en-US" sz="2499" strike="noStrike" u="none">
                <a:solidFill>
                  <a:srgbClr val="202729">
                    <a:alpha val="71765"/>
                  </a:srgbClr>
                </a:solidFill>
                <a:latin typeface="Poppins"/>
                <a:ea typeface="Poppins"/>
                <a:cs typeface="Poppins"/>
                <a:sym typeface="Poppins"/>
              </a:rPr>
              <a:t>yp</a:t>
            </a:r>
            <a:r>
              <a:rPr lang="en-US" sz="2499" strike="noStrike" u="none">
                <a:solidFill>
                  <a:srgbClr val="202729">
                    <a:alpha val="71765"/>
                  </a:srgbClr>
                </a:solidFill>
                <a:latin typeface="Poppins"/>
                <a:ea typeface="Poppins"/>
                <a:cs typeface="Poppins"/>
                <a:sym typeface="Poppins"/>
              </a:rPr>
              <a:t>t</a:t>
            </a:r>
            <a:r>
              <a:rPr lang="en-US" sz="2499" strike="noStrike" u="none">
                <a:solidFill>
                  <a:srgbClr val="202729">
                    <a:alpha val="71765"/>
                  </a:srgbClr>
                </a:solidFill>
                <a:latin typeface="Poppins"/>
                <a:ea typeface="Poppins"/>
                <a:cs typeface="Poppins"/>
                <a:sym typeface="Poppins"/>
              </a:rPr>
              <a:t>o</a:t>
            </a:r>
            <a:r>
              <a:rPr lang="en-US" sz="2499" strike="noStrike" u="none">
                <a:solidFill>
                  <a:srgbClr val="202729">
                    <a:alpha val="71765"/>
                  </a:srgbClr>
                </a:solidFill>
                <a:latin typeface="Poppins"/>
                <a:ea typeface="Poppins"/>
                <a:cs typeface="Poppins"/>
                <a:sym typeface="Poppins"/>
              </a:rPr>
              <a:t> </a:t>
            </a:r>
            <a:r>
              <a:rPr lang="en-US" sz="2499" strike="noStrike" u="none">
                <a:solidFill>
                  <a:srgbClr val="202729">
                    <a:alpha val="71765"/>
                  </a:srgbClr>
                </a:solidFill>
                <a:latin typeface="Poppins"/>
                <a:ea typeface="Poppins"/>
                <a:cs typeface="Poppins"/>
                <a:sym typeface="Poppins"/>
              </a:rPr>
              <a:t>tr</a:t>
            </a:r>
            <a:r>
              <a:rPr lang="en-US" sz="2499" strike="noStrike" u="none">
                <a:solidFill>
                  <a:srgbClr val="202729">
                    <a:alpha val="71765"/>
                  </a:srgbClr>
                </a:solidFill>
                <a:latin typeface="Poppins"/>
                <a:ea typeface="Poppins"/>
                <a:cs typeface="Poppins"/>
                <a:sym typeface="Poppins"/>
              </a:rPr>
              <a:t>a</a:t>
            </a:r>
            <a:r>
              <a:rPr lang="en-US" sz="2499" strike="noStrike" u="none">
                <a:solidFill>
                  <a:srgbClr val="202729">
                    <a:alpha val="71765"/>
                  </a:srgbClr>
                </a:solidFill>
                <a:latin typeface="Poppins"/>
                <a:ea typeface="Poppins"/>
                <a:cs typeface="Poppins"/>
                <a:sym typeface="Poppins"/>
              </a:rPr>
              <a:t>d</a:t>
            </a:r>
            <a:r>
              <a:rPr lang="en-US" sz="2499" strike="noStrike" u="none">
                <a:solidFill>
                  <a:srgbClr val="202729">
                    <a:alpha val="71765"/>
                  </a:srgbClr>
                </a:solidFill>
                <a:latin typeface="Poppins"/>
                <a:ea typeface="Poppins"/>
                <a:cs typeface="Poppins"/>
                <a:sym typeface="Poppins"/>
              </a:rPr>
              <a:t>in</a:t>
            </a:r>
            <a:r>
              <a:rPr lang="en-US" sz="2499" strike="noStrike" u="none">
                <a:solidFill>
                  <a:srgbClr val="202729">
                    <a:alpha val="71765"/>
                  </a:srgbClr>
                </a:solidFill>
                <a:latin typeface="Poppins"/>
                <a:ea typeface="Poppins"/>
                <a:cs typeface="Poppins"/>
                <a:sym typeface="Poppins"/>
              </a:rPr>
              <a:t>g</a:t>
            </a:r>
            <a:r>
              <a:rPr lang="en-US" sz="2499" strike="noStrike" u="none">
                <a:solidFill>
                  <a:srgbClr val="202729">
                    <a:alpha val="71765"/>
                  </a:srgbClr>
                </a:solidFill>
                <a:latin typeface="Poppins"/>
                <a:ea typeface="Poppins"/>
                <a:cs typeface="Poppins"/>
                <a:sym typeface="Poppins"/>
              </a:rPr>
              <a:t> </a:t>
            </a:r>
            <a:r>
              <a:rPr lang="en-US" sz="2499" strike="noStrike" u="none">
                <a:solidFill>
                  <a:srgbClr val="202729">
                    <a:alpha val="71765"/>
                  </a:srgbClr>
                </a:solidFill>
                <a:latin typeface="Poppins"/>
                <a:ea typeface="Poppins"/>
                <a:cs typeface="Poppins"/>
                <a:sym typeface="Poppins"/>
              </a:rPr>
              <a:t>b</a:t>
            </a:r>
            <a:r>
              <a:rPr lang="en-US" sz="2499" strike="noStrike" u="none">
                <a:solidFill>
                  <a:srgbClr val="202729">
                    <a:alpha val="71765"/>
                  </a:srgbClr>
                </a:solidFill>
                <a:latin typeface="Poppins"/>
                <a:ea typeface="Poppins"/>
                <a:cs typeface="Poppins"/>
                <a:sym typeface="Poppins"/>
              </a:rPr>
              <a:t>ot.</a:t>
            </a:r>
          </a:p>
        </p:txBody>
      </p:sp>
      <p:sp>
        <p:nvSpPr>
          <p:cNvPr name="TextBox 42" id="42"/>
          <p:cNvSpPr txBox="true"/>
          <p:nvPr/>
        </p:nvSpPr>
        <p:spPr>
          <a:xfrm rot="0">
            <a:off x="1475004" y="7109162"/>
            <a:ext cx="3280547" cy="368720"/>
          </a:xfrm>
          <a:prstGeom prst="rect">
            <a:avLst/>
          </a:prstGeom>
        </p:spPr>
        <p:txBody>
          <a:bodyPr anchor="t" rtlCol="false" tIns="0" lIns="0" bIns="0" rIns="0">
            <a:spAutoFit/>
          </a:bodyPr>
          <a:lstStyle/>
          <a:p>
            <a:pPr algn="l">
              <a:lnSpc>
                <a:spcPts val="2867"/>
              </a:lnSpc>
            </a:pPr>
            <a:r>
              <a:rPr lang="en-US" sz="2048" spc="256">
                <a:solidFill>
                  <a:srgbClr val="459DAC"/>
                </a:solidFill>
                <a:latin typeface="Poppins"/>
                <a:ea typeface="Poppins"/>
                <a:cs typeface="Poppins"/>
                <a:sym typeface="Poppins"/>
              </a:rPr>
              <a:t>TRADING STRATEGY</a:t>
            </a:r>
          </a:p>
        </p:txBody>
      </p:sp>
      <p:sp>
        <p:nvSpPr>
          <p:cNvPr name="TextBox 43" id="43"/>
          <p:cNvSpPr txBox="true"/>
          <p:nvPr/>
        </p:nvSpPr>
        <p:spPr>
          <a:xfrm rot="0">
            <a:off x="5405441" y="7041071"/>
            <a:ext cx="5635495" cy="732317"/>
          </a:xfrm>
          <a:prstGeom prst="rect">
            <a:avLst/>
          </a:prstGeom>
        </p:spPr>
        <p:txBody>
          <a:bodyPr anchor="t" rtlCol="false" tIns="0" lIns="0" bIns="0" rIns="0">
            <a:spAutoFit/>
          </a:bodyPr>
          <a:lstStyle/>
          <a:p>
            <a:pPr algn="l">
              <a:lnSpc>
                <a:spcPts val="2867"/>
              </a:lnSpc>
            </a:pPr>
            <a:r>
              <a:rPr lang="en-US" sz="2048" spc="256">
                <a:solidFill>
                  <a:srgbClr val="459DAC"/>
                </a:solidFill>
                <a:latin typeface="Poppins"/>
                <a:ea typeface="Poppins"/>
                <a:cs typeface="Poppins"/>
                <a:sym typeface="Poppins"/>
              </a:rPr>
              <a:t>API (APPLICATION PROGRAMMING INTERFACE) CONNECTION</a:t>
            </a:r>
          </a:p>
        </p:txBody>
      </p:sp>
      <p:sp>
        <p:nvSpPr>
          <p:cNvPr name="TextBox 44" id="44"/>
          <p:cNvSpPr txBox="true"/>
          <p:nvPr/>
        </p:nvSpPr>
        <p:spPr>
          <a:xfrm rot="0">
            <a:off x="1475004" y="7866877"/>
            <a:ext cx="3280547" cy="732317"/>
          </a:xfrm>
          <a:prstGeom prst="rect">
            <a:avLst/>
          </a:prstGeom>
        </p:spPr>
        <p:txBody>
          <a:bodyPr anchor="t" rtlCol="false" tIns="0" lIns="0" bIns="0" rIns="0">
            <a:spAutoFit/>
          </a:bodyPr>
          <a:lstStyle/>
          <a:p>
            <a:pPr algn="l">
              <a:lnSpc>
                <a:spcPts val="2867"/>
              </a:lnSpc>
            </a:pPr>
            <a:r>
              <a:rPr lang="en-US" sz="2048" spc="256">
                <a:solidFill>
                  <a:srgbClr val="459DAC"/>
                </a:solidFill>
                <a:latin typeface="Poppins"/>
                <a:ea typeface="Poppins"/>
                <a:cs typeface="Poppins"/>
                <a:sym typeface="Poppins"/>
              </a:rPr>
              <a:t>RISK MANAGEMENT MODULE</a:t>
            </a:r>
          </a:p>
        </p:txBody>
      </p:sp>
      <p:sp>
        <p:nvSpPr>
          <p:cNvPr name="TextBox 45" id="45"/>
          <p:cNvSpPr txBox="true"/>
          <p:nvPr/>
        </p:nvSpPr>
        <p:spPr>
          <a:xfrm rot="0">
            <a:off x="5500691" y="7910736"/>
            <a:ext cx="4810908" cy="368720"/>
          </a:xfrm>
          <a:prstGeom prst="rect">
            <a:avLst/>
          </a:prstGeom>
        </p:spPr>
        <p:txBody>
          <a:bodyPr anchor="t" rtlCol="false" tIns="0" lIns="0" bIns="0" rIns="0">
            <a:spAutoFit/>
          </a:bodyPr>
          <a:lstStyle/>
          <a:p>
            <a:pPr algn="l">
              <a:lnSpc>
                <a:spcPts val="2867"/>
              </a:lnSpc>
            </a:pPr>
            <a:r>
              <a:rPr lang="en-US" sz="2048" spc="256">
                <a:solidFill>
                  <a:srgbClr val="459DAC"/>
                </a:solidFill>
                <a:latin typeface="Poppins"/>
                <a:ea typeface="Poppins"/>
                <a:cs typeface="Poppins"/>
                <a:sym typeface="Poppins"/>
              </a:rPr>
              <a:t>DATA HANDLING AND ANALYSIS</a:t>
            </a:r>
          </a:p>
        </p:txBody>
      </p:sp>
      <p:sp>
        <p:nvSpPr>
          <p:cNvPr name="TextBox 46" id="46"/>
          <p:cNvSpPr txBox="true"/>
          <p:nvPr/>
        </p:nvSpPr>
        <p:spPr>
          <a:xfrm rot="0">
            <a:off x="1475004" y="8734343"/>
            <a:ext cx="2931993" cy="368720"/>
          </a:xfrm>
          <a:prstGeom prst="rect">
            <a:avLst/>
          </a:prstGeom>
        </p:spPr>
        <p:txBody>
          <a:bodyPr anchor="t" rtlCol="false" tIns="0" lIns="0" bIns="0" rIns="0">
            <a:spAutoFit/>
          </a:bodyPr>
          <a:lstStyle/>
          <a:p>
            <a:pPr algn="l">
              <a:lnSpc>
                <a:spcPts val="2867"/>
              </a:lnSpc>
            </a:pPr>
            <a:r>
              <a:rPr lang="en-US" sz="2048" spc="256">
                <a:solidFill>
                  <a:srgbClr val="459DAC"/>
                </a:solidFill>
                <a:latin typeface="Poppins"/>
                <a:ea typeface="Poppins"/>
                <a:cs typeface="Poppins"/>
                <a:sym typeface="Poppins"/>
              </a:rPr>
              <a:t>EXECUTION ENGINE</a:t>
            </a:r>
          </a:p>
        </p:txBody>
      </p:sp>
      <p:sp>
        <p:nvSpPr>
          <p:cNvPr name="TextBox 47" id="47"/>
          <p:cNvSpPr txBox="true"/>
          <p:nvPr/>
        </p:nvSpPr>
        <p:spPr>
          <a:xfrm rot="0">
            <a:off x="5500691" y="8676578"/>
            <a:ext cx="2960103" cy="368720"/>
          </a:xfrm>
          <a:prstGeom prst="rect">
            <a:avLst/>
          </a:prstGeom>
        </p:spPr>
        <p:txBody>
          <a:bodyPr anchor="t" rtlCol="false" tIns="0" lIns="0" bIns="0" rIns="0">
            <a:spAutoFit/>
          </a:bodyPr>
          <a:lstStyle/>
          <a:p>
            <a:pPr algn="l">
              <a:lnSpc>
                <a:spcPts val="2867"/>
              </a:lnSpc>
            </a:pPr>
            <a:r>
              <a:rPr lang="en-US" sz="2048" spc="256">
                <a:solidFill>
                  <a:srgbClr val="459DAC"/>
                </a:solidFill>
                <a:latin typeface="Poppins"/>
                <a:ea typeface="Poppins"/>
                <a:cs typeface="Poppins"/>
                <a:sym typeface="Poppins"/>
              </a:rPr>
              <a:t>USER INTERFACE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17896557" y="7357894"/>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2843285">
            <a:off x="-981607" y="750099"/>
            <a:ext cx="1676196" cy="1676196"/>
            <a:chOff x="0" y="0"/>
            <a:chExt cx="441467" cy="441467"/>
          </a:xfrm>
        </p:grpSpPr>
        <p:sp>
          <p:nvSpPr>
            <p:cNvPr name="Freeform 9" id="9"/>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0" id="10"/>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11" id="11"/>
          <p:cNvGrpSpPr/>
          <p:nvPr/>
        </p:nvGrpSpPr>
        <p:grpSpPr>
          <a:xfrm rot="-2843285">
            <a:off x="14115223" y="9160793"/>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4" id="14"/>
          <p:cNvGrpSpPr/>
          <p:nvPr/>
        </p:nvGrpSpPr>
        <p:grpSpPr>
          <a:xfrm rot="-2843285">
            <a:off x="-1215358" y="-2135160"/>
            <a:ext cx="3086100" cy="30861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AutoShape 17" id="17"/>
          <p:cNvSpPr/>
          <p:nvPr/>
        </p:nvSpPr>
        <p:spPr>
          <a:xfrm>
            <a:off x="14621862" y="2758130"/>
            <a:ext cx="2637438" cy="0"/>
          </a:xfrm>
          <a:prstGeom prst="line">
            <a:avLst/>
          </a:prstGeom>
          <a:ln cap="flat" w="28575">
            <a:solidFill>
              <a:srgbClr val="459DAC"/>
            </a:solidFill>
            <a:prstDash val="solid"/>
            <a:headEnd type="none" len="sm" w="sm"/>
            <a:tailEnd type="none" len="sm" w="sm"/>
          </a:ln>
        </p:spPr>
      </p:sp>
      <p:grpSp>
        <p:nvGrpSpPr>
          <p:cNvPr name="Group 18" id="18"/>
          <p:cNvGrpSpPr/>
          <p:nvPr/>
        </p:nvGrpSpPr>
        <p:grpSpPr>
          <a:xfrm rot="0">
            <a:off x="824936" y="1982597"/>
            <a:ext cx="7401304" cy="7401304"/>
            <a:chOff x="0" y="0"/>
            <a:chExt cx="812800" cy="812800"/>
          </a:xfrm>
        </p:grpSpPr>
        <p:sp>
          <p:nvSpPr>
            <p:cNvPr name="Freeform 19" id="19"/>
            <p:cNvSpPr/>
            <p:nvPr/>
          </p:nvSpPr>
          <p:spPr>
            <a:xfrm flipH="false" flipV="false" rot="0">
              <a:off x="28596" y="28596"/>
              <a:ext cx="755608" cy="755608"/>
            </a:xfrm>
            <a:custGeom>
              <a:avLst/>
              <a:gdLst/>
              <a:ahLst/>
              <a:cxnLst/>
              <a:rect r="r" b="b" t="t" l="l"/>
              <a:pathLst>
                <a:path h="755608" w="755608">
                  <a:moveTo>
                    <a:pt x="426621" y="20221"/>
                  </a:moveTo>
                  <a:lnTo>
                    <a:pt x="735387" y="328987"/>
                  </a:lnTo>
                  <a:cubicBezTo>
                    <a:pt x="748334" y="341934"/>
                    <a:pt x="755608" y="359494"/>
                    <a:pt x="755608" y="377804"/>
                  </a:cubicBezTo>
                  <a:cubicBezTo>
                    <a:pt x="755608" y="396114"/>
                    <a:pt x="748334" y="413674"/>
                    <a:pt x="735387" y="426621"/>
                  </a:cubicBezTo>
                  <a:lnTo>
                    <a:pt x="426621" y="735387"/>
                  </a:lnTo>
                  <a:cubicBezTo>
                    <a:pt x="413674" y="748334"/>
                    <a:pt x="396114" y="755608"/>
                    <a:pt x="377804" y="755608"/>
                  </a:cubicBezTo>
                  <a:cubicBezTo>
                    <a:pt x="359494" y="755608"/>
                    <a:pt x="341934" y="748334"/>
                    <a:pt x="328987" y="735387"/>
                  </a:cubicBezTo>
                  <a:lnTo>
                    <a:pt x="20221" y="426621"/>
                  </a:lnTo>
                  <a:cubicBezTo>
                    <a:pt x="7274" y="413674"/>
                    <a:pt x="0" y="396114"/>
                    <a:pt x="0" y="377804"/>
                  </a:cubicBezTo>
                  <a:cubicBezTo>
                    <a:pt x="0" y="359494"/>
                    <a:pt x="7274" y="341934"/>
                    <a:pt x="20221" y="328987"/>
                  </a:cubicBezTo>
                  <a:lnTo>
                    <a:pt x="328987" y="20221"/>
                  </a:lnTo>
                  <a:cubicBezTo>
                    <a:pt x="341934" y="7274"/>
                    <a:pt x="359494" y="0"/>
                    <a:pt x="377804" y="0"/>
                  </a:cubicBezTo>
                  <a:cubicBezTo>
                    <a:pt x="396114" y="0"/>
                    <a:pt x="413674" y="7274"/>
                    <a:pt x="426621" y="20221"/>
                  </a:cubicBezTo>
                  <a:close/>
                </a:path>
              </a:pathLst>
            </a:custGeom>
            <a:blipFill>
              <a:blip r:embed="rId2"/>
              <a:stretch>
                <a:fillRect l="-37527" t="0" r="-37527" b="0"/>
              </a:stretch>
            </a:blipFill>
            <a:ln w="219075" cap="rnd">
              <a:solidFill>
                <a:srgbClr val="FFFFFF"/>
              </a:solidFill>
              <a:prstDash val="solid"/>
              <a:round/>
            </a:ln>
          </p:spPr>
        </p:sp>
      </p:grpSp>
      <p:grpSp>
        <p:nvGrpSpPr>
          <p:cNvPr name="Group 20" id="20"/>
          <p:cNvGrpSpPr/>
          <p:nvPr/>
        </p:nvGrpSpPr>
        <p:grpSpPr>
          <a:xfrm rot="-2843285">
            <a:off x="5420643" y="8507152"/>
            <a:ext cx="3086100" cy="308610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22" id="22"/>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23" id="23"/>
          <p:cNvGrpSpPr/>
          <p:nvPr/>
        </p:nvGrpSpPr>
        <p:grpSpPr>
          <a:xfrm rot="0">
            <a:off x="-3700652" y="5200292"/>
            <a:ext cx="7401304" cy="7401304"/>
            <a:chOff x="0" y="0"/>
            <a:chExt cx="812800" cy="812800"/>
          </a:xfrm>
        </p:grpSpPr>
        <p:sp>
          <p:nvSpPr>
            <p:cNvPr name="Freeform 24" id="24"/>
            <p:cNvSpPr/>
            <p:nvPr/>
          </p:nvSpPr>
          <p:spPr>
            <a:xfrm flipH="false" flipV="false" rot="0">
              <a:off x="28596" y="28596"/>
              <a:ext cx="755608" cy="755608"/>
            </a:xfrm>
            <a:custGeom>
              <a:avLst/>
              <a:gdLst/>
              <a:ahLst/>
              <a:cxnLst/>
              <a:rect r="r" b="b" t="t" l="l"/>
              <a:pathLst>
                <a:path h="755608" w="755608">
                  <a:moveTo>
                    <a:pt x="426621" y="20221"/>
                  </a:moveTo>
                  <a:lnTo>
                    <a:pt x="735387" y="328987"/>
                  </a:lnTo>
                  <a:cubicBezTo>
                    <a:pt x="748334" y="341934"/>
                    <a:pt x="755608" y="359494"/>
                    <a:pt x="755608" y="377804"/>
                  </a:cubicBezTo>
                  <a:cubicBezTo>
                    <a:pt x="755608" y="396114"/>
                    <a:pt x="748334" y="413674"/>
                    <a:pt x="735387" y="426621"/>
                  </a:cubicBezTo>
                  <a:lnTo>
                    <a:pt x="426621" y="735387"/>
                  </a:lnTo>
                  <a:cubicBezTo>
                    <a:pt x="413674" y="748334"/>
                    <a:pt x="396114" y="755608"/>
                    <a:pt x="377804" y="755608"/>
                  </a:cubicBezTo>
                  <a:cubicBezTo>
                    <a:pt x="359494" y="755608"/>
                    <a:pt x="341934" y="748334"/>
                    <a:pt x="328987" y="735387"/>
                  </a:cubicBezTo>
                  <a:lnTo>
                    <a:pt x="20221" y="426621"/>
                  </a:lnTo>
                  <a:cubicBezTo>
                    <a:pt x="7274" y="413674"/>
                    <a:pt x="0" y="396114"/>
                    <a:pt x="0" y="377804"/>
                  </a:cubicBezTo>
                  <a:cubicBezTo>
                    <a:pt x="0" y="359494"/>
                    <a:pt x="7274" y="341934"/>
                    <a:pt x="20221" y="328987"/>
                  </a:cubicBezTo>
                  <a:lnTo>
                    <a:pt x="328987" y="20221"/>
                  </a:lnTo>
                  <a:cubicBezTo>
                    <a:pt x="341934" y="7274"/>
                    <a:pt x="359494" y="0"/>
                    <a:pt x="377804" y="0"/>
                  </a:cubicBezTo>
                  <a:cubicBezTo>
                    <a:pt x="396114" y="0"/>
                    <a:pt x="413674" y="7274"/>
                    <a:pt x="426621" y="20221"/>
                  </a:cubicBezTo>
                  <a:close/>
                </a:path>
              </a:pathLst>
            </a:custGeom>
            <a:blipFill>
              <a:blip r:embed="rId3"/>
              <a:stretch>
                <a:fillRect l="-25000" t="0" r="-24999" b="0"/>
              </a:stretch>
            </a:blipFill>
            <a:ln w="219075" cap="rnd">
              <a:solidFill>
                <a:srgbClr val="FFFFFF"/>
              </a:solidFill>
              <a:prstDash val="solid"/>
              <a:round/>
            </a:ln>
          </p:spPr>
        </p:sp>
      </p:grpSp>
      <p:sp>
        <p:nvSpPr>
          <p:cNvPr name="TextBox 25" id="25"/>
          <p:cNvSpPr txBox="true"/>
          <p:nvPr/>
        </p:nvSpPr>
        <p:spPr>
          <a:xfrm rot="0">
            <a:off x="7875644" y="1162050"/>
            <a:ext cx="9383656" cy="1255158"/>
          </a:xfrm>
          <a:prstGeom prst="rect">
            <a:avLst/>
          </a:prstGeom>
        </p:spPr>
        <p:txBody>
          <a:bodyPr anchor="t" rtlCol="false" tIns="0" lIns="0" bIns="0" rIns="0">
            <a:spAutoFit/>
          </a:bodyPr>
          <a:lstStyle/>
          <a:p>
            <a:pPr algn="l">
              <a:lnSpc>
                <a:spcPts val="8799"/>
              </a:lnSpc>
            </a:pPr>
            <a:r>
              <a:rPr lang="en-US" sz="9165" spc="-467" b="true">
                <a:solidFill>
                  <a:srgbClr val="459DAC"/>
                </a:solidFill>
                <a:latin typeface="Poppins Semi-Bold"/>
                <a:ea typeface="Poppins Semi-Bold"/>
                <a:cs typeface="Poppins Semi-Bold"/>
                <a:sym typeface="Poppins Semi-Bold"/>
              </a:rPr>
              <a:t>Essential Steps in  </a:t>
            </a:r>
          </a:p>
        </p:txBody>
      </p:sp>
      <p:sp>
        <p:nvSpPr>
          <p:cNvPr name="TextBox 26" id="26"/>
          <p:cNvSpPr txBox="true"/>
          <p:nvPr/>
        </p:nvSpPr>
        <p:spPr>
          <a:xfrm rot="0">
            <a:off x="8391364" y="2546018"/>
            <a:ext cx="6423435" cy="367073"/>
          </a:xfrm>
          <a:prstGeom prst="rect">
            <a:avLst/>
          </a:prstGeom>
        </p:spPr>
        <p:txBody>
          <a:bodyPr anchor="t" rtlCol="false" tIns="0" lIns="0" bIns="0" rIns="0">
            <a:spAutoFit/>
          </a:bodyPr>
          <a:lstStyle/>
          <a:p>
            <a:pPr algn="l" marL="0" indent="0" lvl="0">
              <a:lnSpc>
                <a:spcPts val="2867"/>
              </a:lnSpc>
              <a:spcBef>
                <a:spcPct val="0"/>
              </a:spcBef>
            </a:pPr>
            <a:r>
              <a:rPr lang="en-US" sz="2048" spc="256">
                <a:solidFill>
                  <a:srgbClr val="459DAC"/>
                </a:solidFill>
                <a:latin typeface="Poppins"/>
                <a:ea typeface="Poppins"/>
                <a:cs typeface="Poppins"/>
                <a:sym typeface="Poppins"/>
              </a:rPr>
              <a:t>DEVELOPING YOUR CRYPTO TRADING BOT</a:t>
            </a:r>
          </a:p>
        </p:txBody>
      </p:sp>
      <p:sp>
        <p:nvSpPr>
          <p:cNvPr name="TextBox 27" id="27"/>
          <p:cNvSpPr txBox="true"/>
          <p:nvPr/>
        </p:nvSpPr>
        <p:spPr>
          <a:xfrm rot="0">
            <a:off x="8391364" y="3094066"/>
            <a:ext cx="8867936" cy="1050926"/>
          </a:xfrm>
          <a:prstGeom prst="rect">
            <a:avLst/>
          </a:prstGeom>
        </p:spPr>
        <p:txBody>
          <a:bodyPr anchor="t" rtlCol="false" tIns="0" lIns="0" bIns="0" rIns="0">
            <a:spAutoFit/>
          </a:bodyPr>
          <a:lstStyle/>
          <a:p>
            <a:pPr algn="l" marL="0" indent="0" lvl="0">
              <a:lnSpc>
                <a:spcPts val="4249"/>
              </a:lnSpc>
              <a:spcBef>
                <a:spcPct val="0"/>
              </a:spcBef>
            </a:pPr>
            <a:r>
              <a:rPr lang="en-US" sz="2499">
                <a:solidFill>
                  <a:srgbClr val="202729">
                    <a:alpha val="71765"/>
                  </a:srgbClr>
                </a:solidFill>
                <a:latin typeface="Poppins"/>
                <a:ea typeface="Poppins"/>
                <a:cs typeface="Poppins"/>
                <a:sym typeface="Poppins"/>
              </a:rPr>
              <a:t>Bu</a:t>
            </a:r>
            <a:r>
              <a:rPr lang="en-US" sz="2499" strike="noStrike" u="none">
                <a:solidFill>
                  <a:srgbClr val="202729">
                    <a:alpha val="71765"/>
                  </a:srgbClr>
                </a:solidFill>
                <a:latin typeface="Poppins"/>
                <a:ea typeface="Poppins"/>
                <a:cs typeface="Poppins"/>
                <a:sym typeface="Poppins"/>
              </a:rPr>
              <a:t>ilding a crypto bot requires a stepwise evaluation and involves very many stages.</a:t>
            </a:r>
          </a:p>
        </p:txBody>
      </p:sp>
      <p:sp>
        <p:nvSpPr>
          <p:cNvPr name="TextBox 28" id="28"/>
          <p:cNvSpPr txBox="true"/>
          <p:nvPr/>
        </p:nvSpPr>
        <p:spPr>
          <a:xfrm rot="0">
            <a:off x="8091862" y="4628371"/>
            <a:ext cx="5872211" cy="514349"/>
          </a:xfrm>
          <a:prstGeom prst="rect">
            <a:avLst/>
          </a:prstGeom>
        </p:spPr>
        <p:txBody>
          <a:bodyPr anchor="t" rtlCol="false" tIns="0" lIns="0" bIns="0" rIns="0">
            <a:spAutoFit/>
          </a:bodyPr>
          <a:lstStyle/>
          <a:p>
            <a:pPr algn="l">
              <a:lnSpc>
                <a:spcPts val="4200"/>
              </a:lnSpc>
            </a:pPr>
            <a:r>
              <a:rPr lang="en-US" sz="3000" b="true">
                <a:solidFill>
                  <a:srgbClr val="000000"/>
                </a:solidFill>
                <a:latin typeface="Canva Sans Bold"/>
                <a:ea typeface="Canva Sans Bold"/>
                <a:cs typeface="Canva Sans Bold"/>
                <a:sym typeface="Canva Sans Bold"/>
              </a:rPr>
              <a:t>Defining</a:t>
            </a:r>
            <a:r>
              <a:rPr lang="en-US" sz="3000" b="true">
                <a:solidFill>
                  <a:srgbClr val="000000"/>
                </a:solidFill>
                <a:latin typeface="Canva Sans Bold"/>
                <a:ea typeface="Canva Sans Bold"/>
                <a:cs typeface="Canva Sans Bold"/>
                <a:sym typeface="Canva Sans Bold"/>
              </a:rPr>
              <a:t> Your Trading Strategy</a:t>
            </a:r>
          </a:p>
        </p:txBody>
      </p:sp>
      <p:sp>
        <p:nvSpPr>
          <p:cNvPr name="TextBox 29" id="29"/>
          <p:cNvSpPr txBox="true"/>
          <p:nvPr/>
        </p:nvSpPr>
        <p:spPr>
          <a:xfrm rot="0">
            <a:off x="8091862" y="5540374"/>
            <a:ext cx="9167438" cy="3717926"/>
          </a:xfrm>
          <a:prstGeom prst="rect">
            <a:avLst/>
          </a:prstGeom>
        </p:spPr>
        <p:txBody>
          <a:bodyPr anchor="t" rtlCol="false" tIns="0" lIns="0" bIns="0" rIns="0">
            <a:spAutoFit/>
          </a:bodyPr>
          <a:lstStyle/>
          <a:p>
            <a:pPr algn="l" marL="0" indent="0" lvl="0">
              <a:lnSpc>
                <a:spcPts val="4249"/>
              </a:lnSpc>
              <a:spcBef>
                <a:spcPct val="0"/>
              </a:spcBef>
            </a:pPr>
            <a:r>
              <a:rPr lang="en-US" sz="2499">
                <a:solidFill>
                  <a:srgbClr val="202729">
                    <a:alpha val="71765"/>
                  </a:srgbClr>
                </a:solidFill>
                <a:latin typeface="Poppins"/>
                <a:ea typeface="Poppins"/>
                <a:cs typeface="Poppins"/>
                <a:sym typeface="Poppins"/>
              </a:rPr>
              <a:t>Well defined and back-tested trading strategy is the base for any effective trading bot. This would enta</a:t>
            </a:r>
            <a:r>
              <a:rPr lang="en-US" sz="2499" strike="noStrike" u="none">
                <a:solidFill>
                  <a:srgbClr val="202729">
                    <a:alpha val="71765"/>
                  </a:srgbClr>
                </a:solidFill>
                <a:latin typeface="Poppins"/>
                <a:ea typeface="Poppins"/>
                <a:cs typeface="Poppins"/>
                <a:sym typeface="Poppins"/>
              </a:rPr>
              <a:t>il identifying the specific market conditions and rules that prompt buy or sell orders. Whether a trend following strategy, a mean reversion approach, or an arbitrage opportunity, the strategy must be clearly articulated and quantifiable. </a:t>
            </a:r>
          </a:p>
        </p:txBody>
      </p:sp>
    </p:spTree>
  </p:cSld>
  <p:clrMapOvr>
    <a:masterClrMapping/>
  </p:clrMapOvr>
</p:sld>
</file>

<file path=ppt/slides/slide6.xml><?xml version="1.0" encoding="utf-8"?>
<p:sld xmlns:p="http://schemas.openxmlformats.org/presentationml/2006/main" xmlns:a="http://schemas.openxmlformats.org/drawingml/2006/main">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981607" y="750099"/>
            <a:ext cx="1676196" cy="1676196"/>
            <a:chOff x="0" y="0"/>
            <a:chExt cx="441467" cy="441467"/>
          </a:xfrm>
        </p:grpSpPr>
        <p:sp>
          <p:nvSpPr>
            <p:cNvPr name="Freeform 3" id="3"/>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1215358" y="-2135160"/>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0">
            <a:off x="1122743" y="1028700"/>
            <a:ext cx="5334401" cy="7791330"/>
            <a:chOff x="0" y="0"/>
            <a:chExt cx="1404945" cy="2052038"/>
          </a:xfrm>
        </p:grpSpPr>
        <p:sp>
          <p:nvSpPr>
            <p:cNvPr name="Freeform 9" id="9"/>
            <p:cNvSpPr/>
            <p:nvPr/>
          </p:nvSpPr>
          <p:spPr>
            <a:xfrm flipH="false" flipV="false" rot="0">
              <a:off x="0" y="0"/>
              <a:ext cx="1404945" cy="2052038"/>
            </a:xfrm>
            <a:custGeom>
              <a:avLst/>
              <a:gdLst/>
              <a:ahLst/>
              <a:cxnLst/>
              <a:rect r="r" b="b" t="t" l="l"/>
              <a:pathLst>
                <a:path h="2052038" w="1404945">
                  <a:moveTo>
                    <a:pt x="74017" y="0"/>
                  </a:moveTo>
                  <a:lnTo>
                    <a:pt x="1330928" y="0"/>
                  </a:lnTo>
                  <a:cubicBezTo>
                    <a:pt x="1350558" y="0"/>
                    <a:pt x="1369385" y="7798"/>
                    <a:pt x="1383266" y="21679"/>
                  </a:cubicBezTo>
                  <a:cubicBezTo>
                    <a:pt x="1397147" y="35560"/>
                    <a:pt x="1404945" y="54387"/>
                    <a:pt x="1404945" y="74017"/>
                  </a:cubicBezTo>
                  <a:lnTo>
                    <a:pt x="1404945" y="1978020"/>
                  </a:lnTo>
                  <a:cubicBezTo>
                    <a:pt x="1404945" y="1997651"/>
                    <a:pt x="1397147" y="2016477"/>
                    <a:pt x="1383266" y="2030358"/>
                  </a:cubicBezTo>
                  <a:cubicBezTo>
                    <a:pt x="1369385" y="2044239"/>
                    <a:pt x="1350558" y="2052038"/>
                    <a:pt x="1330928" y="2052038"/>
                  </a:cubicBezTo>
                  <a:lnTo>
                    <a:pt x="74017" y="2052038"/>
                  </a:lnTo>
                  <a:cubicBezTo>
                    <a:pt x="54387" y="2052038"/>
                    <a:pt x="35560" y="2044239"/>
                    <a:pt x="21679" y="2030358"/>
                  </a:cubicBezTo>
                  <a:cubicBezTo>
                    <a:pt x="7798" y="2016477"/>
                    <a:pt x="0" y="1997651"/>
                    <a:pt x="0" y="1978020"/>
                  </a:cubicBezTo>
                  <a:lnTo>
                    <a:pt x="0" y="74017"/>
                  </a:lnTo>
                  <a:cubicBezTo>
                    <a:pt x="0" y="54387"/>
                    <a:pt x="7798" y="35560"/>
                    <a:pt x="21679" y="21679"/>
                  </a:cubicBezTo>
                  <a:cubicBezTo>
                    <a:pt x="35560" y="7798"/>
                    <a:pt x="54387" y="0"/>
                    <a:pt x="74017" y="0"/>
                  </a:cubicBezTo>
                  <a:close/>
                </a:path>
              </a:pathLst>
            </a:custGeom>
            <a:gradFill rotWithShape="true">
              <a:gsLst>
                <a:gs pos="0">
                  <a:srgbClr val="459DAC">
                    <a:alpha val="100000"/>
                  </a:srgbClr>
                </a:gs>
                <a:gs pos="100000">
                  <a:srgbClr val="64B4B8">
                    <a:alpha val="100000"/>
                  </a:srgbClr>
                </a:gs>
              </a:gsLst>
              <a:lin ang="0"/>
            </a:gradFill>
            <a:ln cap="rnd">
              <a:noFill/>
              <a:prstDash val="solid"/>
              <a:round/>
            </a:ln>
          </p:spPr>
        </p:sp>
        <p:sp>
          <p:nvSpPr>
            <p:cNvPr name="TextBox 10" id="10"/>
            <p:cNvSpPr txBox="true"/>
            <p:nvPr/>
          </p:nvSpPr>
          <p:spPr>
            <a:xfrm>
              <a:off x="0" y="-57150"/>
              <a:ext cx="1404945" cy="2109188"/>
            </a:xfrm>
            <a:prstGeom prst="rect">
              <a:avLst/>
            </a:prstGeom>
          </p:spPr>
          <p:txBody>
            <a:bodyPr anchor="ctr" rtlCol="false" tIns="50800" lIns="50800" bIns="50800" rIns="50800"/>
            <a:lstStyle/>
            <a:p>
              <a:pPr algn="ctr" marL="0" indent="0" lvl="0">
                <a:lnSpc>
                  <a:spcPts val="2867"/>
                </a:lnSpc>
                <a:spcBef>
                  <a:spcPct val="0"/>
                </a:spcBef>
              </a:pPr>
            </a:p>
          </p:txBody>
        </p:sp>
      </p:grpSp>
      <p:sp>
        <p:nvSpPr>
          <p:cNvPr name="TextBox 11" id="11"/>
          <p:cNvSpPr txBox="true"/>
          <p:nvPr/>
        </p:nvSpPr>
        <p:spPr>
          <a:xfrm rot="0">
            <a:off x="1374802" y="2403475"/>
            <a:ext cx="5133855" cy="5997575"/>
          </a:xfrm>
          <a:prstGeom prst="rect">
            <a:avLst/>
          </a:prstGeom>
        </p:spPr>
        <p:txBody>
          <a:bodyPr anchor="t" rtlCol="false" tIns="0" lIns="0" bIns="0" rIns="0">
            <a:spAutoFit/>
          </a:bodyPr>
          <a:lstStyle/>
          <a:p>
            <a:pPr algn="l" marL="0" indent="0" lvl="0">
              <a:lnSpc>
                <a:spcPts val="3400"/>
              </a:lnSpc>
              <a:spcBef>
                <a:spcPct val="0"/>
              </a:spcBef>
            </a:pPr>
            <a:r>
              <a:rPr lang="en-US" sz="2000">
                <a:solidFill>
                  <a:srgbClr val="FFFFFF">
                    <a:alpha val="71765"/>
                  </a:srgbClr>
                </a:solidFill>
                <a:latin typeface="Poppins"/>
                <a:ea typeface="Poppins"/>
                <a:cs typeface="Poppins"/>
                <a:sym typeface="Poppins"/>
              </a:rPr>
              <a:t>Pr</a:t>
            </a:r>
            <a:r>
              <a:rPr lang="en-US" sz="2000" strike="noStrike" u="none">
                <a:solidFill>
                  <a:srgbClr val="FFFFFF">
                    <a:alpha val="71765"/>
                  </a:srgbClr>
                </a:solidFill>
                <a:latin typeface="Poppins"/>
                <a:ea typeface="Poppins"/>
                <a:cs typeface="Poppins"/>
                <a:sym typeface="Poppins"/>
              </a:rPr>
              <a:t>ogramming language and development tools selection influences the capability and simplicity of implementing a bot. For this purpose, Python is ideal; it has an exhaustive library for data analysis (Pandas, NumPy), technical indicators (TA-Lib), and APIs. Alternatives like JavaScript (web-based platforms) and C++ (for high-performance applications) are suitable, given requirements. IDEs like PyCharm or VS Code and version control systems such as Git support efficient development.</a:t>
            </a:r>
          </a:p>
        </p:txBody>
      </p:sp>
      <p:sp>
        <p:nvSpPr>
          <p:cNvPr name="TextBox 12" id="12"/>
          <p:cNvSpPr txBox="true"/>
          <p:nvPr/>
        </p:nvSpPr>
        <p:spPr>
          <a:xfrm rot="0">
            <a:off x="1323289" y="1195110"/>
            <a:ext cx="5133855" cy="1090973"/>
          </a:xfrm>
          <a:prstGeom prst="rect">
            <a:avLst/>
          </a:prstGeom>
        </p:spPr>
        <p:txBody>
          <a:bodyPr anchor="t" rtlCol="false" tIns="0" lIns="0" bIns="0" rIns="0">
            <a:spAutoFit/>
          </a:bodyPr>
          <a:lstStyle/>
          <a:p>
            <a:pPr algn="l" marL="0" indent="0" lvl="0">
              <a:lnSpc>
                <a:spcPts val="2867"/>
              </a:lnSpc>
              <a:spcBef>
                <a:spcPct val="0"/>
              </a:spcBef>
            </a:pPr>
            <a:r>
              <a:rPr lang="en-US" b="true" sz="2048" spc="256">
                <a:solidFill>
                  <a:srgbClr val="FFFFFF"/>
                </a:solidFill>
                <a:latin typeface="Poppins Bold"/>
                <a:ea typeface="Poppins Bold"/>
                <a:cs typeface="Poppins Bold"/>
                <a:sym typeface="Poppins Bold"/>
              </a:rPr>
              <a:t>SELECTING THE RIGHT PROGRAMMING LANGUAGE AND TOOLS</a:t>
            </a:r>
          </a:p>
        </p:txBody>
      </p:sp>
      <p:grpSp>
        <p:nvGrpSpPr>
          <p:cNvPr name="Group 13" id="13"/>
          <p:cNvGrpSpPr/>
          <p:nvPr/>
        </p:nvGrpSpPr>
        <p:grpSpPr>
          <a:xfrm rot="0">
            <a:off x="6518182" y="1028700"/>
            <a:ext cx="5334401" cy="7791330"/>
            <a:chOff x="0" y="0"/>
            <a:chExt cx="1404945" cy="2052038"/>
          </a:xfrm>
        </p:grpSpPr>
        <p:sp>
          <p:nvSpPr>
            <p:cNvPr name="Freeform 14" id="14"/>
            <p:cNvSpPr/>
            <p:nvPr/>
          </p:nvSpPr>
          <p:spPr>
            <a:xfrm flipH="false" flipV="false" rot="0">
              <a:off x="0" y="0"/>
              <a:ext cx="1404945" cy="2052038"/>
            </a:xfrm>
            <a:custGeom>
              <a:avLst/>
              <a:gdLst/>
              <a:ahLst/>
              <a:cxnLst/>
              <a:rect r="r" b="b" t="t" l="l"/>
              <a:pathLst>
                <a:path h="2052038" w="1404945">
                  <a:moveTo>
                    <a:pt x="74017" y="0"/>
                  </a:moveTo>
                  <a:lnTo>
                    <a:pt x="1330928" y="0"/>
                  </a:lnTo>
                  <a:cubicBezTo>
                    <a:pt x="1350558" y="0"/>
                    <a:pt x="1369385" y="7798"/>
                    <a:pt x="1383266" y="21679"/>
                  </a:cubicBezTo>
                  <a:cubicBezTo>
                    <a:pt x="1397147" y="35560"/>
                    <a:pt x="1404945" y="54387"/>
                    <a:pt x="1404945" y="74017"/>
                  </a:cubicBezTo>
                  <a:lnTo>
                    <a:pt x="1404945" y="1978020"/>
                  </a:lnTo>
                  <a:cubicBezTo>
                    <a:pt x="1404945" y="1997651"/>
                    <a:pt x="1397147" y="2016477"/>
                    <a:pt x="1383266" y="2030358"/>
                  </a:cubicBezTo>
                  <a:cubicBezTo>
                    <a:pt x="1369385" y="2044239"/>
                    <a:pt x="1350558" y="2052038"/>
                    <a:pt x="1330928" y="2052038"/>
                  </a:cubicBezTo>
                  <a:lnTo>
                    <a:pt x="74017" y="2052038"/>
                  </a:lnTo>
                  <a:cubicBezTo>
                    <a:pt x="54387" y="2052038"/>
                    <a:pt x="35560" y="2044239"/>
                    <a:pt x="21679" y="2030358"/>
                  </a:cubicBezTo>
                  <a:cubicBezTo>
                    <a:pt x="7798" y="2016477"/>
                    <a:pt x="0" y="1997651"/>
                    <a:pt x="0" y="1978020"/>
                  </a:cubicBezTo>
                  <a:lnTo>
                    <a:pt x="0" y="74017"/>
                  </a:lnTo>
                  <a:cubicBezTo>
                    <a:pt x="0" y="54387"/>
                    <a:pt x="7798" y="35560"/>
                    <a:pt x="21679" y="21679"/>
                  </a:cubicBezTo>
                  <a:cubicBezTo>
                    <a:pt x="35560" y="7798"/>
                    <a:pt x="54387" y="0"/>
                    <a:pt x="74017" y="0"/>
                  </a:cubicBezTo>
                  <a:close/>
                </a:path>
              </a:pathLst>
            </a:custGeom>
            <a:gradFill rotWithShape="true">
              <a:gsLst>
                <a:gs pos="0">
                  <a:srgbClr val="459DAC">
                    <a:alpha val="57000"/>
                  </a:srgbClr>
                </a:gs>
                <a:gs pos="100000">
                  <a:srgbClr val="64B4B8">
                    <a:alpha val="57000"/>
                  </a:srgbClr>
                </a:gs>
              </a:gsLst>
              <a:lin ang="0"/>
            </a:gradFill>
            <a:ln cap="rnd">
              <a:noFill/>
              <a:prstDash val="solid"/>
              <a:round/>
            </a:ln>
          </p:spPr>
        </p:sp>
        <p:sp>
          <p:nvSpPr>
            <p:cNvPr name="TextBox 15" id="15"/>
            <p:cNvSpPr txBox="true"/>
            <p:nvPr/>
          </p:nvSpPr>
          <p:spPr>
            <a:xfrm>
              <a:off x="0" y="-57150"/>
              <a:ext cx="1404945" cy="2109188"/>
            </a:xfrm>
            <a:prstGeom prst="rect">
              <a:avLst/>
            </a:prstGeom>
          </p:spPr>
          <p:txBody>
            <a:bodyPr anchor="ctr" rtlCol="false" tIns="50800" lIns="50800" bIns="50800" rIns="50800"/>
            <a:lstStyle/>
            <a:p>
              <a:pPr algn="ctr" marL="0" indent="0" lvl="0">
                <a:lnSpc>
                  <a:spcPts val="2867"/>
                </a:lnSpc>
                <a:spcBef>
                  <a:spcPct val="0"/>
                </a:spcBef>
              </a:pPr>
            </a:p>
          </p:txBody>
        </p:sp>
      </p:grpSp>
      <p:sp>
        <p:nvSpPr>
          <p:cNvPr name="TextBox 16" id="16"/>
          <p:cNvSpPr txBox="true"/>
          <p:nvPr/>
        </p:nvSpPr>
        <p:spPr>
          <a:xfrm rot="0">
            <a:off x="6742894" y="2403475"/>
            <a:ext cx="4614216" cy="5997575"/>
          </a:xfrm>
          <a:prstGeom prst="rect">
            <a:avLst/>
          </a:prstGeom>
        </p:spPr>
        <p:txBody>
          <a:bodyPr anchor="t" rtlCol="false" tIns="0" lIns="0" bIns="0" rIns="0">
            <a:spAutoFit/>
          </a:bodyPr>
          <a:lstStyle/>
          <a:p>
            <a:pPr algn="l" marL="0" indent="0" lvl="0">
              <a:lnSpc>
                <a:spcPts val="3400"/>
              </a:lnSpc>
              <a:spcBef>
                <a:spcPct val="0"/>
              </a:spcBef>
            </a:pPr>
            <a:r>
              <a:rPr lang="en-US" sz="2000">
                <a:solidFill>
                  <a:srgbClr val="000000">
                    <a:alpha val="71765"/>
                  </a:srgbClr>
                </a:solidFill>
                <a:latin typeface="Poppins"/>
                <a:ea typeface="Poppins"/>
                <a:cs typeface="Poppins"/>
                <a:sym typeface="Poppins"/>
              </a:rPr>
              <a:t>Th</a:t>
            </a:r>
            <a:r>
              <a:rPr lang="en-US" sz="2000" strike="noStrike" u="none">
                <a:solidFill>
                  <a:srgbClr val="000000">
                    <a:alpha val="71765"/>
                  </a:srgbClr>
                </a:solidFill>
                <a:latin typeface="Poppins"/>
                <a:ea typeface="Poppins"/>
                <a:cs typeface="Poppins"/>
                <a:sym typeface="Poppins"/>
              </a:rPr>
              <a:t>e infrastructure on which your bot runs is critical for ensuring that it runs fastly and performs well. You can run the bot locally on your computer, which requires constant electricity and an internet connection to be reliable. They provide better uptime and scaling so you don't need to worry about describing it. The factors for determining this include cost, reliability, security, and the ease of managing.</a:t>
            </a:r>
          </a:p>
          <a:p>
            <a:pPr algn="l" marL="0" indent="0" lvl="0">
              <a:lnSpc>
                <a:spcPts val="3400"/>
              </a:lnSpc>
              <a:spcBef>
                <a:spcPct val="0"/>
              </a:spcBef>
            </a:pPr>
          </a:p>
        </p:txBody>
      </p:sp>
      <p:sp>
        <p:nvSpPr>
          <p:cNvPr name="TextBox 17" id="17"/>
          <p:cNvSpPr txBox="true"/>
          <p:nvPr/>
        </p:nvSpPr>
        <p:spPr>
          <a:xfrm rot="0">
            <a:off x="6742894" y="1195110"/>
            <a:ext cx="5292413" cy="729023"/>
          </a:xfrm>
          <a:prstGeom prst="rect">
            <a:avLst/>
          </a:prstGeom>
        </p:spPr>
        <p:txBody>
          <a:bodyPr anchor="t" rtlCol="false" tIns="0" lIns="0" bIns="0" rIns="0">
            <a:spAutoFit/>
          </a:bodyPr>
          <a:lstStyle/>
          <a:p>
            <a:pPr algn="l" marL="0" indent="0" lvl="0">
              <a:lnSpc>
                <a:spcPts val="2867"/>
              </a:lnSpc>
              <a:spcBef>
                <a:spcPct val="0"/>
              </a:spcBef>
            </a:pPr>
            <a:r>
              <a:rPr lang="en-US" b="true" sz="2048" spc="256">
                <a:solidFill>
                  <a:srgbClr val="FFFFFF"/>
                </a:solidFill>
                <a:latin typeface="Poppins Bold"/>
                <a:ea typeface="Poppins Bold"/>
                <a:cs typeface="Poppins Bold"/>
                <a:sym typeface="Poppins Bold"/>
              </a:rPr>
              <a:t>CHOOSING THE RIGHT PLATFORM AND INFRASTRUCTURE</a:t>
            </a:r>
          </a:p>
        </p:txBody>
      </p:sp>
      <p:grpSp>
        <p:nvGrpSpPr>
          <p:cNvPr name="Group 18" id="18"/>
          <p:cNvGrpSpPr/>
          <p:nvPr/>
        </p:nvGrpSpPr>
        <p:grpSpPr>
          <a:xfrm rot="0">
            <a:off x="11911677" y="1028700"/>
            <a:ext cx="5334401" cy="7791330"/>
            <a:chOff x="0" y="0"/>
            <a:chExt cx="1404945" cy="2052038"/>
          </a:xfrm>
        </p:grpSpPr>
        <p:sp>
          <p:nvSpPr>
            <p:cNvPr name="Freeform 19" id="19"/>
            <p:cNvSpPr/>
            <p:nvPr/>
          </p:nvSpPr>
          <p:spPr>
            <a:xfrm flipH="false" flipV="false" rot="0">
              <a:off x="0" y="0"/>
              <a:ext cx="1404945" cy="2052038"/>
            </a:xfrm>
            <a:custGeom>
              <a:avLst/>
              <a:gdLst/>
              <a:ahLst/>
              <a:cxnLst/>
              <a:rect r="r" b="b" t="t" l="l"/>
              <a:pathLst>
                <a:path h="2052038" w="1404945">
                  <a:moveTo>
                    <a:pt x="74017" y="0"/>
                  </a:moveTo>
                  <a:lnTo>
                    <a:pt x="1330928" y="0"/>
                  </a:lnTo>
                  <a:cubicBezTo>
                    <a:pt x="1350558" y="0"/>
                    <a:pt x="1369385" y="7798"/>
                    <a:pt x="1383266" y="21679"/>
                  </a:cubicBezTo>
                  <a:cubicBezTo>
                    <a:pt x="1397147" y="35560"/>
                    <a:pt x="1404945" y="54387"/>
                    <a:pt x="1404945" y="74017"/>
                  </a:cubicBezTo>
                  <a:lnTo>
                    <a:pt x="1404945" y="1978020"/>
                  </a:lnTo>
                  <a:cubicBezTo>
                    <a:pt x="1404945" y="1997651"/>
                    <a:pt x="1397147" y="2016477"/>
                    <a:pt x="1383266" y="2030358"/>
                  </a:cubicBezTo>
                  <a:cubicBezTo>
                    <a:pt x="1369385" y="2044239"/>
                    <a:pt x="1350558" y="2052038"/>
                    <a:pt x="1330928" y="2052038"/>
                  </a:cubicBezTo>
                  <a:lnTo>
                    <a:pt x="74017" y="2052038"/>
                  </a:lnTo>
                  <a:cubicBezTo>
                    <a:pt x="54387" y="2052038"/>
                    <a:pt x="35560" y="2044239"/>
                    <a:pt x="21679" y="2030358"/>
                  </a:cubicBezTo>
                  <a:cubicBezTo>
                    <a:pt x="7798" y="2016477"/>
                    <a:pt x="0" y="1997651"/>
                    <a:pt x="0" y="1978020"/>
                  </a:cubicBezTo>
                  <a:lnTo>
                    <a:pt x="0" y="74017"/>
                  </a:lnTo>
                  <a:cubicBezTo>
                    <a:pt x="0" y="54387"/>
                    <a:pt x="7798" y="35560"/>
                    <a:pt x="21679" y="21679"/>
                  </a:cubicBezTo>
                  <a:cubicBezTo>
                    <a:pt x="35560" y="7798"/>
                    <a:pt x="54387" y="0"/>
                    <a:pt x="74017" y="0"/>
                  </a:cubicBezTo>
                  <a:close/>
                </a:path>
              </a:pathLst>
            </a:custGeom>
            <a:gradFill rotWithShape="true">
              <a:gsLst>
                <a:gs pos="0">
                  <a:srgbClr val="459DAC">
                    <a:alpha val="17000"/>
                  </a:srgbClr>
                </a:gs>
                <a:gs pos="100000">
                  <a:srgbClr val="64B4B8">
                    <a:alpha val="17000"/>
                  </a:srgbClr>
                </a:gs>
              </a:gsLst>
              <a:lin ang="0"/>
            </a:gradFill>
            <a:ln cap="rnd">
              <a:noFill/>
              <a:prstDash val="solid"/>
              <a:round/>
            </a:ln>
          </p:spPr>
        </p:sp>
        <p:sp>
          <p:nvSpPr>
            <p:cNvPr name="TextBox 20" id="20"/>
            <p:cNvSpPr txBox="true"/>
            <p:nvPr/>
          </p:nvSpPr>
          <p:spPr>
            <a:xfrm>
              <a:off x="0" y="-57150"/>
              <a:ext cx="1404945" cy="2109188"/>
            </a:xfrm>
            <a:prstGeom prst="rect">
              <a:avLst/>
            </a:prstGeom>
          </p:spPr>
          <p:txBody>
            <a:bodyPr anchor="ctr" rtlCol="false" tIns="50800" lIns="50800" bIns="50800" rIns="50800"/>
            <a:lstStyle/>
            <a:p>
              <a:pPr algn="ctr" marL="0" indent="0" lvl="0">
                <a:lnSpc>
                  <a:spcPts val="2867"/>
                </a:lnSpc>
                <a:spcBef>
                  <a:spcPct val="0"/>
                </a:spcBef>
              </a:pPr>
            </a:p>
          </p:txBody>
        </p:sp>
      </p:grpSp>
      <p:sp>
        <p:nvSpPr>
          <p:cNvPr name="TextBox 21" id="21"/>
          <p:cNvSpPr txBox="true"/>
          <p:nvPr/>
        </p:nvSpPr>
        <p:spPr>
          <a:xfrm rot="0">
            <a:off x="12090708" y="2403475"/>
            <a:ext cx="5023115" cy="6426200"/>
          </a:xfrm>
          <a:prstGeom prst="rect">
            <a:avLst/>
          </a:prstGeom>
        </p:spPr>
        <p:txBody>
          <a:bodyPr anchor="t" rtlCol="false" tIns="0" lIns="0" bIns="0" rIns="0">
            <a:spAutoFit/>
          </a:bodyPr>
          <a:lstStyle/>
          <a:p>
            <a:pPr algn="l" marL="0" indent="0" lvl="0">
              <a:lnSpc>
                <a:spcPts val="3400"/>
              </a:lnSpc>
              <a:spcBef>
                <a:spcPct val="0"/>
              </a:spcBef>
            </a:pPr>
            <a:r>
              <a:rPr lang="en-US" sz="2000">
                <a:solidFill>
                  <a:srgbClr val="202729">
                    <a:alpha val="71765"/>
                  </a:srgbClr>
                </a:solidFill>
                <a:latin typeface="Poppins"/>
                <a:ea typeface="Poppins"/>
                <a:cs typeface="Poppins"/>
                <a:sym typeface="Poppins"/>
              </a:rPr>
              <a:t>It is the next t</a:t>
            </a:r>
            <a:r>
              <a:rPr lang="en-US" sz="2000" strike="noStrike" u="none">
                <a:solidFill>
                  <a:srgbClr val="202729">
                    <a:alpha val="71765"/>
                  </a:srgbClr>
                </a:solidFill>
                <a:latin typeface="Poppins"/>
                <a:ea typeface="Poppins"/>
                <a:cs typeface="Poppins"/>
                <a:sym typeface="Poppins"/>
              </a:rPr>
              <a:t>o establish a secure and reliable link with the chosen platform exchange API. API documents that describe how your bot accesses the markets through historical and real-time data, trade execution and most importantly authentication can be provided by each exchange. You'd also need to know the rate limits of APIs (the maximum requests you can make over time) to avoid your bot getting banned temporarily. Securing API keys is also essential to prevent unauthorized use of your trading account.</a:t>
            </a:r>
          </a:p>
          <a:p>
            <a:pPr algn="l" marL="0" indent="0" lvl="0">
              <a:lnSpc>
                <a:spcPts val="3400"/>
              </a:lnSpc>
              <a:spcBef>
                <a:spcPct val="0"/>
              </a:spcBef>
            </a:pPr>
          </a:p>
        </p:txBody>
      </p:sp>
      <p:sp>
        <p:nvSpPr>
          <p:cNvPr name="TextBox 22" id="22"/>
          <p:cNvSpPr txBox="true"/>
          <p:nvPr/>
        </p:nvSpPr>
        <p:spPr>
          <a:xfrm rot="0">
            <a:off x="12098289" y="1195110"/>
            <a:ext cx="5161011" cy="1090973"/>
          </a:xfrm>
          <a:prstGeom prst="rect">
            <a:avLst/>
          </a:prstGeom>
        </p:spPr>
        <p:txBody>
          <a:bodyPr anchor="t" rtlCol="false" tIns="0" lIns="0" bIns="0" rIns="0">
            <a:spAutoFit/>
          </a:bodyPr>
          <a:lstStyle/>
          <a:p>
            <a:pPr algn="l" marL="0" indent="0" lvl="0">
              <a:lnSpc>
                <a:spcPts val="2867"/>
              </a:lnSpc>
              <a:spcBef>
                <a:spcPct val="0"/>
              </a:spcBef>
            </a:pPr>
            <a:r>
              <a:rPr lang="en-US" b="true" sz="2048" spc="256">
                <a:solidFill>
                  <a:srgbClr val="459DAC"/>
                </a:solidFill>
                <a:latin typeface="Poppins Bold"/>
                <a:ea typeface="Poppins Bold"/>
                <a:cs typeface="Poppins Bold"/>
                <a:sym typeface="Poppins Bold"/>
              </a:rPr>
              <a:t>CONNECTING TO CRYPTOCURRENCY EXCHANGE APIS</a:t>
            </a:r>
          </a:p>
        </p:txBody>
      </p:sp>
      <p:grpSp>
        <p:nvGrpSpPr>
          <p:cNvPr name="Group 23" id="23"/>
          <p:cNvGrpSpPr/>
          <p:nvPr/>
        </p:nvGrpSpPr>
        <p:grpSpPr>
          <a:xfrm rot="-2843285">
            <a:off x="15891151" y="9218401"/>
            <a:ext cx="3086100" cy="308610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25" id="25"/>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26" id="26"/>
          <p:cNvGrpSpPr/>
          <p:nvPr/>
        </p:nvGrpSpPr>
        <p:grpSpPr>
          <a:xfrm rot="-2843285">
            <a:off x="17598749" y="8269499"/>
            <a:ext cx="3086100" cy="308610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28" id="28"/>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17896557" y="7357894"/>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2843285">
            <a:off x="-981607" y="750099"/>
            <a:ext cx="1676196" cy="1676196"/>
            <a:chOff x="0" y="0"/>
            <a:chExt cx="441467" cy="441467"/>
          </a:xfrm>
        </p:grpSpPr>
        <p:sp>
          <p:nvSpPr>
            <p:cNvPr name="Freeform 9" id="9"/>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0" id="10"/>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11" id="11"/>
          <p:cNvGrpSpPr/>
          <p:nvPr/>
        </p:nvGrpSpPr>
        <p:grpSpPr>
          <a:xfrm rot="-2843285">
            <a:off x="14115223" y="9160793"/>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4" id="14"/>
          <p:cNvGrpSpPr/>
          <p:nvPr/>
        </p:nvGrpSpPr>
        <p:grpSpPr>
          <a:xfrm rot="-2843285">
            <a:off x="-1215358" y="-2135160"/>
            <a:ext cx="3086100" cy="30861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7" id="17"/>
          <p:cNvGrpSpPr/>
          <p:nvPr/>
        </p:nvGrpSpPr>
        <p:grpSpPr>
          <a:xfrm rot="0">
            <a:off x="14587348" y="2760480"/>
            <a:ext cx="7401304" cy="7401304"/>
            <a:chOff x="0" y="0"/>
            <a:chExt cx="812800" cy="812800"/>
          </a:xfrm>
        </p:grpSpPr>
        <p:sp>
          <p:nvSpPr>
            <p:cNvPr name="Freeform 18" id="18"/>
            <p:cNvSpPr/>
            <p:nvPr/>
          </p:nvSpPr>
          <p:spPr>
            <a:xfrm flipH="false" flipV="false" rot="0">
              <a:off x="28596" y="28596"/>
              <a:ext cx="755608" cy="755608"/>
            </a:xfrm>
            <a:custGeom>
              <a:avLst/>
              <a:gdLst/>
              <a:ahLst/>
              <a:cxnLst/>
              <a:rect r="r" b="b" t="t" l="l"/>
              <a:pathLst>
                <a:path h="755608" w="755608">
                  <a:moveTo>
                    <a:pt x="426621" y="20221"/>
                  </a:moveTo>
                  <a:lnTo>
                    <a:pt x="735387" y="328987"/>
                  </a:lnTo>
                  <a:cubicBezTo>
                    <a:pt x="748334" y="341934"/>
                    <a:pt x="755608" y="359494"/>
                    <a:pt x="755608" y="377804"/>
                  </a:cubicBezTo>
                  <a:cubicBezTo>
                    <a:pt x="755608" y="396114"/>
                    <a:pt x="748334" y="413674"/>
                    <a:pt x="735387" y="426621"/>
                  </a:cubicBezTo>
                  <a:lnTo>
                    <a:pt x="426621" y="735387"/>
                  </a:lnTo>
                  <a:cubicBezTo>
                    <a:pt x="413674" y="748334"/>
                    <a:pt x="396114" y="755608"/>
                    <a:pt x="377804" y="755608"/>
                  </a:cubicBezTo>
                  <a:cubicBezTo>
                    <a:pt x="359494" y="755608"/>
                    <a:pt x="341934" y="748334"/>
                    <a:pt x="328987" y="735387"/>
                  </a:cubicBezTo>
                  <a:lnTo>
                    <a:pt x="20221" y="426621"/>
                  </a:lnTo>
                  <a:cubicBezTo>
                    <a:pt x="7274" y="413674"/>
                    <a:pt x="0" y="396114"/>
                    <a:pt x="0" y="377804"/>
                  </a:cubicBezTo>
                  <a:cubicBezTo>
                    <a:pt x="0" y="359494"/>
                    <a:pt x="7274" y="341934"/>
                    <a:pt x="20221" y="328987"/>
                  </a:cubicBezTo>
                  <a:lnTo>
                    <a:pt x="328987" y="20221"/>
                  </a:lnTo>
                  <a:cubicBezTo>
                    <a:pt x="341934" y="7274"/>
                    <a:pt x="359494" y="0"/>
                    <a:pt x="377804" y="0"/>
                  </a:cubicBezTo>
                  <a:cubicBezTo>
                    <a:pt x="396114" y="0"/>
                    <a:pt x="413674" y="7274"/>
                    <a:pt x="426621" y="20221"/>
                  </a:cubicBezTo>
                  <a:close/>
                </a:path>
              </a:pathLst>
            </a:custGeom>
            <a:blipFill>
              <a:blip r:embed="rId2"/>
              <a:stretch>
                <a:fillRect l="-25046" t="0" r="-25046" b="0"/>
              </a:stretch>
            </a:blipFill>
            <a:ln w="219075" cap="rnd">
              <a:solidFill>
                <a:srgbClr val="FFFFFF"/>
              </a:solidFill>
              <a:prstDash val="solid"/>
              <a:round/>
            </a:ln>
          </p:spPr>
        </p:sp>
      </p:grpSp>
      <p:sp>
        <p:nvSpPr>
          <p:cNvPr name="TextBox 19" id="19"/>
          <p:cNvSpPr txBox="true"/>
          <p:nvPr/>
        </p:nvSpPr>
        <p:spPr>
          <a:xfrm rot="0">
            <a:off x="1028700" y="1090436"/>
            <a:ext cx="13370117" cy="3473437"/>
          </a:xfrm>
          <a:prstGeom prst="rect">
            <a:avLst/>
          </a:prstGeom>
        </p:spPr>
        <p:txBody>
          <a:bodyPr anchor="t" rtlCol="false" tIns="0" lIns="0" bIns="0" rIns="0">
            <a:spAutoFit/>
          </a:bodyPr>
          <a:lstStyle/>
          <a:p>
            <a:pPr algn="l">
              <a:lnSpc>
                <a:spcPts val="8799"/>
              </a:lnSpc>
            </a:pPr>
            <a:r>
              <a:rPr lang="en-US" sz="9165" spc="-467" b="true">
                <a:solidFill>
                  <a:srgbClr val="459DAC"/>
                </a:solidFill>
                <a:latin typeface="Poppins Semi-Bold"/>
                <a:ea typeface="Poppins Semi-Bold"/>
                <a:cs typeface="Poppins Semi-Bold"/>
                <a:sym typeface="Poppins Semi-Bold"/>
              </a:rPr>
              <a:t>Advanced Strategies for Navigating Volatility</a:t>
            </a:r>
          </a:p>
          <a:p>
            <a:pPr algn="l">
              <a:lnSpc>
                <a:spcPts val="8799"/>
              </a:lnSpc>
            </a:pPr>
          </a:p>
        </p:txBody>
      </p:sp>
      <p:sp>
        <p:nvSpPr>
          <p:cNvPr name="TextBox 20" id="20"/>
          <p:cNvSpPr txBox="true"/>
          <p:nvPr/>
        </p:nvSpPr>
        <p:spPr>
          <a:xfrm rot="0">
            <a:off x="1040712" y="3940174"/>
            <a:ext cx="12449266" cy="5318126"/>
          </a:xfrm>
          <a:prstGeom prst="rect">
            <a:avLst/>
          </a:prstGeom>
        </p:spPr>
        <p:txBody>
          <a:bodyPr anchor="t" rtlCol="false" tIns="0" lIns="0" bIns="0" rIns="0">
            <a:spAutoFit/>
          </a:bodyPr>
          <a:lstStyle/>
          <a:p>
            <a:pPr algn="l" marL="0" indent="0" lvl="0">
              <a:lnSpc>
                <a:spcPts val="4249"/>
              </a:lnSpc>
              <a:spcBef>
                <a:spcPct val="0"/>
              </a:spcBef>
            </a:pPr>
            <a:r>
              <a:rPr lang="en-US" sz="2499">
                <a:solidFill>
                  <a:srgbClr val="202729">
                    <a:alpha val="71765"/>
                  </a:srgbClr>
                </a:solidFill>
                <a:latin typeface="Poppins"/>
                <a:ea typeface="Poppins"/>
                <a:cs typeface="Poppins"/>
                <a:sym typeface="Poppins"/>
              </a:rPr>
              <a:t>This</a:t>
            </a:r>
            <a:r>
              <a:rPr lang="en-US" sz="2499" strike="noStrike" u="none">
                <a:solidFill>
                  <a:srgbClr val="202729">
                    <a:alpha val="71765"/>
                  </a:srgbClr>
                </a:solidFill>
                <a:latin typeface="Poppins"/>
                <a:ea typeface="Poppins"/>
                <a:cs typeface="Poppins"/>
                <a:sym typeface="Poppins"/>
              </a:rPr>
              <a:t> is the ability to withstand volatility. This is especially true in crypto markets, which have always been inclined to be measurable, developers usually add sophisticated strategies to their trading bots. Examples include dynamic position sizing, where the capital per trade varies with market volatility or the bots confidence in a specific signal. Volatility indicators such as the Average True Range (ATR) or Bollinger Bands can be added to enable the bot to determine high or low volatility conditions and respond by adjusting its trading accordingly. All strategies, where offsetting positions in correlated assets are taken, can also be made automated to offset potential losses during sudden market drops. </a:t>
            </a:r>
          </a:p>
        </p:txBody>
      </p:sp>
      <p:grpSp>
        <p:nvGrpSpPr>
          <p:cNvPr name="Group 21" id="21"/>
          <p:cNvGrpSpPr/>
          <p:nvPr/>
        </p:nvGrpSpPr>
        <p:grpSpPr>
          <a:xfrm rot="-2843285">
            <a:off x="12561815" y="9160793"/>
            <a:ext cx="3086100" cy="3086100"/>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23" id="2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24" id="24"/>
          <p:cNvGrpSpPr/>
          <p:nvPr/>
        </p:nvGrpSpPr>
        <p:grpSpPr>
          <a:xfrm rot="0">
            <a:off x="14398817" y="0"/>
            <a:ext cx="4935200" cy="4935200"/>
            <a:chOff x="0" y="0"/>
            <a:chExt cx="812800" cy="812800"/>
          </a:xfrm>
        </p:grpSpPr>
        <p:sp>
          <p:nvSpPr>
            <p:cNvPr name="Freeform 25" id="25"/>
            <p:cNvSpPr/>
            <p:nvPr/>
          </p:nvSpPr>
          <p:spPr>
            <a:xfrm flipH="false" flipV="false" rot="0">
              <a:off x="32777" y="32777"/>
              <a:ext cx="747245" cy="747245"/>
            </a:xfrm>
            <a:custGeom>
              <a:avLst/>
              <a:gdLst/>
              <a:ahLst/>
              <a:cxnLst/>
              <a:rect r="r" b="b" t="t" l="l"/>
              <a:pathLst>
                <a:path h="747245" w="747245">
                  <a:moveTo>
                    <a:pt x="446833" y="40433"/>
                  </a:moveTo>
                  <a:lnTo>
                    <a:pt x="706813" y="300413"/>
                  </a:lnTo>
                  <a:cubicBezTo>
                    <a:pt x="747246" y="340846"/>
                    <a:pt x="747246" y="406400"/>
                    <a:pt x="706813" y="446833"/>
                  </a:cubicBezTo>
                  <a:lnTo>
                    <a:pt x="446833" y="706813"/>
                  </a:lnTo>
                  <a:cubicBezTo>
                    <a:pt x="406400" y="747246"/>
                    <a:pt x="340846" y="747246"/>
                    <a:pt x="300413" y="706813"/>
                  </a:cubicBezTo>
                  <a:lnTo>
                    <a:pt x="40433" y="446833"/>
                  </a:lnTo>
                  <a:cubicBezTo>
                    <a:pt x="0" y="406400"/>
                    <a:pt x="0" y="340846"/>
                    <a:pt x="40433" y="300413"/>
                  </a:cubicBezTo>
                  <a:lnTo>
                    <a:pt x="300413" y="40433"/>
                  </a:lnTo>
                  <a:cubicBezTo>
                    <a:pt x="340846" y="0"/>
                    <a:pt x="406400" y="0"/>
                    <a:pt x="446833" y="40433"/>
                  </a:cubicBezTo>
                  <a:close/>
                </a:path>
              </a:pathLst>
            </a:custGeom>
            <a:blipFill>
              <a:blip r:embed="rId3"/>
              <a:stretch>
                <a:fillRect l="-5898" t="-16185" r="-281" b="-9534"/>
              </a:stretch>
            </a:blipFill>
            <a:ln w="219075" cap="rnd">
              <a:solidFill>
                <a:srgbClr val="FFFFFF"/>
              </a:solidFill>
              <a:prstDash val="solid"/>
              <a:round/>
            </a:ln>
          </p:spPr>
        </p:sp>
      </p:grpSp>
    </p:spTree>
  </p:cSld>
  <p:clrMapOvr>
    <a:masterClrMapping/>
  </p:clrMapOvr>
</p:sld>
</file>

<file path=ppt/slides/slide8.xml><?xml version="1.0" encoding="utf-8"?>
<p:sld xmlns:p="http://schemas.openxmlformats.org/presentationml/2006/main" xmlns:a="http://schemas.openxmlformats.org/drawingml/2006/main">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981607" y="750099"/>
            <a:ext cx="1676196" cy="1676196"/>
            <a:chOff x="0" y="0"/>
            <a:chExt cx="441467" cy="441467"/>
          </a:xfrm>
        </p:grpSpPr>
        <p:sp>
          <p:nvSpPr>
            <p:cNvPr name="Freeform 6" id="6"/>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2843285">
            <a:off x="14115223" y="9160793"/>
            <a:ext cx="3086100" cy="30861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0" id="10"/>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1" id="11"/>
          <p:cNvGrpSpPr/>
          <p:nvPr/>
        </p:nvGrpSpPr>
        <p:grpSpPr>
          <a:xfrm rot="-2843285">
            <a:off x="-1215358" y="-2135160"/>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TextBox 14" id="14"/>
          <p:cNvSpPr txBox="true"/>
          <p:nvPr/>
        </p:nvSpPr>
        <p:spPr>
          <a:xfrm rot="0">
            <a:off x="1040712" y="1162050"/>
            <a:ext cx="11027593" cy="2364298"/>
          </a:xfrm>
          <a:prstGeom prst="rect">
            <a:avLst/>
          </a:prstGeom>
        </p:spPr>
        <p:txBody>
          <a:bodyPr anchor="t" rtlCol="false" tIns="0" lIns="0" bIns="0" rIns="0">
            <a:spAutoFit/>
          </a:bodyPr>
          <a:lstStyle/>
          <a:p>
            <a:pPr algn="l">
              <a:lnSpc>
                <a:spcPts val="8799"/>
              </a:lnSpc>
            </a:pPr>
            <a:r>
              <a:rPr lang="en-US" sz="9165" spc="-467" b="true">
                <a:solidFill>
                  <a:srgbClr val="459DAC"/>
                </a:solidFill>
                <a:latin typeface="Poppins Semi-Bold"/>
                <a:ea typeface="Poppins Semi-Bold"/>
                <a:cs typeface="Poppins Semi-Bold"/>
                <a:sym typeface="Poppins Semi-Bold"/>
              </a:rPr>
              <a:t>The Future of Crypto Trading Bots</a:t>
            </a:r>
          </a:p>
        </p:txBody>
      </p:sp>
      <p:sp>
        <p:nvSpPr>
          <p:cNvPr name="TextBox 15" id="15"/>
          <p:cNvSpPr txBox="true"/>
          <p:nvPr/>
        </p:nvSpPr>
        <p:spPr>
          <a:xfrm rot="0">
            <a:off x="1439688" y="3383473"/>
            <a:ext cx="15819612" cy="5318125"/>
          </a:xfrm>
          <a:prstGeom prst="rect">
            <a:avLst/>
          </a:prstGeom>
        </p:spPr>
        <p:txBody>
          <a:bodyPr anchor="t" rtlCol="false" tIns="0" lIns="0" bIns="0" rIns="0">
            <a:spAutoFit/>
          </a:bodyPr>
          <a:lstStyle/>
          <a:p>
            <a:pPr algn="l" marL="0" indent="0" lvl="0">
              <a:lnSpc>
                <a:spcPts val="4249"/>
              </a:lnSpc>
              <a:spcBef>
                <a:spcPct val="0"/>
              </a:spcBef>
            </a:pPr>
            <a:r>
              <a:rPr lang="en-US" sz="2499">
                <a:solidFill>
                  <a:srgbClr val="202729">
                    <a:alpha val="71765"/>
                  </a:srgbClr>
                </a:solidFill>
                <a:latin typeface="Poppins"/>
                <a:ea typeface="Poppins"/>
                <a:cs typeface="Poppins"/>
                <a:sym typeface="Poppins"/>
              </a:rPr>
              <a:t>The future of crypt</a:t>
            </a:r>
            <a:r>
              <a:rPr lang="en-US" sz="2499" strike="noStrike" u="none">
                <a:solidFill>
                  <a:srgbClr val="202729">
                    <a:alpha val="71765"/>
                  </a:srgbClr>
                </a:solidFill>
                <a:latin typeface="Poppins"/>
                <a:ea typeface="Poppins"/>
                <a:cs typeface="Poppins"/>
                <a:sym typeface="Poppins"/>
              </a:rPr>
              <a:t>o trading bots will inevitably flourish with rigorous AI, deep learning, and the most complex trading setups.</a:t>
            </a:r>
          </a:p>
          <a:p>
            <a:pPr algn="l" marL="0" indent="0" lvl="0">
              <a:lnSpc>
                <a:spcPts val="4249"/>
              </a:lnSpc>
              <a:spcBef>
                <a:spcPct val="0"/>
              </a:spcBef>
            </a:pPr>
            <a:r>
              <a:rPr lang="en-US" b="true" sz="2499" strike="noStrike" u="none">
                <a:solidFill>
                  <a:srgbClr val="202729">
                    <a:alpha val="71765"/>
                  </a:srgbClr>
                </a:solidFill>
                <a:latin typeface="Poppins Bold"/>
                <a:ea typeface="Poppins Bold"/>
                <a:cs typeface="Poppins Bold"/>
                <a:sym typeface="Poppins Bold"/>
              </a:rPr>
              <a:t>Enhancing AI and Machine Learning Integration:</a:t>
            </a:r>
            <a:r>
              <a:rPr lang="en-US" sz="2499" strike="noStrike" u="none">
                <a:solidFill>
                  <a:srgbClr val="202729">
                    <a:alpha val="71765"/>
                  </a:srgbClr>
                </a:solidFill>
                <a:latin typeface="Poppins"/>
                <a:ea typeface="Poppins"/>
                <a:cs typeface="Poppins"/>
                <a:sym typeface="Poppins"/>
              </a:rPr>
              <a:t> Bots will subsequently evolve to the next level with the advances of AI and ML algorithms, analyzing huge datasets, spotting intricate patterns, predicting market movements with enhanced accuracy, and adapting their strategies in real-time according to changing market conditions. </a:t>
            </a:r>
          </a:p>
          <a:p>
            <a:pPr algn="l" marL="0" indent="0" lvl="0">
              <a:lnSpc>
                <a:spcPts val="4249"/>
              </a:lnSpc>
              <a:spcBef>
                <a:spcPct val="0"/>
              </a:spcBef>
            </a:pPr>
            <a:r>
              <a:rPr lang="en-US" b="true" sz="2499" strike="noStrike" u="none">
                <a:solidFill>
                  <a:srgbClr val="202729">
                    <a:alpha val="71765"/>
                  </a:srgbClr>
                </a:solidFill>
                <a:latin typeface="Poppins Bold"/>
                <a:ea typeface="Poppins Bold"/>
                <a:cs typeface="Poppins Bold"/>
                <a:sym typeface="Poppins Bold"/>
              </a:rPr>
              <a:t>Better Predictability:</a:t>
            </a:r>
            <a:r>
              <a:rPr lang="en-US" sz="2499" strike="noStrike" u="none">
                <a:solidFill>
                  <a:srgbClr val="202729">
                    <a:alpha val="71765"/>
                  </a:srgbClr>
                </a:solidFill>
                <a:latin typeface="Poppins"/>
                <a:ea typeface="Poppins"/>
                <a:cs typeface="Poppins"/>
                <a:sym typeface="Poppins"/>
              </a:rPr>
              <a:t> In the future, we may have robots equipped with advanced forecasting techniques that predict spikes in volatility and recognize possible breakout or breakdown opportunities in an informed manner, thus potentially surpassing just the regular boundaries of technical analysis.</a:t>
            </a:r>
          </a:p>
        </p:txBody>
      </p:sp>
      <p:grpSp>
        <p:nvGrpSpPr>
          <p:cNvPr name="Group 16" id="16"/>
          <p:cNvGrpSpPr/>
          <p:nvPr/>
        </p:nvGrpSpPr>
        <p:grpSpPr>
          <a:xfrm rot="-2843285">
            <a:off x="13228966" y="-1829591"/>
            <a:ext cx="3086100" cy="308610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8" id="18"/>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5" id="5"/>
          <p:cNvGrpSpPr/>
          <p:nvPr/>
        </p:nvGrpSpPr>
        <p:grpSpPr>
          <a:xfrm rot="-2843285">
            <a:off x="17896557" y="7357894"/>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8" id="8"/>
          <p:cNvGrpSpPr/>
          <p:nvPr/>
        </p:nvGrpSpPr>
        <p:grpSpPr>
          <a:xfrm rot="-2843285">
            <a:off x="-981607" y="750099"/>
            <a:ext cx="1676196" cy="1676196"/>
            <a:chOff x="0" y="0"/>
            <a:chExt cx="441467" cy="441467"/>
          </a:xfrm>
        </p:grpSpPr>
        <p:sp>
          <p:nvSpPr>
            <p:cNvPr name="Freeform 9" id="9"/>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0" id="10"/>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grpSp>
        <p:nvGrpSpPr>
          <p:cNvPr name="Group 11" id="11"/>
          <p:cNvGrpSpPr/>
          <p:nvPr/>
        </p:nvGrpSpPr>
        <p:grpSpPr>
          <a:xfrm rot="-2843285">
            <a:off x="14115223" y="9160793"/>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4" id="14"/>
          <p:cNvGrpSpPr/>
          <p:nvPr/>
        </p:nvGrpSpPr>
        <p:grpSpPr>
          <a:xfrm rot="-2843285">
            <a:off x="-1215358" y="-2135160"/>
            <a:ext cx="3086100" cy="30861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TextBox 17" id="17"/>
          <p:cNvSpPr txBox="true"/>
          <p:nvPr/>
        </p:nvSpPr>
        <p:spPr>
          <a:xfrm rot="0">
            <a:off x="6743898" y="3008355"/>
            <a:ext cx="10515402" cy="5318126"/>
          </a:xfrm>
          <a:prstGeom prst="rect">
            <a:avLst/>
          </a:prstGeom>
        </p:spPr>
        <p:txBody>
          <a:bodyPr anchor="t" rtlCol="false" tIns="0" lIns="0" bIns="0" rIns="0">
            <a:spAutoFit/>
          </a:bodyPr>
          <a:lstStyle/>
          <a:p>
            <a:pPr algn="l" marL="0" indent="0" lvl="0">
              <a:lnSpc>
                <a:spcPts val="4249"/>
              </a:lnSpc>
              <a:spcBef>
                <a:spcPct val="0"/>
              </a:spcBef>
            </a:pPr>
            <a:r>
              <a:rPr lang="en-US" sz="2499">
                <a:solidFill>
                  <a:srgbClr val="202729">
                    <a:alpha val="71765"/>
                  </a:srgbClr>
                </a:solidFill>
                <a:latin typeface="Poppins"/>
                <a:ea typeface="Poppins"/>
                <a:cs typeface="Poppins"/>
                <a:sym typeface="Poppins"/>
              </a:rPr>
              <a:t>Developing an efficient robot f</a:t>
            </a:r>
            <a:r>
              <a:rPr lang="en-US" sz="2499" strike="noStrike" u="none">
                <a:solidFill>
                  <a:srgbClr val="202729">
                    <a:alpha val="71765"/>
                  </a:srgbClr>
                </a:solidFill>
                <a:latin typeface="Poppins"/>
                <a:ea typeface="Poppins"/>
                <a:cs typeface="Poppins"/>
                <a:sym typeface="Poppins"/>
              </a:rPr>
              <a:t>or crypto trading is not merely a technical undertaking, but a broad consideration of multiple facets such as planning, attention to detail, and theory of market dynamics. Trading bots, equally stirred by the waves of the evolving crypto marketplace, will, in time, become even more sophisticated with advances in AI and machine learning. Well-engineered automated crypto traders won't make profit sureties by any means, but they very much provide a feasible strength unto the trading stroke at this enterprise-dissecting math of excitement. </a:t>
            </a:r>
          </a:p>
        </p:txBody>
      </p:sp>
      <p:grpSp>
        <p:nvGrpSpPr>
          <p:cNvPr name="Group 18" id="18"/>
          <p:cNvGrpSpPr/>
          <p:nvPr/>
        </p:nvGrpSpPr>
        <p:grpSpPr>
          <a:xfrm rot="0">
            <a:off x="-1327729" y="0"/>
            <a:ext cx="8693105" cy="8693105"/>
            <a:chOff x="0" y="0"/>
            <a:chExt cx="812800" cy="812800"/>
          </a:xfrm>
        </p:grpSpPr>
        <p:sp>
          <p:nvSpPr>
            <p:cNvPr name="Freeform 19" id="19"/>
            <p:cNvSpPr/>
            <p:nvPr/>
          </p:nvSpPr>
          <p:spPr>
            <a:xfrm flipH="false" flipV="false" rot="0">
              <a:off x="18608" y="18608"/>
              <a:ext cx="775584" cy="775584"/>
            </a:xfrm>
            <a:custGeom>
              <a:avLst/>
              <a:gdLst/>
              <a:ahLst/>
              <a:cxnLst/>
              <a:rect r="r" b="b" t="t" l="l"/>
              <a:pathLst>
                <a:path h="775584" w="775584">
                  <a:moveTo>
                    <a:pt x="429355" y="22955"/>
                  </a:moveTo>
                  <a:lnTo>
                    <a:pt x="752629" y="346229"/>
                  </a:lnTo>
                  <a:cubicBezTo>
                    <a:pt x="775584" y="369184"/>
                    <a:pt x="775584" y="406400"/>
                    <a:pt x="752629" y="429355"/>
                  </a:cubicBezTo>
                  <a:lnTo>
                    <a:pt x="429355" y="752629"/>
                  </a:lnTo>
                  <a:cubicBezTo>
                    <a:pt x="406400" y="775584"/>
                    <a:pt x="369184" y="775584"/>
                    <a:pt x="346229" y="752629"/>
                  </a:cubicBezTo>
                  <a:lnTo>
                    <a:pt x="22955" y="429355"/>
                  </a:lnTo>
                  <a:cubicBezTo>
                    <a:pt x="0" y="406400"/>
                    <a:pt x="0" y="369184"/>
                    <a:pt x="22955" y="346229"/>
                  </a:cubicBezTo>
                  <a:lnTo>
                    <a:pt x="346229" y="22955"/>
                  </a:lnTo>
                  <a:cubicBezTo>
                    <a:pt x="369184" y="0"/>
                    <a:pt x="406400" y="0"/>
                    <a:pt x="429355" y="22955"/>
                  </a:cubicBezTo>
                  <a:close/>
                </a:path>
              </a:pathLst>
            </a:custGeom>
            <a:blipFill>
              <a:blip r:embed="rId2"/>
              <a:stretch>
                <a:fillRect l="-30940" t="0" r="-30940" b="0"/>
              </a:stretch>
            </a:blipFill>
            <a:ln w="219075" cap="rnd">
              <a:solidFill>
                <a:srgbClr val="FFFFFF"/>
              </a:solidFill>
              <a:prstDash val="solid"/>
              <a:round/>
            </a:ln>
          </p:spPr>
        </p:sp>
      </p:grpSp>
      <p:grpSp>
        <p:nvGrpSpPr>
          <p:cNvPr name="Group 20" id="20"/>
          <p:cNvGrpSpPr/>
          <p:nvPr/>
        </p:nvGrpSpPr>
        <p:grpSpPr>
          <a:xfrm rot="-2843285">
            <a:off x="-1244868" y="7653528"/>
            <a:ext cx="6153687" cy="7687439"/>
            <a:chOff x="0" y="0"/>
            <a:chExt cx="1620724" cy="2024675"/>
          </a:xfrm>
        </p:grpSpPr>
        <p:sp>
          <p:nvSpPr>
            <p:cNvPr name="Freeform 21" id="21"/>
            <p:cNvSpPr/>
            <p:nvPr/>
          </p:nvSpPr>
          <p:spPr>
            <a:xfrm flipH="false" flipV="false" rot="0">
              <a:off x="0" y="0"/>
              <a:ext cx="1620724" cy="2024675"/>
            </a:xfrm>
            <a:custGeom>
              <a:avLst/>
              <a:gdLst/>
              <a:ahLst/>
              <a:cxnLst/>
              <a:rect r="r" b="b" t="t" l="l"/>
              <a:pathLst>
                <a:path h="2024675" w="1620724">
                  <a:moveTo>
                    <a:pt x="64163" y="0"/>
                  </a:moveTo>
                  <a:lnTo>
                    <a:pt x="1556561" y="0"/>
                  </a:lnTo>
                  <a:cubicBezTo>
                    <a:pt x="1573578" y="0"/>
                    <a:pt x="1589898" y="6760"/>
                    <a:pt x="1601931" y="18793"/>
                  </a:cubicBezTo>
                  <a:cubicBezTo>
                    <a:pt x="1613964" y="30826"/>
                    <a:pt x="1620724" y="47146"/>
                    <a:pt x="1620724" y="64163"/>
                  </a:cubicBezTo>
                  <a:lnTo>
                    <a:pt x="1620724" y="1960513"/>
                  </a:lnTo>
                  <a:cubicBezTo>
                    <a:pt x="1620724" y="1995949"/>
                    <a:pt x="1591998" y="2024675"/>
                    <a:pt x="1556561" y="2024675"/>
                  </a:cubicBezTo>
                  <a:lnTo>
                    <a:pt x="64163" y="2024675"/>
                  </a:lnTo>
                  <a:cubicBezTo>
                    <a:pt x="47146" y="2024675"/>
                    <a:pt x="30826" y="2017915"/>
                    <a:pt x="18793" y="2005882"/>
                  </a:cubicBezTo>
                  <a:cubicBezTo>
                    <a:pt x="6760" y="1993850"/>
                    <a:pt x="0" y="1977529"/>
                    <a:pt x="0" y="1960513"/>
                  </a:cubicBezTo>
                  <a:lnTo>
                    <a:pt x="0" y="64163"/>
                  </a:lnTo>
                  <a:cubicBezTo>
                    <a:pt x="0" y="47146"/>
                    <a:pt x="6760" y="30826"/>
                    <a:pt x="18793" y="18793"/>
                  </a:cubicBezTo>
                  <a:cubicBezTo>
                    <a:pt x="30826" y="6760"/>
                    <a:pt x="47146" y="0"/>
                    <a:pt x="64163" y="0"/>
                  </a:cubicBezTo>
                  <a:close/>
                </a:path>
              </a:pathLst>
            </a:custGeom>
            <a:gradFill rotWithShape="true">
              <a:gsLst>
                <a:gs pos="0">
                  <a:srgbClr val="459DAC">
                    <a:alpha val="100000"/>
                  </a:srgbClr>
                </a:gs>
                <a:gs pos="100000">
                  <a:srgbClr val="64B4B8">
                    <a:alpha val="100000"/>
                  </a:srgbClr>
                </a:gs>
              </a:gsLst>
              <a:lin ang="0"/>
            </a:gradFill>
          </p:spPr>
        </p:sp>
        <p:sp>
          <p:nvSpPr>
            <p:cNvPr name="TextBox 22" id="22"/>
            <p:cNvSpPr txBox="true"/>
            <p:nvPr/>
          </p:nvSpPr>
          <p:spPr>
            <a:xfrm>
              <a:off x="0" y="-57150"/>
              <a:ext cx="1620724" cy="2081825"/>
            </a:xfrm>
            <a:prstGeom prst="rect">
              <a:avLst/>
            </a:prstGeom>
          </p:spPr>
          <p:txBody>
            <a:bodyPr anchor="ctr" rtlCol="false" tIns="50800" lIns="50800" bIns="50800" rIns="50800"/>
            <a:lstStyle/>
            <a:p>
              <a:pPr algn="ctr">
                <a:lnSpc>
                  <a:spcPts val="2867"/>
                </a:lnSpc>
              </a:pPr>
            </a:p>
          </p:txBody>
        </p:sp>
      </p:grpSp>
      <p:sp>
        <p:nvSpPr>
          <p:cNvPr name="TextBox 23" id="23"/>
          <p:cNvSpPr txBox="true"/>
          <p:nvPr/>
        </p:nvSpPr>
        <p:spPr>
          <a:xfrm rot="0">
            <a:off x="9144000" y="1350446"/>
            <a:ext cx="6979719" cy="1255158"/>
          </a:xfrm>
          <a:prstGeom prst="rect">
            <a:avLst/>
          </a:prstGeom>
        </p:spPr>
        <p:txBody>
          <a:bodyPr anchor="t" rtlCol="false" tIns="0" lIns="0" bIns="0" rIns="0">
            <a:spAutoFit/>
          </a:bodyPr>
          <a:lstStyle/>
          <a:p>
            <a:pPr algn="l">
              <a:lnSpc>
                <a:spcPts val="8799"/>
              </a:lnSpc>
            </a:pPr>
            <a:r>
              <a:rPr lang="en-US" sz="9165" spc="-467" b="true">
                <a:solidFill>
                  <a:srgbClr val="459DAC"/>
                </a:solidFill>
                <a:latin typeface="Poppins Semi-Bold"/>
                <a:ea typeface="Poppins Semi-Bold"/>
                <a:cs typeface="Poppins Semi-Bold"/>
                <a:sym typeface="Poppins Semi-Bold"/>
              </a:rPr>
              <a:t>Conclusion</a:t>
            </a:r>
          </a:p>
        </p:txBody>
      </p:sp>
    </p:spTree>
  </p:cSld>
  <p:clrMapOvr>
    <a:masterClrMapping/>
  </p:clrMapOvr>
</p:sld>
</file>

<file path=ppt/slides/slide10.xml><?xml version="1.0" encoding="utf-8"?>
<p:sld xmlns:p="http://schemas.openxmlformats.org/presentationml/2006/main" xmlns:a="http://schemas.openxmlformats.org/drawingml/2006/main">
  <p:cSld>
    <p:bg>
      <p:bgPr>
        <a:gradFill rotWithShape="true">
          <a:gsLst>
            <a:gs pos="0">
              <a:srgbClr val="C9DADC">
                <a:alpha val="100000"/>
              </a:srgbClr>
            </a:gs>
            <a:gs pos="100000">
              <a:srgbClr val="F6F6F6">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2843285">
            <a:off x="16188959" y="8306796"/>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4" id="4"/>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
        <p:nvSpPr>
          <p:cNvPr name="AutoShape 5" id="5"/>
          <p:cNvSpPr/>
          <p:nvPr/>
        </p:nvSpPr>
        <p:spPr>
          <a:xfrm>
            <a:off x="-361449" y="6843571"/>
            <a:ext cx="6492240" cy="0"/>
          </a:xfrm>
          <a:prstGeom prst="line">
            <a:avLst/>
          </a:prstGeom>
          <a:ln cap="flat" w="28575">
            <a:solidFill>
              <a:srgbClr val="459DAC"/>
            </a:solidFill>
            <a:prstDash val="solid"/>
            <a:headEnd type="none" len="sm" w="sm"/>
            <a:tailEnd type="none" len="sm" w="sm"/>
          </a:ln>
        </p:spPr>
      </p:sp>
      <p:grpSp>
        <p:nvGrpSpPr>
          <p:cNvPr name="Group 6" id="6"/>
          <p:cNvGrpSpPr/>
          <p:nvPr/>
        </p:nvGrpSpPr>
        <p:grpSpPr>
          <a:xfrm rot="-2843285">
            <a:off x="17896557" y="7357894"/>
            <a:ext cx="3086100" cy="308610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8" id="8"/>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9" id="9"/>
          <p:cNvGrpSpPr/>
          <p:nvPr/>
        </p:nvGrpSpPr>
        <p:grpSpPr>
          <a:xfrm rot="-2843285">
            <a:off x="-981607" y="750099"/>
            <a:ext cx="1676196" cy="1676196"/>
            <a:chOff x="0" y="0"/>
            <a:chExt cx="441467" cy="441467"/>
          </a:xfrm>
        </p:grpSpPr>
        <p:sp>
          <p:nvSpPr>
            <p:cNvPr name="Freeform 10" id="10"/>
            <p:cNvSpPr/>
            <p:nvPr/>
          </p:nvSpPr>
          <p:spPr>
            <a:xfrm flipH="false" flipV="false" rot="0">
              <a:off x="0" y="0"/>
              <a:ext cx="441467" cy="441467"/>
            </a:xfrm>
            <a:custGeom>
              <a:avLst/>
              <a:gdLst/>
              <a:ahLst/>
              <a:cxnLst/>
              <a:rect r="r" b="b" t="t" l="l"/>
              <a:pathLst>
                <a:path h="441467" w="441467">
                  <a:moveTo>
                    <a:pt x="220734" y="0"/>
                  </a:moveTo>
                  <a:lnTo>
                    <a:pt x="220734" y="0"/>
                  </a:lnTo>
                  <a:cubicBezTo>
                    <a:pt x="279276" y="0"/>
                    <a:pt x="335420" y="23256"/>
                    <a:pt x="376816" y="64651"/>
                  </a:cubicBezTo>
                  <a:cubicBezTo>
                    <a:pt x="418212" y="106047"/>
                    <a:pt x="441467" y="162191"/>
                    <a:pt x="441467" y="220734"/>
                  </a:cubicBezTo>
                  <a:lnTo>
                    <a:pt x="441467" y="220734"/>
                  </a:lnTo>
                  <a:cubicBezTo>
                    <a:pt x="441467" y="342642"/>
                    <a:pt x="342642" y="441467"/>
                    <a:pt x="220734" y="441467"/>
                  </a:cubicBezTo>
                  <a:lnTo>
                    <a:pt x="220734" y="441467"/>
                  </a:lnTo>
                  <a:cubicBezTo>
                    <a:pt x="98826" y="441467"/>
                    <a:pt x="0" y="342642"/>
                    <a:pt x="0" y="220734"/>
                  </a:cubicBezTo>
                  <a:lnTo>
                    <a:pt x="0" y="220734"/>
                  </a:lnTo>
                  <a:cubicBezTo>
                    <a:pt x="0" y="98826"/>
                    <a:pt x="98826" y="0"/>
                    <a:pt x="220734" y="0"/>
                  </a:cubicBezTo>
                  <a:close/>
                </a:path>
              </a:pathLst>
            </a:custGeom>
            <a:gradFill rotWithShape="true">
              <a:gsLst>
                <a:gs pos="0">
                  <a:srgbClr val="459DAC">
                    <a:alpha val="100000"/>
                  </a:srgbClr>
                </a:gs>
                <a:gs pos="100000">
                  <a:srgbClr val="64B4B8">
                    <a:alpha val="100000"/>
                  </a:srgbClr>
                </a:gs>
              </a:gsLst>
              <a:lin ang="0"/>
            </a:gradFill>
          </p:spPr>
        </p:sp>
        <p:sp>
          <p:nvSpPr>
            <p:cNvPr name="TextBox 11" id="11"/>
            <p:cNvSpPr txBox="true"/>
            <p:nvPr/>
          </p:nvSpPr>
          <p:spPr>
            <a:xfrm>
              <a:off x="0" y="-57150"/>
              <a:ext cx="441467" cy="498617"/>
            </a:xfrm>
            <a:prstGeom prst="rect">
              <a:avLst/>
            </a:prstGeom>
          </p:spPr>
          <p:txBody>
            <a:bodyPr anchor="ctr" rtlCol="false" tIns="50800" lIns="50800" bIns="50800" rIns="50800"/>
            <a:lstStyle/>
            <a:p>
              <a:pPr algn="ctr">
                <a:lnSpc>
                  <a:spcPts val="2867"/>
                </a:lnSpc>
              </a:pPr>
            </a:p>
          </p:txBody>
        </p:sp>
      </p:grpSp>
      <p:sp>
        <p:nvSpPr>
          <p:cNvPr name="TextBox 12" id="12"/>
          <p:cNvSpPr txBox="true"/>
          <p:nvPr/>
        </p:nvSpPr>
        <p:spPr>
          <a:xfrm rot="0">
            <a:off x="1504251" y="3327945"/>
            <a:ext cx="15279498" cy="3151151"/>
          </a:xfrm>
          <a:prstGeom prst="rect">
            <a:avLst/>
          </a:prstGeom>
        </p:spPr>
        <p:txBody>
          <a:bodyPr anchor="t" rtlCol="false" tIns="0" lIns="0" bIns="0" rIns="0">
            <a:spAutoFit/>
          </a:bodyPr>
          <a:lstStyle/>
          <a:p>
            <a:pPr algn="l">
              <a:lnSpc>
                <a:spcPts val="21959"/>
              </a:lnSpc>
            </a:pPr>
            <a:r>
              <a:rPr lang="en-US" sz="22874" spc="-1166" b="true">
                <a:solidFill>
                  <a:srgbClr val="459DAC"/>
                </a:solidFill>
                <a:latin typeface="Poppins Semi-Bold"/>
                <a:ea typeface="Poppins Semi-Bold"/>
                <a:cs typeface="Poppins Semi-Bold"/>
                <a:sym typeface="Poppins Semi-Bold"/>
              </a:rPr>
              <a:t>Thank You</a:t>
            </a:r>
          </a:p>
        </p:txBody>
      </p:sp>
      <p:grpSp>
        <p:nvGrpSpPr>
          <p:cNvPr name="Group 13" id="13"/>
          <p:cNvGrpSpPr/>
          <p:nvPr/>
        </p:nvGrpSpPr>
        <p:grpSpPr>
          <a:xfrm rot="-2843285">
            <a:off x="14115223" y="9160793"/>
            <a:ext cx="3086100" cy="308610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5" id="15"/>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grpSp>
        <p:nvGrpSpPr>
          <p:cNvPr name="Group 16" id="16"/>
          <p:cNvGrpSpPr/>
          <p:nvPr/>
        </p:nvGrpSpPr>
        <p:grpSpPr>
          <a:xfrm rot="-2843285">
            <a:off x="-1215358" y="-2135160"/>
            <a:ext cx="3086100" cy="308610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gradFill rotWithShape="true">
              <a:gsLst>
                <a:gs pos="0">
                  <a:srgbClr val="459DAC">
                    <a:alpha val="100000"/>
                  </a:srgbClr>
                </a:gs>
                <a:gs pos="100000">
                  <a:srgbClr val="64B4B8">
                    <a:alpha val="100000"/>
                  </a:srgbClr>
                </a:gs>
              </a:gsLst>
              <a:lin ang="0"/>
            </a:gradFill>
          </p:spPr>
        </p:sp>
        <p:sp>
          <p:nvSpPr>
            <p:cNvPr name="TextBox 18" id="18"/>
            <p:cNvSpPr txBox="true"/>
            <p:nvPr/>
          </p:nvSpPr>
          <p:spPr>
            <a:xfrm>
              <a:off x="0" y="-57150"/>
              <a:ext cx="812800" cy="869950"/>
            </a:xfrm>
            <a:prstGeom prst="rect">
              <a:avLst/>
            </a:prstGeom>
          </p:spPr>
          <p:txBody>
            <a:bodyPr anchor="ctr" rtlCol="false" tIns="50800" lIns="50800" bIns="50800" rIns="50800"/>
            <a:lstStyle/>
            <a:p>
              <a:pPr algn="ctr">
                <a:lnSpc>
                  <a:spcPts val="2867"/>
                </a:lnSpc>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DAGmFzw93Hs</dc:identifier>
  <dcterms:modified xsi:type="dcterms:W3CDTF">2011-08-01T06:04:30Z</dcterms:modified>
  <cp:revision>1</cp:revision>
  <dc:title>Developing Crypto Trading Bots: Navigating the Volatile Market</dc:title>
</cp:coreProperties>
</file>