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IBM Plex Sans" charset="1" panose="020B0503050203000203"/>
      <p:regular r:id="rId16"/>
    </p:embeddedFont>
    <p:embeddedFont>
      <p:font typeface="IBM Plex Sans Bold" charset="1" panose="020B0803050203000203"/>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https://www.blockchainx.tech/create-bep20-token/" TargetMode="External" Type="http://schemas.openxmlformats.org/officeDocument/2006/relationships/hyperlink"/><Relationship Id="rId5" Target="../media/image1.png" Type="http://schemas.openxmlformats.org/officeDocument/2006/relationships/image"/><Relationship Id="rId6" Target="../media/image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10.jpeg" Type="http://schemas.openxmlformats.org/officeDocument/2006/relationships/image"/><Relationship Id="rId4" Target="../media/image11.jpeg" Type="http://schemas.openxmlformats.org/officeDocument/2006/relationships/image"/><Relationship Id="rId5" Target="../media/image1.png" Type="http://schemas.openxmlformats.org/officeDocument/2006/relationships/image"/><Relationship Id="rId6" Target="../media/image2.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14.png" Type="http://schemas.openxmlformats.org/officeDocument/2006/relationships/image"/><Relationship Id="rId7" Target="../media/image15.svg" Type="http://schemas.openxmlformats.org/officeDocument/2006/relationships/image"/><Relationship Id="rId8" Target="../media/image1.png" Type="http://schemas.openxmlformats.org/officeDocument/2006/relationships/image"/><Relationship Id="rId9" Target="../media/image2.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1028700"/>
            <a:ext cx="3516876" cy="431386"/>
            <a:chOff x="0" y="0"/>
            <a:chExt cx="4689168" cy="575182"/>
          </a:xfrm>
        </p:grpSpPr>
        <p:sp>
          <p:nvSpPr>
            <p:cNvPr name="Freeform 3" id="3"/>
            <p:cNvSpPr/>
            <p:nvPr/>
          </p:nvSpPr>
          <p:spPr>
            <a:xfrm flipH="false" flipV="false" rot="0">
              <a:off x="0" y="0"/>
              <a:ext cx="564724" cy="575182"/>
            </a:xfrm>
            <a:custGeom>
              <a:avLst/>
              <a:gdLst/>
              <a:ahLst/>
              <a:cxnLst/>
              <a:rect r="r" b="b" t="t" l="l"/>
              <a:pathLst>
                <a:path h="575182" w="564724">
                  <a:moveTo>
                    <a:pt x="0" y="0"/>
                  </a:moveTo>
                  <a:lnTo>
                    <a:pt x="564724" y="0"/>
                  </a:lnTo>
                  <a:lnTo>
                    <a:pt x="564724" y="575182"/>
                  </a:lnTo>
                  <a:lnTo>
                    <a:pt x="0" y="5751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1102795" y="68516"/>
              <a:ext cx="3586372" cy="428625"/>
            </a:xfrm>
            <a:prstGeom prst="rect">
              <a:avLst/>
            </a:prstGeom>
          </p:spPr>
          <p:txBody>
            <a:bodyPr anchor="t" rtlCol="false" tIns="0" lIns="0" bIns="0" rIns="0">
              <a:spAutoFit/>
            </a:bodyPr>
            <a:lstStyle/>
            <a:p>
              <a:pPr algn="l" marL="0" indent="0" lvl="0">
                <a:lnSpc>
                  <a:spcPts val="2520"/>
                </a:lnSpc>
                <a:spcBef>
                  <a:spcPct val="0"/>
                </a:spcBef>
              </a:pPr>
              <a:r>
                <a:rPr lang="en-US" sz="2100">
                  <a:solidFill>
                    <a:srgbClr val="000000"/>
                  </a:solidFill>
                  <a:latin typeface="IBM Plex Sans"/>
                  <a:ea typeface="IBM Plex Sans"/>
                  <a:cs typeface="IBM Plex Sans"/>
                  <a:sym typeface="IBM Plex Sans"/>
                </a:rPr>
                <a:t>BEP20</a:t>
              </a:r>
            </a:p>
          </p:txBody>
        </p:sp>
      </p:grpSp>
      <p:grpSp>
        <p:nvGrpSpPr>
          <p:cNvPr name="Group 5" id="5"/>
          <p:cNvGrpSpPr/>
          <p:nvPr/>
        </p:nvGrpSpPr>
        <p:grpSpPr>
          <a:xfrm rot="0">
            <a:off x="3183557" y="2869998"/>
            <a:ext cx="11920887" cy="4547004"/>
            <a:chOff x="0" y="0"/>
            <a:chExt cx="15894516" cy="6062672"/>
          </a:xfrm>
        </p:grpSpPr>
        <p:sp>
          <p:nvSpPr>
            <p:cNvPr name="TextBox 6" id="6"/>
            <p:cNvSpPr txBox="true"/>
            <p:nvPr/>
          </p:nvSpPr>
          <p:spPr>
            <a:xfrm rot="0">
              <a:off x="0" y="5226165"/>
              <a:ext cx="15894516" cy="836507"/>
            </a:xfrm>
            <a:prstGeom prst="rect">
              <a:avLst/>
            </a:prstGeom>
          </p:spPr>
          <p:txBody>
            <a:bodyPr anchor="t" rtlCol="false" tIns="0" lIns="0" bIns="0" rIns="0">
              <a:spAutoFit/>
            </a:bodyPr>
            <a:lstStyle/>
            <a:p>
              <a:pPr algn="ctr">
                <a:lnSpc>
                  <a:spcPts val="5320"/>
                </a:lnSpc>
              </a:pPr>
              <a:r>
                <a:rPr lang="en-US" sz="3800">
                  <a:solidFill>
                    <a:srgbClr val="000000"/>
                  </a:solidFill>
                  <a:latin typeface="IBM Plex Sans"/>
                  <a:ea typeface="IBM Plex Sans"/>
                  <a:cs typeface="IBM Plex Sans"/>
                  <a:sym typeface="IBM Plex Sans"/>
                </a:rPr>
                <a:t>A Beginners Guide</a:t>
              </a:r>
            </a:p>
          </p:txBody>
        </p:sp>
        <p:sp>
          <p:nvSpPr>
            <p:cNvPr name="TextBox 7" id="7"/>
            <p:cNvSpPr txBox="true"/>
            <p:nvPr/>
          </p:nvSpPr>
          <p:spPr>
            <a:xfrm rot="0">
              <a:off x="0" y="238092"/>
              <a:ext cx="15894516" cy="4597263"/>
            </a:xfrm>
            <a:prstGeom prst="rect">
              <a:avLst/>
            </a:prstGeom>
          </p:spPr>
          <p:txBody>
            <a:bodyPr anchor="t" rtlCol="false" tIns="0" lIns="0" bIns="0" rIns="0">
              <a:spAutoFit/>
            </a:bodyPr>
            <a:lstStyle/>
            <a:p>
              <a:pPr algn="ctr">
                <a:lnSpc>
                  <a:spcPts val="13027"/>
                </a:lnSpc>
              </a:pPr>
              <a:r>
                <a:rPr lang="en-US" sz="13027">
                  <a:solidFill>
                    <a:srgbClr val="000000"/>
                  </a:solidFill>
                  <a:latin typeface="IBM Plex Sans"/>
                  <a:ea typeface="IBM Plex Sans"/>
                  <a:cs typeface="IBM Plex Sans"/>
                  <a:sym typeface="IBM Plex Sans"/>
                </a:rPr>
                <a:t>What Is a BEP20 To</a:t>
              </a:r>
              <a:r>
                <a:rPr lang="en-US" sz="13027">
                  <a:solidFill>
                    <a:srgbClr val="000000"/>
                  </a:solidFill>
                  <a:latin typeface="IBM Plex Sans"/>
                  <a:ea typeface="IBM Plex Sans"/>
                  <a:cs typeface="IBM Plex Sans"/>
                  <a:sym typeface="IBM Plex Sans"/>
                </a:rPr>
                <a:t>k</a:t>
              </a:r>
              <a:r>
                <a:rPr lang="en-US" sz="13027">
                  <a:solidFill>
                    <a:srgbClr val="000000"/>
                  </a:solidFill>
                  <a:latin typeface="IBM Plex Sans"/>
                  <a:ea typeface="IBM Plex Sans"/>
                  <a:cs typeface="IBM Plex Sans"/>
                  <a:sym typeface="IBM Plex Sans"/>
                </a:rPr>
                <a:t>en?</a:t>
              </a:r>
            </a:p>
          </p:txBody>
        </p:sp>
      </p:grpSp>
      <p:sp>
        <p:nvSpPr>
          <p:cNvPr name="Freeform 8" id="8"/>
          <p:cNvSpPr/>
          <p:nvPr/>
        </p:nvSpPr>
        <p:spPr>
          <a:xfrm flipH="false" flipV="false" rot="-2827211">
            <a:off x="14295600" y="-2005524"/>
            <a:ext cx="7984799" cy="6068448"/>
          </a:xfrm>
          <a:custGeom>
            <a:avLst/>
            <a:gdLst/>
            <a:ahLst/>
            <a:cxnLst/>
            <a:rect r="r" b="b" t="t" l="l"/>
            <a:pathLst>
              <a:path h="6068448" w="7984799">
                <a:moveTo>
                  <a:pt x="0" y="0"/>
                </a:moveTo>
                <a:lnTo>
                  <a:pt x="7984800" y="0"/>
                </a:lnTo>
                <a:lnTo>
                  <a:pt x="7984800" y="6068448"/>
                </a:lnTo>
                <a:lnTo>
                  <a:pt x="0" y="606844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6422757">
            <a:off x="-3518081" y="6224076"/>
            <a:ext cx="7984799" cy="6068448"/>
          </a:xfrm>
          <a:custGeom>
            <a:avLst/>
            <a:gdLst/>
            <a:ahLst/>
            <a:cxnLst/>
            <a:rect r="r" b="b" t="t" l="l"/>
            <a:pathLst>
              <a:path h="6068448" w="7984799">
                <a:moveTo>
                  <a:pt x="0" y="0"/>
                </a:moveTo>
                <a:lnTo>
                  <a:pt x="7984800" y="0"/>
                </a:lnTo>
                <a:lnTo>
                  <a:pt x="7984800" y="6068448"/>
                </a:lnTo>
                <a:lnTo>
                  <a:pt x="0" y="606844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4F4F4"/>
        </a:solidFill>
      </p:bgPr>
    </p:bg>
    <p:spTree>
      <p:nvGrpSpPr>
        <p:cNvPr id="1" name=""/>
        <p:cNvGrpSpPr/>
        <p:nvPr/>
      </p:nvGrpSpPr>
      <p:grpSpPr>
        <a:xfrm>
          <a:off x="0" y="0"/>
          <a:ext cx="0" cy="0"/>
          <a:chOff x="0" y="0"/>
          <a:chExt cx="0" cy="0"/>
        </a:xfrm>
      </p:grpSpPr>
      <p:sp>
        <p:nvSpPr>
          <p:cNvPr name="AutoShape 2" id="2"/>
          <p:cNvSpPr/>
          <p:nvPr/>
        </p:nvSpPr>
        <p:spPr>
          <a:xfrm rot="0">
            <a:off x="0" y="10104444"/>
            <a:ext cx="18288000" cy="182556"/>
          </a:xfrm>
          <a:prstGeom prst="rect">
            <a:avLst/>
          </a:prstGeom>
          <a:solidFill>
            <a:srgbClr val="9600F2"/>
          </a:solidFill>
        </p:spPr>
      </p:sp>
      <p:sp>
        <p:nvSpPr>
          <p:cNvPr name="TextBox 3" id="3"/>
          <p:cNvSpPr txBox="true"/>
          <p:nvPr/>
        </p:nvSpPr>
        <p:spPr>
          <a:xfrm rot="0">
            <a:off x="10640485" y="1028700"/>
            <a:ext cx="6618815" cy="1295400"/>
          </a:xfrm>
          <a:prstGeom prst="rect">
            <a:avLst/>
          </a:prstGeom>
        </p:spPr>
        <p:txBody>
          <a:bodyPr anchor="t" rtlCol="false" tIns="0" lIns="0" bIns="0" rIns="0">
            <a:spAutoFit/>
          </a:bodyPr>
          <a:lstStyle/>
          <a:p>
            <a:pPr algn="r" marL="0" indent="0" lvl="0">
              <a:lnSpc>
                <a:spcPts val="10200"/>
              </a:lnSpc>
              <a:spcBef>
                <a:spcPct val="0"/>
              </a:spcBef>
            </a:pPr>
            <a:r>
              <a:rPr lang="en-US" b="true" sz="8500">
                <a:solidFill>
                  <a:srgbClr val="000000"/>
                </a:solidFill>
                <a:latin typeface="IBM Plex Sans Bold"/>
                <a:ea typeface="IBM Plex Sans Bold"/>
                <a:cs typeface="IBM Plex Sans Bold"/>
                <a:sym typeface="IBM Plex Sans Bold"/>
              </a:rPr>
              <a:t>I</a:t>
            </a:r>
            <a:r>
              <a:rPr lang="en-US" b="true" sz="8500" u="none">
                <a:solidFill>
                  <a:srgbClr val="000000"/>
                </a:solidFill>
                <a:latin typeface="IBM Plex Sans Bold"/>
                <a:ea typeface="IBM Plex Sans Bold"/>
                <a:cs typeface="IBM Plex Sans Bold"/>
                <a:sym typeface="IBM Plex Sans Bold"/>
              </a:rPr>
              <a:t>ntroduction</a:t>
            </a:r>
          </a:p>
        </p:txBody>
      </p:sp>
      <p:sp>
        <p:nvSpPr>
          <p:cNvPr name="TextBox 4" id="4"/>
          <p:cNvSpPr txBox="true"/>
          <p:nvPr/>
        </p:nvSpPr>
        <p:spPr>
          <a:xfrm rot="0">
            <a:off x="1394557" y="3366687"/>
            <a:ext cx="15864743" cy="3895725"/>
          </a:xfrm>
          <a:prstGeom prst="rect">
            <a:avLst/>
          </a:prstGeom>
        </p:spPr>
        <p:txBody>
          <a:bodyPr anchor="t" rtlCol="false" tIns="0" lIns="0" bIns="0" rIns="0">
            <a:spAutoFit/>
          </a:bodyPr>
          <a:lstStyle/>
          <a:p>
            <a:pPr algn="just">
              <a:lnSpc>
                <a:spcPts val="3839"/>
              </a:lnSpc>
              <a:spcBef>
                <a:spcPct val="0"/>
              </a:spcBef>
            </a:pPr>
            <a:r>
              <a:rPr lang="en-US" sz="3199">
                <a:solidFill>
                  <a:srgbClr val="000000"/>
                </a:solidFill>
                <a:latin typeface="IBM Plex Sans"/>
                <a:ea typeface="IBM Plex Sans"/>
                <a:cs typeface="IBM Plex Sans"/>
                <a:sym typeface="IBM Plex Sans"/>
              </a:rPr>
              <a:t>Cryptocurrencies have changed the finance paradigm, and one of the most interesting features in the cryptocurrency space is developing custom tokens. Of these, BEP20 tokens are one of the commonly used tokens available in the Binance Smart Chain development. If you're new to cryptocurrency or want to learn about how tokens such as BEP20 operate, this guide will take you through everything you need to know — from their function to how you can make one yourself. Just as ERC20 tokens are the standard on the Ethereum network, BEP20 serves as the blueprint for creating fungible tokens on Binance innovative blockchain.</a:t>
            </a:r>
          </a:p>
        </p:txBody>
      </p:sp>
      <p:grpSp>
        <p:nvGrpSpPr>
          <p:cNvPr name="Group 5" id="5"/>
          <p:cNvGrpSpPr/>
          <p:nvPr/>
        </p:nvGrpSpPr>
        <p:grpSpPr>
          <a:xfrm rot="0">
            <a:off x="1028700" y="1028700"/>
            <a:ext cx="3516876" cy="431386"/>
            <a:chOff x="0" y="0"/>
            <a:chExt cx="4689168" cy="575182"/>
          </a:xfrm>
        </p:grpSpPr>
        <p:sp>
          <p:nvSpPr>
            <p:cNvPr name="Freeform 6" id="6"/>
            <p:cNvSpPr/>
            <p:nvPr/>
          </p:nvSpPr>
          <p:spPr>
            <a:xfrm flipH="false" flipV="false" rot="0">
              <a:off x="0" y="0"/>
              <a:ext cx="564724" cy="575182"/>
            </a:xfrm>
            <a:custGeom>
              <a:avLst/>
              <a:gdLst/>
              <a:ahLst/>
              <a:cxnLst/>
              <a:rect r="r" b="b" t="t" l="l"/>
              <a:pathLst>
                <a:path h="575182" w="564724">
                  <a:moveTo>
                    <a:pt x="0" y="0"/>
                  </a:moveTo>
                  <a:lnTo>
                    <a:pt x="564724" y="0"/>
                  </a:lnTo>
                  <a:lnTo>
                    <a:pt x="564724" y="575182"/>
                  </a:lnTo>
                  <a:lnTo>
                    <a:pt x="0" y="5751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1102795" y="68516"/>
              <a:ext cx="3586372" cy="428625"/>
            </a:xfrm>
            <a:prstGeom prst="rect">
              <a:avLst/>
            </a:prstGeom>
          </p:spPr>
          <p:txBody>
            <a:bodyPr anchor="t" rtlCol="false" tIns="0" lIns="0" bIns="0" rIns="0">
              <a:spAutoFit/>
            </a:bodyPr>
            <a:lstStyle/>
            <a:p>
              <a:pPr algn="l" marL="0" indent="0" lvl="0">
                <a:lnSpc>
                  <a:spcPts val="2520"/>
                </a:lnSpc>
                <a:spcBef>
                  <a:spcPct val="0"/>
                </a:spcBef>
              </a:pPr>
              <a:r>
                <a:rPr lang="en-US" sz="2100">
                  <a:solidFill>
                    <a:srgbClr val="000000"/>
                  </a:solidFill>
                  <a:latin typeface="IBM Plex Sans"/>
                  <a:ea typeface="IBM Plex Sans"/>
                  <a:cs typeface="IBM Plex Sans"/>
                  <a:sym typeface="IBM Plex Sans"/>
                </a:rPr>
                <a:t>BEP20</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9889663" y="6105310"/>
            <a:ext cx="16260828" cy="10022583"/>
          </a:xfrm>
          <a:custGeom>
            <a:avLst/>
            <a:gdLst/>
            <a:ahLst/>
            <a:cxnLst/>
            <a:rect r="r" b="b" t="t" l="l"/>
            <a:pathLst>
              <a:path h="10022583" w="16260828">
                <a:moveTo>
                  <a:pt x="16260828" y="0"/>
                </a:moveTo>
                <a:lnTo>
                  <a:pt x="0" y="0"/>
                </a:lnTo>
                <a:lnTo>
                  <a:pt x="0" y="10022583"/>
                </a:lnTo>
                <a:lnTo>
                  <a:pt x="16260828" y="10022583"/>
                </a:lnTo>
                <a:lnTo>
                  <a:pt x="16260828"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9301753" y="1028700"/>
            <a:ext cx="7957547" cy="2590800"/>
          </a:xfrm>
          <a:prstGeom prst="rect">
            <a:avLst/>
          </a:prstGeom>
        </p:spPr>
        <p:txBody>
          <a:bodyPr anchor="t" rtlCol="false" tIns="0" lIns="0" bIns="0" rIns="0">
            <a:spAutoFit/>
          </a:bodyPr>
          <a:lstStyle/>
          <a:p>
            <a:pPr algn="r" marL="0" indent="0" lvl="0">
              <a:lnSpc>
                <a:spcPts val="10200"/>
              </a:lnSpc>
              <a:spcBef>
                <a:spcPct val="0"/>
              </a:spcBef>
            </a:pPr>
            <a:r>
              <a:rPr lang="en-US" sz="8500">
                <a:solidFill>
                  <a:srgbClr val="000000"/>
                </a:solidFill>
                <a:latin typeface="IBM Plex Sans"/>
                <a:ea typeface="IBM Plex Sans"/>
                <a:cs typeface="IBM Plex Sans"/>
                <a:sym typeface="IBM Plex Sans"/>
              </a:rPr>
              <a:t>Wha</a:t>
            </a:r>
            <a:r>
              <a:rPr lang="en-US" sz="8500" u="none">
                <a:solidFill>
                  <a:srgbClr val="000000"/>
                </a:solidFill>
                <a:latin typeface="IBM Plex Sans"/>
                <a:ea typeface="IBM Plex Sans"/>
                <a:cs typeface="IBM Plex Sans"/>
                <a:sym typeface="IBM Plex Sans"/>
              </a:rPr>
              <a:t>t Is</a:t>
            </a:r>
          </a:p>
          <a:p>
            <a:pPr algn="r" marL="0" indent="0" lvl="0">
              <a:lnSpc>
                <a:spcPts val="10200"/>
              </a:lnSpc>
              <a:spcBef>
                <a:spcPct val="0"/>
              </a:spcBef>
            </a:pPr>
            <a:r>
              <a:rPr lang="en-US" b="true" sz="8500" u="none">
                <a:solidFill>
                  <a:srgbClr val="000000"/>
                </a:solidFill>
                <a:latin typeface="IBM Plex Sans Bold"/>
                <a:ea typeface="IBM Plex Sans Bold"/>
                <a:cs typeface="IBM Plex Sans Bold"/>
                <a:sym typeface="IBM Plex Sans Bold"/>
              </a:rPr>
              <a:t>BEP20 Token?</a:t>
            </a:r>
          </a:p>
        </p:txBody>
      </p:sp>
      <p:sp>
        <p:nvSpPr>
          <p:cNvPr name="TextBox 4" id="4"/>
          <p:cNvSpPr txBox="true"/>
          <p:nvPr/>
        </p:nvSpPr>
        <p:spPr>
          <a:xfrm rot="0">
            <a:off x="2093989" y="4391025"/>
            <a:ext cx="14100022" cy="4867275"/>
          </a:xfrm>
          <a:prstGeom prst="rect">
            <a:avLst/>
          </a:prstGeom>
        </p:spPr>
        <p:txBody>
          <a:bodyPr anchor="t" rtlCol="false" tIns="0" lIns="0" bIns="0" rIns="0">
            <a:spAutoFit/>
          </a:bodyPr>
          <a:lstStyle/>
          <a:p>
            <a:pPr algn="just">
              <a:lnSpc>
                <a:spcPts val="3839"/>
              </a:lnSpc>
              <a:spcBef>
                <a:spcPct val="0"/>
              </a:spcBef>
            </a:pPr>
            <a:r>
              <a:rPr lang="en-US" sz="3199">
                <a:solidFill>
                  <a:srgbClr val="000000"/>
                </a:solidFill>
                <a:latin typeface="IBM Plex Sans"/>
                <a:ea typeface="IBM Plex Sans"/>
                <a:cs typeface="IBM Plex Sans"/>
                <a:sym typeface="IBM Plex Sans"/>
              </a:rPr>
              <a:t>The cryptocurrency and blockchain world can appear to be disgusting, but it is possible to understand the building blocks by knowing the basics. One such basic is the BEP20 token. A BEP20 token is basically a cryptocurrency token that works on the Binance Smart Chain (BSC). It is a digital asset constructed based on a predefined set of rules, which allows for compatibility and smooth interaction within the BSC environment. Similar to how ERC20 tokens define the rules on the Ethereum network, BEP20 is the template for developing fungible tokens on the Binance blockchain. If you want to </a:t>
            </a:r>
            <a:r>
              <a:rPr lang="en-US" sz="3199" u="sng">
                <a:solidFill>
                  <a:srgbClr val="000000"/>
                </a:solidFill>
                <a:latin typeface="IBM Plex Sans"/>
                <a:ea typeface="IBM Plex Sans"/>
                <a:cs typeface="IBM Plex Sans"/>
                <a:sym typeface="IBM Plex Sans"/>
                <a:hlinkClick r:id="rId4" tooltip="https://www.blockchainx.tech/create-bep20-token/"/>
              </a:rPr>
              <a:t>create BEP20 token</a:t>
            </a:r>
            <a:r>
              <a:rPr lang="en-US" sz="3199">
                <a:solidFill>
                  <a:srgbClr val="000000"/>
                </a:solidFill>
                <a:latin typeface="IBM Plex Sans"/>
                <a:ea typeface="IBM Plex Sans"/>
                <a:cs typeface="IBM Plex Sans"/>
                <a:sym typeface="IBM Plex Sans"/>
              </a:rPr>
              <a:t> on the binance smart chain, understanding these foundational rules is essential.</a:t>
            </a:r>
          </a:p>
        </p:txBody>
      </p:sp>
      <p:grpSp>
        <p:nvGrpSpPr>
          <p:cNvPr name="Group 5" id="5"/>
          <p:cNvGrpSpPr/>
          <p:nvPr/>
        </p:nvGrpSpPr>
        <p:grpSpPr>
          <a:xfrm rot="0">
            <a:off x="1028700" y="1028700"/>
            <a:ext cx="3516876" cy="431386"/>
            <a:chOff x="0" y="0"/>
            <a:chExt cx="4689168" cy="575182"/>
          </a:xfrm>
        </p:grpSpPr>
        <p:sp>
          <p:nvSpPr>
            <p:cNvPr name="Freeform 6" id="6"/>
            <p:cNvSpPr/>
            <p:nvPr/>
          </p:nvSpPr>
          <p:spPr>
            <a:xfrm flipH="false" flipV="false" rot="0">
              <a:off x="0" y="0"/>
              <a:ext cx="564724" cy="575182"/>
            </a:xfrm>
            <a:custGeom>
              <a:avLst/>
              <a:gdLst/>
              <a:ahLst/>
              <a:cxnLst/>
              <a:rect r="r" b="b" t="t" l="l"/>
              <a:pathLst>
                <a:path h="575182" w="564724">
                  <a:moveTo>
                    <a:pt x="0" y="0"/>
                  </a:moveTo>
                  <a:lnTo>
                    <a:pt x="564724" y="0"/>
                  </a:lnTo>
                  <a:lnTo>
                    <a:pt x="564724" y="575182"/>
                  </a:lnTo>
                  <a:lnTo>
                    <a:pt x="0" y="57518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1102795" y="68516"/>
              <a:ext cx="3586372" cy="428625"/>
            </a:xfrm>
            <a:prstGeom prst="rect">
              <a:avLst/>
            </a:prstGeom>
          </p:spPr>
          <p:txBody>
            <a:bodyPr anchor="t" rtlCol="false" tIns="0" lIns="0" bIns="0" rIns="0">
              <a:spAutoFit/>
            </a:bodyPr>
            <a:lstStyle/>
            <a:p>
              <a:pPr algn="l" marL="0" indent="0" lvl="0">
                <a:lnSpc>
                  <a:spcPts val="2520"/>
                </a:lnSpc>
                <a:spcBef>
                  <a:spcPct val="0"/>
                </a:spcBef>
              </a:pPr>
              <a:r>
                <a:rPr lang="en-US" sz="2100">
                  <a:solidFill>
                    <a:srgbClr val="000000"/>
                  </a:solidFill>
                  <a:latin typeface="IBM Plex Sans"/>
                  <a:ea typeface="IBM Plex Sans"/>
                  <a:cs typeface="IBM Plex Sans"/>
                  <a:sym typeface="IBM Plex Sans"/>
                </a:rPr>
                <a:t>BEP20</a:t>
              </a: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1902302"/>
            <a:ext cx="13329674" cy="2590800"/>
          </a:xfrm>
          <a:prstGeom prst="rect">
            <a:avLst/>
          </a:prstGeom>
        </p:spPr>
        <p:txBody>
          <a:bodyPr anchor="t" rtlCol="false" tIns="0" lIns="0" bIns="0" rIns="0">
            <a:spAutoFit/>
          </a:bodyPr>
          <a:lstStyle/>
          <a:p>
            <a:pPr algn="ctr" marL="0" indent="0" lvl="0">
              <a:lnSpc>
                <a:spcPts val="10200"/>
              </a:lnSpc>
              <a:spcBef>
                <a:spcPct val="0"/>
              </a:spcBef>
            </a:pPr>
            <a:r>
              <a:rPr lang="en-US" sz="8500">
                <a:solidFill>
                  <a:srgbClr val="000000"/>
                </a:solidFill>
                <a:latin typeface="IBM Plex Sans"/>
                <a:ea typeface="IBM Plex Sans"/>
                <a:cs typeface="IBM Plex Sans"/>
                <a:sym typeface="IBM Plex Sans"/>
              </a:rPr>
              <a:t>How BEP20 Tok</a:t>
            </a:r>
            <a:r>
              <a:rPr lang="en-US" sz="8500" u="none">
                <a:solidFill>
                  <a:srgbClr val="000000"/>
                </a:solidFill>
                <a:latin typeface="IBM Plex Sans"/>
                <a:ea typeface="IBM Plex Sans"/>
                <a:cs typeface="IBM Plex Sans"/>
                <a:sym typeface="IBM Plex Sans"/>
              </a:rPr>
              <a:t>ens Work on </a:t>
            </a:r>
            <a:r>
              <a:rPr lang="en-US" b="true" sz="8500" u="none">
                <a:solidFill>
                  <a:srgbClr val="000000"/>
                </a:solidFill>
                <a:latin typeface="IBM Plex Sans Bold"/>
                <a:ea typeface="IBM Plex Sans Bold"/>
                <a:cs typeface="IBM Plex Sans Bold"/>
                <a:sym typeface="IBM Plex Sans Bold"/>
              </a:rPr>
              <a:t>Binance Smart Chain?</a:t>
            </a:r>
          </a:p>
        </p:txBody>
      </p:sp>
      <p:sp>
        <p:nvSpPr>
          <p:cNvPr name="Freeform 3" id="3"/>
          <p:cNvSpPr/>
          <p:nvPr/>
        </p:nvSpPr>
        <p:spPr>
          <a:xfrm flipH="false" flipV="false" rot="0">
            <a:off x="11857953" y="-3715579"/>
            <a:ext cx="11277931" cy="8222637"/>
          </a:xfrm>
          <a:custGeom>
            <a:avLst/>
            <a:gdLst/>
            <a:ahLst/>
            <a:cxnLst/>
            <a:rect r="r" b="b" t="t" l="l"/>
            <a:pathLst>
              <a:path h="8222637" w="11277931">
                <a:moveTo>
                  <a:pt x="0" y="0"/>
                </a:moveTo>
                <a:lnTo>
                  <a:pt x="11277931" y="0"/>
                </a:lnTo>
                <a:lnTo>
                  <a:pt x="11277931" y="8222637"/>
                </a:lnTo>
                <a:lnTo>
                  <a:pt x="0" y="822263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1312780" y="5362575"/>
            <a:ext cx="15662439" cy="3895725"/>
          </a:xfrm>
          <a:prstGeom prst="rect">
            <a:avLst/>
          </a:prstGeom>
        </p:spPr>
        <p:txBody>
          <a:bodyPr anchor="t" rtlCol="false" tIns="0" lIns="0" bIns="0" rIns="0">
            <a:spAutoFit/>
          </a:bodyPr>
          <a:lstStyle/>
          <a:p>
            <a:pPr algn="just">
              <a:lnSpc>
                <a:spcPts val="3839"/>
              </a:lnSpc>
              <a:spcBef>
                <a:spcPct val="0"/>
              </a:spcBef>
            </a:pPr>
            <a:r>
              <a:rPr lang="en-US" sz="3199">
                <a:solidFill>
                  <a:srgbClr val="000000"/>
                </a:solidFill>
                <a:latin typeface="IBM Plex Sans"/>
                <a:ea typeface="IBM Plex Sans"/>
                <a:cs typeface="IBM Plex Sans"/>
                <a:sym typeface="IBM Plex Sans"/>
              </a:rPr>
              <a:t>BEP20 tokens work by means of smart contracts deployed on the Binance Smart Chain. The behavior of the token, such as how it is transferred, by whom it is held, and its supply. Since BSC is Ethereum Virtual Machine (EVM)-compatible, BEP20 drew heavily from the established ERC-20 standard so that developers would find it convenient to create and deploy tokens. Upon occurrence of a transaction with a BEP20 token, the smart contract runs the established rules and updates the accounts of the concerned addresses on the blockchain. The operation is locked by the BSC network consensus mechanism, thus guaranteeing immutability and transparency.</a:t>
            </a:r>
          </a:p>
        </p:txBody>
      </p:sp>
      <p:grpSp>
        <p:nvGrpSpPr>
          <p:cNvPr name="Group 5" id="5"/>
          <p:cNvGrpSpPr/>
          <p:nvPr/>
        </p:nvGrpSpPr>
        <p:grpSpPr>
          <a:xfrm rot="0">
            <a:off x="1028700" y="1028700"/>
            <a:ext cx="3516876" cy="431386"/>
            <a:chOff x="0" y="0"/>
            <a:chExt cx="4689168" cy="575182"/>
          </a:xfrm>
        </p:grpSpPr>
        <p:sp>
          <p:nvSpPr>
            <p:cNvPr name="Freeform 6" id="6"/>
            <p:cNvSpPr/>
            <p:nvPr/>
          </p:nvSpPr>
          <p:spPr>
            <a:xfrm flipH="false" flipV="false" rot="0">
              <a:off x="0" y="0"/>
              <a:ext cx="564724" cy="575182"/>
            </a:xfrm>
            <a:custGeom>
              <a:avLst/>
              <a:gdLst/>
              <a:ahLst/>
              <a:cxnLst/>
              <a:rect r="r" b="b" t="t" l="l"/>
              <a:pathLst>
                <a:path h="575182" w="564724">
                  <a:moveTo>
                    <a:pt x="0" y="0"/>
                  </a:moveTo>
                  <a:lnTo>
                    <a:pt x="564724" y="0"/>
                  </a:lnTo>
                  <a:lnTo>
                    <a:pt x="564724" y="575182"/>
                  </a:lnTo>
                  <a:lnTo>
                    <a:pt x="0" y="57518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1102795" y="68516"/>
              <a:ext cx="3586372" cy="428625"/>
            </a:xfrm>
            <a:prstGeom prst="rect">
              <a:avLst/>
            </a:prstGeom>
          </p:spPr>
          <p:txBody>
            <a:bodyPr anchor="t" rtlCol="false" tIns="0" lIns="0" bIns="0" rIns="0">
              <a:spAutoFit/>
            </a:bodyPr>
            <a:lstStyle/>
            <a:p>
              <a:pPr algn="l" marL="0" indent="0" lvl="0">
                <a:lnSpc>
                  <a:spcPts val="2520"/>
                </a:lnSpc>
                <a:spcBef>
                  <a:spcPct val="0"/>
                </a:spcBef>
              </a:pPr>
              <a:r>
                <a:rPr lang="en-US" sz="2100">
                  <a:solidFill>
                    <a:srgbClr val="000000"/>
                  </a:solidFill>
                  <a:latin typeface="IBM Plex Sans"/>
                  <a:ea typeface="IBM Plex Sans"/>
                  <a:cs typeface="IBM Plex Sans"/>
                  <a:sym typeface="IBM Plex Sans"/>
                </a:rPr>
                <a:t>BEP20</a:t>
              </a: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144000" y="1028700"/>
            <a:ext cx="2318395" cy="2318386"/>
            <a:chOff x="0" y="0"/>
            <a:chExt cx="6350000" cy="6349975"/>
          </a:xfrm>
        </p:grpSpPr>
        <p:sp>
          <p:nvSpPr>
            <p:cNvPr name="Freeform 3" id="3"/>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stretch>
                <a:fillRect l="-24906" t="0" r="-24906" b="0"/>
              </a:stretch>
            </a:blipFill>
          </p:spPr>
        </p:sp>
      </p:grpSp>
      <p:grpSp>
        <p:nvGrpSpPr>
          <p:cNvPr name="Group 4" id="4"/>
          <p:cNvGrpSpPr/>
          <p:nvPr/>
        </p:nvGrpSpPr>
        <p:grpSpPr>
          <a:xfrm rot="0">
            <a:off x="9144000" y="3984307"/>
            <a:ext cx="2318395" cy="2318386"/>
            <a:chOff x="0" y="0"/>
            <a:chExt cx="6350000" cy="6349975"/>
          </a:xfrm>
        </p:grpSpPr>
        <p:sp>
          <p:nvSpPr>
            <p:cNvPr name="Freeform 5" id="5"/>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3"/>
              <a:stretch>
                <a:fillRect l="-55170" t="0" r="-55170" b="0"/>
              </a:stretch>
            </a:blipFill>
          </p:spPr>
        </p:sp>
      </p:grpSp>
      <p:grpSp>
        <p:nvGrpSpPr>
          <p:cNvPr name="Group 6" id="6"/>
          <p:cNvGrpSpPr/>
          <p:nvPr/>
        </p:nvGrpSpPr>
        <p:grpSpPr>
          <a:xfrm rot="0">
            <a:off x="9144000" y="6939914"/>
            <a:ext cx="2318395" cy="2318386"/>
            <a:chOff x="0" y="0"/>
            <a:chExt cx="6350000" cy="6349975"/>
          </a:xfrm>
        </p:grpSpPr>
        <p:sp>
          <p:nvSpPr>
            <p:cNvPr name="Freeform 7" id="7"/>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24906" t="0" r="-24906" b="0"/>
              </a:stretch>
            </a:blipFill>
          </p:spPr>
        </p:sp>
      </p:grpSp>
      <p:sp>
        <p:nvSpPr>
          <p:cNvPr name="AutoShape 8" id="8"/>
          <p:cNvSpPr/>
          <p:nvPr/>
        </p:nvSpPr>
        <p:spPr>
          <a:xfrm rot="0">
            <a:off x="0" y="0"/>
            <a:ext cx="7962901" cy="10287000"/>
          </a:xfrm>
          <a:prstGeom prst="rect">
            <a:avLst/>
          </a:prstGeom>
          <a:solidFill>
            <a:srgbClr val="F4F4F4"/>
          </a:solidFill>
        </p:spPr>
      </p:sp>
      <p:sp>
        <p:nvSpPr>
          <p:cNvPr name="TextBox 9" id="9"/>
          <p:cNvSpPr txBox="true"/>
          <p:nvPr/>
        </p:nvSpPr>
        <p:spPr>
          <a:xfrm rot="0">
            <a:off x="1078475" y="3302318"/>
            <a:ext cx="6934201" cy="3000375"/>
          </a:xfrm>
          <a:prstGeom prst="rect">
            <a:avLst/>
          </a:prstGeom>
        </p:spPr>
        <p:txBody>
          <a:bodyPr anchor="t" rtlCol="false" tIns="0" lIns="0" bIns="0" rIns="0">
            <a:spAutoFit/>
          </a:bodyPr>
          <a:lstStyle/>
          <a:p>
            <a:pPr algn="l" marL="0" indent="0" lvl="0">
              <a:lnSpc>
                <a:spcPts val="7920"/>
              </a:lnSpc>
              <a:spcBef>
                <a:spcPct val="0"/>
              </a:spcBef>
            </a:pPr>
            <a:r>
              <a:rPr lang="en-US" sz="6600">
                <a:solidFill>
                  <a:srgbClr val="000000"/>
                </a:solidFill>
                <a:latin typeface="IBM Plex Sans"/>
                <a:ea typeface="IBM Plex Sans"/>
                <a:cs typeface="IBM Plex Sans"/>
                <a:sym typeface="IBM Plex Sans"/>
              </a:rPr>
              <a:t>K</a:t>
            </a:r>
            <a:r>
              <a:rPr lang="en-US" sz="6600" u="none">
                <a:solidFill>
                  <a:srgbClr val="000000"/>
                </a:solidFill>
                <a:latin typeface="IBM Plex Sans"/>
                <a:ea typeface="IBM Plex Sans"/>
                <a:cs typeface="IBM Plex Sans"/>
                <a:sym typeface="IBM Plex Sans"/>
              </a:rPr>
              <a:t>ey Characte</a:t>
            </a:r>
            <a:r>
              <a:rPr lang="en-US" sz="6600" u="none">
                <a:solidFill>
                  <a:srgbClr val="000000"/>
                </a:solidFill>
                <a:latin typeface="IBM Plex Sans"/>
                <a:ea typeface="IBM Plex Sans"/>
                <a:cs typeface="IBM Plex Sans"/>
                <a:sym typeface="IBM Plex Sans"/>
              </a:rPr>
              <a:t>r</a:t>
            </a:r>
            <a:r>
              <a:rPr lang="en-US" sz="6600" u="none">
                <a:solidFill>
                  <a:srgbClr val="000000"/>
                </a:solidFill>
                <a:latin typeface="IBM Plex Sans"/>
                <a:ea typeface="IBM Plex Sans"/>
                <a:cs typeface="IBM Plex Sans"/>
                <a:sym typeface="IBM Plex Sans"/>
              </a:rPr>
              <a:t>istics Of </a:t>
            </a:r>
            <a:r>
              <a:rPr lang="en-US" b="true" sz="6600" u="none">
                <a:solidFill>
                  <a:srgbClr val="000000"/>
                </a:solidFill>
                <a:latin typeface="IBM Plex Sans Bold"/>
                <a:ea typeface="IBM Plex Sans Bold"/>
                <a:cs typeface="IBM Plex Sans Bold"/>
                <a:sym typeface="IBM Plex Sans Bold"/>
              </a:rPr>
              <a:t>BEP20 Token</a:t>
            </a:r>
          </a:p>
        </p:txBody>
      </p:sp>
      <p:grpSp>
        <p:nvGrpSpPr>
          <p:cNvPr name="Group 10" id="10"/>
          <p:cNvGrpSpPr/>
          <p:nvPr/>
        </p:nvGrpSpPr>
        <p:grpSpPr>
          <a:xfrm rot="0">
            <a:off x="11854822" y="1123388"/>
            <a:ext cx="5060142" cy="2356094"/>
            <a:chOff x="0" y="0"/>
            <a:chExt cx="6746856" cy="3141459"/>
          </a:xfrm>
        </p:grpSpPr>
        <p:sp>
          <p:nvSpPr>
            <p:cNvPr name="TextBox 11" id="11"/>
            <p:cNvSpPr txBox="true"/>
            <p:nvPr/>
          </p:nvSpPr>
          <p:spPr>
            <a:xfrm rot="0">
              <a:off x="0" y="862466"/>
              <a:ext cx="6746856" cy="2279015"/>
            </a:xfrm>
            <a:prstGeom prst="rect">
              <a:avLst/>
            </a:prstGeom>
          </p:spPr>
          <p:txBody>
            <a:bodyPr anchor="t" rtlCol="false" tIns="0" lIns="0" bIns="0" rIns="0">
              <a:spAutoFit/>
            </a:bodyPr>
            <a:lstStyle/>
            <a:p>
              <a:pPr algn="l" marL="0" indent="0" lvl="1">
                <a:lnSpc>
                  <a:spcPts val="2730"/>
                </a:lnSpc>
                <a:spcBef>
                  <a:spcPct val="0"/>
                </a:spcBef>
              </a:pPr>
              <a:r>
                <a:rPr lang="en-US" sz="2100" u="none">
                  <a:solidFill>
                    <a:srgbClr val="000000"/>
                  </a:solidFill>
                  <a:latin typeface="IBM Plex Sans"/>
                  <a:ea typeface="IBM Plex Sans"/>
                  <a:cs typeface="IBM Plex Sans"/>
                  <a:sym typeface="IBM Plex Sans"/>
                </a:rPr>
                <a:t>BEP20 tokens are designed to work any distraction across the Binance Smart Chain network so that they can be used across a wide range of decentralized applications, DeFi protocols, and wallets. </a:t>
              </a:r>
            </a:p>
          </p:txBody>
        </p:sp>
        <p:sp>
          <p:nvSpPr>
            <p:cNvPr name="TextBox 12" id="12"/>
            <p:cNvSpPr txBox="true"/>
            <p:nvPr/>
          </p:nvSpPr>
          <p:spPr>
            <a:xfrm rot="0">
              <a:off x="0" y="-28641"/>
              <a:ext cx="6746856" cy="590761"/>
            </a:xfrm>
            <a:prstGeom prst="rect">
              <a:avLst/>
            </a:prstGeom>
          </p:spPr>
          <p:txBody>
            <a:bodyPr anchor="t" rtlCol="false" tIns="0" lIns="0" bIns="0" rIns="0">
              <a:spAutoFit/>
            </a:bodyPr>
            <a:lstStyle/>
            <a:p>
              <a:pPr algn="l">
                <a:lnSpc>
                  <a:spcPts val="3640"/>
                </a:lnSpc>
              </a:pPr>
              <a:r>
                <a:rPr lang="en-US" sz="2800" b="true">
                  <a:solidFill>
                    <a:srgbClr val="000000"/>
                  </a:solidFill>
                  <a:latin typeface="IBM Plex Sans Bold"/>
                  <a:ea typeface="IBM Plex Sans Bold"/>
                  <a:cs typeface="IBM Plex Sans Bold"/>
                  <a:sym typeface="IBM Plex Sans Bold"/>
                </a:rPr>
                <a:t>In</a:t>
              </a:r>
              <a:r>
                <a:rPr lang="en-US" b="true" sz="2800">
                  <a:solidFill>
                    <a:srgbClr val="000000"/>
                  </a:solidFill>
                  <a:latin typeface="IBM Plex Sans Bold"/>
                  <a:ea typeface="IBM Plex Sans Bold"/>
                  <a:cs typeface="IBM Plex Sans Bold"/>
                  <a:sym typeface="IBM Plex Sans Bold"/>
                </a:rPr>
                <a:t>teroperability</a:t>
              </a:r>
            </a:p>
          </p:txBody>
        </p:sp>
      </p:grpSp>
      <p:grpSp>
        <p:nvGrpSpPr>
          <p:cNvPr name="Group 13" id="13"/>
          <p:cNvGrpSpPr/>
          <p:nvPr/>
        </p:nvGrpSpPr>
        <p:grpSpPr>
          <a:xfrm rot="0">
            <a:off x="11854822" y="3984307"/>
            <a:ext cx="5404478" cy="2384702"/>
            <a:chOff x="0" y="0"/>
            <a:chExt cx="7205970" cy="3179603"/>
          </a:xfrm>
        </p:grpSpPr>
        <p:sp>
          <p:nvSpPr>
            <p:cNvPr name="TextBox 14" id="14"/>
            <p:cNvSpPr txBox="true"/>
            <p:nvPr/>
          </p:nvSpPr>
          <p:spPr>
            <a:xfrm rot="0">
              <a:off x="0" y="900588"/>
              <a:ext cx="7205970" cy="2279015"/>
            </a:xfrm>
            <a:prstGeom prst="rect">
              <a:avLst/>
            </a:prstGeom>
          </p:spPr>
          <p:txBody>
            <a:bodyPr anchor="t" rtlCol="false" tIns="0" lIns="0" bIns="0" rIns="0">
              <a:spAutoFit/>
            </a:bodyPr>
            <a:lstStyle/>
            <a:p>
              <a:pPr algn="l" marL="0" indent="0" lvl="1">
                <a:lnSpc>
                  <a:spcPts val="2730"/>
                </a:lnSpc>
                <a:spcBef>
                  <a:spcPct val="0"/>
                </a:spcBef>
              </a:pPr>
              <a:r>
                <a:rPr lang="en-US" sz="2100">
                  <a:solidFill>
                    <a:srgbClr val="000000"/>
                  </a:solidFill>
                  <a:latin typeface="IBM Plex Sans"/>
                  <a:ea typeface="IBM Plex Sans"/>
                  <a:cs typeface="IBM Plex Sans"/>
                  <a:sym typeface="IBM Plex Sans"/>
                </a:rPr>
                <a:t>Each </a:t>
              </a:r>
              <a:r>
                <a:rPr lang="en-US" sz="2100" u="none">
                  <a:solidFill>
                    <a:srgbClr val="000000"/>
                  </a:solidFill>
                  <a:latin typeface="IBM Plex Sans"/>
                  <a:ea typeface="IBM Plex Sans"/>
                  <a:cs typeface="IBM Plex Sans"/>
                  <a:sym typeface="IBM Plex Sans"/>
                </a:rPr>
                <a:t>BEP20 token is governed by a smart contract that decides what it makes. These contracts utilize automation to perform tasks like transfers, balancing, minting, and burning.</a:t>
              </a:r>
            </a:p>
          </p:txBody>
        </p:sp>
        <p:sp>
          <p:nvSpPr>
            <p:cNvPr name="TextBox 15" id="15"/>
            <p:cNvSpPr txBox="true"/>
            <p:nvPr/>
          </p:nvSpPr>
          <p:spPr>
            <a:xfrm rot="0">
              <a:off x="0" y="-28641"/>
              <a:ext cx="7205970" cy="590761"/>
            </a:xfrm>
            <a:prstGeom prst="rect">
              <a:avLst/>
            </a:prstGeom>
          </p:spPr>
          <p:txBody>
            <a:bodyPr anchor="t" rtlCol="false" tIns="0" lIns="0" bIns="0" rIns="0">
              <a:spAutoFit/>
            </a:bodyPr>
            <a:lstStyle/>
            <a:p>
              <a:pPr algn="l">
                <a:lnSpc>
                  <a:spcPts val="3640"/>
                </a:lnSpc>
              </a:pPr>
              <a:r>
                <a:rPr lang="en-US" sz="2800" b="true">
                  <a:solidFill>
                    <a:srgbClr val="000000"/>
                  </a:solidFill>
                  <a:latin typeface="IBM Plex Sans Bold"/>
                  <a:ea typeface="IBM Plex Sans Bold"/>
                  <a:cs typeface="IBM Plex Sans Bold"/>
                  <a:sym typeface="IBM Plex Sans Bold"/>
                </a:rPr>
                <a:t>Sma</a:t>
              </a:r>
              <a:r>
                <a:rPr lang="en-US" b="true" sz="2800">
                  <a:solidFill>
                    <a:srgbClr val="000000"/>
                  </a:solidFill>
                  <a:latin typeface="IBM Plex Sans Bold"/>
                  <a:ea typeface="IBM Plex Sans Bold"/>
                  <a:cs typeface="IBM Plex Sans Bold"/>
                  <a:sym typeface="IBM Plex Sans Bold"/>
                </a:rPr>
                <a:t>rt Contract Based</a:t>
              </a:r>
            </a:p>
          </p:txBody>
        </p:sp>
      </p:grpSp>
      <p:grpSp>
        <p:nvGrpSpPr>
          <p:cNvPr name="Group 16" id="16"/>
          <p:cNvGrpSpPr/>
          <p:nvPr/>
        </p:nvGrpSpPr>
        <p:grpSpPr>
          <a:xfrm rot="0">
            <a:off x="11854822" y="6873834"/>
            <a:ext cx="5060142" cy="2356119"/>
            <a:chOff x="0" y="0"/>
            <a:chExt cx="6746856" cy="3141492"/>
          </a:xfrm>
        </p:grpSpPr>
        <p:sp>
          <p:nvSpPr>
            <p:cNvPr name="TextBox 17" id="17"/>
            <p:cNvSpPr txBox="true"/>
            <p:nvPr/>
          </p:nvSpPr>
          <p:spPr>
            <a:xfrm rot="0">
              <a:off x="0" y="862477"/>
              <a:ext cx="6746856" cy="2279015"/>
            </a:xfrm>
            <a:prstGeom prst="rect">
              <a:avLst/>
            </a:prstGeom>
          </p:spPr>
          <p:txBody>
            <a:bodyPr anchor="t" rtlCol="false" tIns="0" lIns="0" bIns="0" rIns="0">
              <a:spAutoFit/>
            </a:bodyPr>
            <a:lstStyle/>
            <a:p>
              <a:pPr algn="l" marL="0" indent="0" lvl="1">
                <a:lnSpc>
                  <a:spcPts val="2730"/>
                </a:lnSpc>
                <a:spcBef>
                  <a:spcPct val="0"/>
                </a:spcBef>
              </a:pPr>
              <a:r>
                <a:rPr lang="en-US" sz="2100">
                  <a:solidFill>
                    <a:srgbClr val="000000"/>
                  </a:solidFill>
                  <a:latin typeface="IBM Plex Sans"/>
                  <a:ea typeface="IBM Plex Sans"/>
                  <a:cs typeface="IBM Plex Sans"/>
                  <a:sym typeface="IBM Plex Sans"/>
                </a:rPr>
                <a:t>Th</a:t>
              </a:r>
              <a:r>
                <a:rPr lang="en-US" sz="2100" u="none">
                  <a:solidFill>
                    <a:srgbClr val="000000"/>
                  </a:solidFill>
                  <a:latin typeface="IBM Plex Sans"/>
                  <a:ea typeface="IBM Plex Sans"/>
                  <a:cs typeface="IBM Plex Sans"/>
                  <a:sym typeface="IBM Plex Sans"/>
                </a:rPr>
                <a:t>e BSC network has fast block confirmation times. This means that BEP20 token transactions have fast confirmations, which leads to a smoother user experience for real time applications.</a:t>
              </a:r>
            </a:p>
          </p:txBody>
        </p:sp>
        <p:sp>
          <p:nvSpPr>
            <p:cNvPr name="TextBox 18" id="18"/>
            <p:cNvSpPr txBox="true"/>
            <p:nvPr/>
          </p:nvSpPr>
          <p:spPr>
            <a:xfrm rot="0">
              <a:off x="0" y="-28641"/>
              <a:ext cx="6746856" cy="590761"/>
            </a:xfrm>
            <a:prstGeom prst="rect">
              <a:avLst/>
            </a:prstGeom>
          </p:spPr>
          <p:txBody>
            <a:bodyPr anchor="t" rtlCol="false" tIns="0" lIns="0" bIns="0" rIns="0">
              <a:spAutoFit/>
            </a:bodyPr>
            <a:lstStyle/>
            <a:p>
              <a:pPr algn="l">
                <a:lnSpc>
                  <a:spcPts val="3640"/>
                </a:lnSpc>
              </a:pPr>
              <a:r>
                <a:rPr lang="en-US" sz="2800" b="true">
                  <a:solidFill>
                    <a:srgbClr val="000000"/>
                  </a:solidFill>
                  <a:latin typeface="IBM Plex Sans Bold"/>
                  <a:ea typeface="IBM Plex Sans Bold"/>
                  <a:cs typeface="IBM Plex Sans Bold"/>
                  <a:sym typeface="IBM Plex Sans Bold"/>
                </a:rPr>
                <a:t>F</a:t>
              </a:r>
              <a:r>
                <a:rPr lang="en-US" b="true" sz="2800">
                  <a:solidFill>
                    <a:srgbClr val="000000"/>
                  </a:solidFill>
                  <a:latin typeface="IBM Plex Sans Bold"/>
                  <a:ea typeface="IBM Plex Sans Bold"/>
                  <a:cs typeface="IBM Plex Sans Bold"/>
                  <a:sym typeface="IBM Plex Sans Bold"/>
                </a:rPr>
                <a:t>ast Block Times</a:t>
              </a:r>
            </a:p>
          </p:txBody>
        </p:sp>
      </p:grpSp>
      <p:grpSp>
        <p:nvGrpSpPr>
          <p:cNvPr name="Group 19" id="19"/>
          <p:cNvGrpSpPr/>
          <p:nvPr/>
        </p:nvGrpSpPr>
        <p:grpSpPr>
          <a:xfrm rot="0">
            <a:off x="1028700" y="1028700"/>
            <a:ext cx="3516876" cy="431386"/>
            <a:chOff x="0" y="0"/>
            <a:chExt cx="4689168" cy="575182"/>
          </a:xfrm>
        </p:grpSpPr>
        <p:sp>
          <p:nvSpPr>
            <p:cNvPr name="Freeform 20" id="20"/>
            <p:cNvSpPr/>
            <p:nvPr/>
          </p:nvSpPr>
          <p:spPr>
            <a:xfrm flipH="false" flipV="false" rot="0">
              <a:off x="0" y="0"/>
              <a:ext cx="564724" cy="575182"/>
            </a:xfrm>
            <a:custGeom>
              <a:avLst/>
              <a:gdLst/>
              <a:ahLst/>
              <a:cxnLst/>
              <a:rect r="r" b="b" t="t" l="l"/>
              <a:pathLst>
                <a:path h="575182" w="564724">
                  <a:moveTo>
                    <a:pt x="0" y="0"/>
                  </a:moveTo>
                  <a:lnTo>
                    <a:pt x="564724" y="0"/>
                  </a:lnTo>
                  <a:lnTo>
                    <a:pt x="564724" y="575182"/>
                  </a:lnTo>
                  <a:lnTo>
                    <a:pt x="0" y="57518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1" id="21"/>
            <p:cNvSpPr txBox="true"/>
            <p:nvPr/>
          </p:nvSpPr>
          <p:spPr>
            <a:xfrm rot="0">
              <a:off x="1102795" y="68516"/>
              <a:ext cx="3586372" cy="428625"/>
            </a:xfrm>
            <a:prstGeom prst="rect">
              <a:avLst/>
            </a:prstGeom>
          </p:spPr>
          <p:txBody>
            <a:bodyPr anchor="t" rtlCol="false" tIns="0" lIns="0" bIns="0" rIns="0">
              <a:spAutoFit/>
            </a:bodyPr>
            <a:lstStyle/>
            <a:p>
              <a:pPr algn="l" marL="0" indent="0" lvl="0">
                <a:lnSpc>
                  <a:spcPts val="2520"/>
                </a:lnSpc>
                <a:spcBef>
                  <a:spcPct val="0"/>
                </a:spcBef>
              </a:pPr>
              <a:r>
                <a:rPr lang="en-US" sz="2100">
                  <a:solidFill>
                    <a:srgbClr val="000000"/>
                  </a:solidFill>
                  <a:latin typeface="IBM Plex Sans"/>
                  <a:ea typeface="IBM Plex Sans"/>
                  <a:cs typeface="IBM Plex Sans"/>
                  <a:sym typeface="IBM Plex Sans"/>
                </a:rPr>
                <a:t>BEP20</a:t>
              </a: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424083">
            <a:off x="-3396491" y="7879785"/>
            <a:ext cx="7875446" cy="5741916"/>
          </a:xfrm>
          <a:custGeom>
            <a:avLst/>
            <a:gdLst/>
            <a:ahLst/>
            <a:cxnLst/>
            <a:rect r="r" b="b" t="t" l="l"/>
            <a:pathLst>
              <a:path h="5741916" w="7875446">
                <a:moveTo>
                  <a:pt x="0" y="0"/>
                </a:moveTo>
                <a:lnTo>
                  <a:pt x="7875446" y="0"/>
                </a:lnTo>
                <a:lnTo>
                  <a:pt x="7875446" y="5741917"/>
                </a:lnTo>
                <a:lnTo>
                  <a:pt x="0" y="574191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929164" y="4102798"/>
            <a:ext cx="589451" cy="436194"/>
          </a:xfrm>
          <a:custGeom>
            <a:avLst/>
            <a:gdLst/>
            <a:ahLst/>
            <a:cxnLst/>
            <a:rect r="r" b="b" t="t" l="l"/>
            <a:pathLst>
              <a:path h="436194" w="589451">
                <a:moveTo>
                  <a:pt x="0" y="0"/>
                </a:moveTo>
                <a:lnTo>
                  <a:pt x="589452" y="0"/>
                </a:lnTo>
                <a:lnTo>
                  <a:pt x="589452" y="436194"/>
                </a:lnTo>
                <a:lnTo>
                  <a:pt x="0" y="43619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3245906" y="4076738"/>
            <a:ext cx="459015" cy="488313"/>
          </a:xfrm>
          <a:custGeom>
            <a:avLst/>
            <a:gdLst/>
            <a:ahLst/>
            <a:cxnLst/>
            <a:rect r="r" b="b" t="t" l="l"/>
            <a:pathLst>
              <a:path h="488313" w="459015">
                <a:moveTo>
                  <a:pt x="0" y="0"/>
                </a:moveTo>
                <a:lnTo>
                  <a:pt x="459015" y="0"/>
                </a:lnTo>
                <a:lnTo>
                  <a:pt x="459015" y="488314"/>
                </a:lnTo>
                <a:lnTo>
                  <a:pt x="0" y="48831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6629400" y="1028700"/>
            <a:ext cx="10629900" cy="2590800"/>
          </a:xfrm>
          <a:prstGeom prst="rect">
            <a:avLst/>
          </a:prstGeom>
        </p:spPr>
        <p:txBody>
          <a:bodyPr anchor="t" rtlCol="false" tIns="0" lIns="0" bIns="0" rIns="0">
            <a:spAutoFit/>
          </a:bodyPr>
          <a:lstStyle/>
          <a:p>
            <a:pPr algn="r" marL="0" indent="0" lvl="0">
              <a:lnSpc>
                <a:spcPts val="10200"/>
              </a:lnSpc>
              <a:spcBef>
                <a:spcPct val="0"/>
              </a:spcBef>
            </a:pPr>
            <a:r>
              <a:rPr lang="en-US" sz="8500">
                <a:solidFill>
                  <a:srgbClr val="000000"/>
                </a:solidFill>
                <a:latin typeface="IBM Plex Sans"/>
                <a:ea typeface="IBM Plex Sans"/>
                <a:cs typeface="IBM Plex Sans"/>
                <a:sym typeface="IBM Plex Sans"/>
              </a:rPr>
              <a:t>How to Create Yo</a:t>
            </a:r>
            <a:r>
              <a:rPr lang="en-US" sz="8500" u="none">
                <a:solidFill>
                  <a:srgbClr val="000000"/>
                </a:solidFill>
                <a:latin typeface="IBM Plex Sans"/>
                <a:ea typeface="IBM Plex Sans"/>
                <a:cs typeface="IBM Plex Sans"/>
                <a:sym typeface="IBM Plex Sans"/>
              </a:rPr>
              <a:t>ur Own </a:t>
            </a:r>
            <a:r>
              <a:rPr lang="en-US" b="true" sz="8500" u="none">
                <a:solidFill>
                  <a:srgbClr val="000000"/>
                </a:solidFill>
                <a:latin typeface="IBM Plex Sans Bold"/>
                <a:ea typeface="IBM Plex Sans Bold"/>
                <a:cs typeface="IBM Plex Sans Bold"/>
                <a:sym typeface="IBM Plex Sans Bold"/>
              </a:rPr>
              <a:t>BEP20 Token?</a:t>
            </a:r>
          </a:p>
        </p:txBody>
      </p:sp>
      <p:sp>
        <p:nvSpPr>
          <p:cNvPr name="TextBox 6" id="6"/>
          <p:cNvSpPr txBox="true"/>
          <p:nvPr/>
        </p:nvSpPr>
        <p:spPr>
          <a:xfrm rot="0">
            <a:off x="1467735" y="4311370"/>
            <a:ext cx="15791565" cy="4867275"/>
          </a:xfrm>
          <a:prstGeom prst="rect">
            <a:avLst/>
          </a:prstGeom>
        </p:spPr>
        <p:txBody>
          <a:bodyPr anchor="t" rtlCol="false" tIns="0" lIns="0" bIns="0" rIns="0">
            <a:spAutoFit/>
          </a:bodyPr>
          <a:lstStyle/>
          <a:p>
            <a:pPr algn="just">
              <a:lnSpc>
                <a:spcPts val="3839"/>
              </a:lnSpc>
              <a:spcBef>
                <a:spcPct val="0"/>
              </a:spcBef>
            </a:pPr>
            <a:r>
              <a:rPr lang="en-US" sz="3199">
                <a:solidFill>
                  <a:srgbClr val="000000"/>
                </a:solidFill>
                <a:latin typeface="IBM Plex Sans"/>
                <a:ea typeface="IBM Plex Sans"/>
                <a:cs typeface="IBM Plex Sans"/>
                <a:sym typeface="IBM Plex Sans"/>
              </a:rPr>
              <a:t>Launching your own BEP20 token means creating a smart contract into the Binance Smart Chain. It does take some technical acumen, but the process is becoming more user friendly. This usually means coding the smart contract code (which may be in Solidity, the EVM language), setting the name of the token, symbol, total supply, and other variables. Developers have the choice to compose the contract from scratch or use open-source templates such as those offered by OpenZeppelin, which are secure and well-tested building blocks. After the contract has been written and tested against a test network, it is deployed to the BSC mainnet with the use of tools such as Remix or Hardhat, for a small cost in terms of Binance Coin (BNB) for managing the costs of the transaction fees.</a:t>
            </a:r>
          </a:p>
        </p:txBody>
      </p:sp>
      <p:grpSp>
        <p:nvGrpSpPr>
          <p:cNvPr name="Group 7" id="7"/>
          <p:cNvGrpSpPr/>
          <p:nvPr/>
        </p:nvGrpSpPr>
        <p:grpSpPr>
          <a:xfrm rot="0">
            <a:off x="1028700" y="1028700"/>
            <a:ext cx="3516876" cy="431386"/>
            <a:chOff x="0" y="0"/>
            <a:chExt cx="4689168" cy="575182"/>
          </a:xfrm>
        </p:grpSpPr>
        <p:sp>
          <p:nvSpPr>
            <p:cNvPr name="Freeform 8" id="8"/>
            <p:cNvSpPr/>
            <p:nvPr/>
          </p:nvSpPr>
          <p:spPr>
            <a:xfrm flipH="false" flipV="false" rot="0">
              <a:off x="0" y="0"/>
              <a:ext cx="564724" cy="575182"/>
            </a:xfrm>
            <a:custGeom>
              <a:avLst/>
              <a:gdLst/>
              <a:ahLst/>
              <a:cxnLst/>
              <a:rect r="r" b="b" t="t" l="l"/>
              <a:pathLst>
                <a:path h="575182" w="564724">
                  <a:moveTo>
                    <a:pt x="0" y="0"/>
                  </a:moveTo>
                  <a:lnTo>
                    <a:pt x="564724" y="0"/>
                  </a:lnTo>
                  <a:lnTo>
                    <a:pt x="564724" y="575182"/>
                  </a:lnTo>
                  <a:lnTo>
                    <a:pt x="0" y="57518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9" id="9"/>
            <p:cNvSpPr txBox="true"/>
            <p:nvPr/>
          </p:nvSpPr>
          <p:spPr>
            <a:xfrm rot="0">
              <a:off x="1102795" y="68516"/>
              <a:ext cx="3586372" cy="428625"/>
            </a:xfrm>
            <a:prstGeom prst="rect">
              <a:avLst/>
            </a:prstGeom>
          </p:spPr>
          <p:txBody>
            <a:bodyPr anchor="t" rtlCol="false" tIns="0" lIns="0" bIns="0" rIns="0">
              <a:spAutoFit/>
            </a:bodyPr>
            <a:lstStyle/>
            <a:p>
              <a:pPr algn="l" marL="0" indent="0" lvl="0">
                <a:lnSpc>
                  <a:spcPts val="2520"/>
                </a:lnSpc>
                <a:spcBef>
                  <a:spcPct val="0"/>
                </a:spcBef>
              </a:pPr>
              <a:r>
                <a:rPr lang="en-US" sz="2100">
                  <a:solidFill>
                    <a:srgbClr val="000000"/>
                  </a:solidFill>
                  <a:latin typeface="IBM Plex Sans"/>
                  <a:ea typeface="IBM Plex Sans"/>
                  <a:cs typeface="IBM Plex Sans"/>
                  <a:sym typeface="IBM Plex Sans"/>
                </a:rPr>
                <a:t>BEP20</a:t>
              </a: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4580734" y="-3643688"/>
            <a:ext cx="13055029" cy="9542040"/>
          </a:xfrm>
          <a:custGeom>
            <a:avLst/>
            <a:gdLst/>
            <a:ahLst/>
            <a:cxnLst/>
            <a:rect r="r" b="b" t="t" l="l"/>
            <a:pathLst>
              <a:path h="9542040" w="13055029">
                <a:moveTo>
                  <a:pt x="0" y="0"/>
                </a:moveTo>
                <a:lnTo>
                  <a:pt x="13055029" y="0"/>
                </a:lnTo>
                <a:lnTo>
                  <a:pt x="13055029" y="9542040"/>
                </a:lnTo>
                <a:lnTo>
                  <a:pt x="0" y="954204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aphicFrame>
        <p:nvGraphicFramePr>
          <p:cNvPr name="Table 3" id="3"/>
          <p:cNvGraphicFramePr>
            <a:graphicFrameLocks noGrp="true"/>
          </p:cNvGraphicFramePr>
          <p:nvPr/>
        </p:nvGraphicFramePr>
        <p:xfrm>
          <a:off x="1028700" y="3995135"/>
          <a:ext cx="16230600" cy="4667272"/>
        </p:xfrm>
        <a:graphic>
          <a:graphicData uri="http://schemas.openxmlformats.org/drawingml/2006/table">
            <a:tbl>
              <a:tblPr/>
              <a:tblGrid>
                <a:gridCol w="4057650"/>
                <a:gridCol w="4057650"/>
                <a:gridCol w="4057650"/>
                <a:gridCol w="4057650"/>
              </a:tblGrid>
              <a:tr h="849459">
                <a:tc>
                  <a:txBody>
                    <a:bodyPr anchor="t" rtlCol="false"/>
                    <a:lstStyle/>
                    <a:p>
                      <a:pPr algn="ctr">
                        <a:lnSpc>
                          <a:spcPts val="3080"/>
                        </a:lnSpc>
                        <a:defRPr/>
                      </a:pPr>
                      <a:r>
                        <a:rPr lang="en-US" sz="2200" b="true">
                          <a:solidFill>
                            <a:srgbClr val="000000"/>
                          </a:solidFill>
                          <a:latin typeface="IBM Plex Sans Bold"/>
                          <a:ea typeface="IBM Plex Sans Bold"/>
                          <a:cs typeface="IBM Plex Sans Bold"/>
                          <a:sym typeface="IBM Plex Sans Bold"/>
                        </a:rPr>
                        <a:t>Token Standardization</a:t>
                      </a:r>
                      <a:endParaRPr lang="en-US" sz="1100"/>
                    </a:p>
                  </a:txBody>
                  <a:tcPr marL="190500" marR="190500" marT="190500" marB="19050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4F4F4"/>
                    </a:solidFill>
                  </a:tcPr>
                </a:tc>
                <a:tc>
                  <a:txBody>
                    <a:bodyPr anchor="t" rtlCol="false"/>
                    <a:lstStyle/>
                    <a:p>
                      <a:pPr algn="ctr">
                        <a:lnSpc>
                          <a:spcPts val="3080"/>
                        </a:lnSpc>
                        <a:defRPr/>
                      </a:pPr>
                      <a:r>
                        <a:rPr lang="en-US" sz="2200" b="true">
                          <a:solidFill>
                            <a:srgbClr val="000000"/>
                          </a:solidFill>
                          <a:latin typeface="IBM Plex Sans Bold"/>
                          <a:ea typeface="IBM Plex Sans Bold"/>
                          <a:cs typeface="IBM Plex Sans Bold"/>
                          <a:sym typeface="IBM Plex Sans Bold"/>
                        </a:rPr>
                        <a:t>Wallet Compatibility</a:t>
                      </a:r>
                      <a:endParaRPr lang="en-US" sz="1100"/>
                    </a:p>
                  </a:txBody>
                  <a:tcPr marL="190500" marR="190500" marT="190500" marB="19050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4F4F4"/>
                    </a:solidFill>
                  </a:tcPr>
                </a:tc>
                <a:tc>
                  <a:txBody>
                    <a:bodyPr anchor="t" rtlCol="false"/>
                    <a:lstStyle/>
                    <a:p>
                      <a:pPr algn="ctr">
                        <a:lnSpc>
                          <a:spcPts val="3080"/>
                        </a:lnSpc>
                        <a:defRPr/>
                      </a:pPr>
                      <a:r>
                        <a:rPr lang="en-US" sz="2200" b="true">
                          <a:solidFill>
                            <a:srgbClr val="000000"/>
                          </a:solidFill>
                          <a:latin typeface="IBM Plex Sans Bold"/>
                          <a:ea typeface="IBM Plex Sans Bold"/>
                          <a:cs typeface="IBM Plex Sans Bold"/>
                          <a:sym typeface="IBM Plex Sans Bold"/>
                        </a:rPr>
                        <a:t>Minting &amp; Burning</a:t>
                      </a:r>
                      <a:endParaRPr lang="en-US" sz="1100"/>
                    </a:p>
                  </a:txBody>
                  <a:tcPr marL="190500" marR="190500" marT="190500" marB="19050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4F4F4"/>
                    </a:solidFill>
                  </a:tcPr>
                </a:tc>
                <a:tc>
                  <a:txBody>
                    <a:bodyPr anchor="t" rtlCol="false"/>
                    <a:lstStyle/>
                    <a:p>
                      <a:pPr algn="ctr">
                        <a:lnSpc>
                          <a:spcPts val="3080"/>
                        </a:lnSpc>
                        <a:defRPr/>
                      </a:pPr>
                      <a:r>
                        <a:rPr lang="en-US" sz="2200" b="true">
                          <a:solidFill>
                            <a:srgbClr val="000000"/>
                          </a:solidFill>
                          <a:latin typeface="IBM Plex Sans Bold"/>
                          <a:ea typeface="IBM Plex Sans Bold"/>
                          <a:cs typeface="IBM Plex Sans Bold"/>
                          <a:sym typeface="IBM Plex Sans Bold"/>
                        </a:rPr>
                        <a:t>Smart Contract Controlled</a:t>
                      </a:r>
                      <a:endParaRPr lang="en-US" sz="1100"/>
                    </a:p>
                  </a:txBody>
                  <a:tcPr marL="190500" marR="190500" marT="190500" marB="19050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4F4F4"/>
                    </a:solidFill>
                  </a:tcPr>
                </a:tc>
              </a:tr>
              <a:tr h="3817814">
                <a:tc>
                  <a:txBody>
                    <a:bodyPr anchor="t" rtlCol="false"/>
                    <a:lstStyle/>
                    <a:p>
                      <a:pPr algn="l" marL="431802" indent="-215901" lvl="1">
                        <a:lnSpc>
                          <a:spcPts val="2800"/>
                        </a:lnSpc>
                        <a:buFont typeface="Arial"/>
                        <a:buChar char="•"/>
                        <a:defRPr/>
                      </a:pPr>
                      <a:r>
                        <a:rPr lang="en-US" sz="2000">
                          <a:solidFill>
                            <a:srgbClr val="000000"/>
                          </a:solidFill>
                          <a:latin typeface="IBM Plex Sans"/>
                          <a:ea typeface="IBM Plex Sans"/>
                          <a:cs typeface="IBM Plex Sans"/>
                          <a:sym typeface="IBM Plex Sans"/>
                        </a:rPr>
                        <a:t>Follows a standard format following Ethereum ERC20 for consistent behavior among all BEP20 tokens.</a:t>
                      </a:r>
                      <a:endParaRPr lang="en-US" sz="1100"/>
                    </a:p>
                    <a:p>
                      <a:pPr algn="l" marL="431802" indent="-215901" lvl="1">
                        <a:lnSpc>
                          <a:spcPts val="2800"/>
                        </a:lnSpc>
                        <a:buFont typeface="Arial"/>
                        <a:buChar char="•"/>
                      </a:pPr>
                      <a:r>
                        <a:rPr lang="en-US" sz="2000">
                          <a:solidFill>
                            <a:srgbClr val="000000"/>
                          </a:solidFill>
                          <a:latin typeface="IBM Plex Sans"/>
                          <a:ea typeface="IBM Plex Sans"/>
                          <a:cs typeface="IBM Plex Sans"/>
                          <a:sym typeface="IBM Plex Sans"/>
                        </a:rPr>
                        <a:t>Makes it compatible with the Binance Smart Chain, exchanges, wallets, and dApps.</a:t>
                      </a:r>
                    </a:p>
                  </a:txBody>
                  <a:tcPr marL="190500" marR="190500" marT="190500" marB="190500" anchor="t">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FFFFF"/>
                    </a:solidFill>
                  </a:tcPr>
                </a:tc>
                <a:tc>
                  <a:txBody>
                    <a:bodyPr anchor="t" rtlCol="false"/>
                    <a:lstStyle/>
                    <a:p>
                      <a:pPr algn="l" marL="431802" indent="-215901" lvl="1">
                        <a:lnSpc>
                          <a:spcPts val="2800"/>
                        </a:lnSpc>
                        <a:buFont typeface="Arial"/>
                        <a:buChar char="•"/>
                        <a:defRPr/>
                      </a:pPr>
                      <a:r>
                        <a:rPr lang="en-US" sz="2000">
                          <a:solidFill>
                            <a:srgbClr val="000000"/>
                          </a:solidFill>
                          <a:latin typeface="IBM Plex Sans"/>
                          <a:ea typeface="IBM Plex Sans"/>
                          <a:cs typeface="IBM Plex Sans"/>
                          <a:sym typeface="IBM Plex Sans"/>
                        </a:rPr>
                        <a:t>Compliant with popular wallets.</a:t>
                      </a:r>
                      <a:endParaRPr lang="en-US" sz="1100"/>
                    </a:p>
                    <a:p>
                      <a:pPr algn="l" marL="431802" indent="-215901" lvl="1">
                        <a:lnSpc>
                          <a:spcPts val="2800"/>
                        </a:lnSpc>
                        <a:buFont typeface="Arial"/>
                        <a:buChar char="•"/>
                      </a:pPr>
                      <a:r>
                        <a:rPr lang="en-US" sz="2000">
                          <a:solidFill>
                            <a:srgbClr val="000000"/>
                          </a:solidFill>
                          <a:latin typeface="IBM Plex Sans"/>
                          <a:ea typeface="IBM Plex Sans"/>
                          <a:cs typeface="IBM Plex Sans"/>
                          <a:sym typeface="IBM Plex Sans"/>
                        </a:rPr>
                        <a:t>Simple integration with BSC by adding the network to current Ethereum-compatible wallets.</a:t>
                      </a:r>
                    </a:p>
                  </a:txBody>
                  <a:tcPr marL="190500" marR="190500" marT="190500" marB="190500" anchor="t">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FFFFF"/>
                    </a:solidFill>
                  </a:tcPr>
                </a:tc>
                <a:tc>
                  <a:txBody>
                    <a:bodyPr anchor="t" rtlCol="false"/>
                    <a:lstStyle/>
                    <a:p>
                      <a:pPr algn="l" marL="431802" indent="-215901" lvl="1">
                        <a:lnSpc>
                          <a:spcPts val="2800"/>
                        </a:lnSpc>
                        <a:buFont typeface="Arial"/>
                        <a:buChar char="•"/>
                        <a:defRPr/>
                      </a:pPr>
                      <a:r>
                        <a:rPr lang="en-US" sz="2000">
                          <a:solidFill>
                            <a:srgbClr val="000000"/>
                          </a:solidFill>
                          <a:latin typeface="IBM Plex Sans"/>
                          <a:ea typeface="IBM Plex Sans"/>
                          <a:cs typeface="IBM Plex Sans"/>
                          <a:sym typeface="IBM Plex Sans"/>
                        </a:rPr>
                        <a:t>Minting enables permitted addresses to issue new tokens, ideal for elastic supply schemes.</a:t>
                      </a:r>
                      <a:endParaRPr lang="en-US" sz="1100"/>
                    </a:p>
                    <a:p>
                      <a:pPr algn="l" marL="431802" indent="-215901" lvl="1">
                        <a:lnSpc>
                          <a:spcPts val="2800"/>
                        </a:lnSpc>
                        <a:buFont typeface="Arial"/>
                        <a:buChar char="•"/>
                      </a:pPr>
                      <a:r>
                        <a:rPr lang="en-US" sz="2000">
                          <a:solidFill>
                            <a:srgbClr val="000000"/>
                          </a:solidFill>
                          <a:latin typeface="IBM Plex Sans"/>
                          <a:ea typeface="IBM Plex Sans"/>
                          <a:cs typeface="IBM Plex Sans"/>
                          <a:sym typeface="IBM Plex Sans"/>
                        </a:rPr>
                        <a:t>Burning permanently takes tokens out of circulation, useful for managing deflation or inflation.</a:t>
                      </a:r>
                    </a:p>
                  </a:txBody>
                  <a:tcPr marL="190500" marR="190500" marT="190500" marB="190500" anchor="t">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FFFFF"/>
                    </a:solidFill>
                  </a:tcPr>
                </a:tc>
                <a:tc>
                  <a:txBody>
                    <a:bodyPr anchor="t" rtlCol="false"/>
                    <a:lstStyle/>
                    <a:p>
                      <a:pPr algn="l" marL="431802" indent="-215901" lvl="1">
                        <a:lnSpc>
                          <a:spcPts val="2800"/>
                        </a:lnSpc>
                        <a:buFont typeface="Arial"/>
                        <a:buChar char="•"/>
                        <a:defRPr/>
                      </a:pPr>
                      <a:r>
                        <a:rPr lang="en-US" sz="2000">
                          <a:solidFill>
                            <a:srgbClr val="000000"/>
                          </a:solidFill>
                          <a:latin typeface="IBM Plex Sans"/>
                          <a:ea typeface="IBM Plex Sans"/>
                          <a:cs typeface="IBM Plex Sans"/>
                          <a:sym typeface="IBM Plex Sans"/>
                        </a:rPr>
                        <a:t>Token behavior is controlled through never changed smart contracts for security and automation.</a:t>
                      </a:r>
                      <a:endParaRPr lang="en-US" sz="1100"/>
                    </a:p>
                    <a:p>
                      <a:pPr algn="l" marL="431802" indent="-215901" lvl="1">
                        <a:lnSpc>
                          <a:spcPts val="2800"/>
                        </a:lnSpc>
                        <a:buFont typeface="Arial"/>
                        <a:buChar char="•"/>
                      </a:pPr>
                      <a:r>
                        <a:rPr lang="en-US" sz="2000">
                          <a:solidFill>
                            <a:srgbClr val="000000"/>
                          </a:solidFill>
                          <a:latin typeface="IBM Plex Sans"/>
                          <a:ea typeface="IBM Plex Sans"/>
                          <a:cs typeface="IBM Plex Sans"/>
                          <a:sym typeface="IBM Plex Sans"/>
                        </a:rPr>
                        <a:t>Performs essential functions such as transfers, balance checks, approvals, and event logging.</a:t>
                      </a:r>
                    </a:p>
                  </a:txBody>
                  <a:tcPr marL="190500" marR="190500" marT="190500" marB="190500" anchor="t">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FFFFF"/>
                    </a:solidFill>
                  </a:tcPr>
                </a:tc>
              </a:tr>
            </a:tbl>
          </a:graphicData>
        </a:graphic>
      </p:graphicFrame>
      <p:sp>
        <p:nvSpPr>
          <p:cNvPr name="Freeform 4" id="4"/>
          <p:cNvSpPr/>
          <p:nvPr/>
        </p:nvSpPr>
        <p:spPr>
          <a:xfrm flipH="false" flipV="false" rot="0">
            <a:off x="-5498815" y="7073210"/>
            <a:ext cx="13055029" cy="9542040"/>
          </a:xfrm>
          <a:custGeom>
            <a:avLst/>
            <a:gdLst/>
            <a:ahLst/>
            <a:cxnLst/>
            <a:rect r="r" b="b" t="t" l="l"/>
            <a:pathLst>
              <a:path h="9542040" w="13055029">
                <a:moveTo>
                  <a:pt x="0" y="0"/>
                </a:moveTo>
                <a:lnTo>
                  <a:pt x="13055030" y="0"/>
                </a:lnTo>
                <a:lnTo>
                  <a:pt x="13055030" y="9542040"/>
                </a:lnTo>
                <a:lnTo>
                  <a:pt x="0" y="954204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1866840" y="1810756"/>
            <a:ext cx="14554320" cy="1276350"/>
          </a:xfrm>
          <a:prstGeom prst="rect">
            <a:avLst/>
          </a:prstGeom>
        </p:spPr>
        <p:txBody>
          <a:bodyPr anchor="t" rtlCol="false" tIns="0" lIns="0" bIns="0" rIns="0">
            <a:spAutoFit/>
          </a:bodyPr>
          <a:lstStyle/>
          <a:p>
            <a:pPr algn="ctr">
              <a:lnSpc>
                <a:spcPts val="10199"/>
              </a:lnSpc>
              <a:spcBef>
                <a:spcPct val="0"/>
              </a:spcBef>
            </a:pPr>
            <a:r>
              <a:rPr lang="en-US" sz="8499">
                <a:solidFill>
                  <a:srgbClr val="000000"/>
                </a:solidFill>
                <a:latin typeface="IBM Plex Sans"/>
                <a:ea typeface="IBM Plex Sans"/>
                <a:cs typeface="IBM Plex Sans"/>
                <a:sym typeface="IBM Plex Sans"/>
              </a:rPr>
              <a:t>Key Features Of </a:t>
            </a:r>
            <a:r>
              <a:rPr lang="en-US" b="true" sz="8499">
                <a:solidFill>
                  <a:srgbClr val="000000"/>
                </a:solidFill>
                <a:latin typeface="IBM Plex Sans Bold"/>
                <a:ea typeface="IBM Plex Sans Bold"/>
                <a:cs typeface="IBM Plex Sans Bold"/>
                <a:sym typeface="IBM Plex Sans Bold"/>
              </a:rPr>
              <a:t>BEP20 Token</a:t>
            </a:r>
          </a:p>
        </p:txBody>
      </p:sp>
      <p:grpSp>
        <p:nvGrpSpPr>
          <p:cNvPr name="Group 6" id="6"/>
          <p:cNvGrpSpPr/>
          <p:nvPr/>
        </p:nvGrpSpPr>
        <p:grpSpPr>
          <a:xfrm rot="0">
            <a:off x="1028700" y="1028700"/>
            <a:ext cx="3516876" cy="431386"/>
            <a:chOff x="0" y="0"/>
            <a:chExt cx="4689168" cy="575182"/>
          </a:xfrm>
        </p:grpSpPr>
        <p:sp>
          <p:nvSpPr>
            <p:cNvPr name="Freeform 7" id="7"/>
            <p:cNvSpPr/>
            <p:nvPr/>
          </p:nvSpPr>
          <p:spPr>
            <a:xfrm flipH="false" flipV="false" rot="0">
              <a:off x="0" y="0"/>
              <a:ext cx="564724" cy="575182"/>
            </a:xfrm>
            <a:custGeom>
              <a:avLst/>
              <a:gdLst/>
              <a:ahLst/>
              <a:cxnLst/>
              <a:rect r="r" b="b" t="t" l="l"/>
              <a:pathLst>
                <a:path h="575182" w="564724">
                  <a:moveTo>
                    <a:pt x="0" y="0"/>
                  </a:moveTo>
                  <a:lnTo>
                    <a:pt x="564724" y="0"/>
                  </a:lnTo>
                  <a:lnTo>
                    <a:pt x="564724" y="575182"/>
                  </a:lnTo>
                  <a:lnTo>
                    <a:pt x="0" y="57518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8" id="8"/>
            <p:cNvSpPr txBox="true"/>
            <p:nvPr/>
          </p:nvSpPr>
          <p:spPr>
            <a:xfrm rot="0">
              <a:off x="1102795" y="68516"/>
              <a:ext cx="3586372" cy="428625"/>
            </a:xfrm>
            <a:prstGeom prst="rect">
              <a:avLst/>
            </a:prstGeom>
          </p:spPr>
          <p:txBody>
            <a:bodyPr anchor="t" rtlCol="false" tIns="0" lIns="0" bIns="0" rIns="0">
              <a:spAutoFit/>
            </a:bodyPr>
            <a:lstStyle/>
            <a:p>
              <a:pPr algn="l" marL="0" indent="0" lvl="0">
                <a:lnSpc>
                  <a:spcPts val="2520"/>
                </a:lnSpc>
                <a:spcBef>
                  <a:spcPct val="0"/>
                </a:spcBef>
              </a:pPr>
              <a:r>
                <a:rPr lang="en-US" sz="2100">
                  <a:solidFill>
                    <a:srgbClr val="000000"/>
                  </a:solidFill>
                  <a:latin typeface="IBM Plex Sans"/>
                  <a:ea typeface="IBM Plex Sans"/>
                  <a:cs typeface="IBM Plex Sans"/>
                  <a:sym typeface="IBM Plex Sans"/>
                </a:rPr>
                <a:t>BEP20</a:t>
              </a: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398132">
            <a:off x="6784170" y="6789468"/>
            <a:ext cx="21665073" cy="7337002"/>
          </a:xfrm>
          <a:custGeom>
            <a:avLst/>
            <a:gdLst/>
            <a:ahLst/>
            <a:cxnLst/>
            <a:rect r="r" b="b" t="t" l="l"/>
            <a:pathLst>
              <a:path h="7337002" w="21665073">
                <a:moveTo>
                  <a:pt x="21665073" y="4859807"/>
                </a:moveTo>
                <a:lnTo>
                  <a:pt x="570706" y="7337003"/>
                </a:lnTo>
                <a:lnTo>
                  <a:pt x="0" y="2477196"/>
                </a:lnTo>
                <a:lnTo>
                  <a:pt x="21094366" y="0"/>
                </a:lnTo>
                <a:lnTo>
                  <a:pt x="21665073" y="4859807"/>
                </a:lnTo>
                <a:close/>
              </a:path>
            </a:pathLst>
          </a:custGeom>
          <a:blipFill>
            <a:blip r:embed="rId2">
              <a:extLst>
                <a:ext uri="{96DAC541-7B7A-43D3-8B79-37D633B846F1}">
                  <asvg:svgBlip xmlns:asvg="http://schemas.microsoft.com/office/drawing/2016/SVG/main" r:embed="rId3"/>
                </a:ext>
              </a:extLst>
            </a:blip>
            <a:stretch>
              <a:fillRect l="-9574" t="-214022" r="-35954" b="-68"/>
            </a:stretch>
          </a:blipFill>
        </p:spPr>
      </p:sp>
      <p:sp>
        <p:nvSpPr>
          <p:cNvPr name="TextBox 3" id="3"/>
          <p:cNvSpPr txBox="true"/>
          <p:nvPr/>
        </p:nvSpPr>
        <p:spPr>
          <a:xfrm rot="0">
            <a:off x="6585382" y="1028700"/>
            <a:ext cx="10673918" cy="2590800"/>
          </a:xfrm>
          <a:prstGeom prst="rect">
            <a:avLst/>
          </a:prstGeom>
        </p:spPr>
        <p:txBody>
          <a:bodyPr anchor="t" rtlCol="false" tIns="0" lIns="0" bIns="0" rIns="0">
            <a:spAutoFit/>
          </a:bodyPr>
          <a:lstStyle/>
          <a:p>
            <a:pPr algn="r" marL="0" indent="0" lvl="0">
              <a:lnSpc>
                <a:spcPts val="10200"/>
              </a:lnSpc>
              <a:spcBef>
                <a:spcPct val="0"/>
              </a:spcBef>
            </a:pPr>
            <a:r>
              <a:rPr lang="en-US" sz="8500">
                <a:solidFill>
                  <a:srgbClr val="000000"/>
                </a:solidFill>
                <a:latin typeface="IBM Plex Sans"/>
                <a:ea typeface="IBM Plex Sans"/>
                <a:cs typeface="IBM Plex Sans"/>
                <a:sym typeface="IBM Plex Sans"/>
              </a:rPr>
              <a:t>R</a:t>
            </a:r>
            <a:r>
              <a:rPr lang="en-US" sz="8500" u="none">
                <a:solidFill>
                  <a:srgbClr val="000000"/>
                </a:solidFill>
                <a:latin typeface="IBM Plex Sans"/>
                <a:ea typeface="IBM Plex Sans"/>
                <a:cs typeface="IBM Plex Sans"/>
                <a:sym typeface="IBM Plex Sans"/>
              </a:rPr>
              <a:t>eal World Use C</a:t>
            </a:r>
            <a:r>
              <a:rPr lang="en-US" sz="8500" u="none">
                <a:solidFill>
                  <a:srgbClr val="000000"/>
                </a:solidFill>
                <a:latin typeface="IBM Plex Sans"/>
                <a:ea typeface="IBM Plex Sans"/>
                <a:cs typeface="IBM Plex Sans"/>
                <a:sym typeface="IBM Plex Sans"/>
              </a:rPr>
              <a:t>as</a:t>
            </a:r>
            <a:r>
              <a:rPr lang="en-US" sz="8500" u="none">
                <a:solidFill>
                  <a:srgbClr val="000000"/>
                </a:solidFill>
                <a:latin typeface="IBM Plex Sans"/>
                <a:ea typeface="IBM Plex Sans"/>
                <a:cs typeface="IBM Plex Sans"/>
                <a:sym typeface="IBM Plex Sans"/>
              </a:rPr>
              <a:t>es of </a:t>
            </a:r>
            <a:r>
              <a:rPr lang="en-US" b="true" sz="8500" u="none">
                <a:solidFill>
                  <a:srgbClr val="000000"/>
                </a:solidFill>
                <a:latin typeface="IBM Plex Sans Bold"/>
                <a:ea typeface="IBM Plex Sans Bold"/>
                <a:cs typeface="IBM Plex Sans Bold"/>
                <a:sym typeface="IBM Plex Sans Bold"/>
              </a:rPr>
              <a:t>BEP20 Tokens</a:t>
            </a:r>
          </a:p>
        </p:txBody>
      </p:sp>
      <p:sp>
        <p:nvSpPr>
          <p:cNvPr name="TextBox 4" id="4"/>
          <p:cNvSpPr txBox="true"/>
          <p:nvPr/>
        </p:nvSpPr>
        <p:spPr>
          <a:xfrm rot="0">
            <a:off x="1209483" y="4249047"/>
            <a:ext cx="16049817" cy="4867275"/>
          </a:xfrm>
          <a:prstGeom prst="rect">
            <a:avLst/>
          </a:prstGeom>
        </p:spPr>
        <p:txBody>
          <a:bodyPr anchor="t" rtlCol="false" tIns="0" lIns="0" bIns="0" rIns="0">
            <a:spAutoFit/>
          </a:bodyPr>
          <a:lstStyle/>
          <a:p>
            <a:pPr algn="just">
              <a:lnSpc>
                <a:spcPts val="3839"/>
              </a:lnSpc>
              <a:spcBef>
                <a:spcPct val="0"/>
              </a:spcBef>
            </a:pPr>
            <a:r>
              <a:rPr lang="en-US" sz="3199">
                <a:solidFill>
                  <a:srgbClr val="000000"/>
                </a:solidFill>
                <a:latin typeface="IBM Plex Sans"/>
                <a:ea typeface="IBM Plex Sans"/>
                <a:cs typeface="IBM Plex Sans"/>
                <a:sym typeface="IBM Plex Sans"/>
              </a:rPr>
              <a:t>The flexibility of the BEP20 standard has functions that used across a broad set of real world use cases. Decentralized trading platforms such as PancakeSwap use BEP20 tokens to trade and provide liquidity. Various DeFi protocols on BSC use BEP20 assets as their governance or utility tokens for community engagement and access to the platform features. BEP20 tokens are also utilized to denote other assets, such as stablecoins denominated in fiat currencies, wrapped forms of other blockchain-based cryptocurrencies (such as Wrapped Bitcoin - wBTC on BSC), and even in the emerging area of Non-Fungible Tokens (NFTs), though there is a different standard known as BEP721 that is more frequently utilized for distinct digital assets.</a:t>
            </a:r>
          </a:p>
          <a:p>
            <a:pPr algn="just">
              <a:lnSpc>
                <a:spcPts val="3839"/>
              </a:lnSpc>
              <a:spcBef>
                <a:spcPct val="0"/>
              </a:spcBef>
            </a:pPr>
          </a:p>
        </p:txBody>
      </p:sp>
      <p:grpSp>
        <p:nvGrpSpPr>
          <p:cNvPr name="Group 5" id="5"/>
          <p:cNvGrpSpPr/>
          <p:nvPr/>
        </p:nvGrpSpPr>
        <p:grpSpPr>
          <a:xfrm rot="0">
            <a:off x="1028700" y="1028700"/>
            <a:ext cx="3516876" cy="431386"/>
            <a:chOff x="0" y="0"/>
            <a:chExt cx="4689168" cy="575182"/>
          </a:xfrm>
        </p:grpSpPr>
        <p:sp>
          <p:nvSpPr>
            <p:cNvPr name="Freeform 6" id="6"/>
            <p:cNvSpPr/>
            <p:nvPr/>
          </p:nvSpPr>
          <p:spPr>
            <a:xfrm flipH="false" flipV="false" rot="0">
              <a:off x="0" y="0"/>
              <a:ext cx="564724" cy="575182"/>
            </a:xfrm>
            <a:custGeom>
              <a:avLst/>
              <a:gdLst/>
              <a:ahLst/>
              <a:cxnLst/>
              <a:rect r="r" b="b" t="t" l="l"/>
              <a:pathLst>
                <a:path h="575182" w="564724">
                  <a:moveTo>
                    <a:pt x="0" y="0"/>
                  </a:moveTo>
                  <a:lnTo>
                    <a:pt x="564724" y="0"/>
                  </a:lnTo>
                  <a:lnTo>
                    <a:pt x="564724" y="575182"/>
                  </a:lnTo>
                  <a:lnTo>
                    <a:pt x="0" y="57518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1102795" y="68516"/>
              <a:ext cx="3586372" cy="428625"/>
            </a:xfrm>
            <a:prstGeom prst="rect">
              <a:avLst/>
            </a:prstGeom>
          </p:spPr>
          <p:txBody>
            <a:bodyPr anchor="t" rtlCol="false" tIns="0" lIns="0" bIns="0" rIns="0">
              <a:spAutoFit/>
            </a:bodyPr>
            <a:lstStyle/>
            <a:p>
              <a:pPr algn="l" marL="0" indent="0" lvl="0">
                <a:lnSpc>
                  <a:spcPts val="2520"/>
                </a:lnSpc>
                <a:spcBef>
                  <a:spcPct val="0"/>
                </a:spcBef>
              </a:pPr>
              <a:r>
                <a:rPr lang="en-US" sz="2100">
                  <a:solidFill>
                    <a:srgbClr val="000000"/>
                  </a:solidFill>
                  <a:latin typeface="IBM Plex Sans"/>
                  <a:ea typeface="IBM Plex Sans"/>
                  <a:cs typeface="IBM Plex Sans"/>
                  <a:sym typeface="IBM Plex Sans"/>
                </a:rPr>
                <a:t>BEP20</a:t>
              </a:r>
            </a:p>
          </p:txBody>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7524750" cy="10287000"/>
          </a:xfrm>
          <a:prstGeom prst="rect">
            <a:avLst/>
          </a:prstGeom>
          <a:solidFill>
            <a:srgbClr val="F4F4F4"/>
          </a:solidFill>
        </p:spPr>
      </p:sp>
      <p:sp>
        <p:nvSpPr>
          <p:cNvPr name="TextBox 3" id="3"/>
          <p:cNvSpPr txBox="true"/>
          <p:nvPr/>
        </p:nvSpPr>
        <p:spPr>
          <a:xfrm rot="0">
            <a:off x="1028700" y="3654261"/>
            <a:ext cx="5695587" cy="1295400"/>
          </a:xfrm>
          <a:prstGeom prst="rect">
            <a:avLst/>
          </a:prstGeom>
        </p:spPr>
        <p:txBody>
          <a:bodyPr anchor="t" rtlCol="false" tIns="0" lIns="0" bIns="0" rIns="0">
            <a:spAutoFit/>
          </a:bodyPr>
          <a:lstStyle/>
          <a:p>
            <a:pPr algn="l" marL="0" indent="0" lvl="0">
              <a:lnSpc>
                <a:spcPts val="10200"/>
              </a:lnSpc>
              <a:spcBef>
                <a:spcPct val="0"/>
              </a:spcBef>
            </a:pPr>
            <a:r>
              <a:rPr lang="en-US" b="true" sz="8500">
                <a:solidFill>
                  <a:srgbClr val="000000"/>
                </a:solidFill>
                <a:latin typeface="IBM Plex Sans Bold"/>
                <a:ea typeface="IBM Plex Sans Bold"/>
                <a:cs typeface="IBM Plex Sans Bold"/>
                <a:sym typeface="IBM Plex Sans Bold"/>
              </a:rPr>
              <a:t>C</a:t>
            </a:r>
            <a:r>
              <a:rPr lang="en-US" b="true" sz="8500" u="none">
                <a:solidFill>
                  <a:srgbClr val="000000"/>
                </a:solidFill>
                <a:latin typeface="IBM Plex Sans Bold"/>
                <a:ea typeface="IBM Plex Sans Bold"/>
                <a:cs typeface="IBM Plex Sans Bold"/>
                <a:sym typeface="IBM Plex Sans Bold"/>
              </a:rPr>
              <a:t>onclusion</a:t>
            </a:r>
          </a:p>
        </p:txBody>
      </p:sp>
      <p:sp>
        <p:nvSpPr>
          <p:cNvPr name="TextBox 4" id="4"/>
          <p:cNvSpPr txBox="true"/>
          <p:nvPr/>
        </p:nvSpPr>
        <p:spPr>
          <a:xfrm rot="0">
            <a:off x="8170380" y="2462213"/>
            <a:ext cx="9421352" cy="4867275"/>
          </a:xfrm>
          <a:prstGeom prst="rect">
            <a:avLst/>
          </a:prstGeom>
        </p:spPr>
        <p:txBody>
          <a:bodyPr anchor="t" rtlCol="false" tIns="0" lIns="0" bIns="0" rIns="0">
            <a:spAutoFit/>
          </a:bodyPr>
          <a:lstStyle/>
          <a:p>
            <a:pPr algn="just">
              <a:lnSpc>
                <a:spcPts val="3839"/>
              </a:lnSpc>
              <a:spcBef>
                <a:spcPct val="0"/>
              </a:spcBef>
            </a:pPr>
            <a:r>
              <a:rPr lang="en-US" sz="3199">
                <a:solidFill>
                  <a:srgbClr val="000000"/>
                </a:solidFill>
                <a:latin typeface="IBM Plex Sans"/>
                <a:ea typeface="IBM Plex Sans"/>
                <a:cs typeface="IBM Plex Sans"/>
                <a:sym typeface="IBM Plex Sans"/>
              </a:rPr>
              <a:t>BEP20 tokens are a base of the Binance Smart Chain economy, providing an easy and scalable standard for issuing and managing digital assets. Understanding their nature, functionality, and different applications is hard for anyone who wants to work in the jurisdiction of BSC and its fastly expanding range of decentralized applications. As the blockchain world continues to evolve, BEP20 tokens will undoubtedly play a significant role in shaping the fate of decentralized finance and more.</a:t>
            </a:r>
          </a:p>
        </p:txBody>
      </p:sp>
      <p:grpSp>
        <p:nvGrpSpPr>
          <p:cNvPr name="Group 5" id="5"/>
          <p:cNvGrpSpPr/>
          <p:nvPr/>
        </p:nvGrpSpPr>
        <p:grpSpPr>
          <a:xfrm rot="0">
            <a:off x="1028700" y="1028700"/>
            <a:ext cx="3516876" cy="431386"/>
            <a:chOff x="0" y="0"/>
            <a:chExt cx="4689168" cy="575182"/>
          </a:xfrm>
        </p:grpSpPr>
        <p:sp>
          <p:nvSpPr>
            <p:cNvPr name="Freeform 6" id="6"/>
            <p:cNvSpPr/>
            <p:nvPr/>
          </p:nvSpPr>
          <p:spPr>
            <a:xfrm flipH="false" flipV="false" rot="0">
              <a:off x="0" y="0"/>
              <a:ext cx="564724" cy="575182"/>
            </a:xfrm>
            <a:custGeom>
              <a:avLst/>
              <a:gdLst/>
              <a:ahLst/>
              <a:cxnLst/>
              <a:rect r="r" b="b" t="t" l="l"/>
              <a:pathLst>
                <a:path h="575182" w="564724">
                  <a:moveTo>
                    <a:pt x="0" y="0"/>
                  </a:moveTo>
                  <a:lnTo>
                    <a:pt x="564724" y="0"/>
                  </a:lnTo>
                  <a:lnTo>
                    <a:pt x="564724" y="575182"/>
                  </a:lnTo>
                  <a:lnTo>
                    <a:pt x="0" y="5751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1102795" y="68516"/>
              <a:ext cx="3586372" cy="428625"/>
            </a:xfrm>
            <a:prstGeom prst="rect">
              <a:avLst/>
            </a:prstGeom>
          </p:spPr>
          <p:txBody>
            <a:bodyPr anchor="t" rtlCol="false" tIns="0" lIns="0" bIns="0" rIns="0">
              <a:spAutoFit/>
            </a:bodyPr>
            <a:lstStyle/>
            <a:p>
              <a:pPr algn="l" marL="0" indent="0" lvl="0">
                <a:lnSpc>
                  <a:spcPts val="2520"/>
                </a:lnSpc>
                <a:spcBef>
                  <a:spcPct val="0"/>
                </a:spcBef>
              </a:pPr>
              <a:r>
                <a:rPr lang="en-US" sz="2100">
                  <a:solidFill>
                    <a:srgbClr val="000000"/>
                  </a:solidFill>
                  <a:latin typeface="IBM Plex Sans"/>
                  <a:ea typeface="IBM Plex Sans"/>
                  <a:cs typeface="IBM Plex Sans"/>
                  <a:sym typeface="IBM Plex Sans"/>
                </a:rPr>
                <a:t>BEP20</a:t>
              </a:r>
            </a:p>
          </p:txBody>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9889663" y="6105310"/>
            <a:ext cx="16260828" cy="10022583"/>
          </a:xfrm>
          <a:custGeom>
            <a:avLst/>
            <a:gdLst/>
            <a:ahLst/>
            <a:cxnLst/>
            <a:rect r="r" b="b" t="t" l="l"/>
            <a:pathLst>
              <a:path h="10022583" w="16260828">
                <a:moveTo>
                  <a:pt x="16260828" y="0"/>
                </a:moveTo>
                <a:lnTo>
                  <a:pt x="0" y="0"/>
                </a:lnTo>
                <a:lnTo>
                  <a:pt x="0" y="10022583"/>
                </a:lnTo>
                <a:lnTo>
                  <a:pt x="16260828" y="10022583"/>
                </a:lnTo>
                <a:lnTo>
                  <a:pt x="16260828"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5165226" y="4196426"/>
            <a:ext cx="7957547" cy="1295400"/>
          </a:xfrm>
          <a:prstGeom prst="rect">
            <a:avLst/>
          </a:prstGeom>
        </p:spPr>
        <p:txBody>
          <a:bodyPr anchor="t" rtlCol="false" tIns="0" lIns="0" bIns="0" rIns="0">
            <a:spAutoFit/>
          </a:bodyPr>
          <a:lstStyle/>
          <a:p>
            <a:pPr algn="ctr" marL="0" indent="0" lvl="0">
              <a:lnSpc>
                <a:spcPts val="10200"/>
              </a:lnSpc>
              <a:spcBef>
                <a:spcPct val="0"/>
              </a:spcBef>
            </a:pPr>
            <a:r>
              <a:rPr lang="en-US" b="true" sz="8500">
                <a:solidFill>
                  <a:srgbClr val="000000"/>
                </a:solidFill>
                <a:latin typeface="IBM Plex Sans Bold"/>
                <a:ea typeface="IBM Plex Sans Bold"/>
                <a:cs typeface="IBM Plex Sans Bold"/>
                <a:sym typeface="IBM Plex Sans Bold"/>
              </a:rPr>
              <a:t>THANK YOU</a:t>
            </a:r>
          </a:p>
        </p:txBody>
      </p:sp>
      <p:grpSp>
        <p:nvGrpSpPr>
          <p:cNvPr name="Group 4" id="4"/>
          <p:cNvGrpSpPr/>
          <p:nvPr/>
        </p:nvGrpSpPr>
        <p:grpSpPr>
          <a:xfrm rot="0">
            <a:off x="1028700" y="1028700"/>
            <a:ext cx="3516876" cy="431386"/>
            <a:chOff x="0" y="0"/>
            <a:chExt cx="4689168" cy="575182"/>
          </a:xfrm>
        </p:grpSpPr>
        <p:sp>
          <p:nvSpPr>
            <p:cNvPr name="Freeform 5" id="5"/>
            <p:cNvSpPr/>
            <p:nvPr/>
          </p:nvSpPr>
          <p:spPr>
            <a:xfrm flipH="false" flipV="false" rot="0">
              <a:off x="0" y="0"/>
              <a:ext cx="564724" cy="575182"/>
            </a:xfrm>
            <a:custGeom>
              <a:avLst/>
              <a:gdLst/>
              <a:ahLst/>
              <a:cxnLst/>
              <a:rect r="r" b="b" t="t" l="l"/>
              <a:pathLst>
                <a:path h="575182" w="564724">
                  <a:moveTo>
                    <a:pt x="0" y="0"/>
                  </a:moveTo>
                  <a:lnTo>
                    <a:pt x="564724" y="0"/>
                  </a:lnTo>
                  <a:lnTo>
                    <a:pt x="564724" y="575182"/>
                  </a:lnTo>
                  <a:lnTo>
                    <a:pt x="0" y="57518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1102795" y="68516"/>
              <a:ext cx="3586372" cy="428625"/>
            </a:xfrm>
            <a:prstGeom prst="rect">
              <a:avLst/>
            </a:prstGeom>
          </p:spPr>
          <p:txBody>
            <a:bodyPr anchor="t" rtlCol="false" tIns="0" lIns="0" bIns="0" rIns="0">
              <a:spAutoFit/>
            </a:bodyPr>
            <a:lstStyle/>
            <a:p>
              <a:pPr algn="l" marL="0" indent="0" lvl="0">
                <a:lnSpc>
                  <a:spcPts val="2520"/>
                </a:lnSpc>
                <a:spcBef>
                  <a:spcPct val="0"/>
                </a:spcBef>
              </a:pPr>
              <a:r>
                <a:rPr lang="en-US" sz="2100">
                  <a:solidFill>
                    <a:srgbClr val="000000"/>
                  </a:solidFill>
                  <a:latin typeface="IBM Plex Sans"/>
                  <a:ea typeface="IBM Plex Sans"/>
                  <a:cs typeface="IBM Plex Sans"/>
                  <a:sym typeface="IBM Plex Sans"/>
                </a:rPr>
                <a:t>BEP20</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DAGlVAIb0jQ</dc:identifier>
  <dcterms:modified xsi:type="dcterms:W3CDTF">2011-08-01T06:04:30Z</dcterms:modified>
  <cp:revision>1</cp:revision>
  <dc:title>What Is a BEP20 Token? A Beginners Guide</dc:title>
</cp:coreProperties>
</file>