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Canva Sans Bold" charset="1" panose="020B0803030501040103"/>
      <p:regular r:id="rId15"/>
    </p:embeddedFont>
    <p:embeddedFont>
      <p:font typeface="Century Gothic Paneuropean Bold" charset="1" panose="020B0702020202020204"/>
      <p:regular r:id="rId16"/>
    </p:embeddedFont>
    <p:embeddedFont>
      <p:font typeface="Open Sans" charset="1" panose="00000000000000000000"/>
      <p:regular r:id="rId17"/>
    </p:embeddedFont>
    <p:embeddedFont>
      <p:font typeface="Open Sans Bold" charset="1" panose="00000000000000000000"/>
      <p:regular r:id="rId18"/>
    </p:embeddedFont>
    <p:embeddedFont>
      <p:font typeface="Canva Sans" charset="1" panose="020B0503030501040103"/>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https://www.blockchainx.tech/crypto-launchpad-development/"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https://www.blockchainx.tech/token-development-company/"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2.png" Type="http://schemas.openxmlformats.org/officeDocument/2006/relationships/image"/><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1072A"/>
        </a:solidFill>
      </p:bgPr>
    </p:bg>
    <p:spTree>
      <p:nvGrpSpPr>
        <p:cNvPr id="1" name=""/>
        <p:cNvGrpSpPr/>
        <p:nvPr/>
      </p:nvGrpSpPr>
      <p:grpSpPr>
        <a:xfrm>
          <a:off x="0" y="0"/>
          <a:ext cx="0" cy="0"/>
          <a:chOff x="0" y="0"/>
          <a:chExt cx="0" cy="0"/>
        </a:xfrm>
      </p:grpSpPr>
      <p:grpSp>
        <p:nvGrpSpPr>
          <p:cNvPr name="Group 2" id="2"/>
          <p:cNvGrpSpPr/>
          <p:nvPr/>
        </p:nvGrpSpPr>
        <p:grpSpPr>
          <a:xfrm rot="0">
            <a:off x="17293116" y="558575"/>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0678"/>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0617333" y="1581300"/>
            <a:ext cx="6675783" cy="667578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 cap="sq">
              <a:solidFill>
                <a:srgbClr val="7AC4FF"/>
              </a:solid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1192050" y="7555565"/>
            <a:ext cx="5526348" cy="701517"/>
            <a:chOff x="0" y="0"/>
            <a:chExt cx="1455499" cy="184762"/>
          </a:xfrm>
        </p:grpSpPr>
        <p:sp>
          <p:nvSpPr>
            <p:cNvPr name="Freeform 12" id="12"/>
            <p:cNvSpPr/>
            <p:nvPr/>
          </p:nvSpPr>
          <p:spPr>
            <a:xfrm flipH="false" flipV="false" rot="0">
              <a:off x="0" y="0"/>
              <a:ext cx="1455499" cy="184762"/>
            </a:xfrm>
            <a:custGeom>
              <a:avLst/>
              <a:gdLst/>
              <a:ahLst/>
              <a:cxnLst/>
              <a:rect r="r" b="b" t="t" l="l"/>
              <a:pathLst>
                <a:path h="184762" w="1455499">
                  <a:moveTo>
                    <a:pt x="92381" y="0"/>
                  </a:moveTo>
                  <a:lnTo>
                    <a:pt x="1363118" y="0"/>
                  </a:lnTo>
                  <a:cubicBezTo>
                    <a:pt x="1387619" y="0"/>
                    <a:pt x="1411117" y="9733"/>
                    <a:pt x="1428441" y="27058"/>
                  </a:cubicBezTo>
                  <a:cubicBezTo>
                    <a:pt x="1445766" y="44382"/>
                    <a:pt x="1455499" y="67880"/>
                    <a:pt x="1455499" y="92381"/>
                  </a:cubicBezTo>
                  <a:lnTo>
                    <a:pt x="1455499" y="92381"/>
                  </a:lnTo>
                  <a:cubicBezTo>
                    <a:pt x="1455499" y="116882"/>
                    <a:pt x="1445766" y="140379"/>
                    <a:pt x="1428441" y="157704"/>
                  </a:cubicBezTo>
                  <a:cubicBezTo>
                    <a:pt x="1411117" y="175029"/>
                    <a:pt x="1387619" y="184762"/>
                    <a:pt x="1363118" y="184762"/>
                  </a:cubicBezTo>
                  <a:lnTo>
                    <a:pt x="92381" y="184762"/>
                  </a:lnTo>
                  <a:cubicBezTo>
                    <a:pt x="67880" y="184762"/>
                    <a:pt x="44382" y="175029"/>
                    <a:pt x="27058" y="157704"/>
                  </a:cubicBezTo>
                  <a:cubicBezTo>
                    <a:pt x="9733" y="140379"/>
                    <a:pt x="0" y="116882"/>
                    <a:pt x="0" y="92381"/>
                  </a:cubicBezTo>
                  <a:lnTo>
                    <a:pt x="0" y="92381"/>
                  </a:lnTo>
                  <a:cubicBezTo>
                    <a:pt x="0" y="67880"/>
                    <a:pt x="9733" y="44382"/>
                    <a:pt x="27058" y="27058"/>
                  </a:cubicBezTo>
                  <a:cubicBezTo>
                    <a:pt x="44382" y="9733"/>
                    <a:pt x="67880" y="0"/>
                    <a:pt x="92381" y="0"/>
                  </a:cubicBezTo>
                  <a:close/>
                </a:path>
              </a:pathLst>
            </a:custGeom>
            <a:solidFill>
              <a:srgbClr val="7AC4FF"/>
            </a:solidFill>
          </p:spPr>
        </p:sp>
        <p:sp>
          <p:nvSpPr>
            <p:cNvPr name="TextBox 13" id="13"/>
            <p:cNvSpPr txBox="true"/>
            <p:nvPr/>
          </p:nvSpPr>
          <p:spPr>
            <a:xfrm>
              <a:off x="0" y="-38100"/>
              <a:ext cx="1455499" cy="222862"/>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7923161" y="8528621"/>
            <a:ext cx="729679" cy="72967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10849124" y="1743598"/>
            <a:ext cx="6231047" cy="5811968"/>
          </a:xfrm>
          <a:custGeom>
            <a:avLst/>
            <a:gdLst/>
            <a:ahLst/>
            <a:cxnLst/>
            <a:rect r="r" b="b" t="t" l="l"/>
            <a:pathLst>
              <a:path h="5811968" w="6231047">
                <a:moveTo>
                  <a:pt x="0" y="0"/>
                </a:moveTo>
                <a:lnTo>
                  <a:pt x="6231047" y="0"/>
                </a:lnTo>
                <a:lnTo>
                  <a:pt x="6231047" y="5811967"/>
                </a:lnTo>
                <a:lnTo>
                  <a:pt x="0" y="5811967"/>
                </a:lnTo>
                <a:lnTo>
                  <a:pt x="0" y="0"/>
                </a:lnTo>
                <a:close/>
              </a:path>
            </a:pathLst>
          </a:custGeom>
          <a:blipFill>
            <a:blip r:embed="rId2"/>
            <a:stretch>
              <a:fillRect l="0" t="0" r="0" b="0"/>
            </a:stretch>
          </a:blipFill>
        </p:spPr>
      </p:sp>
      <p:sp>
        <p:nvSpPr>
          <p:cNvPr name="Freeform 18" id="18"/>
          <p:cNvSpPr/>
          <p:nvPr/>
        </p:nvSpPr>
        <p:spPr>
          <a:xfrm flipH="false" flipV="false" rot="0">
            <a:off x="1028700" y="1028700"/>
            <a:ext cx="3196266" cy="1006824"/>
          </a:xfrm>
          <a:custGeom>
            <a:avLst/>
            <a:gdLst/>
            <a:ahLst/>
            <a:cxnLst/>
            <a:rect r="r" b="b" t="t" l="l"/>
            <a:pathLst>
              <a:path h="1006824" w="3196266">
                <a:moveTo>
                  <a:pt x="0" y="0"/>
                </a:moveTo>
                <a:lnTo>
                  <a:pt x="3196266" y="0"/>
                </a:lnTo>
                <a:lnTo>
                  <a:pt x="3196266" y="1006824"/>
                </a:lnTo>
                <a:lnTo>
                  <a:pt x="0" y="1006824"/>
                </a:lnTo>
                <a:lnTo>
                  <a:pt x="0" y="0"/>
                </a:lnTo>
                <a:close/>
              </a:path>
            </a:pathLst>
          </a:custGeom>
          <a:blipFill>
            <a:blip r:embed="rId3"/>
            <a:stretch>
              <a:fillRect l="0" t="0" r="0" b="0"/>
            </a:stretch>
          </a:blipFill>
        </p:spPr>
      </p:sp>
      <p:sp>
        <p:nvSpPr>
          <p:cNvPr name="TextBox 19" id="19"/>
          <p:cNvSpPr txBox="true"/>
          <p:nvPr/>
        </p:nvSpPr>
        <p:spPr>
          <a:xfrm rot="0">
            <a:off x="1028700" y="2620334"/>
            <a:ext cx="9820424" cy="5285990"/>
          </a:xfrm>
          <a:prstGeom prst="rect">
            <a:avLst/>
          </a:prstGeom>
        </p:spPr>
        <p:txBody>
          <a:bodyPr anchor="t" rtlCol="false" tIns="0" lIns="0" bIns="0" rIns="0">
            <a:spAutoFit/>
          </a:bodyPr>
          <a:lstStyle/>
          <a:p>
            <a:pPr algn="l">
              <a:lnSpc>
                <a:spcPts val="10521"/>
              </a:lnSpc>
            </a:pPr>
            <a:r>
              <a:rPr lang="en-US" sz="7515" b="true">
                <a:solidFill>
                  <a:srgbClr val="FFFFFF"/>
                </a:solidFill>
                <a:latin typeface="Canva Sans Bold"/>
                <a:ea typeface="Canva Sans Bold"/>
                <a:cs typeface="Canva Sans Bold"/>
                <a:sym typeface="Canva Sans Bold"/>
              </a:rPr>
              <a:t>Important of </a:t>
            </a:r>
            <a:r>
              <a:rPr lang="en-US" sz="7515" b="true">
                <a:solidFill>
                  <a:srgbClr val="7AC4FF"/>
                </a:solidFill>
                <a:latin typeface="Canva Sans Bold"/>
                <a:ea typeface="Canva Sans Bold"/>
                <a:cs typeface="Canva Sans Bold"/>
                <a:sym typeface="Canva Sans Bold"/>
              </a:rPr>
              <a:t>Crypto Launchpad</a:t>
            </a:r>
            <a:r>
              <a:rPr lang="en-US" sz="7515" b="true">
                <a:solidFill>
                  <a:srgbClr val="FFFFFF"/>
                </a:solidFill>
                <a:latin typeface="Canva Sans Bold"/>
                <a:ea typeface="Canva Sans Bold"/>
                <a:cs typeface="Canva Sans Bold"/>
                <a:sym typeface="Canva Sans Bold"/>
              </a:rPr>
              <a:t> in Launching a </a:t>
            </a:r>
            <a:r>
              <a:rPr lang="en-US" sz="7515" b="true">
                <a:solidFill>
                  <a:srgbClr val="E1AF71"/>
                </a:solidFill>
                <a:latin typeface="Canva Sans Bold"/>
                <a:ea typeface="Canva Sans Bold"/>
                <a:cs typeface="Canva Sans Bold"/>
                <a:sym typeface="Canva Sans Bold"/>
              </a:rPr>
              <a:t>DeFi Tokens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1072A"/>
        </a:solidFill>
      </p:bgPr>
    </p:bg>
    <p:spTree>
      <p:nvGrpSpPr>
        <p:cNvPr id="1" name=""/>
        <p:cNvGrpSpPr/>
        <p:nvPr/>
      </p:nvGrpSpPr>
      <p:grpSpPr>
        <a:xfrm>
          <a:off x="0" y="0"/>
          <a:ext cx="0" cy="0"/>
          <a:chOff x="0" y="0"/>
          <a:chExt cx="0" cy="0"/>
        </a:xfrm>
      </p:grpSpPr>
      <p:grpSp>
        <p:nvGrpSpPr>
          <p:cNvPr name="Group 2" id="2"/>
          <p:cNvGrpSpPr/>
          <p:nvPr/>
        </p:nvGrpSpPr>
        <p:grpSpPr>
          <a:xfrm rot="0">
            <a:off x="17293116" y="558575"/>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0678"/>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923161" y="8528621"/>
            <a:ext cx="729679" cy="72967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204705" y="248755"/>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65225" y="0"/>
                  </a:moveTo>
                  <a:lnTo>
                    <a:pt x="747575" y="0"/>
                  </a:lnTo>
                  <a:cubicBezTo>
                    <a:pt x="783598" y="0"/>
                    <a:pt x="812800" y="29202"/>
                    <a:pt x="812800" y="65225"/>
                  </a:cubicBezTo>
                  <a:lnTo>
                    <a:pt x="812800" y="747575"/>
                  </a:lnTo>
                  <a:cubicBezTo>
                    <a:pt x="812800" y="783598"/>
                    <a:pt x="783598" y="812800"/>
                    <a:pt x="747575" y="812800"/>
                  </a:cubicBezTo>
                  <a:lnTo>
                    <a:pt x="65225" y="812800"/>
                  </a:lnTo>
                  <a:cubicBezTo>
                    <a:pt x="29202" y="812800"/>
                    <a:pt x="0" y="783598"/>
                    <a:pt x="0" y="747575"/>
                  </a:cubicBezTo>
                  <a:lnTo>
                    <a:pt x="0" y="65225"/>
                  </a:lnTo>
                  <a:cubicBezTo>
                    <a:pt x="0" y="29202"/>
                    <a:pt x="29202" y="0"/>
                    <a:pt x="65225" y="0"/>
                  </a:cubicBezTo>
                  <a:close/>
                </a:path>
              </a:pathLst>
            </a:custGeom>
            <a:solidFill>
              <a:srgbClr val="7AC4FF"/>
            </a:solidFill>
          </p:spPr>
        </p:sp>
        <p:sp>
          <p:nvSpPr>
            <p:cNvPr name="TextBox 13" id="13"/>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653417" y="1028700"/>
            <a:ext cx="6918669" cy="8911914"/>
            <a:chOff x="0" y="0"/>
            <a:chExt cx="812800" cy="1046965"/>
          </a:xfrm>
        </p:grpSpPr>
        <p:sp>
          <p:nvSpPr>
            <p:cNvPr name="Freeform 15" id="15"/>
            <p:cNvSpPr/>
            <p:nvPr/>
          </p:nvSpPr>
          <p:spPr>
            <a:xfrm flipH="false" flipV="false" rot="0">
              <a:off x="0" y="0"/>
              <a:ext cx="812800" cy="1046965"/>
            </a:xfrm>
            <a:custGeom>
              <a:avLst/>
              <a:gdLst/>
              <a:ahLst/>
              <a:cxnLst/>
              <a:rect r="r" b="b" t="t" l="l"/>
              <a:pathLst>
                <a:path h="1046965" w="812800">
                  <a:moveTo>
                    <a:pt x="25737" y="0"/>
                  </a:moveTo>
                  <a:lnTo>
                    <a:pt x="787063" y="0"/>
                  </a:lnTo>
                  <a:cubicBezTo>
                    <a:pt x="793889" y="0"/>
                    <a:pt x="800435" y="2712"/>
                    <a:pt x="805262" y="7538"/>
                  </a:cubicBezTo>
                  <a:cubicBezTo>
                    <a:pt x="810088" y="12365"/>
                    <a:pt x="812800" y="18911"/>
                    <a:pt x="812800" y="25737"/>
                  </a:cubicBezTo>
                  <a:lnTo>
                    <a:pt x="812800" y="1021228"/>
                  </a:lnTo>
                  <a:cubicBezTo>
                    <a:pt x="812800" y="1028054"/>
                    <a:pt x="810088" y="1034600"/>
                    <a:pt x="805262" y="1039427"/>
                  </a:cubicBezTo>
                  <a:cubicBezTo>
                    <a:pt x="800435" y="1044253"/>
                    <a:pt x="793889" y="1046965"/>
                    <a:pt x="787063" y="1046965"/>
                  </a:cubicBezTo>
                  <a:lnTo>
                    <a:pt x="25737" y="1046965"/>
                  </a:lnTo>
                  <a:cubicBezTo>
                    <a:pt x="18911" y="1046965"/>
                    <a:pt x="12365" y="1044253"/>
                    <a:pt x="7538" y="1039427"/>
                  </a:cubicBezTo>
                  <a:cubicBezTo>
                    <a:pt x="2712" y="1034600"/>
                    <a:pt x="0" y="1028054"/>
                    <a:pt x="0" y="1021228"/>
                  </a:cubicBezTo>
                  <a:lnTo>
                    <a:pt x="0" y="25737"/>
                  </a:lnTo>
                  <a:cubicBezTo>
                    <a:pt x="0" y="18911"/>
                    <a:pt x="2712" y="12365"/>
                    <a:pt x="7538" y="7538"/>
                  </a:cubicBezTo>
                  <a:cubicBezTo>
                    <a:pt x="12365" y="2712"/>
                    <a:pt x="18911" y="0"/>
                    <a:pt x="25737" y="0"/>
                  </a:cubicBezTo>
                  <a:close/>
                </a:path>
              </a:pathLst>
            </a:custGeom>
            <a:blipFill>
              <a:blip r:embed="rId2"/>
              <a:stretch>
                <a:fillRect l="-14404" t="0" r="-14404" b="0"/>
              </a:stretch>
            </a:blipFill>
          </p:spPr>
        </p:sp>
      </p:grpSp>
      <p:grpSp>
        <p:nvGrpSpPr>
          <p:cNvPr name="Group 16" id="16"/>
          <p:cNvGrpSpPr/>
          <p:nvPr/>
        </p:nvGrpSpPr>
        <p:grpSpPr>
          <a:xfrm rot="0">
            <a:off x="8079158" y="4030344"/>
            <a:ext cx="980951" cy="61033"/>
            <a:chOff x="0" y="0"/>
            <a:chExt cx="258358" cy="16074"/>
          </a:xfrm>
        </p:grpSpPr>
        <p:sp>
          <p:nvSpPr>
            <p:cNvPr name="Freeform 17" id="17"/>
            <p:cNvSpPr/>
            <p:nvPr/>
          </p:nvSpPr>
          <p:spPr>
            <a:xfrm flipH="false" flipV="false" rot="0">
              <a:off x="0" y="0"/>
              <a:ext cx="258358" cy="16074"/>
            </a:xfrm>
            <a:custGeom>
              <a:avLst/>
              <a:gdLst/>
              <a:ahLst/>
              <a:cxnLst/>
              <a:rect r="r" b="b" t="t" l="l"/>
              <a:pathLst>
                <a:path h="16074" w="258358">
                  <a:moveTo>
                    <a:pt x="8037" y="0"/>
                  </a:moveTo>
                  <a:lnTo>
                    <a:pt x="250320" y="0"/>
                  </a:lnTo>
                  <a:cubicBezTo>
                    <a:pt x="252452" y="0"/>
                    <a:pt x="254496" y="847"/>
                    <a:pt x="256003" y="2354"/>
                  </a:cubicBezTo>
                  <a:cubicBezTo>
                    <a:pt x="257511" y="3861"/>
                    <a:pt x="258358" y="5906"/>
                    <a:pt x="258358" y="8037"/>
                  </a:cubicBezTo>
                  <a:lnTo>
                    <a:pt x="258358" y="8037"/>
                  </a:lnTo>
                  <a:cubicBezTo>
                    <a:pt x="258358" y="12476"/>
                    <a:pt x="254759" y="16074"/>
                    <a:pt x="250320" y="16074"/>
                  </a:cubicBezTo>
                  <a:lnTo>
                    <a:pt x="8037" y="16074"/>
                  </a:lnTo>
                  <a:cubicBezTo>
                    <a:pt x="3598" y="16074"/>
                    <a:pt x="0" y="12476"/>
                    <a:pt x="0" y="8037"/>
                  </a:cubicBezTo>
                  <a:lnTo>
                    <a:pt x="0" y="8037"/>
                  </a:lnTo>
                  <a:cubicBezTo>
                    <a:pt x="0" y="3598"/>
                    <a:pt x="3598" y="0"/>
                    <a:pt x="8037" y="0"/>
                  </a:cubicBezTo>
                  <a:close/>
                </a:path>
              </a:pathLst>
            </a:custGeom>
            <a:solidFill>
              <a:srgbClr val="7AC4FF"/>
            </a:solidFill>
          </p:spPr>
        </p:sp>
        <p:sp>
          <p:nvSpPr>
            <p:cNvPr name="TextBox 18" id="18"/>
            <p:cNvSpPr txBox="true"/>
            <p:nvPr/>
          </p:nvSpPr>
          <p:spPr>
            <a:xfrm>
              <a:off x="0" y="-38100"/>
              <a:ext cx="258358" cy="54174"/>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9102581" y="4030344"/>
            <a:ext cx="99063" cy="61033"/>
            <a:chOff x="0" y="0"/>
            <a:chExt cx="812800" cy="500767"/>
          </a:xfrm>
        </p:grpSpPr>
        <p:sp>
          <p:nvSpPr>
            <p:cNvPr name="Freeform 20" id="20"/>
            <p:cNvSpPr/>
            <p:nvPr/>
          </p:nvSpPr>
          <p:spPr>
            <a:xfrm flipH="false" flipV="false" rot="0">
              <a:off x="0" y="0"/>
              <a:ext cx="812800" cy="500767"/>
            </a:xfrm>
            <a:custGeom>
              <a:avLst/>
              <a:gdLst/>
              <a:ahLst/>
              <a:cxnLst/>
              <a:rect r="r" b="b" t="t" l="l"/>
              <a:pathLst>
                <a:path h="500767" w="812800">
                  <a:moveTo>
                    <a:pt x="406400" y="0"/>
                  </a:moveTo>
                  <a:cubicBezTo>
                    <a:pt x="181951" y="0"/>
                    <a:pt x="0" y="112101"/>
                    <a:pt x="0" y="250384"/>
                  </a:cubicBezTo>
                  <a:cubicBezTo>
                    <a:pt x="0" y="388667"/>
                    <a:pt x="181951" y="500767"/>
                    <a:pt x="406400" y="500767"/>
                  </a:cubicBezTo>
                  <a:cubicBezTo>
                    <a:pt x="630849" y="500767"/>
                    <a:pt x="812800" y="388667"/>
                    <a:pt x="812800" y="250384"/>
                  </a:cubicBezTo>
                  <a:cubicBezTo>
                    <a:pt x="812800" y="112101"/>
                    <a:pt x="630849" y="0"/>
                    <a:pt x="406400" y="0"/>
                  </a:cubicBezTo>
                  <a:close/>
                </a:path>
              </a:pathLst>
            </a:custGeom>
            <a:solidFill>
              <a:srgbClr val="7AC4FF"/>
            </a:solidFill>
          </p:spPr>
        </p:sp>
        <p:sp>
          <p:nvSpPr>
            <p:cNvPr name="TextBox 21" id="21"/>
            <p:cNvSpPr txBox="true"/>
            <p:nvPr/>
          </p:nvSpPr>
          <p:spPr>
            <a:xfrm>
              <a:off x="76200" y="8847"/>
              <a:ext cx="660400" cy="444974"/>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8079158" y="1173659"/>
            <a:ext cx="9180142" cy="2343151"/>
          </a:xfrm>
          <a:prstGeom prst="rect">
            <a:avLst/>
          </a:prstGeom>
        </p:spPr>
        <p:txBody>
          <a:bodyPr anchor="t" rtlCol="false" tIns="0" lIns="0" bIns="0" rIns="0">
            <a:spAutoFit/>
          </a:bodyPr>
          <a:lstStyle/>
          <a:p>
            <a:pPr algn="l">
              <a:lnSpc>
                <a:spcPts val="6299"/>
              </a:lnSpc>
              <a:spcBef>
                <a:spcPct val="0"/>
              </a:spcBef>
            </a:pPr>
            <a:r>
              <a:rPr lang="en-US" sz="4499" b="true">
                <a:solidFill>
                  <a:srgbClr val="FFFFFF"/>
                </a:solidFill>
                <a:latin typeface="Century Gothic Paneuropean Bold"/>
                <a:ea typeface="Century Gothic Paneuropean Bold"/>
                <a:cs typeface="Century Gothic Paneuropean Bold"/>
                <a:sym typeface="Century Gothic Paneuropean Bold"/>
              </a:rPr>
              <a:t>Importance of Crypto Launchpads in Launching DeFi Tokens</a:t>
            </a:r>
          </a:p>
        </p:txBody>
      </p:sp>
      <p:sp>
        <p:nvSpPr>
          <p:cNvPr name="TextBox 23" id="23"/>
          <p:cNvSpPr txBox="true"/>
          <p:nvPr/>
        </p:nvSpPr>
        <p:spPr>
          <a:xfrm rot="0">
            <a:off x="8079158" y="4444365"/>
            <a:ext cx="9180142" cy="4813935"/>
          </a:xfrm>
          <a:prstGeom prst="rect">
            <a:avLst/>
          </a:prstGeom>
        </p:spPr>
        <p:txBody>
          <a:bodyPr anchor="t" rtlCol="false" tIns="0" lIns="0" bIns="0" rIns="0">
            <a:spAutoFit/>
          </a:bodyPr>
          <a:lstStyle/>
          <a:p>
            <a:pPr algn="l">
              <a:lnSpc>
                <a:spcPts val="2939"/>
              </a:lnSpc>
            </a:pPr>
            <a:r>
              <a:rPr lang="en-US" sz="2099">
                <a:solidFill>
                  <a:srgbClr val="FFFFFF"/>
                </a:solidFill>
                <a:latin typeface="Open Sans"/>
                <a:ea typeface="Open Sans"/>
                <a:cs typeface="Open Sans"/>
                <a:sym typeface="Open Sans"/>
              </a:rPr>
              <a:t>One of the most revolutionary sectors in blockchain and cryptocurrency has been decentralized finance which continues to rapidly evolve in the present-day world. DeFi tokens allow users to access decentralized financial services including lending and borrowing and trading through blockchain systems without needing traditional banking institutions.</a:t>
            </a:r>
          </a:p>
          <a:p>
            <a:pPr algn="l">
              <a:lnSpc>
                <a:spcPts val="2939"/>
              </a:lnSpc>
            </a:pPr>
          </a:p>
          <a:p>
            <a:pPr algn="l">
              <a:lnSpc>
                <a:spcPts val="2939"/>
              </a:lnSpc>
              <a:spcBef>
                <a:spcPct val="0"/>
              </a:spcBef>
            </a:pPr>
            <a:r>
              <a:rPr lang="en-US" sz="2099">
                <a:solidFill>
                  <a:srgbClr val="FFFFFF"/>
                </a:solidFill>
                <a:latin typeface="Open Sans"/>
                <a:ea typeface="Open Sans"/>
                <a:cs typeface="Open Sans"/>
                <a:sym typeface="Open Sans"/>
              </a:rPr>
              <a:t> Multiple achievement obstacles exist when successful DeFi token deployment occurs within a market featuring many other competitors. With DeFi projects requiring these platforms crypto launchpads offer necessary support for launching and building their operations. This article investigates crypto launchpad importance for DeFi token launch and evaluates their practical benefits as well as possible platform developments.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1072A"/>
        </a:solidFill>
      </p:bgPr>
    </p:bg>
    <p:spTree>
      <p:nvGrpSpPr>
        <p:cNvPr id="1" name=""/>
        <p:cNvGrpSpPr/>
        <p:nvPr/>
      </p:nvGrpSpPr>
      <p:grpSpPr>
        <a:xfrm>
          <a:off x="0" y="0"/>
          <a:ext cx="0" cy="0"/>
          <a:chOff x="0" y="0"/>
          <a:chExt cx="0" cy="0"/>
        </a:xfrm>
      </p:grpSpPr>
      <p:grpSp>
        <p:nvGrpSpPr>
          <p:cNvPr name="Group 2" id="2"/>
          <p:cNvGrpSpPr/>
          <p:nvPr/>
        </p:nvGrpSpPr>
        <p:grpSpPr>
          <a:xfrm rot="0">
            <a:off x="17293116" y="558575"/>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0678"/>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923161" y="8528621"/>
            <a:ext cx="729679" cy="72967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9331610" y="5797836"/>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65225" y="0"/>
                  </a:moveTo>
                  <a:lnTo>
                    <a:pt x="747575" y="0"/>
                  </a:lnTo>
                  <a:cubicBezTo>
                    <a:pt x="783598" y="0"/>
                    <a:pt x="812800" y="29202"/>
                    <a:pt x="812800" y="65225"/>
                  </a:cubicBezTo>
                  <a:lnTo>
                    <a:pt x="812800" y="747575"/>
                  </a:lnTo>
                  <a:cubicBezTo>
                    <a:pt x="812800" y="783598"/>
                    <a:pt x="783598" y="812800"/>
                    <a:pt x="747575" y="812800"/>
                  </a:cubicBezTo>
                  <a:lnTo>
                    <a:pt x="65225" y="812800"/>
                  </a:lnTo>
                  <a:cubicBezTo>
                    <a:pt x="29202" y="812800"/>
                    <a:pt x="0" y="783598"/>
                    <a:pt x="0" y="747575"/>
                  </a:cubicBezTo>
                  <a:lnTo>
                    <a:pt x="0" y="65225"/>
                  </a:lnTo>
                  <a:cubicBezTo>
                    <a:pt x="0" y="29202"/>
                    <a:pt x="29202" y="0"/>
                    <a:pt x="65225" y="0"/>
                  </a:cubicBezTo>
                  <a:close/>
                </a:path>
              </a:pathLst>
            </a:custGeom>
            <a:solidFill>
              <a:srgbClr val="7AC4FF"/>
            </a:solidFill>
          </p:spPr>
        </p:sp>
        <p:sp>
          <p:nvSpPr>
            <p:cNvPr name="TextBox 13" id="13"/>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9694955" y="1684165"/>
            <a:ext cx="6918669" cy="691866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25737" y="0"/>
                  </a:moveTo>
                  <a:lnTo>
                    <a:pt x="787063" y="0"/>
                  </a:lnTo>
                  <a:cubicBezTo>
                    <a:pt x="793889" y="0"/>
                    <a:pt x="800435" y="2712"/>
                    <a:pt x="805262" y="7538"/>
                  </a:cubicBezTo>
                  <a:cubicBezTo>
                    <a:pt x="810088" y="12365"/>
                    <a:pt x="812800" y="18911"/>
                    <a:pt x="812800" y="25737"/>
                  </a:cubicBezTo>
                  <a:lnTo>
                    <a:pt x="812800" y="787063"/>
                  </a:lnTo>
                  <a:cubicBezTo>
                    <a:pt x="812800" y="793889"/>
                    <a:pt x="810088" y="800435"/>
                    <a:pt x="805262" y="805262"/>
                  </a:cubicBezTo>
                  <a:cubicBezTo>
                    <a:pt x="800435" y="810088"/>
                    <a:pt x="793889" y="812800"/>
                    <a:pt x="787063" y="812800"/>
                  </a:cubicBezTo>
                  <a:lnTo>
                    <a:pt x="25737" y="812800"/>
                  </a:lnTo>
                  <a:cubicBezTo>
                    <a:pt x="18911" y="812800"/>
                    <a:pt x="12365" y="810088"/>
                    <a:pt x="7538" y="805262"/>
                  </a:cubicBezTo>
                  <a:cubicBezTo>
                    <a:pt x="2712" y="800435"/>
                    <a:pt x="0" y="793889"/>
                    <a:pt x="0" y="787063"/>
                  </a:cubicBezTo>
                  <a:lnTo>
                    <a:pt x="0" y="25737"/>
                  </a:lnTo>
                  <a:cubicBezTo>
                    <a:pt x="0" y="18911"/>
                    <a:pt x="2712" y="12365"/>
                    <a:pt x="7538" y="7538"/>
                  </a:cubicBezTo>
                  <a:cubicBezTo>
                    <a:pt x="12365" y="2712"/>
                    <a:pt x="18911" y="0"/>
                    <a:pt x="25737" y="0"/>
                  </a:cubicBezTo>
                  <a:close/>
                </a:path>
              </a:pathLst>
            </a:custGeom>
            <a:blipFill>
              <a:blip r:embed="rId2"/>
              <a:stretch>
                <a:fillRect l="0" t="-62" r="0" b="-62"/>
              </a:stretch>
            </a:blipFill>
          </p:spPr>
        </p:sp>
      </p:grpSp>
      <p:grpSp>
        <p:nvGrpSpPr>
          <p:cNvPr name="Group 16" id="16"/>
          <p:cNvGrpSpPr/>
          <p:nvPr/>
        </p:nvGrpSpPr>
        <p:grpSpPr>
          <a:xfrm rot="0">
            <a:off x="1028700" y="3196986"/>
            <a:ext cx="980951" cy="99063"/>
            <a:chOff x="0" y="0"/>
            <a:chExt cx="258358" cy="26091"/>
          </a:xfrm>
        </p:grpSpPr>
        <p:sp>
          <p:nvSpPr>
            <p:cNvPr name="Freeform 17" id="17"/>
            <p:cNvSpPr/>
            <p:nvPr/>
          </p:nvSpPr>
          <p:spPr>
            <a:xfrm flipH="false" flipV="false" rot="0">
              <a:off x="0" y="0"/>
              <a:ext cx="258358" cy="26091"/>
            </a:xfrm>
            <a:custGeom>
              <a:avLst/>
              <a:gdLst/>
              <a:ahLst/>
              <a:cxnLst/>
              <a:rect r="r" b="b" t="t" l="l"/>
              <a:pathLst>
                <a:path h="26091" w="258358">
                  <a:moveTo>
                    <a:pt x="13045" y="0"/>
                  </a:moveTo>
                  <a:lnTo>
                    <a:pt x="245312" y="0"/>
                  </a:lnTo>
                  <a:cubicBezTo>
                    <a:pt x="248772" y="0"/>
                    <a:pt x="252090" y="1374"/>
                    <a:pt x="254537" y="3821"/>
                  </a:cubicBezTo>
                  <a:cubicBezTo>
                    <a:pt x="256983" y="6267"/>
                    <a:pt x="258358" y="9585"/>
                    <a:pt x="258358" y="13045"/>
                  </a:cubicBezTo>
                  <a:lnTo>
                    <a:pt x="258358" y="13045"/>
                  </a:lnTo>
                  <a:cubicBezTo>
                    <a:pt x="258358" y="20250"/>
                    <a:pt x="252517" y="26091"/>
                    <a:pt x="245312" y="26091"/>
                  </a:cubicBezTo>
                  <a:lnTo>
                    <a:pt x="13045" y="26091"/>
                  </a:lnTo>
                  <a:cubicBezTo>
                    <a:pt x="5841" y="26091"/>
                    <a:pt x="0" y="20250"/>
                    <a:pt x="0" y="13045"/>
                  </a:cubicBezTo>
                  <a:lnTo>
                    <a:pt x="0" y="13045"/>
                  </a:lnTo>
                  <a:cubicBezTo>
                    <a:pt x="0" y="5841"/>
                    <a:pt x="5841" y="0"/>
                    <a:pt x="13045" y="0"/>
                  </a:cubicBezTo>
                  <a:close/>
                </a:path>
              </a:pathLst>
            </a:custGeom>
            <a:solidFill>
              <a:srgbClr val="7AC4FF"/>
            </a:solidFill>
          </p:spPr>
        </p:sp>
        <p:sp>
          <p:nvSpPr>
            <p:cNvPr name="TextBox 18" id="18"/>
            <p:cNvSpPr txBox="true"/>
            <p:nvPr/>
          </p:nvSpPr>
          <p:spPr>
            <a:xfrm>
              <a:off x="0" y="-38100"/>
              <a:ext cx="258358" cy="64191"/>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2052123" y="3196986"/>
            <a:ext cx="99063" cy="99063"/>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21" id="2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1028700" y="1148216"/>
            <a:ext cx="6990601" cy="1739900"/>
          </a:xfrm>
          <a:prstGeom prst="rect">
            <a:avLst/>
          </a:prstGeom>
        </p:spPr>
        <p:txBody>
          <a:bodyPr anchor="t" rtlCol="false" tIns="0" lIns="0" bIns="0" rIns="0">
            <a:spAutoFit/>
          </a:bodyPr>
          <a:lstStyle/>
          <a:p>
            <a:pPr algn="l">
              <a:lnSpc>
                <a:spcPts val="7000"/>
              </a:lnSpc>
              <a:spcBef>
                <a:spcPct val="0"/>
              </a:spcBef>
            </a:pPr>
            <a:r>
              <a:rPr lang="en-US" sz="5000" b="true">
                <a:solidFill>
                  <a:srgbClr val="FFFFFF"/>
                </a:solidFill>
                <a:latin typeface="Century Gothic Paneuropean Bold"/>
                <a:ea typeface="Century Gothic Paneuropean Bold"/>
                <a:cs typeface="Century Gothic Paneuropean Bold"/>
                <a:sym typeface="Century Gothic Paneuropean Bold"/>
              </a:rPr>
              <a:t>What is a Crypto Launchpad?</a:t>
            </a:r>
          </a:p>
        </p:txBody>
      </p:sp>
      <p:sp>
        <p:nvSpPr>
          <p:cNvPr name="TextBox 23" id="23"/>
          <p:cNvSpPr txBox="true"/>
          <p:nvPr/>
        </p:nvSpPr>
        <p:spPr>
          <a:xfrm rot="0">
            <a:off x="1028700" y="3972499"/>
            <a:ext cx="7432917" cy="5336930"/>
          </a:xfrm>
          <a:prstGeom prst="rect">
            <a:avLst/>
          </a:prstGeom>
        </p:spPr>
        <p:txBody>
          <a:bodyPr anchor="t" rtlCol="false" tIns="0" lIns="0" bIns="0" rIns="0">
            <a:spAutoFit/>
          </a:bodyPr>
          <a:lstStyle/>
          <a:p>
            <a:pPr algn="l">
              <a:lnSpc>
                <a:spcPts val="4763"/>
              </a:lnSpc>
            </a:pPr>
            <a:r>
              <a:rPr lang="en-US" b="true" sz="2301" u="sng">
                <a:solidFill>
                  <a:srgbClr val="E1AF71"/>
                </a:solidFill>
                <a:latin typeface="Open Sans Bold"/>
                <a:ea typeface="Open Sans Bold"/>
                <a:cs typeface="Open Sans Bold"/>
                <a:sym typeface="Open Sans Bold"/>
                <a:hlinkClick r:id="rId3" tooltip="https://www.blockchainx.tech/crypto-launchpad-development/"/>
              </a:rPr>
              <a:t>Crypto launchpad development</a:t>
            </a:r>
            <a:r>
              <a:rPr lang="en-US" sz="2301">
                <a:solidFill>
                  <a:srgbClr val="E1AF71"/>
                </a:solidFill>
                <a:latin typeface="Open Sans"/>
                <a:ea typeface="Open Sans"/>
                <a:cs typeface="Open Sans"/>
                <a:sym typeface="Open Sans"/>
              </a:rPr>
              <a:t> </a:t>
            </a:r>
            <a:r>
              <a:rPr lang="en-US" sz="2301">
                <a:solidFill>
                  <a:srgbClr val="FFFFFF"/>
                </a:solidFill>
                <a:latin typeface="Open Sans"/>
                <a:ea typeface="Open Sans"/>
                <a:cs typeface="Open Sans"/>
                <a:sym typeface="Open Sans"/>
              </a:rPr>
              <a:t>provides platforms which assist blockchain projects specifically directed towards DeFi and crypto tokens to obtain funding while developing their follower base and increasing their token distribution reach. Crypto launchpads enhance token launch operations through their service combination of marketing and investor relationships and liquidity control which lets projects develop their products while innovating.</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1072A"/>
        </a:solidFill>
      </p:bgPr>
    </p:bg>
    <p:spTree>
      <p:nvGrpSpPr>
        <p:cNvPr id="1" name=""/>
        <p:cNvGrpSpPr/>
        <p:nvPr/>
      </p:nvGrpSpPr>
      <p:grpSpPr>
        <a:xfrm>
          <a:off x="0" y="0"/>
          <a:ext cx="0" cy="0"/>
          <a:chOff x="0" y="0"/>
          <a:chExt cx="0" cy="0"/>
        </a:xfrm>
      </p:grpSpPr>
      <p:grpSp>
        <p:nvGrpSpPr>
          <p:cNvPr name="Group 2" id="2"/>
          <p:cNvGrpSpPr/>
          <p:nvPr/>
        </p:nvGrpSpPr>
        <p:grpSpPr>
          <a:xfrm rot="0">
            <a:off x="17293116" y="558575"/>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0678"/>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923161" y="8528621"/>
            <a:ext cx="729679" cy="72967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9144000" y="6041807"/>
            <a:ext cx="7490867" cy="3903982"/>
            <a:chOff x="0" y="0"/>
            <a:chExt cx="1630577" cy="849800"/>
          </a:xfrm>
        </p:grpSpPr>
        <p:sp>
          <p:nvSpPr>
            <p:cNvPr name="Freeform 12" id="12"/>
            <p:cNvSpPr/>
            <p:nvPr/>
          </p:nvSpPr>
          <p:spPr>
            <a:xfrm flipH="false" flipV="false" rot="0">
              <a:off x="0" y="0"/>
              <a:ext cx="1630577" cy="849800"/>
            </a:xfrm>
            <a:custGeom>
              <a:avLst/>
              <a:gdLst/>
              <a:ahLst/>
              <a:cxnLst/>
              <a:rect r="r" b="b" t="t" l="l"/>
              <a:pathLst>
                <a:path h="849800" w="1630577">
                  <a:moveTo>
                    <a:pt x="23771" y="0"/>
                  </a:moveTo>
                  <a:lnTo>
                    <a:pt x="1606806" y="0"/>
                  </a:lnTo>
                  <a:cubicBezTo>
                    <a:pt x="1613110" y="0"/>
                    <a:pt x="1619157" y="2504"/>
                    <a:pt x="1623615" y="6962"/>
                  </a:cubicBezTo>
                  <a:cubicBezTo>
                    <a:pt x="1628072" y="11420"/>
                    <a:pt x="1630577" y="17466"/>
                    <a:pt x="1630577" y="23771"/>
                  </a:cubicBezTo>
                  <a:lnTo>
                    <a:pt x="1630577" y="826030"/>
                  </a:lnTo>
                  <a:cubicBezTo>
                    <a:pt x="1630577" y="832334"/>
                    <a:pt x="1628072" y="838380"/>
                    <a:pt x="1623615" y="842838"/>
                  </a:cubicBezTo>
                  <a:cubicBezTo>
                    <a:pt x="1619157" y="847296"/>
                    <a:pt x="1613110" y="849800"/>
                    <a:pt x="1606806" y="849800"/>
                  </a:cubicBezTo>
                  <a:lnTo>
                    <a:pt x="23771" y="849800"/>
                  </a:lnTo>
                  <a:cubicBezTo>
                    <a:pt x="17466" y="849800"/>
                    <a:pt x="11420" y="847296"/>
                    <a:pt x="6962" y="842838"/>
                  </a:cubicBezTo>
                  <a:cubicBezTo>
                    <a:pt x="2504" y="838380"/>
                    <a:pt x="0" y="832334"/>
                    <a:pt x="0" y="826030"/>
                  </a:cubicBezTo>
                  <a:lnTo>
                    <a:pt x="0" y="23771"/>
                  </a:lnTo>
                  <a:cubicBezTo>
                    <a:pt x="0" y="17466"/>
                    <a:pt x="2504" y="11420"/>
                    <a:pt x="6962" y="6962"/>
                  </a:cubicBezTo>
                  <a:cubicBezTo>
                    <a:pt x="11420" y="2504"/>
                    <a:pt x="17466" y="0"/>
                    <a:pt x="23771" y="0"/>
                  </a:cubicBezTo>
                  <a:close/>
                </a:path>
              </a:pathLst>
            </a:custGeom>
            <a:blipFill>
              <a:blip r:embed="rId2"/>
              <a:stretch>
                <a:fillRect l="0" t="-13908" r="0" b="-13908"/>
              </a:stretch>
            </a:blipFill>
          </p:spPr>
        </p:sp>
      </p:grpSp>
      <p:sp>
        <p:nvSpPr>
          <p:cNvPr name="TextBox 13" id="13"/>
          <p:cNvSpPr txBox="true"/>
          <p:nvPr/>
        </p:nvSpPr>
        <p:spPr>
          <a:xfrm rot="0">
            <a:off x="3357340" y="914400"/>
            <a:ext cx="11251660" cy="1036396"/>
          </a:xfrm>
          <a:prstGeom prst="rect">
            <a:avLst/>
          </a:prstGeom>
        </p:spPr>
        <p:txBody>
          <a:bodyPr anchor="t" rtlCol="false" tIns="0" lIns="0" bIns="0" rIns="0">
            <a:spAutoFit/>
          </a:bodyPr>
          <a:lstStyle/>
          <a:p>
            <a:pPr algn="ctr">
              <a:lnSpc>
                <a:spcPts val="8500"/>
              </a:lnSpc>
              <a:spcBef>
                <a:spcPct val="0"/>
              </a:spcBef>
            </a:pPr>
            <a:r>
              <a:rPr lang="en-US" b="true" sz="6071">
                <a:solidFill>
                  <a:srgbClr val="FFFFFF"/>
                </a:solidFill>
                <a:latin typeface="Century Gothic Paneuropean Bold"/>
                <a:ea typeface="Century Gothic Paneuropean Bold"/>
                <a:cs typeface="Century Gothic Paneuropean Bold"/>
                <a:sym typeface="Century Gothic Paneuropean Bold"/>
              </a:rPr>
              <a:t>Types of Crypto Launchpads:</a:t>
            </a:r>
          </a:p>
        </p:txBody>
      </p:sp>
      <p:sp>
        <p:nvSpPr>
          <p:cNvPr name="TextBox 14" id="14"/>
          <p:cNvSpPr txBox="true"/>
          <p:nvPr/>
        </p:nvSpPr>
        <p:spPr>
          <a:xfrm rot="0">
            <a:off x="1492303" y="2549522"/>
            <a:ext cx="14981733" cy="2593978"/>
          </a:xfrm>
          <a:prstGeom prst="rect">
            <a:avLst/>
          </a:prstGeom>
        </p:spPr>
        <p:txBody>
          <a:bodyPr anchor="t" rtlCol="false" tIns="0" lIns="0" bIns="0" rIns="0">
            <a:spAutoFit/>
          </a:bodyPr>
          <a:lstStyle/>
          <a:p>
            <a:pPr algn="ctr">
              <a:lnSpc>
                <a:spcPts val="5299"/>
              </a:lnSpc>
            </a:pPr>
            <a:r>
              <a:rPr lang="en-US" sz="2499">
                <a:solidFill>
                  <a:srgbClr val="FFFFFF"/>
                </a:solidFill>
                <a:latin typeface="Open Sans"/>
                <a:ea typeface="Open Sans"/>
                <a:cs typeface="Open Sans"/>
                <a:sym typeface="Open Sans"/>
              </a:rPr>
              <a:t>Organizations seeking public token fundraising through the </a:t>
            </a:r>
            <a:r>
              <a:rPr lang="en-US" b="true" sz="2499" u="sng">
                <a:solidFill>
                  <a:srgbClr val="E1AF71"/>
                </a:solidFill>
                <a:latin typeface="Open Sans Bold"/>
                <a:ea typeface="Open Sans Bold"/>
                <a:cs typeface="Open Sans Bold"/>
                <a:sym typeface="Open Sans Bold"/>
                <a:hlinkClick r:id="rId3" tooltip="https://www.blockchainx.tech/token-development-company/"/>
              </a:rPr>
              <a:t>crypto token development</a:t>
            </a:r>
            <a:r>
              <a:rPr lang="en-US" sz="2499">
                <a:solidFill>
                  <a:srgbClr val="FFFFFF"/>
                </a:solidFill>
                <a:latin typeface="Open Sans"/>
                <a:ea typeface="Open Sans"/>
                <a:cs typeface="Open Sans"/>
                <a:sym typeface="Open Sans"/>
              </a:rPr>
              <a:t> process benefit from Crypto launchpads as an effective capital-raising tool. Any launchpad development service creates platforms which let projects access potential investors from various backgrounds and establish market interest around their initiative.</a:t>
            </a:r>
          </a:p>
        </p:txBody>
      </p:sp>
      <p:sp>
        <p:nvSpPr>
          <p:cNvPr name="TextBox 15" id="15"/>
          <p:cNvSpPr txBox="true"/>
          <p:nvPr/>
        </p:nvSpPr>
        <p:spPr>
          <a:xfrm rot="0">
            <a:off x="1653133" y="6423263"/>
            <a:ext cx="6036320" cy="2647950"/>
          </a:xfrm>
          <a:prstGeom prst="rect">
            <a:avLst/>
          </a:prstGeom>
        </p:spPr>
        <p:txBody>
          <a:bodyPr anchor="t" rtlCol="false" tIns="0" lIns="0" bIns="0" rIns="0">
            <a:spAutoFit/>
          </a:bodyPr>
          <a:lstStyle/>
          <a:p>
            <a:pPr algn="just" marL="647703" indent="-323852" lvl="1">
              <a:lnSpc>
                <a:spcPts val="4200"/>
              </a:lnSpc>
              <a:buFont typeface="Arial"/>
              <a:buChar char="•"/>
            </a:pPr>
            <a:r>
              <a:rPr lang="en-US" sz="3000">
                <a:solidFill>
                  <a:srgbClr val="FFFFFF"/>
                </a:solidFill>
                <a:latin typeface="Canva Sans"/>
                <a:ea typeface="Canva Sans"/>
                <a:cs typeface="Canva Sans"/>
                <a:sym typeface="Canva Sans"/>
              </a:rPr>
              <a:t>Initial Dex Offering</a:t>
            </a:r>
            <a:r>
              <a:rPr lang="en-US" sz="3000">
                <a:solidFill>
                  <a:srgbClr val="FFFFFF"/>
                </a:solidFill>
                <a:latin typeface="Canva Sans"/>
                <a:ea typeface="Canva Sans"/>
                <a:cs typeface="Canva Sans"/>
                <a:sym typeface="Canva Sans"/>
              </a:rPr>
              <a:t> (IDO)</a:t>
            </a:r>
          </a:p>
          <a:p>
            <a:pPr algn="just" marL="647703" indent="-323852" lvl="1">
              <a:lnSpc>
                <a:spcPts val="4200"/>
              </a:lnSpc>
              <a:buFont typeface="Arial"/>
              <a:buChar char="•"/>
            </a:pPr>
            <a:r>
              <a:rPr lang="en-US" sz="3000">
                <a:solidFill>
                  <a:srgbClr val="FFFFFF"/>
                </a:solidFill>
                <a:latin typeface="Canva Sans"/>
                <a:ea typeface="Canva Sans"/>
                <a:cs typeface="Canva Sans"/>
                <a:sym typeface="Canva Sans"/>
              </a:rPr>
              <a:t>Initial Coin Offering (ICO)</a:t>
            </a:r>
          </a:p>
          <a:p>
            <a:pPr algn="just" marL="647703" indent="-323852" lvl="1">
              <a:lnSpc>
                <a:spcPts val="4200"/>
              </a:lnSpc>
              <a:buFont typeface="Arial"/>
              <a:buChar char="•"/>
            </a:pPr>
            <a:r>
              <a:rPr lang="en-US" sz="3000">
                <a:solidFill>
                  <a:srgbClr val="FFFFFF"/>
                </a:solidFill>
                <a:latin typeface="Canva Sans"/>
                <a:ea typeface="Canva Sans"/>
                <a:cs typeface="Canva Sans"/>
                <a:sym typeface="Canva Sans"/>
              </a:rPr>
              <a:t>Initial NFT Offering (INO)</a:t>
            </a:r>
          </a:p>
          <a:p>
            <a:pPr algn="just" marL="647703" indent="-323852" lvl="1">
              <a:lnSpc>
                <a:spcPts val="4200"/>
              </a:lnSpc>
              <a:buFont typeface="Arial"/>
              <a:buChar char="•"/>
            </a:pPr>
            <a:r>
              <a:rPr lang="en-US" sz="3000">
                <a:solidFill>
                  <a:srgbClr val="FFFFFF"/>
                </a:solidFill>
                <a:latin typeface="Canva Sans"/>
                <a:ea typeface="Canva Sans"/>
                <a:cs typeface="Canva Sans"/>
                <a:sym typeface="Canva Sans"/>
              </a:rPr>
              <a:t>Initial Game Offering (IGO)</a:t>
            </a:r>
          </a:p>
          <a:p>
            <a:pPr algn="just" marL="647703" indent="-323852" lvl="1">
              <a:lnSpc>
                <a:spcPts val="4200"/>
              </a:lnSpc>
              <a:buFont typeface="Arial"/>
              <a:buChar char="•"/>
            </a:pPr>
            <a:r>
              <a:rPr lang="en-US" sz="3000">
                <a:solidFill>
                  <a:srgbClr val="FFFFFF"/>
                </a:solidFill>
                <a:latin typeface="Canva Sans"/>
                <a:ea typeface="Canva Sans"/>
                <a:cs typeface="Canva Sans"/>
                <a:sym typeface="Canva Sans"/>
              </a:rPr>
              <a:t>Security Token Offering (STO)</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1072A"/>
        </a:solidFill>
      </p:bgPr>
    </p:bg>
    <p:spTree>
      <p:nvGrpSpPr>
        <p:cNvPr id="1" name=""/>
        <p:cNvGrpSpPr/>
        <p:nvPr/>
      </p:nvGrpSpPr>
      <p:grpSpPr>
        <a:xfrm>
          <a:off x="0" y="0"/>
          <a:ext cx="0" cy="0"/>
          <a:chOff x="0" y="0"/>
          <a:chExt cx="0" cy="0"/>
        </a:xfrm>
      </p:grpSpPr>
      <p:grpSp>
        <p:nvGrpSpPr>
          <p:cNvPr name="Group 2" id="2"/>
          <p:cNvGrpSpPr/>
          <p:nvPr/>
        </p:nvGrpSpPr>
        <p:grpSpPr>
          <a:xfrm rot="0">
            <a:off x="17293116" y="558575"/>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0678"/>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923161" y="8528621"/>
            <a:ext cx="729679" cy="72967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204705" y="248755"/>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65225" y="0"/>
                  </a:moveTo>
                  <a:lnTo>
                    <a:pt x="747575" y="0"/>
                  </a:lnTo>
                  <a:cubicBezTo>
                    <a:pt x="783598" y="0"/>
                    <a:pt x="812800" y="29202"/>
                    <a:pt x="812800" y="65225"/>
                  </a:cubicBezTo>
                  <a:lnTo>
                    <a:pt x="812800" y="747575"/>
                  </a:lnTo>
                  <a:cubicBezTo>
                    <a:pt x="812800" y="783598"/>
                    <a:pt x="783598" y="812800"/>
                    <a:pt x="747575" y="812800"/>
                  </a:cubicBezTo>
                  <a:lnTo>
                    <a:pt x="65225" y="812800"/>
                  </a:lnTo>
                  <a:cubicBezTo>
                    <a:pt x="29202" y="812800"/>
                    <a:pt x="0" y="783598"/>
                    <a:pt x="0" y="747575"/>
                  </a:cubicBezTo>
                  <a:lnTo>
                    <a:pt x="0" y="65225"/>
                  </a:lnTo>
                  <a:cubicBezTo>
                    <a:pt x="0" y="29202"/>
                    <a:pt x="29202" y="0"/>
                    <a:pt x="65225" y="0"/>
                  </a:cubicBezTo>
                  <a:close/>
                </a:path>
              </a:pathLst>
            </a:custGeom>
            <a:solidFill>
              <a:srgbClr val="7AC4FF"/>
            </a:solidFill>
          </p:spPr>
        </p:sp>
        <p:sp>
          <p:nvSpPr>
            <p:cNvPr name="TextBox 13" id="13"/>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0" y="1028700"/>
            <a:ext cx="7591156" cy="8911914"/>
            <a:chOff x="0" y="0"/>
            <a:chExt cx="891803" cy="1046965"/>
          </a:xfrm>
        </p:grpSpPr>
        <p:sp>
          <p:nvSpPr>
            <p:cNvPr name="Freeform 15" id="15"/>
            <p:cNvSpPr/>
            <p:nvPr/>
          </p:nvSpPr>
          <p:spPr>
            <a:xfrm flipH="false" flipV="false" rot="0">
              <a:off x="0" y="0"/>
              <a:ext cx="891803" cy="1046965"/>
            </a:xfrm>
            <a:custGeom>
              <a:avLst/>
              <a:gdLst/>
              <a:ahLst/>
              <a:cxnLst/>
              <a:rect r="r" b="b" t="t" l="l"/>
              <a:pathLst>
                <a:path h="1046965" w="891803">
                  <a:moveTo>
                    <a:pt x="23457" y="0"/>
                  </a:moveTo>
                  <a:lnTo>
                    <a:pt x="868346" y="0"/>
                  </a:lnTo>
                  <a:cubicBezTo>
                    <a:pt x="881301" y="0"/>
                    <a:pt x="891803" y="10502"/>
                    <a:pt x="891803" y="23457"/>
                  </a:cubicBezTo>
                  <a:lnTo>
                    <a:pt x="891803" y="1023508"/>
                  </a:lnTo>
                  <a:cubicBezTo>
                    <a:pt x="891803" y="1029729"/>
                    <a:pt x="889332" y="1035696"/>
                    <a:pt x="884933" y="1040095"/>
                  </a:cubicBezTo>
                  <a:cubicBezTo>
                    <a:pt x="880534" y="1044494"/>
                    <a:pt x="874568" y="1046965"/>
                    <a:pt x="868346" y="1046965"/>
                  </a:cubicBezTo>
                  <a:lnTo>
                    <a:pt x="23457" y="1046965"/>
                  </a:lnTo>
                  <a:cubicBezTo>
                    <a:pt x="17236" y="1046965"/>
                    <a:pt x="11269" y="1044494"/>
                    <a:pt x="6870" y="1040095"/>
                  </a:cubicBezTo>
                  <a:cubicBezTo>
                    <a:pt x="2471" y="1035696"/>
                    <a:pt x="0" y="1029729"/>
                    <a:pt x="0" y="1023508"/>
                  </a:cubicBezTo>
                  <a:lnTo>
                    <a:pt x="0" y="23457"/>
                  </a:lnTo>
                  <a:cubicBezTo>
                    <a:pt x="0" y="17236"/>
                    <a:pt x="2471" y="11269"/>
                    <a:pt x="6870" y="6870"/>
                  </a:cubicBezTo>
                  <a:cubicBezTo>
                    <a:pt x="11269" y="2471"/>
                    <a:pt x="17236" y="0"/>
                    <a:pt x="23457" y="0"/>
                  </a:cubicBezTo>
                  <a:close/>
                </a:path>
              </a:pathLst>
            </a:custGeom>
            <a:blipFill>
              <a:blip r:embed="rId2"/>
              <a:stretch>
                <a:fillRect l="-54354" t="0" r="-54354" b="0"/>
              </a:stretch>
            </a:blipFill>
          </p:spPr>
        </p:sp>
      </p:grpSp>
      <p:grpSp>
        <p:nvGrpSpPr>
          <p:cNvPr name="Group 16" id="16"/>
          <p:cNvGrpSpPr/>
          <p:nvPr/>
        </p:nvGrpSpPr>
        <p:grpSpPr>
          <a:xfrm rot="0">
            <a:off x="8079158" y="2314056"/>
            <a:ext cx="980951" cy="61033"/>
            <a:chOff x="0" y="0"/>
            <a:chExt cx="258358" cy="16074"/>
          </a:xfrm>
        </p:grpSpPr>
        <p:sp>
          <p:nvSpPr>
            <p:cNvPr name="Freeform 17" id="17"/>
            <p:cNvSpPr/>
            <p:nvPr/>
          </p:nvSpPr>
          <p:spPr>
            <a:xfrm flipH="false" flipV="false" rot="0">
              <a:off x="0" y="0"/>
              <a:ext cx="258358" cy="16074"/>
            </a:xfrm>
            <a:custGeom>
              <a:avLst/>
              <a:gdLst/>
              <a:ahLst/>
              <a:cxnLst/>
              <a:rect r="r" b="b" t="t" l="l"/>
              <a:pathLst>
                <a:path h="16074" w="258358">
                  <a:moveTo>
                    <a:pt x="8037" y="0"/>
                  </a:moveTo>
                  <a:lnTo>
                    <a:pt x="250320" y="0"/>
                  </a:lnTo>
                  <a:cubicBezTo>
                    <a:pt x="252452" y="0"/>
                    <a:pt x="254496" y="847"/>
                    <a:pt x="256003" y="2354"/>
                  </a:cubicBezTo>
                  <a:cubicBezTo>
                    <a:pt x="257511" y="3861"/>
                    <a:pt x="258358" y="5906"/>
                    <a:pt x="258358" y="8037"/>
                  </a:cubicBezTo>
                  <a:lnTo>
                    <a:pt x="258358" y="8037"/>
                  </a:lnTo>
                  <a:cubicBezTo>
                    <a:pt x="258358" y="12476"/>
                    <a:pt x="254759" y="16074"/>
                    <a:pt x="250320" y="16074"/>
                  </a:cubicBezTo>
                  <a:lnTo>
                    <a:pt x="8037" y="16074"/>
                  </a:lnTo>
                  <a:cubicBezTo>
                    <a:pt x="3598" y="16074"/>
                    <a:pt x="0" y="12476"/>
                    <a:pt x="0" y="8037"/>
                  </a:cubicBezTo>
                  <a:lnTo>
                    <a:pt x="0" y="8037"/>
                  </a:lnTo>
                  <a:cubicBezTo>
                    <a:pt x="0" y="3598"/>
                    <a:pt x="3598" y="0"/>
                    <a:pt x="8037" y="0"/>
                  </a:cubicBezTo>
                  <a:close/>
                </a:path>
              </a:pathLst>
            </a:custGeom>
            <a:solidFill>
              <a:srgbClr val="7AC4FF"/>
            </a:solidFill>
          </p:spPr>
        </p:sp>
        <p:sp>
          <p:nvSpPr>
            <p:cNvPr name="TextBox 18" id="18"/>
            <p:cNvSpPr txBox="true"/>
            <p:nvPr/>
          </p:nvSpPr>
          <p:spPr>
            <a:xfrm>
              <a:off x="0" y="-38100"/>
              <a:ext cx="258358" cy="54174"/>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9102581" y="2314056"/>
            <a:ext cx="99063" cy="61033"/>
            <a:chOff x="0" y="0"/>
            <a:chExt cx="812800" cy="500767"/>
          </a:xfrm>
        </p:grpSpPr>
        <p:sp>
          <p:nvSpPr>
            <p:cNvPr name="Freeform 20" id="20"/>
            <p:cNvSpPr/>
            <p:nvPr/>
          </p:nvSpPr>
          <p:spPr>
            <a:xfrm flipH="false" flipV="false" rot="0">
              <a:off x="0" y="0"/>
              <a:ext cx="812800" cy="500767"/>
            </a:xfrm>
            <a:custGeom>
              <a:avLst/>
              <a:gdLst/>
              <a:ahLst/>
              <a:cxnLst/>
              <a:rect r="r" b="b" t="t" l="l"/>
              <a:pathLst>
                <a:path h="500767" w="812800">
                  <a:moveTo>
                    <a:pt x="406400" y="0"/>
                  </a:moveTo>
                  <a:cubicBezTo>
                    <a:pt x="181951" y="0"/>
                    <a:pt x="0" y="112101"/>
                    <a:pt x="0" y="250384"/>
                  </a:cubicBezTo>
                  <a:cubicBezTo>
                    <a:pt x="0" y="388667"/>
                    <a:pt x="181951" y="500767"/>
                    <a:pt x="406400" y="500767"/>
                  </a:cubicBezTo>
                  <a:cubicBezTo>
                    <a:pt x="630849" y="500767"/>
                    <a:pt x="812800" y="388667"/>
                    <a:pt x="812800" y="250384"/>
                  </a:cubicBezTo>
                  <a:cubicBezTo>
                    <a:pt x="812800" y="112101"/>
                    <a:pt x="630849" y="0"/>
                    <a:pt x="406400" y="0"/>
                  </a:cubicBezTo>
                  <a:close/>
                </a:path>
              </a:pathLst>
            </a:custGeom>
            <a:solidFill>
              <a:srgbClr val="7AC4FF"/>
            </a:solidFill>
          </p:spPr>
        </p:sp>
        <p:sp>
          <p:nvSpPr>
            <p:cNvPr name="TextBox 21" id="21"/>
            <p:cNvSpPr txBox="true"/>
            <p:nvPr/>
          </p:nvSpPr>
          <p:spPr>
            <a:xfrm>
              <a:off x="76200" y="8847"/>
              <a:ext cx="660400" cy="444974"/>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8079158" y="1173659"/>
            <a:ext cx="9180142" cy="762001"/>
          </a:xfrm>
          <a:prstGeom prst="rect">
            <a:avLst/>
          </a:prstGeom>
        </p:spPr>
        <p:txBody>
          <a:bodyPr anchor="t" rtlCol="false" tIns="0" lIns="0" bIns="0" rIns="0">
            <a:spAutoFit/>
          </a:bodyPr>
          <a:lstStyle/>
          <a:p>
            <a:pPr algn="l">
              <a:lnSpc>
                <a:spcPts val="6299"/>
              </a:lnSpc>
              <a:spcBef>
                <a:spcPct val="0"/>
              </a:spcBef>
            </a:pPr>
            <a:r>
              <a:rPr lang="en-US" sz="4499" b="true">
                <a:solidFill>
                  <a:srgbClr val="FFFFFF"/>
                </a:solidFill>
                <a:latin typeface="Century Gothic Paneuropean Bold"/>
                <a:ea typeface="Century Gothic Paneuropean Bold"/>
                <a:cs typeface="Century Gothic Paneuropean Bold"/>
                <a:sym typeface="Century Gothic Paneuropean Bold"/>
              </a:rPr>
              <a:t>Overview of DeFi Tokens</a:t>
            </a:r>
          </a:p>
        </p:txBody>
      </p:sp>
      <p:sp>
        <p:nvSpPr>
          <p:cNvPr name="TextBox 23" id="23"/>
          <p:cNvSpPr txBox="true"/>
          <p:nvPr/>
        </p:nvSpPr>
        <p:spPr>
          <a:xfrm rot="0">
            <a:off x="8079158" y="2717989"/>
            <a:ext cx="9051304" cy="6615187"/>
          </a:xfrm>
          <a:prstGeom prst="rect">
            <a:avLst/>
          </a:prstGeom>
        </p:spPr>
        <p:txBody>
          <a:bodyPr anchor="t" rtlCol="false" tIns="0" lIns="0" bIns="0" rIns="0">
            <a:spAutoFit/>
          </a:bodyPr>
          <a:lstStyle/>
          <a:p>
            <a:pPr algn="l">
              <a:lnSpc>
                <a:spcPts val="3088"/>
              </a:lnSpc>
            </a:pPr>
            <a:r>
              <a:rPr lang="en-US" sz="2205">
                <a:solidFill>
                  <a:srgbClr val="FFFFFF"/>
                </a:solidFill>
                <a:latin typeface="Open Sans"/>
                <a:ea typeface="Open Sans"/>
                <a:cs typeface="Open Sans"/>
                <a:sym typeface="Open Sans"/>
              </a:rPr>
              <a:t>Decentralized blockchain networks use DeFi tokens as a mechanism to operate decentralized financial services. DeFi tokens enable decentralized applications (dApps) to function as trustless peer-to-peer systems through their peer-to-peer operations because they differ from traditional centralized financial institutions. Users can apply DeFi tokens to different protocols because they serve multiple functions including staking, governance operations, liquidity supply and lending among others.</a:t>
            </a:r>
          </a:p>
          <a:p>
            <a:pPr algn="l">
              <a:lnSpc>
                <a:spcPts val="3088"/>
              </a:lnSpc>
            </a:pPr>
          </a:p>
          <a:p>
            <a:pPr algn="l">
              <a:lnSpc>
                <a:spcPts val="3088"/>
              </a:lnSpc>
              <a:spcBef>
                <a:spcPct val="0"/>
              </a:spcBef>
            </a:pPr>
            <a:r>
              <a:rPr lang="en-US" sz="2205">
                <a:solidFill>
                  <a:srgbClr val="FFFFFF"/>
                </a:solidFill>
                <a:latin typeface="Open Sans"/>
                <a:ea typeface="Open Sans"/>
                <a:cs typeface="Open Sans"/>
                <a:sym typeface="Open Sans"/>
              </a:rPr>
              <a:t>DeFi tokens brought about a major financial transformation that enables users to operate their finances without needing traditional financial establishments as middlemen. The tokens available through DeFi such as Uniswap (UNI), Aave (AAVE) and Chainlink (LINK) have demonstrated their capacity for substantial gains which draws users from individuals to institutions. Launching a new DeFi token demands complicated processes along with significant risks due to its nature.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1072A"/>
        </a:solidFill>
      </p:bgPr>
    </p:bg>
    <p:spTree>
      <p:nvGrpSpPr>
        <p:cNvPr id="1" name=""/>
        <p:cNvGrpSpPr/>
        <p:nvPr/>
      </p:nvGrpSpPr>
      <p:grpSpPr>
        <a:xfrm>
          <a:off x="0" y="0"/>
          <a:ext cx="0" cy="0"/>
          <a:chOff x="0" y="0"/>
          <a:chExt cx="0" cy="0"/>
        </a:xfrm>
      </p:grpSpPr>
      <p:grpSp>
        <p:nvGrpSpPr>
          <p:cNvPr name="Group 2" id="2"/>
          <p:cNvGrpSpPr/>
          <p:nvPr/>
        </p:nvGrpSpPr>
        <p:grpSpPr>
          <a:xfrm rot="0">
            <a:off x="17293116" y="558575"/>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0678"/>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923161" y="8528621"/>
            <a:ext cx="729679" cy="72967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3851646" y="1397135"/>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65225" y="0"/>
                  </a:moveTo>
                  <a:lnTo>
                    <a:pt x="747575" y="0"/>
                  </a:lnTo>
                  <a:cubicBezTo>
                    <a:pt x="783598" y="0"/>
                    <a:pt x="812800" y="29202"/>
                    <a:pt x="812800" y="65225"/>
                  </a:cubicBezTo>
                  <a:lnTo>
                    <a:pt x="812800" y="747575"/>
                  </a:lnTo>
                  <a:cubicBezTo>
                    <a:pt x="812800" y="783598"/>
                    <a:pt x="783598" y="812800"/>
                    <a:pt x="747575" y="812800"/>
                  </a:cubicBezTo>
                  <a:lnTo>
                    <a:pt x="65225" y="812800"/>
                  </a:lnTo>
                  <a:cubicBezTo>
                    <a:pt x="29202" y="812800"/>
                    <a:pt x="0" y="783598"/>
                    <a:pt x="0" y="747575"/>
                  </a:cubicBezTo>
                  <a:lnTo>
                    <a:pt x="0" y="65225"/>
                  </a:lnTo>
                  <a:cubicBezTo>
                    <a:pt x="0" y="29202"/>
                    <a:pt x="29202" y="0"/>
                    <a:pt x="65225" y="0"/>
                  </a:cubicBezTo>
                  <a:close/>
                </a:path>
              </a:pathLst>
            </a:custGeom>
            <a:solidFill>
              <a:srgbClr val="7AC4FF"/>
            </a:solidFill>
          </p:spPr>
        </p:sp>
        <p:sp>
          <p:nvSpPr>
            <p:cNvPr name="TextBox 13" id="13"/>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9371064" y="2708749"/>
            <a:ext cx="6460696" cy="6918669"/>
            <a:chOff x="0" y="0"/>
            <a:chExt cx="758998" cy="812800"/>
          </a:xfrm>
        </p:grpSpPr>
        <p:sp>
          <p:nvSpPr>
            <p:cNvPr name="Freeform 15" id="15"/>
            <p:cNvSpPr/>
            <p:nvPr/>
          </p:nvSpPr>
          <p:spPr>
            <a:xfrm flipH="false" flipV="false" rot="0">
              <a:off x="0" y="0"/>
              <a:ext cx="758998" cy="812800"/>
            </a:xfrm>
            <a:custGeom>
              <a:avLst/>
              <a:gdLst/>
              <a:ahLst/>
              <a:cxnLst/>
              <a:rect r="r" b="b" t="t" l="l"/>
              <a:pathLst>
                <a:path h="812800" w="758998">
                  <a:moveTo>
                    <a:pt x="27561" y="0"/>
                  </a:moveTo>
                  <a:lnTo>
                    <a:pt x="731436" y="0"/>
                  </a:lnTo>
                  <a:cubicBezTo>
                    <a:pt x="738746" y="0"/>
                    <a:pt x="745756" y="2904"/>
                    <a:pt x="750925" y="8072"/>
                  </a:cubicBezTo>
                  <a:cubicBezTo>
                    <a:pt x="756094" y="13241"/>
                    <a:pt x="758998" y="20251"/>
                    <a:pt x="758998" y="27561"/>
                  </a:cubicBezTo>
                  <a:lnTo>
                    <a:pt x="758998" y="785239"/>
                  </a:lnTo>
                  <a:cubicBezTo>
                    <a:pt x="758998" y="792549"/>
                    <a:pt x="756094" y="799559"/>
                    <a:pt x="750925" y="804728"/>
                  </a:cubicBezTo>
                  <a:cubicBezTo>
                    <a:pt x="745756" y="809896"/>
                    <a:pt x="738746" y="812800"/>
                    <a:pt x="731436" y="812800"/>
                  </a:cubicBezTo>
                  <a:lnTo>
                    <a:pt x="27561" y="812800"/>
                  </a:lnTo>
                  <a:cubicBezTo>
                    <a:pt x="20251" y="812800"/>
                    <a:pt x="13241" y="809896"/>
                    <a:pt x="8072" y="804728"/>
                  </a:cubicBezTo>
                  <a:cubicBezTo>
                    <a:pt x="2904" y="799559"/>
                    <a:pt x="0" y="792549"/>
                    <a:pt x="0" y="785239"/>
                  </a:cubicBezTo>
                  <a:lnTo>
                    <a:pt x="0" y="27561"/>
                  </a:lnTo>
                  <a:cubicBezTo>
                    <a:pt x="0" y="20251"/>
                    <a:pt x="2904" y="13241"/>
                    <a:pt x="8072" y="8072"/>
                  </a:cubicBezTo>
                  <a:cubicBezTo>
                    <a:pt x="13241" y="2904"/>
                    <a:pt x="20251" y="0"/>
                    <a:pt x="27561" y="0"/>
                  </a:cubicBezTo>
                  <a:close/>
                </a:path>
              </a:pathLst>
            </a:custGeom>
            <a:blipFill>
              <a:blip r:embed="rId2"/>
              <a:stretch>
                <a:fillRect l="0" t="-10633" r="-80632" b="-1958"/>
              </a:stretch>
            </a:blipFill>
          </p:spPr>
        </p:sp>
      </p:grpSp>
      <p:sp>
        <p:nvSpPr>
          <p:cNvPr name="TextBox 16" id="16"/>
          <p:cNvSpPr txBox="true"/>
          <p:nvPr/>
        </p:nvSpPr>
        <p:spPr>
          <a:xfrm rot="0">
            <a:off x="1028700" y="942975"/>
            <a:ext cx="9980278" cy="1659966"/>
          </a:xfrm>
          <a:prstGeom prst="rect">
            <a:avLst/>
          </a:prstGeom>
        </p:spPr>
        <p:txBody>
          <a:bodyPr anchor="t" rtlCol="false" tIns="0" lIns="0" bIns="0" rIns="0">
            <a:spAutoFit/>
          </a:bodyPr>
          <a:lstStyle/>
          <a:p>
            <a:pPr algn="l">
              <a:lnSpc>
                <a:spcPts val="6680"/>
              </a:lnSpc>
              <a:spcBef>
                <a:spcPct val="0"/>
              </a:spcBef>
            </a:pPr>
            <a:r>
              <a:rPr lang="en-US" sz="4772" b="true">
                <a:solidFill>
                  <a:srgbClr val="FFFFFF"/>
                </a:solidFill>
                <a:latin typeface="Century Gothic Paneuropean Bold"/>
                <a:ea typeface="Century Gothic Paneuropean Bold"/>
                <a:cs typeface="Century Gothic Paneuropean Bold"/>
                <a:sym typeface="Century Gothic Paneuropean Bold"/>
              </a:rPr>
              <a:t>Importance of Crypto Launchpad in Launching DeFi Tokens</a:t>
            </a:r>
          </a:p>
        </p:txBody>
      </p:sp>
      <p:grpSp>
        <p:nvGrpSpPr>
          <p:cNvPr name="Group 17" id="17"/>
          <p:cNvGrpSpPr/>
          <p:nvPr/>
        </p:nvGrpSpPr>
        <p:grpSpPr>
          <a:xfrm rot="0">
            <a:off x="1028700" y="2890653"/>
            <a:ext cx="980951" cy="99063"/>
            <a:chOff x="0" y="0"/>
            <a:chExt cx="258358" cy="26091"/>
          </a:xfrm>
        </p:grpSpPr>
        <p:sp>
          <p:nvSpPr>
            <p:cNvPr name="Freeform 18" id="18"/>
            <p:cNvSpPr/>
            <p:nvPr/>
          </p:nvSpPr>
          <p:spPr>
            <a:xfrm flipH="false" flipV="false" rot="0">
              <a:off x="0" y="0"/>
              <a:ext cx="258358" cy="26091"/>
            </a:xfrm>
            <a:custGeom>
              <a:avLst/>
              <a:gdLst/>
              <a:ahLst/>
              <a:cxnLst/>
              <a:rect r="r" b="b" t="t" l="l"/>
              <a:pathLst>
                <a:path h="26091" w="258358">
                  <a:moveTo>
                    <a:pt x="13045" y="0"/>
                  </a:moveTo>
                  <a:lnTo>
                    <a:pt x="245312" y="0"/>
                  </a:lnTo>
                  <a:cubicBezTo>
                    <a:pt x="248772" y="0"/>
                    <a:pt x="252090" y="1374"/>
                    <a:pt x="254537" y="3821"/>
                  </a:cubicBezTo>
                  <a:cubicBezTo>
                    <a:pt x="256983" y="6267"/>
                    <a:pt x="258358" y="9585"/>
                    <a:pt x="258358" y="13045"/>
                  </a:cubicBezTo>
                  <a:lnTo>
                    <a:pt x="258358" y="13045"/>
                  </a:lnTo>
                  <a:cubicBezTo>
                    <a:pt x="258358" y="20250"/>
                    <a:pt x="252517" y="26091"/>
                    <a:pt x="245312" y="26091"/>
                  </a:cubicBezTo>
                  <a:lnTo>
                    <a:pt x="13045" y="26091"/>
                  </a:lnTo>
                  <a:cubicBezTo>
                    <a:pt x="5841" y="26091"/>
                    <a:pt x="0" y="20250"/>
                    <a:pt x="0" y="13045"/>
                  </a:cubicBezTo>
                  <a:lnTo>
                    <a:pt x="0" y="13045"/>
                  </a:lnTo>
                  <a:cubicBezTo>
                    <a:pt x="0" y="5841"/>
                    <a:pt x="5841" y="0"/>
                    <a:pt x="13045" y="0"/>
                  </a:cubicBezTo>
                  <a:close/>
                </a:path>
              </a:pathLst>
            </a:custGeom>
            <a:solidFill>
              <a:srgbClr val="7AC4FF"/>
            </a:solidFill>
          </p:spPr>
        </p:sp>
        <p:sp>
          <p:nvSpPr>
            <p:cNvPr name="TextBox 19" id="19"/>
            <p:cNvSpPr txBox="true"/>
            <p:nvPr/>
          </p:nvSpPr>
          <p:spPr>
            <a:xfrm>
              <a:off x="0" y="-38100"/>
              <a:ext cx="258358" cy="64191"/>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2052123" y="2890653"/>
            <a:ext cx="99063" cy="99063"/>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22" id="2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23" id="23"/>
          <p:cNvSpPr txBox="true"/>
          <p:nvPr/>
        </p:nvSpPr>
        <p:spPr>
          <a:xfrm rot="0">
            <a:off x="1952895" y="3782598"/>
            <a:ext cx="4828351"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Access to a Broad Investor Base</a:t>
            </a:r>
          </a:p>
        </p:txBody>
      </p:sp>
      <p:grpSp>
        <p:nvGrpSpPr>
          <p:cNvPr name="Group 24" id="24"/>
          <p:cNvGrpSpPr/>
          <p:nvPr/>
        </p:nvGrpSpPr>
        <p:grpSpPr>
          <a:xfrm rot="0">
            <a:off x="1028700" y="3653830"/>
            <a:ext cx="712158" cy="712158"/>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26" id="2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1181816" y="3874709"/>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
        <p:nvSpPr>
          <p:cNvPr name="TextBox 28" id="28"/>
          <p:cNvSpPr txBox="true"/>
          <p:nvPr/>
        </p:nvSpPr>
        <p:spPr>
          <a:xfrm rot="0">
            <a:off x="1952895" y="5143344"/>
            <a:ext cx="4828351"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Credibility and Trust</a:t>
            </a:r>
          </a:p>
        </p:txBody>
      </p:sp>
      <p:grpSp>
        <p:nvGrpSpPr>
          <p:cNvPr name="Group 29" id="29"/>
          <p:cNvGrpSpPr/>
          <p:nvPr/>
        </p:nvGrpSpPr>
        <p:grpSpPr>
          <a:xfrm rot="0">
            <a:off x="1028700" y="5014576"/>
            <a:ext cx="712158" cy="712158"/>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31" id="3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32" id="32"/>
          <p:cNvSpPr txBox="true"/>
          <p:nvPr/>
        </p:nvSpPr>
        <p:spPr>
          <a:xfrm rot="0">
            <a:off x="1181816" y="5235456"/>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
        <p:nvSpPr>
          <p:cNvPr name="TextBox 33" id="33"/>
          <p:cNvSpPr txBox="true"/>
          <p:nvPr/>
        </p:nvSpPr>
        <p:spPr>
          <a:xfrm rot="0">
            <a:off x="1952895" y="6502370"/>
            <a:ext cx="5623579"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Marketing and Community Building</a:t>
            </a:r>
          </a:p>
        </p:txBody>
      </p:sp>
      <p:grpSp>
        <p:nvGrpSpPr>
          <p:cNvPr name="Group 34" id="34"/>
          <p:cNvGrpSpPr/>
          <p:nvPr/>
        </p:nvGrpSpPr>
        <p:grpSpPr>
          <a:xfrm rot="0">
            <a:off x="1028700" y="6373602"/>
            <a:ext cx="712158" cy="712158"/>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36" id="3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37" id="37"/>
          <p:cNvSpPr txBox="true"/>
          <p:nvPr/>
        </p:nvSpPr>
        <p:spPr>
          <a:xfrm rot="0">
            <a:off x="1181816" y="6594481"/>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
        <p:nvSpPr>
          <p:cNvPr name="TextBox 38" id="38"/>
          <p:cNvSpPr txBox="true"/>
          <p:nvPr/>
        </p:nvSpPr>
        <p:spPr>
          <a:xfrm rot="0">
            <a:off x="1952895" y="7861396"/>
            <a:ext cx="4828351"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Liquidity and Trading Support</a:t>
            </a:r>
          </a:p>
        </p:txBody>
      </p:sp>
      <p:grpSp>
        <p:nvGrpSpPr>
          <p:cNvPr name="Group 39" id="39"/>
          <p:cNvGrpSpPr/>
          <p:nvPr/>
        </p:nvGrpSpPr>
        <p:grpSpPr>
          <a:xfrm rot="0">
            <a:off x="1028700" y="7732628"/>
            <a:ext cx="712158" cy="712158"/>
            <a:chOff x="0" y="0"/>
            <a:chExt cx="812800" cy="812800"/>
          </a:xfrm>
        </p:grpSpPr>
        <p:sp>
          <p:nvSpPr>
            <p:cNvPr name="Freeform 40" id="4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41" id="4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42" id="42"/>
          <p:cNvSpPr txBox="true"/>
          <p:nvPr/>
        </p:nvSpPr>
        <p:spPr>
          <a:xfrm rot="0">
            <a:off x="1181816" y="7953507"/>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
        <p:nvSpPr>
          <p:cNvPr name="TextBox 43" id="43"/>
          <p:cNvSpPr txBox="true"/>
          <p:nvPr/>
        </p:nvSpPr>
        <p:spPr>
          <a:xfrm rot="0">
            <a:off x="1952895" y="9220421"/>
            <a:ext cx="4828351"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Compliance and Security</a:t>
            </a:r>
          </a:p>
        </p:txBody>
      </p:sp>
      <p:grpSp>
        <p:nvGrpSpPr>
          <p:cNvPr name="Group 44" id="44"/>
          <p:cNvGrpSpPr/>
          <p:nvPr/>
        </p:nvGrpSpPr>
        <p:grpSpPr>
          <a:xfrm rot="0">
            <a:off x="1028700" y="9091653"/>
            <a:ext cx="712158" cy="712158"/>
            <a:chOff x="0" y="0"/>
            <a:chExt cx="812800" cy="812800"/>
          </a:xfrm>
        </p:grpSpPr>
        <p:sp>
          <p:nvSpPr>
            <p:cNvPr name="Freeform 45" id="4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46" id="4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47" id="47"/>
          <p:cNvSpPr txBox="true"/>
          <p:nvPr/>
        </p:nvSpPr>
        <p:spPr>
          <a:xfrm rot="0">
            <a:off x="1181816" y="9312533"/>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1072A"/>
        </a:solidFill>
      </p:bgPr>
    </p:bg>
    <p:spTree>
      <p:nvGrpSpPr>
        <p:cNvPr id="1" name=""/>
        <p:cNvGrpSpPr/>
        <p:nvPr/>
      </p:nvGrpSpPr>
      <p:grpSpPr>
        <a:xfrm>
          <a:off x="0" y="0"/>
          <a:ext cx="0" cy="0"/>
          <a:chOff x="0" y="0"/>
          <a:chExt cx="0" cy="0"/>
        </a:xfrm>
      </p:grpSpPr>
      <p:grpSp>
        <p:nvGrpSpPr>
          <p:cNvPr name="Group 2" id="2"/>
          <p:cNvGrpSpPr/>
          <p:nvPr/>
        </p:nvGrpSpPr>
        <p:grpSpPr>
          <a:xfrm rot="0">
            <a:off x="17293116" y="558575"/>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0678"/>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923161" y="8528621"/>
            <a:ext cx="729679" cy="72967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3851646" y="1397135"/>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65225" y="0"/>
                  </a:moveTo>
                  <a:lnTo>
                    <a:pt x="747575" y="0"/>
                  </a:lnTo>
                  <a:cubicBezTo>
                    <a:pt x="783598" y="0"/>
                    <a:pt x="812800" y="29202"/>
                    <a:pt x="812800" y="65225"/>
                  </a:cubicBezTo>
                  <a:lnTo>
                    <a:pt x="812800" y="747575"/>
                  </a:lnTo>
                  <a:cubicBezTo>
                    <a:pt x="812800" y="783598"/>
                    <a:pt x="783598" y="812800"/>
                    <a:pt x="747575" y="812800"/>
                  </a:cubicBezTo>
                  <a:lnTo>
                    <a:pt x="65225" y="812800"/>
                  </a:lnTo>
                  <a:cubicBezTo>
                    <a:pt x="29202" y="812800"/>
                    <a:pt x="0" y="783598"/>
                    <a:pt x="0" y="747575"/>
                  </a:cubicBezTo>
                  <a:lnTo>
                    <a:pt x="0" y="65225"/>
                  </a:lnTo>
                  <a:cubicBezTo>
                    <a:pt x="0" y="29202"/>
                    <a:pt x="29202" y="0"/>
                    <a:pt x="65225" y="0"/>
                  </a:cubicBezTo>
                  <a:close/>
                </a:path>
              </a:pathLst>
            </a:custGeom>
            <a:solidFill>
              <a:srgbClr val="7AC4FF"/>
            </a:solidFill>
          </p:spPr>
        </p:sp>
        <p:sp>
          <p:nvSpPr>
            <p:cNvPr name="TextBox 13" id="13"/>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9371064" y="2708749"/>
            <a:ext cx="6460696" cy="6918669"/>
            <a:chOff x="0" y="0"/>
            <a:chExt cx="758998" cy="812800"/>
          </a:xfrm>
        </p:grpSpPr>
        <p:sp>
          <p:nvSpPr>
            <p:cNvPr name="Freeform 15" id="15"/>
            <p:cNvSpPr/>
            <p:nvPr/>
          </p:nvSpPr>
          <p:spPr>
            <a:xfrm flipH="false" flipV="false" rot="0">
              <a:off x="0" y="0"/>
              <a:ext cx="758998" cy="812800"/>
            </a:xfrm>
            <a:custGeom>
              <a:avLst/>
              <a:gdLst/>
              <a:ahLst/>
              <a:cxnLst/>
              <a:rect r="r" b="b" t="t" l="l"/>
              <a:pathLst>
                <a:path h="812800" w="758998">
                  <a:moveTo>
                    <a:pt x="27561" y="0"/>
                  </a:moveTo>
                  <a:lnTo>
                    <a:pt x="731436" y="0"/>
                  </a:lnTo>
                  <a:cubicBezTo>
                    <a:pt x="738746" y="0"/>
                    <a:pt x="745756" y="2904"/>
                    <a:pt x="750925" y="8072"/>
                  </a:cubicBezTo>
                  <a:cubicBezTo>
                    <a:pt x="756094" y="13241"/>
                    <a:pt x="758998" y="20251"/>
                    <a:pt x="758998" y="27561"/>
                  </a:cubicBezTo>
                  <a:lnTo>
                    <a:pt x="758998" y="785239"/>
                  </a:lnTo>
                  <a:cubicBezTo>
                    <a:pt x="758998" y="792549"/>
                    <a:pt x="756094" y="799559"/>
                    <a:pt x="750925" y="804728"/>
                  </a:cubicBezTo>
                  <a:cubicBezTo>
                    <a:pt x="745756" y="809896"/>
                    <a:pt x="738746" y="812800"/>
                    <a:pt x="731436" y="812800"/>
                  </a:cubicBezTo>
                  <a:lnTo>
                    <a:pt x="27561" y="812800"/>
                  </a:lnTo>
                  <a:cubicBezTo>
                    <a:pt x="20251" y="812800"/>
                    <a:pt x="13241" y="809896"/>
                    <a:pt x="8072" y="804728"/>
                  </a:cubicBezTo>
                  <a:cubicBezTo>
                    <a:pt x="2904" y="799559"/>
                    <a:pt x="0" y="792549"/>
                    <a:pt x="0" y="785239"/>
                  </a:cubicBezTo>
                  <a:lnTo>
                    <a:pt x="0" y="27561"/>
                  </a:lnTo>
                  <a:cubicBezTo>
                    <a:pt x="0" y="20251"/>
                    <a:pt x="2904" y="13241"/>
                    <a:pt x="8072" y="8072"/>
                  </a:cubicBezTo>
                  <a:cubicBezTo>
                    <a:pt x="13241" y="2904"/>
                    <a:pt x="20251" y="0"/>
                    <a:pt x="27561" y="0"/>
                  </a:cubicBezTo>
                  <a:close/>
                </a:path>
              </a:pathLst>
            </a:custGeom>
            <a:blipFill>
              <a:blip r:embed="rId2"/>
              <a:stretch>
                <a:fillRect l="-19299" t="0" r="-19299" b="0"/>
              </a:stretch>
            </a:blipFill>
          </p:spPr>
        </p:sp>
      </p:grpSp>
      <p:grpSp>
        <p:nvGrpSpPr>
          <p:cNvPr name="Group 16" id="16"/>
          <p:cNvGrpSpPr/>
          <p:nvPr/>
        </p:nvGrpSpPr>
        <p:grpSpPr>
          <a:xfrm rot="0">
            <a:off x="1028700" y="2890653"/>
            <a:ext cx="980951" cy="99063"/>
            <a:chOff x="0" y="0"/>
            <a:chExt cx="258358" cy="26091"/>
          </a:xfrm>
        </p:grpSpPr>
        <p:sp>
          <p:nvSpPr>
            <p:cNvPr name="Freeform 17" id="17"/>
            <p:cNvSpPr/>
            <p:nvPr/>
          </p:nvSpPr>
          <p:spPr>
            <a:xfrm flipH="false" flipV="false" rot="0">
              <a:off x="0" y="0"/>
              <a:ext cx="258358" cy="26091"/>
            </a:xfrm>
            <a:custGeom>
              <a:avLst/>
              <a:gdLst/>
              <a:ahLst/>
              <a:cxnLst/>
              <a:rect r="r" b="b" t="t" l="l"/>
              <a:pathLst>
                <a:path h="26091" w="258358">
                  <a:moveTo>
                    <a:pt x="13045" y="0"/>
                  </a:moveTo>
                  <a:lnTo>
                    <a:pt x="245312" y="0"/>
                  </a:lnTo>
                  <a:cubicBezTo>
                    <a:pt x="248772" y="0"/>
                    <a:pt x="252090" y="1374"/>
                    <a:pt x="254537" y="3821"/>
                  </a:cubicBezTo>
                  <a:cubicBezTo>
                    <a:pt x="256983" y="6267"/>
                    <a:pt x="258358" y="9585"/>
                    <a:pt x="258358" y="13045"/>
                  </a:cubicBezTo>
                  <a:lnTo>
                    <a:pt x="258358" y="13045"/>
                  </a:lnTo>
                  <a:cubicBezTo>
                    <a:pt x="258358" y="20250"/>
                    <a:pt x="252517" y="26091"/>
                    <a:pt x="245312" y="26091"/>
                  </a:cubicBezTo>
                  <a:lnTo>
                    <a:pt x="13045" y="26091"/>
                  </a:lnTo>
                  <a:cubicBezTo>
                    <a:pt x="5841" y="26091"/>
                    <a:pt x="0" y="20250"/>
                    <a:pt x="0" y="13045"/>
                  </a:cubicBezTo>
                  <a:lnTo>
                    <a:pt x="0" y="13045"/>
                  </a:lnTo>
                  <a:cubicBezTo>
                    <a:pt x="0" y="5841"/>
                    <a:pt x="5841" y="0"/>
                    <a:pt x="13045" y="0"/>
                  </a:cubicBezTo>
                  <a:close/>
                </a:path>
              </a:pathLst>
            </a:custGeom>
            <a:solidFill>
              <a:srgbClr val="7AC4FF"/>
            </a:solidFill>
          </p:spPr>
        </p:sp>
        <p:sp>
          <p:nvSpPr>
            <p:cNvPr name="TextBox 18" id="18"/>
            <p:cNvSpPr txBox="true"/>
            <p:nvPr/>
          </p:nvSpPr>
          <p:spPr>
            <a:xfrm>
              <a:off x="0" y="-38100"/>
              <a:ext cx="258358" cy="64191"/>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2052123" y="2890653"/>
            <a:ext cx="99063" cy="99063"/>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21" id="2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1028700" y="3653830"/>
            <a:ext cx="712158" cy="712158"/>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24" id="2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5" id="25"/>
          <p:cNvGrpSpPr/>
          <p:nvPr/>
        </p:nvGrpSpPr>
        <p:grpSpPr>
          <a:xfrm rot="0">
            <a:off x="1028700" y="5014576"/>
            <a:ext cx="712158" cy="712158"/>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27" id="2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8" id="28"/>
          <p:cNvGrpSpPr/>
          <p:nvPr/>
        </p:nvGrpSpPr>
        <p:grpSpPr>
          <a:xfrm rot="0">
            <a:off x="1028700" y="6373602"/>
            <a:ext cx="712158" cy="712158"/>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30" id="3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31" id="31"/>
          <p:cNvGrpSpPr/>
          <p:nvPr/>
        </p:nvGrpSpPr>
        <p:grpSpPr>
          <a:xfrm rot="0">
            <a:off x="1028700" y="7732628"/>
            <a:ext cx="712158" cy="712158"/>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33" id="3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34" id="34"/>
          <p:cNvGrpSpPr/>
          <p:nvPr/>
        </p:nvGrpSpPr>
        <p:grpSpPr>
          <a:xfrm rot="0">
            <a:off x="1028700" y="9091653"/>
            <a:ext cx="712158" cy="712158"/>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36" id="3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37" id="37"/>
          <p:cNvSpPr txBox="true"/>
          <p:nvPr/>
        </p:nvSpPr>
        <p:spPr>
          <a:xfrm rot="0">
            <a:off x="1028700" y="942975"/>
            <a:ext cx="9980278" cy="1659966"/>
          </a:xfrm>
          <a:prstGeom prst="rect">
            <a:avLst/>
          </a:prstGeom>
        </p:spPr>
        <p:txBody>
          <a:bodyPr anchor="t" rtlCol="false" tIns="0" lIns="0" bIns="0" rIns="0">
            <a:spAutoFit/>
          </a:bodyPr>
          <a:lstStyle/>
          <a:p>
            <a:pPr algn="l">
              <a:lnSpc>
                <a:spcPts val="6680"/>
              </a:lnSpc>
              <a:spcBef>
                <a:spcPct val="0"/>
              </a:spcBef>
            </a:pPr>
            <a:r>
              <a:rPr lang="en-US" sz="4772" b="true">
                <a:solidFill>
                  <a:srgbClr val="FFFFFF"/>
                </a:solidFill>
                <a:latin typeface="Century Gothic Paneuropean Bold"/>
                <a:ea typeface="Century Gothic Paneuropean Bold"/>
                <a:cs typeface="Century Gothic Paneuropean Bold"/>
                <a:sym typeface="Century Gothic Paneuropean Bold"/>
              </a:rPr>
              <a:t>Steps involved in Launching a DeFi Tokens in Crypto Launchpad</a:t>
            </a:r>
          </a:p>
        </p:txBody>
      </p:sp>
      <p:sp>
        <p:nvSpPr>
          <p:cNvPr name="TextBox 38" id="38"/>
          <p:cNvSpPr txBox="true"/>
          <p:nvPr/>
        </p:nvSpPr>
        <p:spPr>
          <a:xfrm rot="0">
            <a:off x="1952895" y="3782598"/>
            <a:ext cx="7191105"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Project Ideation and White Paper Development</a:t>
            </a:r>
          </a:p>
        </p:txBody>
      </p:sp>
      <p:sp>
        <p:nvSpPr>
          <p:cNvPr name="TextBox 39" id="39"/>
          <p:cNvSpPr txBox="true"/>
          <p:nvPr/>
        </p:nvSpPr>
        <p:spPr>
          <a:xfrm rot="0">
            <a:off x="1181816" y="3874709"/>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
        <p:nvSpPr>
          <p:cNvPr name="TextBox 40" id="40"/>
          <p:cNvSpPr txBox="true"/>
          <p:nvPr/>
        </p:nvSpPr>
        <p:spPr>
          <a:xfrm rot="0">
            <a:off x="1952895" y="5143344"/>
            <a:ext cx="5781844"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Selecting a Right Crypto Launchpad</a:t>
            </a:r>
          </a:p>
        </p:txBody>
      </p:sp>
      <p:sp>
        <p:nvSpPr>
          <p:cNvPr name="TextBox 41" id="41"/>
          <p:cNvSpPr txBox="true"/>
          <p:nvPr/>
        </p:nvSpPr>
        <p:spPr>
          <a:xfrm rot="0">
            <a:off x="1181816" y="5235456"/>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
        <p:nvSpPr>
          <p:cNvPr name="TextBox 42" id="42"/>
          <p:cNvSpPr txBox="true"/>
          <p:nvPr/>
        </p:nvSpPr>
        <p:spPr>
          <a:xfrm rot="0">
            <a:off x="1952895" y="6502370"/>
            <a:ext cx="6558002"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Design Tokenomics and Governance Model</a:t>
            </a:r>
          </a:p>
        </p:txBody>
      </p:sp>
      <p:sp>
        <p:nvSpPr>
          <p:cNvPr name="TextBox 43" id="43"/>
          <p:cNvSpPr txBox="true"/>
          <p:nvPr/>
        </p:nvSpPr>
        <p:spPr>
          <a:xfrm rot="0">
            <a:off x="1181816" y="6594481"/>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
        <p:nvSpPr>
          <p:cNvPr name="TextBox 44" id="44"/>
          <p:cNvSpPr txBox="true"/>
          <p:nvPr/>
        </p:nvSpPr>
        <p:spPr>
          <a:xfrm rot="0">
            <a:off x="1952895" y="7861396"/>
            <a:ext cx="4828351"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Prepare for the Token Sale</a:t>
            </a:r>
          </a:p>
        </p:txBody>
      </p:sp>
      <p:sp>
        <p:nvSpPr>
          <p:cNvPr name="TextBox 45" id="45"/>
          <p:cNvSpPr txBox="true"/>
          <p:nvPr/>
        </p:nvSpPr>
        <p:spPr>
          <a:xfrm rot="0">
            <a:off x="1181816" y="7953507"/>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
        <p:nvSpPr>
          <p:cNvPr name="TextBox 46" id="46"/>
          <p:cNvSpPr txBox="true"/>
          <p:nvPr/>
        </p:nvSpPr>
        <p:spPr>
          <a:xfrm rot="0">
            <a:off x="1952895" y="9220421"/>
            <a:ext cx="4828351" cy="406997"/>
          </a:xfrm>
          <a:prstGeom prst="rect">
            <a:avLst/>
          </a:prstGeom>
        </p:spPr>
        <p:txBody>
          <a:bodyPr anchor="t" rtlCol="false" tIns="0" lIns="0" bIns="0" rIns="0">
            <a:spAutoFit/>
          </a:bodyPr>
          <a:lstStyle/>
          <a:p>
            <a:pPr algn="l">
              <a:lnSpc>
                <a:spcPts val="3336"/>
              </a:lnSpc>
              <a:spcBef>
                <a:spcPct val="0"/>
              </a:spcBef>
            </a:pPr>
            <a:r>
              <a:rPr lang="en-US" b="true" sz="2382">
                <a:solidFill>
                  <a:srgbClr val="FFFFFF"/>
                </a:solidFill>
                <a:latin typeface="Open Sans Bold"/>
                <a:ea typeface="Open Sans Bold"/>
                <a:cs typeface="Open Sans Bold"/>
                <a:sym typeface="Open Sans Bold"/>
              </a:rPr>
              <a:t>Token Sale Launch</a:t>
            </a:r>
          </a:p>
        </p:txBody>
      </p:sp>
      <p:sp>
        <p:nvSpPr>
          <p:cNvPr name="TextBox 47" id="47"/>
          <p:cNvSpPr txBox="true"/>
          <p:nvPr/>
        </p:nvSpPr>
        <p:spPr>
          <a:xfrm rot="0">
            <a:off x="1181816" y="9312533"/>
            <a:ext cx="405925" cy="241824"/>
          </a:xfrm>
          <a:prstGeom prst="rect">
            <a:avLst/>
          </a:prstGeom>
        </p:spPr>
        <p:txBody>
          <a:bodyPr anchor="t" rtlCol="false" tIns="0" lIns="0" bIns="0" rIns="0">
            <a:spAutoFit/>
          </a:bodyPr>
          <a:lstStyle/>
          <a:p>
            <a:pPr algn="ctr">
              <a:lnSpc>
                <a:spcPts val="2002"/>
              </a:lnSpc>
              <a:spcBef>
                <a:spcPct val="0"/>
              </a:spcBef>
            </a:pPr>
            <a:r>
              <a:rPr lang="en-US" b="true" sz="1430">
                <a:solidFill>
                  <a:srgbClr val="01072A"/>
                </a:solidFill>
                <a:latin typeface="Open Sans Bold"/>
                <a:ea typeface="Open Sans Bold"/>
                <a:cs typeface="Open Sans Bold"/>
                <a:sym typeface="Open Sans Bold"/>
              </a:rPr>
              <a:t>01</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1072A"/>
        </a:solidFill>
      </p:bgPr>
    </p:bg>
    <p:spTree>
      <p:nvGrpSpPr>
        <p:cNvPr id="1" name=""/>
        <p:cNvGrpSpPr/>
        <p:nvPr/>
      </p:nvGrpSpPr>
      <p:grpSpPr>
        <a:xfrm>
          <a:off x="0" y="0"/>
          <a:ext cx="0" cy="0"/>
          <a:chOff x="0" y="0"/>
          <a:chExt cx="0" cy="0"/>
        </a:xfrm>
      </p:grpSpPr>
      <p:grpSp>
        <p:nvGrpSpPr>
          <p:cNvPr name="Group 2" id="2"/>
          <p:cNvGrpSpPr/>
          <p:nvPr/>
        </p:nvGrpSpPr>
        <p:grpSpPr>
          <a:xfrm rot="0">
            <a:off x="17293116" y="558575"/>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0678"/>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8741340" y="5864859"/>
            <a:ext cx="3086100" cy="308610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65225" y="0"/>
                  </a:moveTo>
                  <a:lnTo>
                    <a:pt x="747575" y="0"/>
                  </a:lnTo>
                  <a:cubicBezTo>
                    <a:pt x="783598" y="0"/>
                    <a:pt x="812800" y="29202"/>
                    <a:pt x="812800" y="65225"/>
                  </a:cubicBezTo>
                  <a:lnTo>
                    <a:pt x="812800" y="747575"/>
                  </a:lnTo>
                  <a:cubicBezTo>
                    <a:pt x="812800" y="783598"/>
                    <a:pt x="783598" y="812800"/>
                    <a:pt x="747575" y="812800"/>
                  </a:cubicBezTo>
                  <a:lnTo>
                    <a:pt x="65225" y="812800"/>
                  </a:lnTo>
                  <a:cubicBezTo>
                    <a:pt x="29202" y="812800"/>
                    <a:pt x="0" y="783598"/>
                    <a:pt x="0" y="747575"/>
                  </a:cubicBezTo>
                  <a:lnTo>
                    <a:pt x="0" y="65225"/>
                  </a:lnTo>
                  <a:cubicBezTo>
                    <a:pt x="0" y="29202"/>
                    <a:pt x="29202" y="0"/>
                    <a:pt x="65225" y="0"/>
                  </a:cubicBezTo>
                  <a:close/>
                </a:path>
              </a:pathLst>
            </a:custGeom>
            <a:solidFill>
              <a:srgbClr val="7AC4FF"/>
            </a:solidFill>
          </p:spPr>
        </p:sp>
        <p:sp>
          <p:nvSpPr>
            <p:cNvPr name="TextBox 10" id="10"/>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9335081" y="1974792"/>
            <a:ext cx="8952919" cy="6918669"/>
            <a:chOff x="0" y="0"/>
            <a:chExt cx="1051782" cy="812800"/>
          </a:xfrm>
        </p:grpSpPr>
        <p:sp>
          <p:nvSpPr>
            <p:cNvPr name="Freeform 12" id="12"/>
            <p:cNvSpPr/>
            <p:nvPr/>
          </p:nvSpPr>
          <p:spPr>
            <a:xfrm flipH="false" flipV="false" rot="0">
              <a:off x="0" y="0"/>
              <a:ext cx="1051782" cy="812800"/>
            </a:xfrm>
            <a:custGeom>
              <a:avLst/>
              <a:gdLst/>
              <a:ahLst/>
              <a:cxnLst/>
              <a:rect r="r" b="b" t="t" l="l"/>
              <a:pathLst>
                <a:path h="812800" w="1051782">
                  <a:moveTo>
                    <a:pt x="19889" y="0"/>
                  </a:moveTo>
                  <a:lnTo>
                    <a:pt x="1031893" y="0"/>
                  </a:lnTo>
                  <a:cubicBezTo>
                    <a:pt x="1042878" y="0"/>
                    <a:pt x="1051782" y="8905"/>
                    <a:pt x="1051782" y="19889"/>
                  </a:cubicBezTo>
                  <a:lnTo>
                    <a:pt x="1051782" y="792911"/>
                  </a:lnTo>
                  <a:cubicBezTo>
                    <a:pt x="1051782" y="798186"/>
                    <a:pt x="1049687" y="803245"/>
                    <a:pt x="1045957" y="806975"/>
                  </a:cubicBezTo>
                  <a:cubicBezTo>
                    <a:pt x="1042227" y="810705"/>
                    <a:pt x="1037168" y="812800"/>
                    <a:pt x="1031893" y="812800"/>
                  </a:cubicBezTo>
                  <a:lnTo>
                    <a:pt x="19889" y="812800"/>
                  </a:lnTo>
                  <a:cubicBezTo>
                    <a:pt x="14614" y="812800"/>
                    <a:pt x="9555" y="810705"/>
                    <a:pt x="5825" y="806975"/>
                  </a:cubicBezTo>
                  <a:cubicBezTo>
                    <a:pt x="2095" y="803245"/>
                    <a:pt x="0" y="798186"/>
                    <a:pt x="0" y="792911"/>
                  </a:cubicBezTo>
                  <a:lnTo>
                    <a:pt x="0" y="19889"/>
                  </a:lnTo>
                  <a:cubicBezTo>
                    <a:pt x="0" y="14614"/>
                    <a:pt x="2095" y="9555"/>
                    <a:pt x="5825" y="5825"/>
                  </a:cubicBezTo>
                  <a:cubicBezTo>
                    <a:pt x="9555" y="2095"/>
                    <a:pt x="14614" y="0"/>
                    <a:pt x="19889" y="0"/>
                  </a:cubicBezTo>
                  <a:close/>
                </a:path>
              </a:pathLst>
            </a:custGeom>
            <a:blipFill>
              <a:blip r:embed="rId2"/>
              <a:stretch>
                <a:fillRect l="0" t="-4325" r="0" b="-4325"/>
              </a:stretch>
            </a:blipFill>
          </p:spPr>
        </p:sp>
      </p:grpSp>
      <p:grpSp>
        <p:nvGrpSpPr>
          <p:cNvPr name="Group 13" id="13"/>
          <p:cNvGrpSpPr/>
          <p:nvPr/>
        </p:nvGrpSpPr>
        <p:grpSpPr>
          <a:xfrm rot="0">
            <a:off x="17923161" y="8528621"/>
            <a:ext cx="729679" cy="729679"/>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708673" y="2493197"/>
            <a:ext cx="980951" cy="99063"/>
            <a:chOff x="0" y="0"/>
            <a:chExt cx="258358" cy="26091"/>
          </a:xfrm>
        </p:grpSpPr>
        <p:sp>
          <p:nvSpPr>
            <p:cNvPr name="Freeform 17" id="17"/>
            <p:cNvSpPr/>
            <p:nvPr/>
          </p:nvSpPr>
          <p:spPr>
            <a:xfrm flipH="false" flipV="false" rot="0">
              <a:off x="0" y="0"/>
              <a:ext cx="258358" cy="26091"/>
            </a:xfrm>
            <a:custGeom>
              <a:avLst/>
              <a:gdLst/>
              <a:ahLst/>
              <a:cxnLst/>
              <a:rect r="r" b="b" t="t" l="l"/>
              <a:pathLst>
                <a:path h="26091" w="258358">
                  <a:moveTo>
                    <a:pt x="13045" y="0"/>
                  </a:moveTo>
                  <a:lnTo>
                    <a:pt x="245312" y="0"/>
                  </a:lnTo>
                  <a:cubicBezTo>
                    <a:pt x="248772" y="0"/>
                    <a:pt x="252090" y="1374"/>
                    <a:pt x="254537" y="3821"/>
                  </a:cubicBezTo>
                  <a:cubicBezTo>
                    <a:pt x="256983" y="6267"/>
                    <a:pt x="258358" y="9585"/>
                    <a:pt x="258358" y="13045"/>
                  </a:cubicBezTo>
                  <a:lnTo>
                    <a:pt x="258358" y="13045"/>
                  </a:lnTo>
                  <a:cubicBezTo>
                    <a:pt x="258358" y="20250"/>
                    <a:pt x="252517" y="26091"/>
                    <a:pt x="245312" y="26091"/>
                  </a:cubicBezTo>
                  <a:lnTo>
                    <a:pt x="13045" y="26091"/>
                  </a:lnTo>
                  <a:cubicBezTo>
                    <a:pt x="5841" y="26091"/>
                    <a:pt x="0" y="20250"/>
                    <a:pt x="0" y="13045"/>
                  </a:cubicBezTo>
                  <a:lnTo>
                    <a:pt x="0" y="13045"/>
                  </a:lnTo>
                  <a:cubicBezTo>
                    <a:pt x="0" y="5841"/>
                    <a:pt x="5841" y="0"/>
                    <a:pt x="13045" y="0"/>
                  </a:cubicBezTo>
                  <a:close/>
                </a:path>
              </a:pathLst>
            </a:custGeom>
            <a:solidFill>
              <a:srgbClr val="7AC4FF"/>
            </a:solidFill>
          </p:spPr>
        </p:sp>
        <p:sp>
          <p:nvSpPr>
            <p:cNvPr name="TextBox 18" id="18"/>
            <p:cNvSpPr txBox="true"/>
            <p:nvPr/>
          </p:nvSpPr>
          <p:spPr>
            <a:xfrm>
              <a:off x="0" y="-38100"/>
              <a:ext cx="258358" cy="64191"/>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1732095" y="2820040"/>
            <a:ext cx="99063" cy="99063"/>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21" id="2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708673" y="1243023"/>
            <a:ext cx="4700229" cy="1039668"/>
          </a:xfrm>
          <a:prstGeom prst="rect">
            <a:avLst/>
          </a:prstGeom>
        </p:spPr>
        <p:txBody>
          <a:bodyPr anchor="t" rtlCol="false" tIns="0" lIns="0" bIns="0" rIns="0">
            <a:spAutoFit/>
          </a:bodyPr>
          <a:lstStyle/>
          <a:p>
            <a:pPr algn="l">
              <a:lnSpc>
                <a:spcPts val="8500"/>
              </a:lnSpc>
              <a:spcBef>
                <a:spcPct val="0"/>
              </a:spcBef>
            </a:pPr>
            <a:r>
              <a:rPr lang="en-US" sz="6071" b="true">
                <a:solidFill>
                  <a:srgbClr val="FFFFFF"/>
                </a:solidFill>
                <a:latin typeface="Century Gothic Paneuropean Bold"/>
                <a:ea typeface="Century Gothic Paneuropean Bold"/>
                <a:cs typeface="Century Gothic Paneuropean Bold"/>
                <a:sym typeface="Century Gothic Paneuropean Bold"/>
              </a:rPr>
              <a:t>Conclusion</a:t>
            </a:r>
          </a:p>
        </p:txBody>
      </p:sp>
      <p:sp>
        <p:nvSpPr>
          <p:cNvPr name="TextBox 23" id="23"/>
          <p:cNvSpPr txBox="true"/>
          <p:nvPr/>
        </p:nvSpPr>
        <p:spPr>
          <a:xfrm rot="0">
            <a:off x="708673" y="3347302"/>
            <a:ext cx="7842168" cy="6157352"/>
          </a:xfrm>
          <a:prstGeom prst="rect">
            <a:avLst/>
          </a:prstGeom>
        </p:spPr>
        <p:txBody>
          <a:bodyPr anchor="t" rtlCol="false" tIns="0" lIns="0" bIns="0" rIns="0">
            <a:spAutoFit/>
          </a:bodyPr>
          <a:lstStyle/>
          <a:p>
            <a:pPr algn="l">
              <a:lnSpc>
                <a:spcPts val="3811"/>
              </a:lnSpc>
            </a:pPr>
            <a:r>
              <a:rPr lang="en-US" sz="2141">
                <a:solidFill>
                  <a:srgbClr val="FFFFFF"/>
                </a:solidFill>
                <a:latin typeface="Open Sans"/>
                <a:ea typeface="Open Sans"/>
                <a:cs typeface="Open Sans"/>
                <a:sym typeface="Open Sans"/>
              </a:rPr>
              <a:t>The DeFi ecosystem depends heavily on crypto launchpads which serve as core infrastructure for token projects and ecosystem fund acquisition alongside community creation. These platforms serve DeFi projects with vital assets and visibility together with a trust-based environment needed for effective token launches. </a:t>
            </a:r>
          </a:p>
          <a:p>
            <a:pPr algn="l">
              <a:lnSpc>
                <a:spcPts val="3811"/>
              </a:lnSpc>
            </a:pPr>
          </a:p>
          <a:p>
            <a:pPr algn="l">
              <a:lnSpc>
                <a:spcPts val="3811"/>
              </a:lnSpc>
            </a:pPr>
            <a:r>
              <a:rPr lang="en-US" sz="2141">
                <a:solidFill>
                  <a:srgbClr val="FFFFFF"/>
                </a:solidFill>
                <a:latin typeface="Open Sans"/>
                <a:ea typeface="Open Sans"/>
                <a:cs typeface="Open Sans"/>
                <a:sym typeface="Open Sans"/>
              </a:rPr>
              <a:t>The evolution of launchpads in the DeFi sector will expand its role toward more efficient decentralized and secure token launch platforms through upcoming innovative solutions. The understanding of launchpad services enables better management of DeFi networks and new blockchain project successes.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1072A"/>
        </a:solidFill>
      </p:bgPr>
    </p:bg>
    <p:spTree>
      <p:nvGrpSpPr>
        <p:cNvPr id="1" name=""/>
        <p:cNvGrpSpPr/>
        <p:nvPr/>
      </p:nvGrpSpPr>
      <p:grpSpPr>
        <a:xfrm>
          <a:off x="0" y="0"/>
          <a:ext cx="0" cy="0"/>
          <a:chOff x="0" y="0"/>
          <a:chExt cx="0" cy="0"/>
        </a:xfrm>
      </p:grpSpPr>
      <p:grpSp>
        <p:nvGrpSpPr>
          <p:cNvPr name="Group 2" id="2"/>
          <p:cNvGrpSpPr/>
          <p:nvPr/>
        </p:nvGrpSpPr>
        <p:grpSpPr>
          <a:xfrm rot="0">
            <a:off x="17293116" y="558575"/>
            <a:ext cx="397367" cy="28996"/>
            <a:chOff x="0" y="0"/>
            <a:chExt cx="128243" cy="9358"/>
          </a:xfrm>
        </p:grpSpPr>
        <p:sp>
          <p:nvSpPr>
            <p:cNvPr name="Freeform 3" id="3"/>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4" id="4"/>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293116" y="650678"/>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7AC4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923161" y="8528621"/>
            <a:ext cx="729679" cy="72967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6477452" y="7715250"/>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65225" y="0"/>
                  </a:moveTo>
                  <a:lnTo>
                    <a:pt x="747575" y="0"/>
                  </a:lnTo>
                  <a:cubicBezTo>
                    <a:pt x="783598" y="0"/>
                    <a:pt x="812800" y="29202"/>
                    <a:pt x="812800" y="65225"/>
                  </a:cubicBezTo>
                  <a:lnTo>
                    <a:pt x="812800" y="747575"/>
                  </a:lnTo>
                  <a:cubicBezTo>
                    <a:pt x="812800" y="783598"/>
                    <a:pt x="783598" y="812800"/>
                    <a:pt x="747575" y="812800"/>
                  </a:cubicBezTo>
                  <a:lnTo>
                    <a:pt x="65225" y="812800"/>
                  </a:lnTo>
                  <a:cubicBezTo>
                    <a:pt x="29202" y="812800"/>
                    <a:pt x="0" y="783598"/>
                    <a:pt x="0" y="747575"/>
                  </a:cubicBezTo>
                  <a:lnTo>
                    <a:pt x="0" y="65225"/>
                  </a:lnTo>
                  <a:cubicBezTo>
                    <a:pt x="0" y="29202"/>
                    <a:pt x="29202" y="0"/>
                    <a:pt x="65225" y="0"/>
                  </a:cubicBezTo>
                  <a:close/>
                </a:path>
              </a:pathLst>
            </a:custGeom>
            <a:solidFill>
              <a:srgbClr val="7AC4FF"/>
            </a:solidFill>
          </p:spPr>
        </p:sp>
        <p:sp>
          <p:nvSpPr>
            <p:cNvPr name="TextBox 13" id="13"/>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1240614" y="3421493"/>
            <a:ext cx="980951" cy="99063"/>
            <a:chOff x="0" y="0"/>
            <a:chExt cx="258358" cy="26091"/>
          </a:xfrm>
        </p:grpSpPr>
        <p:sp>
          <p:nvSpPr>
            <p:cNvPr name="Freeform 15" id="15"/>
            <p:cNvSpPr/>
            <p:nvPr/>
          </p:nvSpPr>
          <p:spPr>
            <a:xfrm flipH="false" flipV="false" rot="0">
              <a:off x="0" y="0"/>
              <a:ext cx="258358" cy="26091"/>
            </a:xfrm>
            <a:custGeom>
              <a:avLst/>
              <a:gdLst/>
              <a:ahLst/>
              <a:cxnLst/>
              <a:rect r="r" b="b" t="t" l="l"/>
              <a:pathLst>
                <a:path h="26091" w="258358">
                  <a:moveTo>
                    <a:pt x="13045" y="0"/>
                  </a:moveTo>
                  <a:lnTo>
                    <a:pt x="245312" y="0"/>
                  </a:lnTo>
                  <a:cubicBezTo>
                    <a:pt x="248772" y="0"/>
                    <a:pt x="252090" y="1374"/>
                    <a:pt x="254537" y="3821"/>
                  </a:cubicBezTo>
                  <a:cubicBezTo>
                    <a:pt x="256983" y="6267"/>
                    <a:pt x="258358" y="9585"/>
                    <a:pt x="258358" y="13045"/>
                  </a:cubicBezTo>
                  <a:lnTo>
                    <a:pt x="258358" y="13045"/>
                  </a:lnTo>
                  <a:cubicBezTo>
                    <a:pt x="258358" y="20250"/>
                    <a:pt x="252517" y="26091"/>
                    <a:pt x="245312" y="26091"/>
                  </a:cubicBezTo>
                  <a:lnTo>
                    <a:pt x="13045" y="26091"/>
                  </a:lnTo>
                  <a:cubicBezTo>
                    <a:pt x="5841" y="26091"/>
                    <a:pt x="0" y="20250"/>
                    <a:pt x="0" y="13045"/>
                  </a:cubicBezTo>
                  <a:lnTo>
                    <a:pt x="0" y="13045"/>
                  </a:lnTo>
                  <a:cubicBezTo>
                    <a:pt x="0" y="5841"/>
                    <a:pt x="5841" y="0"/>
                    <a:pt x="13045" y="0"/>
                  </a:cubicBezTo>
                  <a:close/>
                </a:path>
              </a:pathLst>
            </a:custGeom>
            <a:solidFill>
              <a:srgbClr val="7AC4FF"/>
            </a:solidFill>
          </p:spPr>
        </p:sp>
        <p:sp>
          <p:nvSpPr>
            <p:cNvPr name="TextBox 16" id="16"/>
            <p:cNvSpPr txBox="true"/>
            <p:nvPr/>
          </p:nvSpPr>
          <p:spPr>
            <a:xfrm>
              <a:off x="0" y="-38100"/>
              <a:ext cx="258358" cy="64191"/>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12264037" y="3421493"/>
            <a:ext cx="99063" cy="99063"/>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AC4FF"/>
            </a:solidFill>
          </p:spPr>
        </p:sp>
        <p:sp>
          <p:nvSpPr>
            <p:cNvPr name="TextBox 19" id="1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20" id="20"/>
          <p:cNvSpPr/>
          <p:nvPr/>
        </p:nvSpPr>
        <p:spPr>
          <a:xfrm flipH="false" flipV="false" rot="0">
            <a:off x="11240614" y="4471248"/>
            <a:ext cx="421542" cy="421542"/>
          </a:xfrm>
          <a:custGeom>
            <a:avLst/>
            <a:gdLst/>
            <a:ahLst/>
            <a:cxnLst/>
            <a:rect r="r" b="b" t="t" l="l"/>
            <a:pathLst>
              <a:path h="421542" w="421542">
                <a:moveTo>
                  <a:pt x="0" y="0"/>
                </a:moveTo>
                <a:lnTo>
                  <a:pt x="421542" y="0"/>
                </a:lnTo>
                <a:lnTo>
                  <a:pt x="421542" y="421542"/>
                </a:lnTo>
                <a:lnTo>
                  <a:pt x="0" y="42154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1" id="21"/>
          <p:cNvSpPr/>
          <p:nvPr/>
        </p:nvSpPr>
        <p:spPr>
          <a:xfrm flipH="false" flipV="false" rot="0">
            <a:off x="11240614" y="5448026"/>
            <a:ext cx="421542" cy="421542"/>
          </a:xfrm>
          <a:custGeom>
            <a:avLst/>
            <a:gdLst/>
            <a:ahLst/>
            <a:cxnLst/>
            <a:rect r="r" b="b" t="t" l="l"/>
            <a:pathLst>
              <a:path h="421542" w="421542">
                <a:moveTo>
                  <a:pt x="0" y="0"/>
                </a:moveTo>
                <a:lnTo>
                  <a:pt x="421542" y="0"/>
                </a:lnTo>
                <a:lnTo>
                  <a:pt x="421542" y="421543"/>
                </a:lnTo>
                <a:lnTo>
                  <a:pt x="0" y="42154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2" id="22"/>
          <p:cNvSpPr/>
          <p:nvPr/>
        </p:nvSpPr>
        <p:spPr>
          <a:xfrm flipH="false" flipV="false" rot="0">
            <a:off x="11240614" y="6420287"/>
            <a:ext cx="421542" cy="421542"/>
          </a:xfrm>
          <a:custGeom>
            <a:avLst/>
            <a:gdLst/>
            <a:ahLst/>
            <a:cxnLst/>
            <a:rect r="r" b="b" t="t" l="l"/>
            <a:pathLst>
              <a:path h="421542" w="421542">
                <a:moveTo>
                  <a:pt x="0" y="0"/>
                </a:moveTo>
                <a:lnTo>
                  <a:pt x="421542" y="0"/>
                </a:lnTo>
                <a:lnTo>
                  <a:pt x="421542" y="421543"/>
                </a:lnTo>
                <a:lnTo>
                  <a:pt x="0" y="4215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3" id="23"/>
          <p:cNvSpPr/>
          <p:nvPr/>
        </p:nvSpPr>
        <p:spPr>
          <a:xfrm flipH="false" flipV="false" rot="0">
            <a:off x="11240614" y="7392548"/>
            <a:ext cx="421542" cy="421542"/>
          </a:xfrm>
          <a:custGeom>
            <a:avLst/>
            <a:gdLst/>
            <a:ahLst/>
            <a:cxnLst/>
            <a:rect r="r" b="b" t="t" l="l"/>
            <a:pathLst>
              <a:path h="421542" w="421542">
                <a:moveTo>
                  <a:pt x="0" y="0"/>
                </a:moveTo>
                <a:lnTo>
                  <a:pt x="421542" y="0"/>
                </a:lnTo>
                <a:lnTo>
                  <a:pt x="421542" y="421542"/>
                </a:lnTo>
                <a:lnTo>
                  <a:pt x="0" y="4215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4" id="24"/>
          <p:cNvGrpSpPr/>
          <p:nvPr/>
        </p:nvGrpSpPr>
        <p:grpSpPr>
          <a:xfrm rot="0">
            <a:off x="-764449" y="0"/>
            <a:ext cx="11776463" cy="10533289"/>
            <a:chOff x="0" y="0"/>
            <a:chExt cx="1383490" cy="1237443"/>
          </a:xfrm>
        </p:grpSpPr>
        <p:sp>
          <p:nvSpPr>
            <p:cNvPr name="Freeform 25" id="25"/>
            <p:cNvSpPr/>
            <p:nvPr/>
          </p:nvSpPr>
          <p:spPr>
            <a:xfrm flipH="false" flipV="false" rot="0">
              <a:off x="0" y="0"/>
              <a:ext cx="1383490" cy="1237443"/>
            </a:xfrm>
            <a:custGeom>
              <a:avLst/>
              <a:gdLst/>
              <a:ahLst/>
              <a:cxnLst/>
              <a:rect r="r" b="b" t="t" l="l"/>
              <a:pathLst>
                <a:path h="1237443" w="1383490">
                  <a:moveTo>
                    <a:pt x="15120" y="0"/>
                  </a:moveTo>
                  <a:lnTo>
                    <a:pt x="1368370" y="0"/>
                  </a:lnTo>
                  <a:cubicBezTo>
                    <a:pt x="1372380" y="0"/>
                    <a:pt x="1376226" y="1593"/>
                    <a:pt x="1379061" y="4429"/>
                  </a:cubicBezTo>
                  <a:cubicBezTo>
                    <a:pt x="1381897" y="7264"/>
                    <a:pt x="1383490" y="11110"/>
                    <a:pt x="1383490" y="15120"/>
                  </a:cubicBezTo>
                  <a:lnTo>
                    <a:pt x="1383490" y="1222323"/>
                  </a:lnTo>
                  <a:cubicBezTo>
                    <a:pt x="1383490" y="1226333"/>
                    <a:pt x="1381897" y="1230179"/>
                    <a:pt x="1379061" y="1233014"/>
                  </a:cubicBezTo>
                  <a:cubicBezTo>
                    <a:pt x="1376226" y="1235850"/>
                    <a:pt x="1372380" y="1237443"/>
                    <a:pt x="1368370" y="1237443"/>
                  </a:cubicBezTo>
                  <a:lnTo>
                    <a:pt x="15120" y="1237443"/>
                  </a:lnTo>
                  <a:cubicBezTo>
                    <a:pt x="11110" y="1237443"/>
                    <a:pt x="7264" y="1235850"/>
                    <a:pt x="4429" y="1233014"/>
                  </a:cubicBezTo>
                  <a:cubicBezTo>
                    <a:pt x="1593" y="1230179"/>
                    <a:pt x="0" y="1226333"/>
                    <a:pt x="0" y="1222323"/>
                  </a:cubicBezTo>
                  <a:lnTo>
                    <a:pt x="0" y="15120"/>
                  </a:lnTo>
                  <a:cubicBezTo>
                    <a:pt x="0" y="11110"/>
                    <a:pt x="1593" y="7264"/>
                    <a:pt x="4429" y="4429"/>
                  </a:cubicBezTo>
                  <a:cubicBezTo>
                    <a:pt x="7264" y="1593"/>
                    <a:pt x="11110" y="0"/>
                    <a:pt x="15120" y="0"/>
                  </a:cubicBezTo>
                  <a:close/>
                </a:path>
              </a:pathLst>
            </a:custGeom>
            <a:blipFill>
              <a:blip r:embed="rId10"/>
              <a:stretch>
                <a:fillRect l="0" t="-450" r="0" b="-450"/>
              </a:stretch>
            </a:blipFill>
          </p:spPr>
        </p:sp>
      </p:grpSp>
      <p:sp>
        <p:nvSpPr>
          <p:cNvPr name="TextBox 26" id="26"/>
          <p:cNvSpPr txBox="true"/>
          <p:nvPr/>
        </p:nvSpPr>
        <p:spPr>
          <a:xfrm rot="0">
            <a:off x="11240614" y="2171318"/>
            <a:ext cx="4700229" cy="1039517"/>
          </a:xfrm>
          <a:prstGeom prst="rect">
            <a:avLst/>
          </a:prstGeom>
        </p:spPr>
        <p:txBody>
          <a:bodyPr anchor="t" rtlCol="false" tIns="0" lIns="0" bIns="0" rIns="0">
            <a:spAutoFit/>
          </a:bodyPr>
          <a:lstStyle/>
          <a:p>
            <a:pPr algn="l">
              <a:lnSpc>
                <a:spcPts val="8500"/>
              </a:lnSpc>
              <a:spcBef>
                <a:spcPct val="0"/>
              </a:spcBef>
            </a:pPr>
            <a:r>
              <a:rPr lang="en-US" sz="6071" b="true">
                <a:solidFill>
                  <a:srgbClr val="FFFFFF"/>
                </a:solidFill>
                <a:latin typeface="Century Gothic Paneuropean Bold"/>
                <a:ea typeface="Century Gothic Paneuropean Bold"/>
                <a:cs typeface="Century Gothic Paneuropean Bold"/>
                <a:sym typeface="Century Gothic Paneuropean Bold"/>
              </a:rPr>
              <a:t>Contact Us</a:t>
            </a:r>
          </a:p>
        </p:txBody>
      </p:sp>
      <p:sp>
        <p:nvSpPr>
          <p:cNvPr name="TextBox 27" id="27"/>
          <p:cNvSpPr txBox="true"/>
          <p:nvPr/>
        </p:nvSpPr>
        <p:spPr>
          <a:xfrm rot="0">
            <a:off x="12005063" y="4465727"/>
            <a:ext cx="4191845" cy="385126"/>
          </a:xfrm>
          <a:prstGeom prst="rect">
            <a:avLst/>
          </a:prstGeom>
        </p:spPr>
        <p:txBody>
          <a:bodyPr anchor="t" rtlCol="false" tIns="0" lIns="0" bIns="0" rIns="0">
            <a:spAutoFit/>
          </a:bodyPr>
          <a:lstStyle/>
          <a:p>
            <a:pPr algn="l">
              <a:lnSpc>
                <a:spcPts val="3133"/>
              </a:lnSpc>
              <a:spcBef>
                <a:spcPct val="0"/>
              </a:spcBef>
            </a:pPr>
            <a:r>
              <a:rPr lang="en-US" sz="2237">
                <a:solidFill>
                  <a:srgbClr val="FFFFFF"/>
                </a:solidFill>
                <a:latin typeface="Open Sans"/>
                <a:ea typeface="Open Sans"/>
                <a:cs typeface="Open Sans"/>
                <a:sym typeface="Open Sans"/>
              </a:rPr>
              <a:t>7708889555</a:t>
            </a:r>
          </a:p>
        </p:txBody>
      </p:sp>
      <p:sp>
        <p:nvSpPr>
          <p:cNvPr name="TextBox 28" id="28"/>
          <p:cNvSpPr txBox="true"/>
          <p:nvPr/>
        </p:nvSpPr>
        <p:spPr>
          <a:xfrm rot="0">
            <a:off x="12005063" y="5442505"/>
            <a:ext cx="4191845" cy="385126"/>
          </a:xfrm>
          <a:prstGeom prst="rect">
            <a:avLst/>
          </a:prstGeom>
        </p:spPr>
        <p:txBody>
          <a:bodyPr anchor="t" rtlCol="false" tIns="0" lIns="0" bIns="0" rIns="0">
            <a:spAutoFit/>
          </a:bodyPr>
          <a:lstStyle/>
          <a:p>
            <a:pPr algn="l">
              <a:lnSpc>
                <a:spcPts val="3133"/>
              </a:lnSpc>
              <a:spcBef>
                <a:spcPct val="0"/>
              </a:spcBef>
            </a:pPr>
            <a:r>
              <a:rPr lang="en-US" sz="2237">
                <a:solidFill>
                  <a:srgbClr val="FFFFFF"/>
                </a:solidFill>
                <a:latin typeface="Open Sans"/>
                <a:ea typeface="Open Sans"/>
                <a:cs typeface="Open Sans"/>
                <a:sym typeface="Open Sans"/>
              </a:rPr>
              <a:t>https://www.blockchainx.tech/</a:t>
            </a:r>
          </a:p>
        </p:txBody>
      </p:sp>
      <p:sp>
        <p:nvSpPr>
          <p:cNvPr name="TextBox 29" id="29"/>
          <p:cNvSpPr txBox="true"/>
          <p:nvPr/>
        </p:nvSpPr>
        <p:spPr>
          <a:xfrm rot="0">
            <a:off x="12005063" y="6422812"/>
            <a:ext cx="4191845" cy="385126"/>
          </a:xfrm>
          <a:prstGeom prst="rect">
            <a:avLst/>
          </a:prstGeom>
        </p:spPr>
        <p:txBody>
          <a:bodyPr anchor="t" rtlCol="false" tIns="0" lIns="0" bIns="0" rIns="0">
            <a:spAutoFit/>
          </a:bodyPr>
          <a:lstStyle/>
          <a:p>
            <a:pPr algn="l">
              <a:lnSpc>
                <a:spcPts val="3133"/>
              </a:lnSpc>
              <a:spcBef>
                <a:spcPct val="0"/>
              </a:spcBef>
            </a:pPr>
            <a:r>
              <a:rPr lang="en-US" sz="2237">
                <a:solidFill>
                  <a:srgbClr val="FFFFFF"/>
                </a:solidFill>
                <a:latin typeface="Open Sans"/>
                <a:ea typeface="Open Sans"/>
                <a:cs typeface="Open Sans"/>
                <a:sym typeface="Open Sans"/>
              </a:rPr>
              <a:t>contact@blockchainx.tech</a:t>
            </a:r>
          </a:p>
        </p:txBody>
      </p:sp>
      <p:sp>
        <p:nvSpPr>
          <p:cNvPr name="TextBox 30" id="30"/>
          <p:cNvSpPr txBox="true"/>
          <p:nvPr/>
        </p:nvSpPr>
        <p:spPr>
          <a:xfrm rot="0">
            <a:off x="12005063" y="7408343"/>
            <a:ext cx="5685420" cy="385126"/>
          </a:xfrm>
          <a:prstGeom prst="rect">
            <a:avLst/>
          </a:prstGeom>
        </p:spPr>
        <p:txBody>
          <a:bodyPr anchor="t" rtlCol="false" tIns="0" lIns="0" bIns="0" rIns="0">
            <a:spAutoFit/>
          </a:bodyPr>
          <a:lstStyle/>
          <a:p>
            <a:pPr algn="l">
              <a:lnSpc>
                <a:spcPts val="3133"/>
              </a:lnSpc>
              <a:spcBef>
                <a:spcPct val="0"/>
              </a:spcBef>
            </a:pPr>
            <a:r>
              <a:rPr lang="en-US" sz="2237">
                <a:solidFill>
                  <a:srgbClr val="FFFFFF"/>
                </a:solidFill>
                <a:latin typeface="Open Sans"/>
                <a:ea typeface="Open Sans"/>
                <a:cs typeface="Open Sans"/>
                <a:sym typeface="Open Sans"/>
              </a:rPr>
              <a:t>Coimbatore, Tamil Nadu, PIN Code 641035</a:t>
            </a:r>
          </a:p>
        </p:txBody>
      </p:sp>
      <p:sp>
        <p:nvSpPr>
          <p:cNvPr name="Freeform 31" id="31"/>
          <p:cNvSpPr/>
          <p:nvPr/>
        </p:nvSpPr>
        <p:spPr>
          <a:xfrm flipH="false" flipV="false" rot="0">
            <a:off x="14100985" y="979234"/>
            <a:ext cx="3196266" cy="1006824"/>
          </a:xfrm>
          <a:custGeom>
            <a:avLst/>
            <a:gdLst/>
            <a:ahLst/>
            <a:cxnLst/>
            <a:rect r="r" b="b" t="t" l="l"/>
            <a:pathLst>
              <a:path h="1006824" w="3196266">
                <a:moveTo>
                  <a:pt x="0" y="0"/>
                </a:moveTo>
                <a:lnTo>
                  <a:pt x="3196266" y="0"/>
                </a:lnTo>
                <a:lnTo>
                  <a:pt x="3196266" y="1006824"/>
                </a:lnTo>
                <a:lnTo>
                  <a:pt x="0" y="1006824"/>
                </a:lnTo>
                <a:lnTo>
                  <a:pt x="0" y="0"/>
                </a:lnTo>
                <a:close/>
              </a:path>
            </a:pathLst>
          </a:custGeom>
          <a:blipFill>
            <a:blip r:embed="rId11"/>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DAGkPFNVgEM</dc:identifier>
  <dcterms:modified xsi:type="dcterms:W3CDTF">2011-08-01T06:04:30Z</dcterms:modified>
  <cp:revision>1</cp:revision>
  <dc:title>Important of Crypto Launchpad in Launching a DeFi Tokens</dc:title>
</cp:coreProperties>
</file>