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D480-06C1-A256-DEB2-0F1571B61F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865C8E-081E-4F2E-0FF6-4E0E302801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0441DD-8733-F94B-4CC8-42E805D5E081}"/>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5" name="Footer Placeholder 4">
            <a:extLst>
              <a:ext uri="{FF2B5EF4-FFF2-40B4-BE49-F238E27FC236}">
                <a16:creationId xmlns:a16="http://schemas.microsoft.com/office/drawing/2014/main" id="{63B99D07-2E8E-E71B-DDE9-19FD38A95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4A859-3FF8-E6A5-1036-B070495742B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28690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BA01D-C3DD-764B-F3FB-F9AA7AA9B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D3D6AE-479F-FBC3-CFC9-0BED395169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97263-E189-696D-7FAD-7C9A1D38A97D}"/>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5" name="Footer Placeholder 4">
            <a:extLst>
              <a:ext uri="{FF2B5EF4-FFF2-40B4-BE49-F238E27FC236}">
                <a16:creationId xmlns:a16="http://schemas.microsoft.com/office/drawing/2014/main" id="{89CD2752-F0AA-5C57-3A85-243B4C0DF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3AEE6-F069-650D-6B46-54FC370B8EF9}"/>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998165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44DC-745E-B051-19EC-334056ADD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EB8F20-E14A-414C-27DC-E2AD5358B3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7FA8F7-DFF0-DECD-21AA-10C6BCDBF48F}"/>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5" name="Footer Placeholder 4">
            <a:extLst>
              <a:ext uri="{FF2B5EF4-FFF2-40B4-BE49-F238E27FC236}">
                <a16:creationId xmlns:a16="http://schemas.microsoft.com/office/drawing/2014/main" id="{0A28F0F6-161C-DF5A-C41A-B02D62793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F1CFA-B567-C880-88AA-71263BFC82F2}"/>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358148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0102-5B0F-7111-E1D4-96A658E9E9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85371B-0E14-A6A7-512D-20F573818E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B43C2C-A57B-D879-9A93-86CCFB3D48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98A772-E4EB-DA0E-CEF0-90E784C940B2}"/>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6" name="Footer Placeholder 5">
            <a:extLst>
              <a:ext uri="{FF2B5EF4-FFF2-40B4-BE49-F238E27FC236}">
                <a16:creationId xmlns:a16="http://schemas.microsoft.com/office/drawing/2014/main" id="{9947C90E-5A0F-3D96-4B48-885A1D75B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52001-1E06-A1B0-E2D2-F1760835BF55}"/>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37551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9F77-DA62-9574-78F7-8720CCCFF8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7C3ADD-CE77-C905-33CE-4F8F974381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F11EF2-F83F-EB0C-5053-42D306FB40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19C59-1442-B9B9-E01A-279C157C74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DBC631-6AD0-EC45-4287-E57198C623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348C5F-5D47-0EF2-64AD-D2631CB28D5D}"/>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8" name="Footer Placeholder 7">
            <a:extLst>
              <a:ext uri="{FF2B5EF4-FFF2-40B4-BE49-F238E27FC236}">
                <a16:creationId xmlns:a16="http://schemas.microsoft.com/office/drawing/2014/main" id="{17B39723-5F0A-4B10-DBEE-560BF3520E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29F403-1AE1-80F5-86BA-B773988A5E77}"/>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0506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10C01-E3AD-FD27-4A6A-384E9AC974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8A519D-5D85-3DDC-5C3F-4A6D20C0A909}"/>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4" name="Footer Placeholder 3">
            <a:extLst>
              <a:ext uri="{FF2B5EF4-FFF2-40B4-BE49-F238E27FC236}">
                <a16:creationId xmlns:a16="http://schemas.microsoft.com/office/drawing/2014/main" id="{74C39508-FD6D-2362-7716-0C0EBD0238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409ED8-FBBA-F527-1634-59B4A099DE04}"/>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61370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6606F-8E25-C5FE-4CD2-3ED59A9DCEB9}"/>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3" name="Footer Placeholder 2">
            <a:extLst>
              <a:ext uri="{FF2B5EF4-FFF2-40B4-BE49-F238E27FC236}">
                <a16:creationId xmlns:a16="http://schemas.microsoft.com/office/drawing/2014/main" id="{42F9FADC-8660-50ED-C79C-A9A3A2657B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6A20C5-27FB-D020-6F94-C5558394C3D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080770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F42F-D058-C630-B38F-409EF804C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84C6F9-B9D9-B885-F4CB-CA6CA961D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46B47D-0C4A-9E76-8549-72FC35F27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CDB5BF-D25E-045F-ABC3-22C6E86F5493}"/>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6" name="Footer Placeholder 5">
            <a:extLst>
              <a:ext uri="{FF2B5EF4-FFF2-40B4-BE49-F238E27FC236}">
                <a16:creationId xmlns:a16="http://schemas.microsoft.com/office/drawing/2014/main" id="{720A7EEA-D6E6-12DD-1581-65E82CD02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0D42A-07A6-5B8C-5E70-20812886BCC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5532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6713-51F5-82E6-974F-027D108842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A5410E-310E-D2DC-94B9-6BF822CD8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A6ACF3-A56F-754E-B22C-AA6BAD682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593A8B-72E8-7C9D-B3D7-C577A1471814}"/>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6" name="Footer Placeholder 5">
            <a:extLst>
              <a:ext uri="{FF2B5EF4-FFF2-40B4-BE49-F238E27FC236}">
                <a16:creationId xmlns:a16="http://schemas.microsoft.com/office/drawing/2014/main" id="{15A007CB-2D77-6DF0-9547-662F56578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845E66-D5B4-3682-1EF9-B08D750387E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085707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427BC-3F1F-E9D2-5BB5-6BD9942C38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76A96-D4F9-6D94-E431-9A4D32A1F3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8C89B-2AD9-128B-B566-D1842E1E1F76}"/>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5" name="Footer Placeholder 4">
            <a:extLst>
              <a:ext uri="{FF2B5EF4-FFF2-40B4-BE49-F238E27FC236}">
                <a16:creationId xmlns:a16="http://schemas.microsoft.com/office/drawing/2014/main" id="{DF6396E1-CDFD-F202-C245-A20768C44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44710-CF2A-3A40-7759-B4BB9A4B00C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652469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637537-D893-B523-30AC-CC48C80156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90660F-0A27-E9A1-E356-CB35043325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F9354E-9DF1-F3F1-11CD-1C6CD269AF14}"/>
              </a:ext>
            </a:extLst>
          </p:cNvPr>
          <p:cNvSpPr>
            <a:spLocks noGrp="1"/>
          </p:cNvSpPr>
          <p:nvPr>
            <p:ph type="dt" sz="half" idx="10"/>
          </p:nvPr>
        </p:nvSpPr>
        <p:spPr/>
        <p:txBody>
          <a:bodyPr/>
          <a:lstStyle/>
          <a:p>
            <a:fld id="{018E79AC-B5CD-4AEB-B96B-A41FC801216E}" type="datetimeFigureOut">
              <a:rPr lang="en-US" smtClean="0"/>
              <a:t>4/14/2025</a:t>
            </a:fld>
            <a:endParaRPr lang="en-US"/>
          </a:p>
        </p:txBody>
      </p:sp>
      <p:sp>
        <p:nvSpPr>
          <p:cNvPr id="5" name="Footer Placeholder 4">
            <a:extLst>
              <a:ext uri="{FF2B5EF4-FFF2-40B4-BE49-F238E27FC236}">
                <a16:creationId xmlns:a16="http://schemas.microsoft.com/office/drawing/2014/main" id="{4E0350C8-F1B9-9588-4203-6C1FC530B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CFF90-03F8-013D-6FD4-9975E7EEEDEB}"/>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201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4C5E65-3C01-A1B9-48F2-C14234524A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2DB75A-413A-4443-7F8A-BC6E94B2C6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3F2AF-9EFE-77FE-7471-9A73C10D54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8E79AC-B5CD-4AEB-B96B-A41FC801216E}" type="datetimeFigureOut">
              <a:rPr lang="en-US" smtClean="0"/>
              <a:t>4/14/2025</a:t>
            </a:fld>
            <a:endParaRPr lang="en-US"/>
          </a:p>
        </p:txBody>
      </p:sp>
      <p:sp>
        <p:nvSpPr>
          <p:cNvPr id="5" name="Footer Placeholder 4">
            <a:extLst>
              <a:ext uri="{FF2B5EF4-FFF2-40B4-BE49-F238E27FC236}">
                <a16:creationId xmlns:a16="http://schemas.microsoft.com/office/drawing/2014/main" id="{025502B8-B083-0E6F-AF73-9B337A2C81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B22097-1AF9-80CF-4F0A-5972117C3F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8AEDA0-EE5B-4E3E-939E-6582A3B79AEF}" type="slidenum">
              <a:rPr lang="en-US" smtClean="0"/>
              <a:t>‹#›</a:t>
            </a:fld>
            <a:endParaRPr lang="en-US"/>
          </a:p>
        </p:txBody>
      </p:sp>
    </p:spTree>
    <p:extLst>
      <p:ext uri="{BB962C8B-B14F-4D97-AF65-F5344CB8AC3E}">
        <p14:creationId xmlns:p14="http://schemas.microsoft.com/office/powerpoint/2010/main" val="3812679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nvit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envitz.com/knee-arm-rest-gel-pad/"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lenvitz.com/supine-lithotomy-position/" TargetMode="External"/><Relationship Id="rId2" Type="http://schemas.openxmlformats.org/officeDocument/2006/relationships/hyperlink" Target="https://www.lenvitz.com/lateral-positioner/"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D1A73-E49C-6E41-8CFB-35097D5ADB64}"/>
              </a:ext>
            </a:extLst>
          </p:cNvPr>
          <p:cNvSpPr>
            <a:spLocks noGrp="1"/>
          </p:cNvSpPr>
          <p:nvPr>
            <p:ph type="ctrTitle"/>
          </p:nvPr>
        </p:nvSpPr>
        <p:spPr>
          <a:xfrm>
            <a:off x="240889" y="-151580"/>
            <a:ext cx="11710219" cy="1655762"/>
          </a:xfrm>
        </p:spPr>
        <p:txBody>
          <a:bodyPr>
            <a:normAutofit/>
          </a:bodyPr>
          <a:lstStyle/>
          <a:p>
            <a:r>
              <a:rPr lang="en-US" sz="3600" b="1" i="0" u="none" strike="noStrike" dirty="0">
                <a:solidFill>
                  <a:srgbClr val="000000"/>
                </a:solidFill>
                <a:effectLst/>
                <a:latin typeface="Arial" panose="020B0604020202020204" pitchFamily="34" charset="0"/>
              </a:rPr>
              <a:t>Lateral Position Gel Pads: A Key to Minimizing Surgical Complications</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F031832E-EBC7-ABE6-602A-29F5CABCE59B}"/>
              </a:ext>
            </a:extLst>
          </p:cNvPr>
          <p:cNvSpPr>
            <a:spLocks noGrp="1"/>
          </p:cNvSpPr>
          <p:nvPr>
            <p:ph type="subTitle" idx="1"/>
          </p:nvPr>
        </p:nvSpPr>
        <p:spPr>
          <a:xfrm>
            <a:off x="1523999" y="6345238"/>
            <a:ext cx="9144000" cy="1655762"/>
          </a:xfrm>
        </p:spPr>
        <p:txBody>
          <a:bodyPr/>
          <a:lstStyle/>
          <a:p>
            <a:r>
              <a:rPr lang="en-US" b="1"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https://www.lenvitz.com/</a:t>
            </a:r>
            <a:endParaRPr lang="en-US" b="1"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4" descr="No photo description available.">
            <a:extLst>
              <a:ext uri="{FF2B5EF4-FFF2-40B4-BE49-F238E27FC236}">
                <a16:creationId xmlns:a16="http://schemas.microsoft.com/office/drawing/2014/main" id="{2C303D36-C080-CCF7-F6E4-FE26D20C9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814" y="2096525"/>
            <a:ext cx="3656370" cy="365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30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0F582E-76FA-7CB8-8EB5-70E61F02E1BC}"/>
              </a:ext>
            </a:extLst>
          </p:cNvPr>
          <p:cNvSpPr txBox="1"/>
          <p:nvPr/>
        </p:nvSpPr>
        <p:spPr>
          <a:xfrm>
            <a:off x="0" y="0"/>
            <a:ext cx="12192000" cy="923330"/>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a:t>
            </a:r>
            <a:endParaRPr lang="en-US" b="0" dirty="0">
              <a:effectLst/>
              <a:latin typeface="Arial" panose="020B0604020202020204" pitchFamily="34" charset="0"/>
              <a:cs typeface="Arial" panose="020B0604020202020204" pitchFamily="34" charset="0"/>
            </a:endParaRPr>
          </a:p>
          <a:p>
            <a:pPr>
              <a:buNone/>
            </a:pP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F835272-FB06-094D-B368-700DD7CD684F}"/>
              </a:ext>
            </a:extLst>
          </p:cNvPr>
          <p:cNvSpPr txBox="1"/>
          <p:nvPr/>
        </p:nvSpPr>
        <p:spPr>
          <a:xfrm>
            <a:off x="0" y="0"/>
            <a:ext cx="12192000" cy="5858014"/>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The operating room of modern times requires both safety and comfort standards to be absolute requirements. Operating room success depends heavily on the application of lateral position gel pads throughout surgical procedures. The pads specifically develop for lateral position support patients while performing three essential functions in avoiding wound impacts and surgical problems.</a:t>
            </a:r>
            <a:endParaRPr lang="en-US" sz="1600" b="0" dirty="0">
              <a:effectLst/>
            </a:endParaRPr>
          </a:p>
          <a:p>
            <a:pPr rtl="0">
              <a:spcBef>
                <a:spcPts val="1800"/>
              </a:spcBef>
              <a:spcAft>
                <a:spcPts val="600"/>
              </a:spcAft>
              <a:buNone/>
            </a:pPr>
            <a:r>
              <a:rPr lang="en-US" sz="1800" b="1" i="0" u="none" strike="noStrike" dirty="0">
                <a:solidFill>
                  <a:srgbClr val="000000"/>
                </a:solidFill>
                <a:effectLst/>
                <a:latin typeface="Arial" panose="020B0604020202020204" pitchFamily="34" charset="0"/>
              </a:rPr>
              <a:t>Why Lateral Position Gel Pads Matter</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Lateral position serves as a standard operating position for kidney thoracic and hip surgical procedures. Patients in the lateral surgical position require appropriate support since inadequate support puts them at risk of developing nerve injuries along with pressure ulcers and circulation problems. The distribution of body weight by lateral position gel pads creates uniform pressure to avoid hotspots while maintaining procedure stability.</a:t>
            </a:r>
            <a:endParaRPr lang="en-US" sz="1600" b="0" dirty="0">
              <a:effectLst/>
            </a:endParaRPr>
          </a:p>
          <a:p>
            <a:pPr rtl="0">
              <a:buNone/>
            </a:pPr>
            <a:br>
              <a:rPr lang="en-US" sz="1600" b="0" dirty="0">
                <a:effectLst/>
              </a:rPr>
            </a:br>
            <a:r>
              <a:rPr lang="en-US" sz="1800" b="0" i="0" u="none" strike="noStrike" dirty="0">
                <a:solidFill>
                  <a:srgbClr val="000000"/>
                </a:solidFill>
                <a:effectLst/>
                <a:latin typeface="Arial" panose="020B0604020202020204" pitchFamily="34" charset="0"/>
              </a:rPr>
              <a:t>Medical gel pads designed for patient comfort feature adaptable shapes that match human body structures while providing strong support at bony areas such as the hip and shoulder. The gels work to reduce both shear forces and friction because these factors play a significant role in tissue injury during prolonged surgical procedures.</a:t>
            </a:r>
            <a:endParaRPr lang="en-US" sz="1600" b="0" dirty="0">
              <a:effectLst/>
            </a:endParaRPr>
          </a:p>
          <a:p>
            <a:pPr rtl="0">
              <a:spcBef>
                <a:spcPts val="1600"/>
              </a:spcBef>
              <a:spcAft>
                <a:spcPts val="400"/>
              </a:spcAft>
              <a:buNone/>
            </a:pPr>
            <a:r>
              <a:rPr lang="en-US" sz="1800" b="1" i="0" u="none" strike="noStrike" dirty="0">
                <a:solidFill>
                  <a:srgbClr val="000000"/>
                </a:solidFill>
                <a:effectLst/>
                <a:latin typeface="Arial" panose="020B0604020202020204" pitchFamily="34" charset="0"/>
              </a:rPr>
              <a:t>Support for Arms and Upper Limbs</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During lateral patient positioning the upper arms face increased susceptibility to damage. The </a:t>
            </a:r>
            <a:r>
              <a:rPr lang="en-US" sz="1800" b="1" i="0" u="sng" strike="noStrike" dirty="0">
                <a:solidFill>
                  <a:srgbClr val="1155CC"/>
                </a:solidFill>
                <a:effectLst/>
                <a:latin typeface="Arial" panose="020B0604020202020204" pitchFamily="34" charset="0"/>
                <a:hlinkClick r:id="rId2"/>
              </a:rPr>
              <a:t>Arm Rest Gel Pad</a:t>
            </a:r>
            <a:r>
              <a:rPr lang="en-US" sz="1800" b="0" i="0" u="none" strike="noStrike" dirty="0">
                <a:solidFill>
                  <a:srgbClr val="000000"/>
                </a:solidFill>
                <a:effectLst/>
                <a:latin typeface="Arial" panose="020B0604020202020204" pitchFamily="34" charset="0"/>
              </a:rPr>
              <a:t> plays an essential role in this situation. The pad offers firm support which protects the nerves together with muscles to prevent tissue stress at arm resting points. Surgeons alongside anesthesiologists feel more assured about their procedures because the patient's limbs benefit from adequate support on the pad.</a:t>
            </a:r>
            <a:endParaRPr lang="en-US" sz="1600" b="0" dirty="0">
              <a:effectLst/>
            </a:endParaRPr>
          </a:p>
          <a:p>
            <a:pPr>
              <a:buNone/>
            </a:pPr>
            <a:endParaRPr lang="en-US" sz="1600" dirty="0"/>
          </a:p>
        </p:txBody>
      </p:sp>
    </p:spTree>
    <p:extLst>
      <p:ext uri="{BB962C8B-B14F-4D97-AF65-F5344CB8AC3E}">
        <p14:creationId xmlns:p14="http://schemas.microsoft.com/office/powerpoint/2010/main" val="74825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415E00-40A7-B8E6-1EA5-243D47390155}"/>
              </a:ext>
            </a:extLst>
          </p:cNvPr>
          <p:cNvSpPr txBox="1"/>
          <p:nvPr/>
        </p:nvSpPr>
        <p:spPr>
          <a:xfrm>
            <a:off x="0" y="0"/>
            <a:ext cx="12192000" cy="4898777"/>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The implementation of an excellent quality Arm Rest Gel Pad effectively lowers the chances of brachial plexus damage that can develop as a result of subpar arm support during extended procedures.</a:t>
            </a:r>
            <a:endParaRPr lang="en-US" sz="1600" b="0" dirty="0">
              <a:effectLst/>
            </a:endParaRPr>
          </a:p>
          <a:p>
            <a:pPr rtl="0">
              <a:spcBef>
                <a:spcPts val="1400"/>
              </a:spcBef>
              <a:spcAft>
                <a:spcPts val="400"/>
              </a:spcAft>
              <a:buNone/>
            </a:pPr>
            <a:br>
              <a:rPr lang="en-US" sz="1600" b="0" dirty="0">
                <a:effectLst/>
              </a:rPr>
            </a:br>
            <a:r>
              <a:rPr lang="en-US" sz="1800" b="1" i="0" u="none" strike="noStrike" dirty="0">
                <a:solidFill>
                  <a:srgbClr val="000000"/>
                </a:solidFill>
                <a:effectLst/>
                <a:latin typeface="Arial" panose="020B0604020202020204" pitchFamily="34" charset="0"/>
              </a:rPr>
              <a:t>Complementing Other Positioning Devices</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For side-lying surgical procedures medical staff need </a:t>
            </a:r>
            <a:r>
              <a:rPr lang="en-US" sz="1800" b="1" i="0" u="sng" strike="noStrike" dirty="0">
                <a:solidFill>
                  <a:srgbClr val="1155CC"/>
                </a:solidFill>
                <a:effectLst/>
                <a:latin typeface="Arial" panose="020B0604020202020204" pitchFamily="34" charset="0"/>
                <a:hlinkClick r:id="rId2"/>
              </a:rPr>
              <a:t>lateral position gel pads</a:t>
            </a:r>
            <a:r>
              <a:rPr lang="en-US" sz="1800" b="0" i="0" u="none" strike="noStrike" dirty="0">
                <a:solidFill>
                  <a:srgbClr val="000000"/>
                </a:solidFill>
                <a:effectLst/>
                <a:latin typeface="Arial" panose="020B0604020202020204" pitchFamily="34" charset="0"/>
              </a:rPr>
              <a:t> but patients undergoing supine surgeries require supine position gel pads as well. The gel pads function together to defend surgical patients from harm no matter their current position.</a:t>
            </a:r>
            <a:endParaRPr lang="en-US" sz="1600" b="0" dirty="0">
              <a:effectLst/>
            </a:endParaRPr>
          </a:p>
          <a:p>
            <a:pPr rtl="0">
              <a:buNone/>
            </a:pPr>
            <a:br>
              <a:rPr lang="en-US" sz="1600" b="0" dirty="0">
                <a:effectLst/>
              </a:rPr>
            </a:br>
            <a:r>
              <a:rPr lang="en-US" sz="1800" b="0" i="0" u="none" strike="noStrike" dirty="0">
                <a:solidFill>
                  <a:srgbClr val="000000"/>
                </a:solidFill>
                <a:effectLst/>
                <a:latin typeface="Arial" panose="020B0604020202020204" pitchFamily="34" charset="0"/>
              </a:rPr>
              <a:t>A comprehensive surgical setup should include both supine position gel pads and lateral position gel pads because they provide equivalent care during any necessary patient movement between surgical positions.</a:t>
            </a:r>
            <a:endParaRPr lang="en-US" sz="1600" b="0" dirty="0">
              <a:effectLst/>
            </a:endParaRPr>
          </a:p>
          <a:p>
            <a:pPr rtl="0">
              <a:spcBef>
                <a:spcPts val="1200"/>
              </a:spcBef>
              <a:spcAft>
                <a:spcPts val="400"/>
              </a:spcAft>
              <a:buNone/>
            </a:pPr>
            <a:r>
              <a:rPr lang="en-US" sz="1800" b="1" i="0" u="none" strike="noStrike" dirty="0">
                <a:solidFill>
                  <a:srgbClr val="000000"/>
                </a:solidFill>
                <a:effectLst/>
                <a:latin typeface="Arial" panose="020B0604020202020204" pitchFamily="34" charset="0"/>
              </a:rPr>
              <a:t>Conclusion</a:t>
            </a:r>
            <a:endParaRPr lang="en-US" sz="1600" b="1" dirty="0">
              <a:effectLst/>
            </a:endParaRPr>
          </a:p>
          <a:p>
            <a:pPr>
              <a:buNone/>
            </a:pPr>
            <a:r>
              <a:rPr lang="en-US" sz="1800" b="0" i="0" u="none" strike="noStrike" dirty="0">
                <a:solidFill>
                  <a:srgbClr val="000000"/>
                </a:solidFill>
                <a:effectLst/>
                <a:latin typeface="Arial" panose="020B0604020202020204" pitchFamily="34" charset="0"/>
              </a:rPr>
              <a:t>The correct surgical positioning equipment leads to substantial impact on patient results. The essential surgical complication reduction tools consist of lateral position gel pads which work together with the Arm Rest Gel Pad accessory along with </a:t>
            </a:r>
            <a:r>
              <a:rPr lang="en-US" sz="1800" b="1" i="0" u="sng" strike="noStrike" dirty="0">
                <a:solidFill>
                  <a:srgbClr val="1155CC"/>
                </a:solidFill>
                <a:effectLst/>
                <a:latin typeface="Arial" panose="020B0604020202020204" pitchFamily="34" charset="0"/>
                <a:hlinkClick r:id="rId3"/>
              </a:rPr>
              <a:t>supine position gel pads</a:t>
            </a:r>
            <a:r>
              <a:rPr lang="en-US" sz="1800" b="0" i="0" u="none" strike="noStrike" dirty="0">
                <a:solidFill>
                  <a:srgbClr val="000000"/>
                </a:solidFill>
                <a:effectLst/>
                <a:latin typeface="Arial" panose="020B0604020202020204" pitchFamily="34" charset="0"/>
              </a:rPr>
              <a:t>. Quality surgical gel pads serve two purposes at hospitals by safeguarding patient safety while simultaneously making operations run more efficiently which decreases the time needed for postoperative recovery.</a:t>
            </a:r>
            <a:endParaRPr lang="en-US" sz="1600" b="0" dirty="0">
              <a:effectLst/>
            </a:endParaRPr>
          </a:p>
        </p:txBody>
      </p:sp>
    </p:spTree>
    <p:extLst>
      <p:ext uri="{BB962C8B-B14F-4D97-AF65-F5344CB8AC3E}">
        <p14:creationId xmlns:p14="http://schemas.microsoft.com/office/powerpoint/2010/main" val="1516213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798B-09D7-88C7-F335-BF42E0A627DE}"/>
              </a:ext>
            </a:extLst>
          </p:cNvPr>
          <p:cNvSpPr txBox="1">
            <a:spLocks/>
          </p:cNvSpPr>
          <p:nvPr/>
        </p:nvSpPr>
        <p:spPr>
          <a:xfrm>
            <a:off x="202563" y="182244"/>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C395CECA-F71D-74DB-27B3-B5853BC833EF}"/>
              </a:ext>
            </a:extLst>
          </p:cNvPr>
          <p:cNvSpPr/>
          <p:nvPr/>
        </p:nvSpPr>
        <p:spPr>
          <a:xfrm>
            <a:off x="209483" y="1424592"/>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36381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TotalTime>
  <Words>522</Words>
  <Application>Microsoft Office PowerPoint</Application>
  <PresentationFormat>Widescreen</PresentationFormat>
  <Paragraphs>26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Roboto</vt:lpstr>
      <vt:lpstr>Office Theme</vt:lpstr>
      <vt:lpstr>Lateral Position Gel Pads: A Key to Minimizing Surgical Complications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9</cp:revision>
  <dcterms:created xsi:type="dcterms:W3CDTF">2025-03-13T09:15:30Z</dcterms:created>
  <dcterms:modified xsi:type="dcterms:W3CDTF">2025-04-14T09:44:12Z</dcterms:modified>
</cp:coreProperties>
</file>