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HK Grotesk Bold" charset="1" panose="00000800000000000000"/>
      <p:regular r:id="rId12"/>
    </p:embeddedFont>
    <p:embeddedFont>
      <p:font typeface="Canva Sans" charset="1" panose="020B0503030501040103"/>
      <p:regular r:id="rId13"/>
    </p:embeddedFont>
    <p:embeddedFont>
      <p:font typeface="Canva Sans Bold" charset="1" panose="020B0803030501040103"/>
      <p:regular r:id="rId14"/>
    </p:embeddedFont>
    <p:embeddedFont>
      <p:font typeface="Clear Sans Regular" charset="1" panose="020B0503030202020304"/>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3.png" Type="http://schemas.openxmlformats.org/officeDocument/2006/relationships/image"/><Relationship Id="rId7" Target="../media/image4.svg" Type="http://schemas.openxmlformats.org/officeDocument/2006/relationships/image"/><Relationship Id="rId8" Target="https://www.blockchainx.tech/cryptocurrency-exchange-scrip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3.png" Type="http://schemas.openxmlformats.org/officeDocument/2006/relationships/image"/><Relationship Id="rId7" Target="../media/image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3.png" Type="http://schemas.openxmlformats.org/officeDocument/2006/relationships/image"/><Relationship Id="rId7" Target="../media/image4.svg" Type="http://schemas.openxmlformats.org/officeDocument/2006/relationships/image"/><Relationship Id="rId8" Target="../media/image1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0F2F6"/>
        </a:solidFill>
      </p:bgPr>
    </p:bg>
    <p:spTree>
      <p:nvGrpSpPr>
        <p:cNvPr id="1" name=""/>
        <p:cNvGrpSpPr/>
        <p:nvPr/>
      </p:nvGrpSpPr>
      <p:grpSpPr>
        <a:xfrm>
          <a:off x="0" y="0"/>
          <a:ext cx="0" cy="0"/>
          <a:chOff x="0" y="0"/>
          <a:chExt cx="0" cy="0"/>
        </a:xfrm>
      </p:grpSpPr>
      <p:sp>
        <p:nvSpPr>
          <p:cNvPr name="AutoShape 2" id="2"/>
          <p:cNvSpPr/>
          <p:nvPr/>
        </p:nvSpPr>
        <p:spPr>
          <a:xfrm rot="0">
            <a:off x="0" y="-1239541"/>
            <a:ext cx="18288000" cy="10497841"/>
          </a:xfrm>
          <a:prstGeom prst="rect">
            <a:avLst/>
          </a:prstGeom>
          <a:solidFill>
            <a:srgbClr val="302B70"/>
          </a:solidFill>
        </p:spPr>
      </p:sp>
      <p:grpSp>
        <p:nvGrpSpPr>
          <p:cNvPr name="Group 3" id="3"/>
          <p:cNvGrpSpPr/>
          <p:nvPr/>
        </p:nvGrpSpPr>
        <p:grpSpPr>
          <a:xfrm rot="0">
            <a:off x="8718256" y="9518212"/>
            <a:ext cx="851487" cy="155656"/>
            <a:chOff x="0" y="0"/>
            <a:chExt cx="1135316" cy="207541"/>
          </a:xfrm>
        </p:grpSpPr>
        <p:sp>
          <p:nvSpPr>
            <p:cNvPr name="Freeform 4" id="4"/>
            <p:cNvSpPr/>
            <p:nvPr/>
          </p:nvSpPr>
          <p:spPr>
            <a:xfrm flipH="false" flipV="false" rot="0">
              <a:off x="0" y="0"/>
              <a:ext cx="207541" cy="207541"/>
            </a:xfrm>
            <a:custGeom>
              <a:avLst/>
              <a:gdLst/>
              <a:ahLst/>
              <a:cxnLst/>
              <a:rect r="r" b="b" t="t" l="l"/>
              <a:pathLst>
                <a:path h="207541" w="207541">
                  <a:moveTo>
                    <a:pt x="0" y="0"/>
                  </a:moveTo>
                  <a:lnTo>
                    <a:pt x="207541" y="0"/>
                  </a:lnTo>
                  <a:lnTo>
                    <a:pt x="207541" y="207541"/>
                  </a:lnTo>
                  <a:lnTo>
                    <a:pt x="0" y="20754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463887" y="0"/>
              <a:ext cx="207541" cy="207541"/>
            </a:xfrm>
            <a:custGeom>
              <a:avLst/>
              <a:gdLst/>
              <a:ahLst/>
              <a:cxnLst/>
              <a:rect r="r" b="b" t="t" l="l"/>
              <a:pathLst>
                <a:path h="207541" w="207541">
                  <a:moveTo>
                    <a:pt x="0" y="0"/>
                  </a:moveTo>
                  <a:lnTo>
                    <a:pt x="207542" y="0"/>
                  </a:lnTo>
                  <a:lnTo>
                    <a:pt x="207542" y="207541"/>
                  </a:lnTo>
                  <a:lnTo>
                    <a:pt x="0" y="2075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927775" y="0"/>
              <a:ext cx="207541" cy="207541"/>
            </a:xfrm>
            <a:custGeom>
              <a:avLst/>
              <a:gdLst/>
              <a:ahLst/>
              <a:cxnLst/>
              <a:rect r="r" b="b" t="t" l="l"/>
              <a:pathLst>
                <a:path h="207541" w="207541">
                  <a:moveTo>
                    <a:pt x="0" y="0"/>
                  </a:moveTo>
                  <a:lnTo>
                    <a:pt x="207541" y="0"/>
                  </a:lnTo>
                  <a:lnTo>
                    <a:pt x="207541" y="207541"/>
                  </a:lnTo>
                  <a:lnTo>
                    <a:pt x="0" y="2075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7" id="7"/>
          <p:cNvSpPr/>
          <p:nvPr/>
        </p:nvSpPr>
        <p:spPr>
          <a:xfrm flipH="false" flipV="false" rot="0">
            <a:off x="1028700" y="1927373"/>
            <a:ext cx="2835244" cy="893102"/>
          </a:xfrm>
          <a:custGeom>
            <a:avLst/>
            <a:gdLst/>
            <a:ahLst/>
            <a:cxnLst/>
            <a:rect r="r" b="b" t="t" l="l"/>
            <a:pathLst>
              <a:path h="893102" w="2835244">
                <a:moveTo>
                  <a:pt x="0" y="0"/>
                </a:moveTo>
                <a:lnTo>
                  <a:pt x="2835244" y="0"/>
                </a:lnTo>
                <a:lnTo>
                  <a:pt x="2835244" y="893102"/>
                </a:lnTo>
                <a:lnTo>
                  <a:pt x="0" y="893102"/>
                </a:lnTo>
                <a:lnTo>
                  <a:pt x="0" y="0"/>
                </a:lnTo>
                <a:close/>
              </a:path>
            </a:pathLst>
          </a:custGeom>
          <a:blipFill>
            <a:blip r:embed="rId6"/>
            <a:stretch>
              <a:fillRect l="0" t="0" r="0" b="0"/>
            </a:stretch>
          </a:blipFill>
        </p:spPr>
      </p:sp>
      <p:sp>
        <p:nvSpPr>
          <p:cNvPr name="Freeform 8" id="8"/>
          <p:cNvSpPr/>
          <p:nvPr/>
        </p:nvSpPr>
        <p:spPr>
          <a:xfrm flipH="false" flipV="false" rot="0">
            <a:off x="9735166" y="1028700"/>
            <a:ext cx="8115300" cy="8115300"/>
          </a:xfrm>
          <a:custGeom>
            <a:avLst/>
            <a:gdLst/>
            <a:ahLst/>
            <a:cxnLst/>
            <a:rect r="r" b="b" t="t" l="l"/>
            <a:pathLst>
              <a:path h="8115300" w="8115300">
                <a:moveTo>
                  <a:pt x="0" y="0"/>
                </a:moveTo>
                <a:lnTo>
                  <a:pt x="8115300" y="0"/>
                </a:lnTo>
                <a:lnTo>
                  <a:pt x="8115300" y="8115300"/>
                </a:lnTo>
                <a:lnTo>
                  <a:pt x="0" y="8115300"/>
                </a:lnTo>
                <a:lnTo>
                  <a:pt x="0" y="0"/>
                </a:lnTo>
                <a:close/>
              </a:path>
            </a:pathLst>
          </a:custGeom>
          <a:blipFill>
            <a:blip r:embed="rId7"/>
            <a:stretch>
              <a:fillRect l="0" t="0" r="0" b="0"/>
            </a:stretch>
          </a:blipFill>
        </p:spPr>
      </p:sp>
      <p:sp>
        <p:nvSpPr>
          <p:cNvPr name="TextBox 9" id="9"/>
          <p:cNvSpPr txBox="true"/>
          <p:nvPr/>
        </p:nvSpPr>
        <p:spPr>
          <a:xfrm rot="0">
            <a:off x="1028700" y="3531037"/>
            <a:ext cx="8115300" cy="4092575"/>
          </a:xfrm>
          <a:prstGeom prst="rect">
            <a:avLst/>
          </a:prstGeom>
        </p:spPr>
        <p:txBody>
          <a:bodyPr anchor="t" rtlCol="false" tIns="0" lIns="0" bIns="0" rIns="0">
            <a:spAutoFit/>
          </a:bodyPr>
          <a:lstStyle/>
          <a:p>
            <a:pPr algn="l">
              <a:lnSpc>
                <a:spcPts val="8050"/>
              </a:lnSpc>
            </a:pPr>
            <a:r>
              <a:rPr lang="en-US" sz="7000" b="true">
                <a:solidFill>
                  <a:srgbClr val="FFFFFF"/>
                </a:solidFill>
                <a:latin typeface="HK Grotesk Bold"/>
                <a:ea typeface="HK Grotesk Bold"/>
                <a:cs typeface="HK Grotesk Bold"/>
                <a:sym typeface="HK Grotesk Bold"/>
              </a:rPr>
              <a:t>Why Should You Go for a Ready-Made </a:t>
            </a:r>
            <a:r>
              <a:rPr lang="en-US" sz="7000" b="true">
                <a:solidFill>
                  <a:srgbClr val="CAC77F"/>
                </a:solidFill>
                <a:latin typeface="HK Grotesk Bold"/>
                <a:ea typeface="HK Grotesk Bold"/>
                <a:cs typeface="HK Grotesk Bold"/>
                <a:sym typeface="HK Grotesk Bold"/>
              </a:rPr>
              <a:t>Cryptocurrency Exchange Script?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0F2F6"/>
        </a:solidFill>
      </p:bgPr>
    </p:bg>
    <p:spTree>
      <p:nvGrpSpPr>
        <p:cNvPr id="1" name=""/>
        <p:cNvGrpSpPr/>
        <p:nvPr/>
      </p:nvGrpSpPr>
      <p:grpSpPr>
        <a:xfrm>
          <a:off x="0" y="0"/>
          <a:ext cx="0" cy="0"/>
          <a:chOff x="0" y="0"/>
          <a:chExt cx="0" cy="0"/>
        </a:xfrm>
      </p:grpSpPr>
      <p:sp>
        <p:nvSpPr>
          <p:cNvPr name="AutoShape 2" id="2"/>
          <p:cNvSpPr/>
          <p:nvPr/>
        </p:nvSpPr>
        <p:spPr>
          <a:xfrm rot="0">
            <a:off x="0" y="0"/>
            <a:ext cx="18288000" cy="8775001"/>
          </a:xfrm>
          <a:prstGeom prst="rect">
            <a:avLst/>
          </a:prstGeom>
          <a:solidFill>
            <a:srgbClr val="302B70"/>
          </a:solidFill>
        </p:spPr>
      </p:sp>
      <p:sp>
        <p:nvSpPr>
          <p:cNvPr name="Freeform 3" id="3"/>
          <p:cNvSpPr/>
          <p:nvPr/>
        </p:nvSpPr>
        <p:spPr>
          <a:xfrm flipH="false" flipV="false" rot="0">
            <a:off x="0" y="5143500"/>
            <a:ext cx="1924696" cy="3631501"/>
          </a:xfrm>
          <a:custGeom>
            <a:avLst/>
            <a:gdLst/>
            <a:ahLst/>
            <a:cxnLst/>
            <a:rect r="r" b="b" t="t" l="l"/>
            <a:pathLst>
              <a:path h="3631501" w="1924696">
                <a:moveTo>
                  <a:pt x="0" y="0"/>
                </a:moveTo>
                <a:lnTo>
                  <a:pt x="1924696" y="0"/>
                </a:lnTo>
                <a:lnTo>
                  <a:pt x="1924696" y="3631501"/>
                </a:lnTo>
                <a:lnTo>
                  <a:pt x="0" y="36315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6539891" y="414562"/>
            <a:ext cx="5676403" cy="1218751"/>
          </a:xfrm>
          <a:prstGeom prst="rect">
            <a:avLst/>
          </a:prstGeom>
        </p:spPr>
        <p:txBody>
          <a:bodyPr anchor="t" rtlCol="false" tIns="0" lIns="0" bIns="0" rIns="0">
            <a:spAutoFit/>
          </a:bodyPr>
          <a:lstStyle/>
          <a:p>
            <a:pPr algn="l">
              <a:lnSpc>
                <a:spcPts val="9600"/>
              </a:lnSpc>
            </a:pPr>
            <a:r>
              <a:rPr lang="en-US" sz="8000">
                <a:solidFill>
                  <a:srgbClr val="F0F2F6"/>
                </a:solidFill>
                <a:latin typeface="HK Grotesk Bold"/>
                <a:ea typeface="HK Grotesk Bold"/>
                <a:cs typeface="HK Grotesk Bold"/>
                <a:sym typeface="HK Grotesk Bold"/>
              </a:rPr>
              <a:t>Introduction</a:t>
            </a:r>
          </a:p>
        </p:txBody>
      </p:sp>
      <p:grpSp>
        <p:nvGrpSpPr>
          <p:cNvPr name="Group 5" id="5"/>
          <p:cNvGrpSpPr/>
          <p:nvPr/>
        </p:nvGrpSpPr>
        <p:grpSpPr>
          <a:xfrm rot="0">
            <a:off x="8622802" y="9435723"/>
            <a:ext cx="1042396" cy="190555"/>
            <a:chOff x="0" y="0"/>
            <a:chExt cx="1389862" cy="254073"/>
          </a:xfrm>
        </p:grpSpPr>
        <p:sp>
          <p:nvSpPr>
            <p:cNvPr name="Freeform 6" id="6"/>
            <p:cNvSpPr/>
            <p:nvPr/>
          </p:nvSpPr>
          <p:spPr>
            <a:xfrm flipH="false" flipV="false" rot="0">
              <a:off x="0" y="0"/>
              <a:ext cx="254073" cy="254073"/>
            </a:xfrm>
            <a:custGeom>
              <a:avLst/>
              <a:gdLst/>
              <a:ahLst/>
              <a:cxnLst/>
              <a:rect r="r" b="b" t="t" l="l"/>
              <a:pathLst>
                <a:path h="254073" w="254073">
                  <a:moveTo>
                    <a:pt x="0" y="0"/>
                  </a:moveTo>
                  <a:lnTo>
                    <a:pt x="254073" y="0"/>
                  </a:lnTo>
                  <a:lnTo>
                    <a:pt x="254073" y="254073"/>
                  </a:lnTo>
                  <a:lnTo>
                    <a:pt x="0" y="2540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567894" y="0"/>
              <a:ext cx="254073" cy="254073"/>
            </a:xfrm>
            <a:custGeom>
              <a:avLst/>
              <a:gdLst/>
              <a:ahLst/>
              <a:cxnLst/>
              <a:rect r="r" b="b" t="t" l="l"/>
              <a:pathLst>
                <a:path h="254073" w="254073">
                  <a:moveTo>
                    <a:pt x="0" y="0"/>
                  </a:moveTo>
                  <a:lnTo>
                    <a:pt x="254074" y="0"/>
                  </a:lnTo>
                  <a:lnTo>
                    <a:pt x="254074" y="254073"/>
                  </a:lnTo>
                  <a:lnTo>
                    <a:pt x="0" y="2540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135788" y="0"/>
              <a:ext cx="254073" cy="254073"/>
            </a:xfrm>
            <a:custGeom>
              <a:avLst/>
              <a:gdLst/>
              <a:ahLst/>
              <a:cxnLst/>
              <a:rect r="r" b="b" t="t" l="l"/>
              <a:pathLst>
                <a:path h="254073" w="254073">
                  <a:moveTo>
                    <a:pt x="0" y="0"/>
                  </a:moveTo>
                  <a:lnTo>
                    <a:pt x="254074" y="0"/>
                  </a:lnTo>
                  <a:lnTo>
                    <a:pt x="254074" y="254073"/>
                  </a:lnTo>
                  <a:lnTo>
                    <a:pt x="0" y="2540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9" id="9"/>
          <p:cNvSpPr txBox="true"/>
          <p:nvPr/>
        </p:nvSpPr>
        <p:spPr>
          <a:xfrm rot="0">
            <a:off x="1710790" y="1879258"/>
            <a:ext cx="15548510" cy="6352972"/>
          </a:xfrm>
          <a:prstGeom prst="rect">
            <a:avLst/>
          </a:prstGeom>
        </p:spPr>
        <p:txBody>
          <a:bodyPr anchor="t" rtlCol="false" tIns="0" lIns="0" bIns="0" rIns="0">
            <a:spAutoFit/>
          </a:bodyPr>
          <a:lstStyle/>
          <a:p>
            <a:pPr algn="ctr">
              <a:lnSpc>
                <a:spcPts val="4634"/>
              </a:lnSpc>
            </a:pPr>
            <a:r>
              <a:rPr lang="en-US" sz="2860">
                <a:solidFill>
                  <a:srgbClr val="FFFFFF"/>
                </a:solidFill>
                <a:latin typeface="Canva Sans"/>
                <a:ea typeface="Canva Sans"/>
                <a:cs typeface="Canva Sans"/>
                <a:sym typeface="Canva Sans"/>
              </a:rPr>
              <a:t>Launching a cryptocurrency exchange represents a highly profitable business choice within the fast-moving blockchain and digital finance sector. The construction of one from the beginning stage takes an extended period of time alongside high financial costs and extensive technical expertise. The market offers pre-built cryptocurrency exchange scripts which provide a solution.</a:t>
            </a:r>
          </a:p>
          <a:p>
            <a:pPr algn="ctr">
              <a:lnSpc>
                <a:spcPts val="4634"/>
              </a:lnSpc>
            </a:pPr>
          </a:p>
          <a:p>
            <a:pPr algn="ctr">
              <a:lnSpc>
                <a:spcPts val="4634"/>
              </a:lnSpc>
            </a:pPr>
            <a:r>
              <a:rPr lang="en-US" b="true" sz="2860" u="sng">
                <a:solidFill>
                  <a:srgbClr val="CAC77F"/>
                </a:solidFill>
                <a:latin typeface="Canva Sans Bold"/>
                <a:ea typeface="Canva Sans Bold"/>
                <a:cs typeface="Canva Sans Bold"/>
                <a:sym typeface="Canva Sans Bold"/>
                <a:hlinkClick r:id="rId8" tooltip="https://www.blockchainx.tech/cryptocurrency-exchange-script/"/>
              </a:rPr>
              <a:t>Crypto exchange software exchanage script</a:t>
            </a:r>
            <a:r>
              <a:rPr lang="en-US" sz="2860">
                <a:solidFill>
                  <a:srgbClr val="FFFFFF"/>
                </a:solidFill>
                <a:latin typeface="Canva Sans"/>
                <a:ea typeface="Canva Sans"/>
                <a:cs typeface="Canva Sans"/>
                <a:sym typeface="Canva Sans"/>
              </a:rPr>
              <a:t> solutions provide businesses with a time-saving approach to launch their own trading platforms at affordable costs. The question remains whether this approach suits every business person. The following section explores various advantages of selecting a ready-made cryptocurrency exchange script which benefits both new economic entities and well-established financial corporations.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0F2F6"/>
        </a:solidFill>
      </p:bgPr>
    </p:bg>
    <p:spTree>
      <p:nvGrpSpPr>
        <p:cNvPr id="1" name=""/>
        <p:cNvGrpSpPr/>
        <p:nvPr/>
      </p:nvGrpSpPr>
      <p:grpSpPr>
        <a:xfrm>
          <a:off x="0" y="0"/>
          <a:ext cx="0" cy="0"/>
          <a:chOff x="0" y="0"/>
          <a:chExt cx="0" cy="0"/>
        </a:xfrm>
      </p:grpSpPr>
      <p:sp>
        <p:nvSpPr>
          <p:cNvPr name="AutoShape 2" id="2"/>
          <p:cNvSpPr/>
          <p:nvPr/>
        </p:nvSpPr>
        <p:spPr>
          <a:xfrm rot="0">
            <a:off x="-66352" y="-17693"/>
            <a:ext cx="18288000" cy="8775001"/>
          </a:xfrm>
          <a:prstGeom prst="rect">
            <a:avLst/>
          </a:prstGeom>
          <a:solidFill>
            <a:srgbClr val="302B70"/>
          </a:solidFill>
        </p:spPr>
      </p:sp>
      <p:sp>
        <p:nvSpPr>
          <p:cNvPr name="Freeform 3" id="3"/>
          <p:cNvSpPr/>
          <p:nvPr/>
        </p:nvSpPr>
        <p:spPr>
          <a:xfrm flipH="false" flipV="false" rot="0">
            <a:off x="16296952" y="5143500"/>
            <a:ext cx="1924696" cy="3631501"/>
          </a:xfrm>
          <a:custGeom>
            <a:avLst/>
            <a:gdLst/>
            <a:ahLst/>
            <a:cxnLst/>
            <a:rect r="r" b="b" t="t" l="l"/>
            <a:pathLst>
              <a:path h="3631501" w="1924696">
                <a:moveTo>
                  <a:pt x="0" y="0"/>
                </a:moveTo>
                <a:lnTo>
                  <a:pt x="1924696" y="0"/>
                </a:lnTo>
                <a:lnTo>
                  <a:pt x="1924696" y="3631501"/>
                </a:lnTo>
                <a:lnTo>
                  <a:pt x="0" y="36315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028700" y="1028700"/>
            <a:ext cx="8161902" cy="3232869"/>
          </a:xfrm>
          <a:prstGeom prst="rect">
            <a:avLst/>
          </a:prstGeom>
        </p:spPr>
        <p:txBody>
          <a:bodyPr anchor="t" rtlCol="false" tIns="0" lIns="0" bIns="0" rIns="0">
            <a:spAutoFit/>
          </a:bodyPr>
          <a:lstStyle/>
          <a:p>
            <a:pPr algn="l">
              <a:lnSpc>
                <a:spcPts val="8532"/>
              </a:lnSpc>
            </a:pPr>
            <a:r>
              <a:rPr lang="en-US" sz="7110" b="true">
                <a:solidFill>
                  <a:srgbClr val="F0F2F6"/>
                </a:solidFill>
                <a:latin typeface="HK Grotesk Bold"/>
                <a:ea typeface="HK Grotesk Bold"/>
                <a:cs typeface="HK Grotesk Bold"/>
                <a:sym typeface="HK Grotesk Bold"/>
              </a:rPr>
              <a:t>What Is a Cryptocurrency Exchange Script?</a:t>
            </a:r>
          </a:p>
        </p:txBody>
      </p:sp>
      <p:grpSp>
        <p:nvGrpSpPr>
          <p:cNvPr name="Group 5" id="5"/>
          <p:cNvGrpSpPr/>
          <p:nvPr/>
        </p:nvGrpSpPr>
        <p:grpSpPr>
          <a:xfrm rot="0">
            <a:off x="8622802" y="9435723"/>
            <a:ext cx="1042396" cy="190555"/>
            <a:chOff x="0" y="0"/>
            <a:chExt cx="1389862" cy="254073"/>
          </a:xfrm>
        </p:grpSpPr>
        <p:sp>
          <p:nvSpPr>
            <p:cNvPr name="Freeform 6" id="6"/>
            <p:cNvSpPr/>
            <p:nvPr/>
          </p:nvSpPr>
          <p:spPr>
            <a:xfrm flipH="false" flipV="false" rot="0">
              <a:off x="0" y="0"/>
              <a:ext cx="254073" cy="254073"/>
            </a:xfrm>
            <a:custGeom>
              <a:avLst/>
              <a:gdLst/>
              <a:ahLst/>
              <a:cxnLst/>
              <a:rect r="r" b="b" t="t" l="l"/>
              <a:pathLst>
                <a:path h="254073" w="254073">
                  <a:moveTo>
                    <a:pt x="0" y="0"/>
                  </a:moveTo>
                  <a:lnTo>
                    <a:pt x="254073" y="0"/>
                  </a:lnTo>
                  <a:lnTo>
                    <a:pt x="254073" y="254073"/>
                  </a:lnTo>
                  <a:lnTo>
                    <a:pt x="0" y="2540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567894" y="0"/>
              <a:ext cx="254073" cy="254073"/>
            </a:xfrm>
            <a:custGeom>
              <a:avLst/>
              <a:gdLst/>
              <a:ahLst/>
              <a:cxnLst/>
              <a:rect r="r" b="b" t="t" l="l"/>
              <a:pathLst>
                <a:path h="254073" w="254073">
                  <a:moveTo>
                    <a:pt x="0" y="0"/>
                  </a:moveTo>
                  <a:lnTo>
                    <a:pt x="254074" y="0"/>
                  </a:lnTo>
                  <a:lnTo>
                    <a:pt x="254074" y="254073"/>
                  </a:lnTo>
                  <a:lnTo>
                    <a:pt x="0" y="2540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135788" y="0"/>
              <a:ext cx="254073" cy="254073"/>
            </a:xfrm>
            <a:custGeom>
              <a:avLst/>
              <a:gdLst/>
              <a:ahLst/>
              <a:cxnLst/>
              <a:rect r="r" b="b" t="t" l="l"/>
              <a:pathLst>
                <a:path h="254073" w="254073">
                  <a:moveTo>
                    <a:pt x="0" y="0"/>
                  </a:moveTo>
                  <a:lnTo>
                    <a:pt x="254074" y="0"/>
                  </a:lnTo>
                  <a:lnTo>
                    <a:pt x="254074" y="254073"/>
                  </a:lnTo>
                  <a:lnTo>
                    <a:pt x="0" y="2540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9" id="9"/>
          <p:cNvSpPr txBox="true"/>
          <p:nvPr/>
        </p:nvSpPr>
        <p:spPr>
          <a:xfrm rot="0">
            <a:off x="9190602" y="3419458"/>
            <a:ext cx="5879839" cy="3390935"/>
          </a:xfrm>
          <a:prstGeom prst="rect">
            <a:avLst/>
          </a:prstGeom>
        </p:spPr>
        <p:txBody>
          <a:bodyPr anchor="t" rtlCol="false" tIns="0" lIns="0" bIns="0" rIns="0">
            <a:spAutoFit/>
          </a:bodyPr>
          <a:lstStyle/>
          <a:p>
            <a:pPr algn="l" marL="692852" indent="-346426" lvl="1">
              <a:lnSpc>
                <a:spcPts val="4492"/>
              </a:lnSpc>
              <a:buFont typeface="Arial"/>
              <a:buChar char="•"/>
            </a:pPr>
            <a:r>
              <a:rPr lang="en-US" sz="3209">
                <a:solidFill>
                  <a:srgbClr val="F0F2F6"/>
                </a:solidFill>
                <a:latin typeface="Clear Sans Regular"/>
                <a:ea typeface="Clear Sans Regular"/>
                <a:cs typeface="Clear Sans Regular"/>
                <a:sym typeface="Clear Sans Regular"/>
              </a:rPr>
              <a:t>User registration and login</a:t>
            </a:r>
          </a:p>
          <a:p>
            <a:pPr algn="l" marL="692852" indent="-346426" lvl="1">
              <a:lnSpc>
                <a:spcPts val="4492"/>
              </a:lnSpc>
              <a:buFont typeface="Arial"/>
              <a:buChar char="•"/>
            </a:pPr>
            <a:r>
              <a:rPr lang="en-US" sz="3209">
                <a:solidFill>
                  <a:srgbClr val="F0F2F6"/>
                </a:solidFill>
                <a:latin typeface="Clear Sans Regular"/>
                <a:ea typeface="Clear Sans Regular"/>
                <a:cs typeface="Clear Sans Regular"/>
                <a:sym typeface="Clear Sans Regular"/>
              </a:rPr>
              <a:t>Wallet integration</a:t>
            </a:r>
          </a:p>
          <a:p>
            <a:pPr algn="l" marL="692852" indent="-346426" lvl="1">
              <a:lnSpc>
                <a:spcPts val="4492"/>
              </a:lnSpc>
              <a:buFont typeface="Arial"/>
              <a:buChar char="•"/>
            </a:pPr>
            <a:r>
              <a:rPr lang="en-US" sz="3209">
                <a:solidFill>
                  <a:srgbClr val="F0F2F6"/>
                </a:solidFill>
                <a:latin typeface="Clear Sans Regular"/>
                <a:ea typeface="Clear Sans Regular"/>
                <a:cs typeface="Clear Sans Regular"/>
                <a:sym typeface="Clear Sans Regular"/>
              </a:rPr>
              <a:t>KYC/AML compliance</a:t>
            </a:r>
          </a:p>
          <a:p>
            <a:pPr algn="l" marL="692852" indent="-346426" lvl="1">
              <a:lnSpc>
                <a:spcPts val="4492"/>
              </a:lnSpc>
              <a:buFont typeface="Arial"/>
              <a:buChar char="•"/>
            </a:pPr>
            <a:r>
              <a:rPr lang="en-US" sz="3209">
                <a:solidFill>
                  <a:srgbClr val="F0F2F6"/>
                </a:solidFill>
                <a:latin typeface="Clear Sans Regular"/>
                <a:ea typeface="Clear Sans Regular"/>
                <a:cs typeface="Clear Sans Regular"/>
                <a:sym typeface="Clear Sans Regular"/>
              </a:rPr>
              <a:t>Trading engine</a:t>
            </a:r>
          </a:p>
          <a:p>
            <a:pPr algn="l" marL="692852" indent="-346426" lvl="1">
              <a:lnSpc>
                <a:spcPts val="4492"/>
              </a:lnSpc>
              <a:buFont typeface="Arial"/>
              <a:buChar char="•"/>
            </a:pPr>
            <a:r>
              <a:rPr lang="en-US" sz="3209">
                <a:solidFill>
                  <a:srgbClr val="F0F2F6"/>
                </a:solidFill>
                <a:latin typeface="Clear Sans Regular"/>
                <a:ea typeface="Clear Sans Regular"/>
                <a:cs typeface="Clear Sans Regular"/>
                <a:sym typeface="Clear Sans Regular"/>
              </a:rPr>
              <a:t>Admin dashboard</a:t>
            </a:r>
          </a:p>
          <a:p>
            <a:pPr algn="l" marL="692853" indent="-346426" lvl="1">
              <a:lnSpc>
                <a:spcPts val="4492"/>
              </a:lnSpc>
              <a:spcBef>
                <a:spcPct val="0"/>
              </a:spcBef>
              <a:buFont typeface="Arial"/>
              <a:buChar char="•"/>
            </a:pPr>
            <a:r>
              <a:rPr lang="en-US" sz="3209">
                <a:solidFill>
                  <a:srgbClr val="F0F2F6"/>
                </a:solidFill>
                <a:latin typeface="Clear Sans Regular"/>
                <a:ea typeface="Clear Sans Regular"/>
                <a:cs typeface="Clear Sans Regular"/>
                <a:sym typeface="Clear Sans Regular"/>
              </a:rPr>
              <a:t>Security features</a:t>
            </a:r>
          </a:p>
        </p:txBody>
      </p:sp>
      <p:sp>
        <p:nvSpPr>
          <p:cNvPr name="TextBox 10" id="10"/>
          <p:cNvSpPr txBox="true"/>
          <p:nvPr/>
        </p:nvSpPr>
        <p:spPr>
          <a:xfrm rot="0">
            <a:off x="1028700" y="4595284"/>
            <a:ext cx="7538606" cy="2863848"/>
          </a:xfrm>
          <a:prstGeom prst="rect">
            <a:avLst/>
          </a:prstGeom>
        </p:spPr>
        <p:txBody>
          <a:bodyPr anchor="t" rtlCol="false" tIns="0" lIns="0" bIns="0" rIns="0">
            <a:spAutoFit/>
          </a:bodyPr>
          <a:lstStyle/>
          <a:p>
            <a:pPr algn="l">
              <a:lnSpc>
                <a:spcPts val="4600"/>
              </a:lnSpc>
            </a:pPr>
            <a:r>
              <a:rPr lang="en-US" sz="2500">
                <a:solidFill>
                  <a:srgbClr val="FFFFFF"/>
                </a:solidFill>
                <a:latin typeface="Canva Sans"/>
                <a:ea typeface="Canva Sans"/>
                <a:cs typeface="Canva Sans"/>
                <a:sym typeface="Canva Sans"/>
              </a:rPr>
              <a:t>A cryptocurrency exchange script provides businesses with a pre-built software kit which contains mandatory features to operate an electronic trading exchange for digital currencies.</a:t>
            </a:r>
          </a:p>
        </p:txBody>
      </p:sp>
      <p:sp>
        <p:nvSpPr>
          <p:cNvPr name="TextBox 11" id="11"/>
          <p:cNvSpPr txBox="true"/>
          <p:nvPr/>
        </p:nvSpPr>
        <p:spPr>
          <a:xfrm rot="0">
            <a:off x="9077648" y="2064745"/>
            <a:ext cx="6795343" cy="580390"/>
          </a:xfrm>
          <a:prstGeom prst="rect">
            <a:avLst/>
          </a:prstGeom>
        </p:spPr>
        <p:txBody>
          <a:bodyPr anchor="t" rtlCol="false" tIns="0" lIns="0" bIns="0" rIns="0">
            <a:spAutoFit/>
          </a:bodyPr>
          <a:lstStyle/>
          <a:p>
            <a:pPr algn="ctr">
              <a:lnSpc>
                <a:spcPts val="4759"/>
              </a:lnSpc>
            </a:pPr>
            <a:r>
              <a:rPr lang="en-US" sz="3399">
                <a:solidFill>
                  <a:srgbClr val="FFFFFF"/>
                </a:solidFill>
                <a:latin typeface="Canva Sans"/>
                <a:ea typeface="Canva Sans"/>
                <a:cs typeface="Canva Sans"/>
                <a:sym typeface="Canva Sans"/>
              </a:rPr>
              <a:t>It</a:t>
            </a:r>
            <a:r>
              <a:rPr lang="en-US" sz="3399">
                <a:solidFill>
                  <a:srgbClr val="FFFFFF"/>
                </a:solidFill>
                <a:latin typeface="Canva Sans"/>
                <a:ea typeface="Canva Sans"/>
                <a:cs typeface="Canva Sans"/>
                <a:sym typeface="Canva Sans"/>
              </a:rPr>
              <a:t> typically includes modules for:</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302B70"/>
        </a:solidFill>
      </p:bgPr>
    </p:bg>
    <p:spTree>
      <p:nvGrpSpPr>
        <p:cNvPr id="1" name=""/>
        <p:cNvGrpSpPr/>
        <p:nvPr/>
      </p:nvGrpSpPr>
      <p:grpSpPr>
        <a:xfrm>
          <a:off x="0" y="0"/>
          <a:ext cx="0" cy="0"/>
          <a:chOff x="0" y="0"/>
          <a:chExt cx="0" cy="0"/>
        </a:xfrm>
      </p:grpSpPr>
      <p:grpSp>
        <p:nvGrpSpPr>
          <p:cNvPr name="Group 2" id="2"/>
          <p:cNvGrpSpPr/>
          <p:nvPr/>
        </p:nvGrpSpPr>
        <p:grpSpPr>
          <a:xfrm rot="-10800000">
            <a:off x="16407813" y="1028700"/>
            <a:ext cx="851487" cy="155656"/>
            <a:chOff x="0" y="0"/>
            <a:chExt cx="1135316" cy="207541"/>
          </a:xfrm>
        </p:grpSpPr>
        <p:sp>
          <p:nvSpPr>
            <p:cNvPr name="Freeform 3" id="3"/>
            <p:cNvSpPr/>
            <p:nvPr/>
          </p:nvSpPr>
          <p:spPr>
            <a:xfrm flipH="false" flipV="false" rot="0">
              <a:off x="0" y="0"/>
              <a:ext cx="207541" cy="207541"/>
            </a:xfrm>
            <a:custGeom>
              <a:avLst/>
              <a:gdLst/>
              <a:ahLst/>
              <a:cxnLst/>
              <a:rect r="r" b="b" t="t" l="l"/>
              <a:pathLst>
                <a:path h="207541" w="207541">
                  <a:moveTo>
                    <a:pt x="0" y="0"/>
                  </a:moveTo>
                  <a:lnTo>
                    <a:pt x="207541" y="0"/>
                  </a:lnTo>
                  <a:lnTo>
                    <a:pt x="207541" y="207541"/>
                  </a:lnTo>
                  <a:lnTo>
                    <a:pt x="0" y="20754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63887" y="0"/>
              <a:ext cx="207541" cy="207541"/>
            </a:xfrm>
            <a:custGeom>
              <a:avLst/>
              <a:gdLst/>
              <a:ahLst/>
              <a:cxnLst/>
              <a:rect r="r" b="b" t="t" l="l"/>
              <a:pathLst>
                <a:path h="207541" w="207541">
                  <a:moveTo>
                    <a:pt x="0" y="0"/>
                  </a:moveTo>
                  <a:lnTo>
                    <a:pt x="207542" y="0"/>
                  </a:lnTo>
                  <a:lnTo>
                    <a:pt x="207542" y="207541"/>
                  </a:lnTo>
                  <a:lnTo>
                    <a:pt x="0" y="2075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927775" y="0"/>
              <a:ext cx="207541" cy="207541"/>
            </a:xfrm>
            <a:custGeom>
              <a:avLst/>
              <a:gdLst/>
              <a:ahLst/>
              <a:cxnLst/>
              <a:rect r="r" b="b" t="t" l="l"/>
              <a:pathLst>
                <a:path h="207541" w="207541">
                  <a:moveTo>
                    <a:pt x="0" y="0"/>
                  </a:moveTo>
                  <a:lnTo>
                    <a:pt x="207541" y="0"/>
                  </a:lnTo>
                  <a:lnTo>
                    <a:pt x="207541" y="207541"/>
                  </a:lnTo>
                  <a:lnTo>
                    <a:pt x="0" y="2075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6" id="6"/>
          <p:cNvSpPr/>
          <p:nvPr/>
        </p:nvSpPr>
        <p:spPr>
          <a:xfrm flipH="false" flipV="false" rot="0">
            <a:off x="9391908" y="2603852"/>
            <a:ext cx="8115300" cy="8115300"/>
          </a:xfrm>
          <a:custGeom>
            <a:avLst/>
            <a:gdLst/>
            <a:ahLst/>
            <a:cxnLst/>
            <a:rect r="r" b="b" t="t" l="l"/>
            <a:pathLst>
              <a:path h="8115300" w="8115300">
                <a:moveTo>
                  <a:pt x="0" y="0"/>
                </a:moveTo>
                <a:lnTo>
                  <a:pt x="8115300" y="0"/>
                </a:lnTo>
                <a:lnTo>
                  <a:pt x="8115300" y="8115300"/>
                </a:lnTo>
                <a:lnTo>
                  <a:pt x="0" y="8115300"/>
                </a:lnTo>
                <a:lnTo>
                  <a:pt x="0" y="0"/>
                </a:lnTo>
                <a:close/>
              </a:path>
            </a:pathLst>
          </a:custGeom>
          <a:blipFill>
            <a:blip r:embed="rId6"/>
            <a:stretch>
              <a:fillRect l="0" t="0" r="0" b="0"/>
            </a:stretch>
          </a:blipFill>
        </p:spPr>
      </p:sp>
      <p:sp>
        <p:nvSpPr>
          <p:cNvPr name="TextBox 7" id="7"/>
          <p:cNvSpPr txBox="true"/>
          <p:nvPr/>
        </p:nvSpPr>
        <p:spPr>
          <a:xfrm rot="0">
            <a:off x="1028700" y="1097003"/>
            <a:ext cx="15666966" cy="1704975"/>
          </a:xfrm>
          <a:prstGeom prst="rect">
            <a:avLst/>
          </a:prstGeom>
        </p:spPr>
        <p:txBody>
          <a:bodyPr anchor="t" rtlCol="false" tIns="0" lIns="0" bIns="0" rIns="0">
            <a:spAutoFit/>
          </a:bodyPr>
          <a:lstStyle/>
          <a:p>
            <a:pPr algn="ctr">
              <a:lnSpc>
                <a:spcPts val="6720"/>
              </a:lnSpc>
            </a:pPr>
            <a:r>
              <a:rPr lang="en-US" sz="5600" b="true">
                <a:solidFill>
                  <a:srgbClr val="F0F2F6"/>
                </a:solidFill>
                <a:latin typeface="HK Grotesk Bold"/>
                <a:ea typeface="HK Grotesk Bold"/>
                <a:cs typeface="HK Grotesk Bold"/>
                <a:sym typeface="HK Grotesk Bold"/>
              </a:rPr>
              <a:t>Top 6 Reasons to Choose a Ready-Made Crypto Exchange Script</a:t>
            </a:r>
          </a:p>
        </p:txBody>
      </p:sp>
      <p:sp>
        <p:nvSpPr>
          <p:cNvPr name="TextBox 8" id="8"/>
          <p:cNvSpPr txBox="true"/>
          <p:nvPr/>
        </p:nvSpPr>
        <p:spPr>
          <a:xfrm rot="0">
            <a:off x="1515519" y="3706630"/>
            <a:ext cx="4619923" cy="580390"/>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F</a:t>
            </a:r>
            <a:r>
              <a:rPr lang="en-US" sz="3399">
                <a:solidFill>
                  <a:srgbClr val="FFFFFF"/>
                </a:solidFill>
                <a:latin typeface="Canva Sans"/>
                <a:ea typeface="Canva Sans"/>
                <a:cs typeface="Canva Sans"/>
                <a:sym typeface="Canva Sans"/>
              </a:rPr>
              <a:t>aster Time-to-Market</a:t>
            </a:r>
          </a:p>
        </p:txBody>
      </p:sp>
      <p:sp>
        <p:nvSpPr>
          <p:cNvPr name="TextBox 9" id="9"/>
          <p:cNvSpPr txBox="true"/>
          <p:nvPr/>
        </p:nvSpPr>
        <p:spPr>
          <a:xfrm rot="0">
            <a:off x="1515519" y="4706497"/>
            <a:ext cx="7346664" cy="580390"/>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Cos</a:t>
            </a:r>
            <a:r>
              <a:rPr lang="en-US" sz="3399">
                <a:solidFill>
                  <a:srgbClr val="FFFFFF"/>
                </a:solidFill>
                <a:latin typeface="Canva Sans"/>
                <a:ea typeface="Canva Sans"/>
                <a:cs typeface="Canva Sans"/>
                <a:sym typeface="Canva Sans"/>
              </a:rPr>
              <a:t>t-Effective Development</a:t>
            </a:r>
          </a:p>
        </p:txBody>
      </p:sp>
      <p:sp>
        <p:nvSpPr>
          <p:cNvPr name="TextBox 10" id="10"/>
          <p:cNvSpPr txBox="true"/>
          <p:nvPr/>
        </p:nvSpPr>
        <p:spPr>
          <a:xfrm rot="0">
            <a:off x="1515519" y="5576287"/>
            <a:ext cx="5573167" cy="580390"/>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B</a:t>
            </a:r>
            <a:r>
              <a:rPr lang="en-US" sz="3399">
                <a:solidFill>
                  <a:srgbClr val="FFFFFF"/>
                </a:solidFill>
                <a:latin typeface="Canva Sans"/>
                <a:ea typeface="Canva Sans"/>
                <a:cs typeface="Canva Sans"/>
                <a:sym typeface="Canva Sans"/>
              </a:rPr>
              <a:t>attle-Tested Security</a:t>
            </a:r>
          </a:p>
        </p:txBody>
      </p:sp>
      <p:sp>
        <p:nvSpPr>
          <p:cNvPr name="TextBox 11" id="11"/>
          <p:cNvSpPr txBox="true"/>
          <p:nvPr/>
        </p:nvSpPr>
        <p:spPr>
          <a:xfrm rot="0">
            <a:off x="1515519" y="6594827"/>
            <a:ext cx="6564800" cy="580390"/>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Cus</a:t>
            </a:r>
            <a:r>
              <a:rPr lang="en-US" sz="3399">
                <a:solidFill>
                  <a:srgbClr val="FFFFFF"/>
                </a:solidFill>
                <a:latin typeface="Canva Sans"/>
                <a:ea typeface="Canva Sans"/>
                <a:cs typeface="Canva Sans"/>
                <a:sym typeface="Canva Sans"/>
              </a:rPr>
              <a:t>tomizable and Scalable</a:t>
            </a:r>
          </a:p>
        </p:txBody>
      </p:sp>
      <p:sp>
        <p:nvSpPr>
          <p:cNvPr name="TextBox 12" id="12"/>
          <p:cNvSpPr txBox="true"/>
          <p:nvPr/>
        </p:nvSpPr>
        <p:spPr>
          <a:xfrm rot="0">
            <a:off x="1515519" y="7503512"/>
            <a:ext cx="5573167" cy="580390"/>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Bu</a:t>
            </a:r>
            <a:r>
              <a:rPr lang="en-US" sz="3399">
                <a:solidFill>
                  <a:srgbClr val="FFFFFF"/>
                </a:solidFill>
                <a:latin typeface="Canva Sans"/>
                <a:ea typeface="Canva Sans"/>
                <a:cs typeface="Canva Sans"/>
                <a:sym typeface="Canva Sans"/>
              </a:rPr>
              <a:t>ilt-in Compliance Tools</a:t>
            </a:r>
          </a:p>
        </p:txBody>
      </p:sp>
      <p:sp>
        <p:nvSpPr>
          <p:cNvPr name="TextBox 13" id="13"/>
          <p:cNvSpPr txBox="true"/>
          <p:nvPr/>
        </p:nvSpPr>
        <p:spPr>
          <a:xfrm rot="0">
            <a:off x="1515519" y="8517836"/>
            <a:ext cx="5573167" cy="580390"/>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Support an</a:t>
            </a:r>
            <a:r>
              <a:rPr lang="en-US" sz="3399">
                <a:solidFill>
                  <a:srgbClr val="FFFFFF"/>
                </a:solidFill>
                <a:latin typeface="Canva Sans"/>
                <a:ea typeface="Canva Sans"/>
                <a:cs typeface="Canva Sans"/>
                <a:sym typeface="Canva Sans"/>
              </a:rPr>
              <a:t>d Maintenance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302B70"/>
        </a:solidFill>
      </p:bgPr>
    </p:bg>
    <p:spTree>
      <p:nvGrpSpPr>
        <p:cNvPr id="1" name=""/>
        <p:cNvGrpSpPr/>
        <p:nvPr/>
      </p:nvGrpSpPr>
      <p:grpSpPr>
        <a:xfrm>
          <a:off x="0" y="0"/>
          <a:ext cx="0" cy="0"/>
          <a:chOff x="0" y="0"/>
          <a:chExt cx="0" cy="0"/>
        </a:xfrm>
      </p:grpSpPr>
      <p:sp>
        <p:nvSpPr>
          <p:cNvPr name="AutoShape 2" id="2"/>
          <p:cNvSpPr/>
          <p:nvPr/>
        </p:nvSpPr>
        <p:spPr>
          <a:xfrm rot="0">
            <a:off x="0" y="8652029"/>
            <a:ext cx="18288000" cy="3269942"/>
          </a:xfrm>
          <a:prstGeom prst="rect">
            <a:avLst/>
          </a:prstGeom>
          <a:solidFill>
            <a:srgbClr val="F0F2F6"/>
          </a:solidFill>
        </p:spPr>
      </p:sp>
      <p:grpSp>
        <p:nvGrpSpPr>
          <p:cNvPr name="Group 3" id="3"/>
          <p:cNvGrpSpPr/>
          <p:nvPr/>
        </p:nvGrpSpPr>
        <p:grpSpPr>
          <a:xfrm rot="-10800000">
            <a:off x="16407813" y="1028700"/>
            <a:ext cx="851487" cy="155656"/>
            <a:chOff x="0" y="0"/>
            <a:chExt cx="1135316" cy="207541"/>
          </a:xfrm>
        </p:grpSpPr>
        <p:sp>
          <p:nvSpPr>
            <p:cNvPr name="Freeform 4" id="4"/>
            <p:cNvSpPr/>
            <p:nvPr/>
          </p:nvSpPr>
          <p:spPr>
            <a:xfrm flipH="false" flipV="false" rot="0">
              <a:off x="0" y="0"/>
              <a:ext cx="207541" cy="207541"/>
            </a:xfrm>
            <a:custGeom>
              <a:avLst/>
              <a:gdLst/>
              <a:ahLst/>
              <a:cxnLst/>
              <a:rect r="r" b="b" t="t" l="l"/>
              <a:pathLst>
                <a:path h="207541" w="207541">
                  <a:moveTo>
                    <a:pt x="0" y="0"/>
                  </a:moveTo>
                  <a:lnTo>
                    <a:pt x="207541" y="0"/>
                  </a:lnTo>
                  <a:lnTo>
                    <a:pt x="207541" y="207541"/>
                  </a:lnTo>
                  <a:lnTo>
                    <a:pt x="0" y="20754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463887" y="0"/>
              <a:ext cx="207541" cy="207541"/>
            </a:xfrm>
            <a:custGeom>
              <a:avLst/>
              <a:gdLst/>
              <a:ahLst/>
              <a:cxnLst/>
              <a:rect r="r" b="b" t="t" l="l"/>
              <a:pathLst>
                <a:path h="207541" w="207541">
                  <a:moveTo>
                    <a:pt x="0" y="0"/>
                  </a:moveTo>
                  <a:lnTo>
                    <a:pt x="207542" y="0"/>
                  </a:lnTo>
                  <a:lnTo>
                    <a:pt x="207542" y="207541"/>
                  </a:lnTo>
                  <a:lnTo>
                    <a:pt x="0" y="2075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927775" y="0"/>
              <a:ext cx="207541" cy="207541"/>
            </a:xfrm>
            <a:custGeom>
              <a:avLst/>
              <a:gdLst/>
              <a:ahLst/>
              <a:cxnLst/>
              <a:rect r="r" b="b" t="t" l="l"/>
              <a:pathLst>
                <a:path h="207541" w="207541">
                  <a:moveTo>
                    <a:pt x="0" y="0"/>
                  </a:moveTo>
                  <a:lnTo>
                    <a:pt x="207541" y="0"/>
                  </a:lnTo>
                  <a:lnTo>
                    <a:pt x="207541" y="207541"/>
                  </a:lnTo>
                  <a:lnTo>
                    <a:pt x="0" y="2075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7" id="7"/>
          <p:cNvSpPr txBox="true"/>
          <p:nvPr/>
        </p:nvSpPr>
        <p:spPr>
          <a:xfrm rot="0">
            <a:off x="5986865" y="1028700"/>
            <a:ext cx="5140401" cy="1209226"/>
          </a:xfrm>
          <a:prstGeom prst="rect">
            <a:avLst/>
          </a:prstGeom>
        </p:spPr>
        <p:txBody>
          <a:bodyPr anchor="t" rtlCol="false" tIns="0" lIns="0" bIns="0" rIns="0">
            <a:spAutoFit/>
          </a:bodyPr>
          <a:lstStyle/>
          <a:p>
            <a:pPr algn="l">
              <a:lnSpc>
                <a:spcPts val="9599"/>
              </a:lnSpc>
            </a:pPr>
            <a:r>
              <a:rPr lang="en-US" sz="7999" b="true">
                <a:solidFill>
                  <a:srgbClr val="F0F2F6"/>
                </a:solidFill>
                <a:latin typeface="HK Grotesk Bold"/>
                <a:ea typeface="HK Grotesk Bold"/>
                <a:cs typeface="HK Grotesk Bold"/>
                <a:sym typeface="HK Grotesk Bold"/>
              </a:rPr>
              <a:t>Conclusion</a:t>
            </a:r>
          </a:p>
        </p:txBody>
      </p:sp>
      <p:sp>
        <p:nvSpPr>
          <p:cNvPr name="TextBox 8" id="8"/>
          <p:cNvSpPr txBox="true"/>
          <p:nvPr/>
        </p:nvSpPr>
        <p:spPr>
          <a:xfrm rot="0">
            <a:off x="1028700" y="2805112"/>
            <a:ext cx="16230600" cy="4524375"/>
          </a:xfrm>
          <a:prstGeom prst="rect">
            <a:avLst/>
          </a:prstGeom>
        </p:spPr>
        <p:txBody>
          <a:bodyPr anchor="t" rtlCol="false" tIns="0" lIns="0" bIns="0" rIns="0">
            <a:spAutoFit/>
          </a:bodyPr>
          <a:lstStyle/>
          <a:p>
            <a:pPr algn="ctr">
              <a:lnSpc>
                <a:spcPts val="4574"/>
              </a:lnSpc>
            </a:pPr>
            <a:r>
              <a:rPr lang="en-US" sz="2499">
                <a:solidFill>
                  <a:srgbClr val="FFFFFF"/>
                </a:solidFill>
                <a:latin typeface="Clear Sans Regular"/>
                <a:ea typeface="Clear Sans Regular"/>
                <a:cs typeface="Clear Sans Regular"/>
                <a:sym typeface="Clear Sans Regular"/>
              </a:rPr>
              <a:t>A fully developed trading platform script presents businesses with an innovative and protected entry point into the cryptocurrency ecosystem. The ready-made cryptocurrency exchange script becomes an optimal solution for businesses operating at different levels of growth including startups working with new models and fintech companies entering blockchain segments and entrepreneurs who need accelerated launches.</a:t>
            </a:r>
          </a:p>
          <a:p>
            <a:pPr algn="ctr">
              <a:lnSpc>
                <a:spcPts val="4574"/>
              </a:lnSpc>
            </a:pPr>
            <a:r>
              <a:rPr lang="en-US" sz="2499">
                <a:solidFill>
                  <a:srgbClr val="FFFFFF"/>
                </a:solidFill>
                <a:latin typeface="Clear Sans Regular"/>
                <a:ea typeface="Clear Sans Regular"/>
                <a:cs typeface="Clear Sans Regular"/>
                <a:sym typeface="Clear Sans Regular"/>
              </a:rPr>
              <a:t>You can focus on expanding your operations while acquiring users and innovating when you select a trusted exchange script from a reliable provider even though proper script review remains essential.</a:t>
            </a:r>
          </a:p>
          <a:p>
            <a:pPr algn="ctr">
              <a:lnSpc>
                <a:spcPts val="4574"/>
              </a:lnSpc>
            </a:pPr>
            <a:r>
              <a:rPr lang="en-US" sz="2499">
                <a:solidFill>
                  <a:srgbClr val="FFFFFF"/>
                </a:solidFill>
                <a:latin typeface="Clear Sans Regular"/>
                <a:ea typeface="Clear Sans Regular"/>
                <a:cs typeface="Clear Sans Regular"/>
                <a:sym typeface="Clear Sans Regular"/>
              </a:rPr>
              <a:t>In the world of crypto, speed and adaptability win. A pre-built exchange script presents itself as a top solution to gain market advantage.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302B70"/>
        </a:solidFill>
      </p:bgPr>
    </p:bg>
    <p:spTree>
      <p:nvGrpSpPr>
        <p:cNvPr id="1" name=""/>
        <p:cNvGrpSpPr/>
        <p:nvPr/>
      </p:nvGrpSpPr>
      <p:grpSpPr>
        <a:xfrm>
          <a:off x="0" y="0"/>
          <a:ext cx="0" cy="0"/>
          <a:chOff x="0" y="0"/>
          <a:chExt cx="0" cy="0"/>
        </a:xfrm>
      </p:grpSpPr>
      <p:sp>
        <p:nvSpPr>
          <p:cNvPr name="AutoShape 2" id="2"/>
          <p:cNvSpPr/>
          <p:nvPr/>
        </p:nvSpPr>
        <p:spPr>
          <a:xfrm rot="0">
            <a:off x="0" y="8844406"/>
            <a:ext cx="18288000" cy="1442594"/>
          </a:xfrm>
          <a:prstGeom prst="rect">
            <a:avLst/>
          </a:prstGeom>
          <a:solidFill>
            <a:srgbClr val="F0F2F6"/>
          </a:solidFill>
        </p:spPr>
      </p:sp>
      <p:sp>
        <p:nvSpPr>
          <p:cNvPr name="Freeform 3" id="3"/>
          <p:cNvSpPr/>
          <p:nvPr/>
        </p:nvSpPr>
        <p:spPr>
          <a:xfrm flipH="false" flipV="false" rot="0">
            <a:off x="14194861" y="4759249"/>
            <a:ext cx="3064439" cy="4113340"/>
          </a:xfrm>
          <a:custGeom>
            <a:avLst/>
            <a:gdLst/>
            <a:ahLst/>
            <a:cxnLst/>
            <a:rect r="r" b="b" t="t" l="l"/>
            <a:pathLst>
              <a:path h="4113340" w="3064439">
                <a:moveTo>
                  <a:pt x="0" y="0"/>
                </a:moveTo>
                <a:lnTo>
                  <a:pt x="3064439" y="0"/>
                </a:lnTo>
                <a:lnTo>
                  <a:pt x="3064439" y="4113341"/>
                </a:lnTo>
                <a:lnTo>
                  <a:pt x="0" y="411334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028700" y="1028700"/>
            <a:ext cx="6422466" cy="1684948"/>
            <a:chOff x="0" y="0"/>
            <a:chExt cx="8563288" cy="2246598"/>
          </a:xfrm>
        </p:grpSpPr>
        <p:sp>
          <p:nvSpPr>
            <p:cNvPr name="AutoShape 5" id="5"/>
            <p:cNvSpPr/>
            <p:nvPr/>
          </p:nvSpPr>
          <p:spPr>
            <a:xfrm rot="0">
              <a:off x="0" y="2114757"/>
              <a:ext cx="1326411" cy="131841"/>
            </a:xfrm>
            <a:prstGeom prst="rect">
              <a:avLst/>
            </a:prstGeom>
            <a:solidFill>
              <a:srgbClr val="787CD1"/>
            </a:solidFill>
          </p:spPr>
        </p:sp>
        <p:sp>
          <p:nvSpPr>
            <p:cNvPr name="TextBox 6" id="6"/>
            <p:cNvSpPr txBox="true"/>
            <p:nvPr/>
          </p:nvSpPr>
          <p:spPr>
            <a:xfrm rot="0">
              <a:off x="0" y="0"/>
              <a:ext cx="8563288" cy="1612301"/>
            </a:xfrm>
            <a:prstGeom prst="rect">
              <a:avLst/>
            </a:prstGeom>
          </p:spPr>
          <p:txBody>
            <a:bodyPr anchor="t" rtlCol="false" tIns="0" lIns="0" bIns="0" rIns="0">
              <a:spAutoFit/>
            </a:bodyPr>
            <a:lstStyle/>
            <a:p>
              <a:pPr algn="l">
                <a:lnSpc>
                  <a:spcPts val="9599"/>
                </a:lnSpc>
              </a:pPr>
              <a:r>
                <a:rPr lang="en-US" sz="7999">
                  <a:solidFill>
                    <a:srgbClr val="F0F2F6"/>
                  </a:solidFill>
                  <a:latin typeface="HK Grotesk Bold"/>
                  <a:ea typeface="HK Grotesk Bold"/>
                  <a:cs typeface="HK Grotesk Bold"/>
                  <a:sym typeface="HK Grotesk Bold"/>
                </a:rPr>
                <a:t>Contact Us</a:t>
              </a:r>
            </a:p>
          </p:txBody>
        </p:sp>
      </p:grpSp>
      <p:grpSp>
        <p:nvGrpSpPr>
          <p:cNvPr name="Group 7" id="7"/>
          <p:cNvGrpSpPr/>
          <p:nvPr/>
        </p:nvGrpSpPr>
        <p:grpSpPr>
          <a:xfrm rot="0">
            <a:off x="8718256" y="9487875"/>
            <a:ext cx="851487" cy="155656"/>
            <a:chOff x="0" y="0"/>
            <a:chExt cx="1135316" cy="207541"/>
          </a:xfrm>
        </p:grpSpPr>
        <p:sp>
          <p:nvSpPr>
            <p:cNvPr name="Freeform 8" id="8"/>
            <p:cNvSpPr/>
            <p:nvPr/>
          </p:nvSpPr>
          <p:spPr>
            <a:xfrm flipH="false" flipV="false" rot="0">
              <a:off x="0" y="0"/>
              <a:ext cx="207541" cy="207541"/>
            </a:xfrm>
            <a:custGeom>
              <a:avLst/>
              <a:gdLst/>
              <a:ahLst/>
              <a:cxnLst/>
              <a:rect r="r" b="b" t="t" l="l"/>
              <a:pathLst>
                <a:path h="207541" w="207541">
                  <a:moveTo>
                    <a:pt x="0" y="0"/>
                  </a:moveTo>
                  <a:lnTo>
                    <a:pt x="207541" y="0"/>
                  </a:lnTo>
                  <a:lnTo>
                    <a:pt x="207541" y="207541"/>
                  </a:lnTo>
                  <a:lnTo>
                    <a:pt x="0" y="2075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463887" y="0"/>
              <a:ext cx="207541" cy="207541"/>
            </a:xfrm>
            <a:custGeom>
              <a:avLst/>
              <a:gdLst/>
              <a:ahLst/>
              <a:cxnLst/>
              <a:rect r="r" b="b" t="t" l="l"/>
              <a:pathLst>
                <a:path h="207541" w="207541">
                  <a:moveTo>
                    <a:pt x="0" y="0"/>
                  </a:moveTo>
                  <a:lnTo>
                    <a:pt x="207542" y="0"/>
                  </a:lnTo>
                  <a:lnTo>
                    <a:pt x="207542" y="207541"/>
                  </a:lnTo>
                  <a:lnTo>
                    <a:pt x="0" y="2075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927775" y="0"/>
              <a:ext cx="207541" cy="207541"/>
            </a:xfrm>
            <a:custGeom>
              <a:avLst/>
              <a:gdLst/>
              <a:ahLst/>
              <a:cxnLst/>
              <a:rect r="r" b="b" t="t" l="l"/>
              <a:pathLst>
                <a:path h="207541" w="207541">
                  <a:moveTo>
                    <a:pt x="0" y="0"/>
                  </a:moveTo>
                  <a:lnTo>
                    <a:pt x="207541" y="0"/>
                  </a:lnTo>
                  <a:lnTo>
                    <a:pt x="207541" y="207541"/>
                  </a:lnTo>
                  <a:lnTo>
                    <a:pt x="0" y="20754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11" id="11"/>
          <p:cNvSpPr/>
          <p:nvPr/>
        </p:nvSpPr>
        <p:spPr>
          <a:xfrm flipH="false" flipV="false" rot="0">
            <a:off x="6802791" y="784192"/>
            <a:ext cx="7234823" cy="7234823"/>
          </a:xfrm>
          <a:custGeom>
            <a:avLst/>
            <a:gdLst/>
            <a:ahLst/>
            <a:cxnLst/>
            <a:rect r="r" b="b" t="t" l="l"/>
            <a:pathLst>
              <a:path h="7234823" w="7234823">
                <a:moveTo>
                  <a:pt x="0" y="0"/>
                </a:moveTo>
                <a:lnTo>
                  <a:pt x="7234823" y="0"/>
                </a:lnTo>
                <a:lnTo>
                  <a:pt x="7234823" y="7234823"/>
                </a:lnTo>
                <a:lnTo>
                  <a:pt x="0" y="7234823"/>
                </a:lnTo>
                <a:lnTo>
                  <a:pt x="0" y="0"/>
                </a:lnTo>
                <a:close/>
              </a:path>
            </a:pathLst>
          </a:custGeom>
          <a:blipFill>
            <a:blip r:embed="rId8"/>
            <a:stretch>
              <a:fillRect l="0" t="0" r="0" b="0"/>
            </a:stretch>
          </a:blipFill>
        </p:spPr>
      </p:sp>
      <p:grpSp>
        <p:nvGrpSpPr>
          <p:cNvPr name="Group 12" id="12"/>
          <p:cNvGrpSpPr/>
          <p:nvPr/>
        </p:nvGrpSpPr>
        <p:grpSpPr>
          <a:xfrm rot="0">
            <a:off x="1028700" y="4222817"/>
            <a:ext cx="6422466" cy="1861270"/>
            <a:chOff x="0" y="0"/>
            <a:chExt cx="8563288" cy="2481693"/>
          </a:xfrm>
        </p:grpSpPr>
        <p:sp>
          <p:nvSpPr>
            <p:cNvPr name="TextBox 13" id="13"/>
            <p:cNvSpPr txBox="true"/>
            <p:nvPr/>
          </p:nvSpPr>
          <p:spPr>
            <a:xfrm rot="0">
              <a:off x="0" y="-57150"/>
              <a:ext cx="8563288" cy="556335"/>
            </a:xfrm>
            <a:prstGeom prst="rect">
              <a:avLst/>
            </a:prstGeom>
          </p:spPr>
          <p:txBody>
            <a:bodyPr anchor="t" rtlCol="false" tIns="0" lIns="0" bIns="0" rIns="0">
              <a:spAutoFit/>
            </a:bodyPr>
            <a:lstStyle/>
            <a:p>
              <a:pPr algn="l">
                <a:lnSpc>
                  <a:spcPts val="3500"/>
                </a:lnSpc>
                <a:spcBef>
                  <a:spcPct val="0"/>
                </a:spcBef>
              </a:pPr>
              <a:r>
                <a:rPr lang="en-US" sz="2500">
                  <a:solidFill>
                    <a:srgbClr val="F0F2F6"/>
                  </a:solidFill>
                  <a:latin typeface="Clear Sans Regular"/>
                  <a:ea typeface="Clear Sans Regular"/>
                  <a:cs typeface="Clear Sans Regular"/>
                  <a:sym typeface="Clear Sans Regular"/>
                </a:rPr>
                <a:t>7708889555</a:t>
              </a:r>
            </a:p>
          </p:txBody>
        </p:sp>
        <p:sp>
          <p:nvSpPr>
            <p:cNvPr name="TextBox 14" id="14"/>
            <p:cNvSpPr txBox="true"/>
            <p:nvPr/>
          </p:nvSpPr>
          <p:spPr>
            <a:xfrm rot="0">
              <a:off x="0" y="934104"/>
              <a:ext cx="8563288" cy="556335"/>
            </a:xfrm>
            <a:prstGeom prst="rect">
              <a:avLst/>
            </a:prstGeom>
          </p:spPr>
          <p:txBody>
            <a:bodyPr anchor="t" rtlCol="false" tIns="0" lIns="0" bIns="0" rIns="0">
              <a:spAutoFit/>
            </a:bodyPr>
            <a:lstStyle/>
            <a:p>
              <a:pPr algn="l">
                <a:lnSpc>
                  <a:spcPts val="3500"/>
                </a:lnSpc>
                <a:spcBef>
                  <a:spcPct val="0"/>
                </a:spcBef>
              </a:pPr>
              <a:r>
                <a:rPr lang="en-US" sz="2500">
                  <a:solidFill>
                    <a:srgbClr val="F0F2F6"/>
                  </a:solidFill>
                  <a:latin typeface="Clear Sans Regular"/>
                  <a:ea typeface="Clear Sans Regular"/>
                  <a:cs typeface="Clear Sans Regular"/>
                  <a:sym typeface="Clear Sans Regular"/>
                </a:rPr>
                <a:t>c</a:t>
              </a:r>
              <a:r>
                <a:rPr lang="en-US" sz="2500">
                  <a:solidFill>
                    <a:srgbClr val="F0F2F6"/>
                  </a:solidFill>
                  <a:latin typeface="Clear Sans Regular"/>
                  <a:ea typeface="Clear Sans Regular"/>
                  <a:cs typeface="Clear Sans Regular"/>
                  <a:sym typeface="Clear Sans Regular"/>
                </a:rPr>
                <a:t>ontact@blockchainx.tech</a:t>
              </a:r>
            </a:p>
          </p:txBody>
        </p:sp>
        <p:sp>
          <p:nvSpPr>
            <p:cNvPr name="TextBox 15" id="15"/>
            <p:cNvSpPr txBox="true"/>
            <p:nvPr/>
          </p:nvSpPr>
          <p:spPr>
            <a:xfrm rot="0">
              <a:off x="0" y="1925358"/>
              <a:ext cx="8563288" cy="556335"/>
            </a:xfrm>
            <a:prstGeom prst="rect">
              <a:avLst/>
            </a:prstGeom>
          </p:spPr>
          <p:txBody>
            <a:bodyPr anchor="t" rtlCol="false" tIns="0" lIns="0" bIns="0" rIns="0">
              <a:spAutoFit/>
            </a:bodyPr>
            <a:lstStyle/>
            <a:p>
              <a:pPr algn="l">
                <a:lnSpc>
                  <a:spcPts val="3500"/>
                </a:lnSpc>
                <a:spcBef>
                  <a:spcPct val="0"/>
                </a:spcBef>
              </a:pPr>
              <a:r>
                <a:rPr lang="en-US" sz="2500">
                  <a:solidFill>
                    <a:srgbClr val="F0F2F6"/>
                  </a:solidFill>
                  <a:latin typeface="Clear Sans Regular"/>
                  <a:ea typeface="Clear Sans Regular"/>
                  <a:cs typeface="Clear Sans Regular"/>
                  <a:sym typeface="Clear Sans Regular"/>
                </a:rPr>
                <a:t>https://www.blockchainx.tech/</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DAGkBfTeeQI</dc:identifier>
  <dcterms:modified xsi:type="dcterms:W3CDTF">2011-08-01T06:04:30Z</dcterms:modified>
  <cp:revision>1</cp:revision>
  <dc:title>Why Should You Go for a Ready-Made Cryptocurrency Exchange Script?</dc:title>
</cp:coreProperties>
</file>