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D480-06C1-A256-DEB2-0F1571B61F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865C8E-081E-4F2E-0FF6-4E0E302801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0441DD-8733-F94B-4CC8-42E805D5E081}"/>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5" name="Footer Placeholder 4">
            <a:extLst>
              <a:ext uri="{FF2B5EF4-FFF2-40B4-BE49-F238E27FC236}">
                <a16:creationId xmlns:a16="http://schemas.microsoft.com/office/drawing/2014/main" id="{63B99D07-2E8E-E71B-DDE9-19FD38A95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4A859-3FF8-E6A5-1036-B070495742B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2869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BA01D-C3DD-764B-F3FB-F9AA7AA9B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D3D6AE-479F-FBC3-CFC9-0BED395169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97263-E189-696D-7FAD-7C9A1D38A97D}"/>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5" name="Footer Placeholder 4">
            <a:extLst>
              <a:ext uri="{FF2B5EF4-FFF2-40B4-BE49-F238E27FC236}">
                <a16:creationId xmlns:a16="http://schemas.microsoft.com/office/drawing/2014/main" id="{89CD2752-F0AA-5C57-3A85-243B4C0DF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3AEE6-F069-650D-6B46-54FC370B8EF9}"/>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998165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44DC-745E-B051-19EC-334056ADD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EB8F20-E14A-414C-27DC-E2AD5358B3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7FA8F7-DFF0-DECD-21AA-10C6BCDBF48F}"/>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5" name="Footer Placeholder 4">
            <a:extLst>
              <a:ext uri="{FF2B5EF4-FFF2-40B4-BE49-F238E27FC236}">
                <a16:creationId xmlns:a16="http://schemas.microsoft.com/office/drawing/2014/main" id="{0A28F0F6-161C-DF5A-C41A-B02D62793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F1CFA-B567-C880-88AA-71263BFC82F2}"/>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358148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0102-5B0F-7111-E1D4-96A658E9E9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85371B-0E14-A6A7-512D-20F573818E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B43C2C-A57B-D879-9A93-86CCFB3D48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98A772-E4EB-DA0E-CEF0-90E784C940B2}"/>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6" name="Footer Placeholder 5">
            <a:extLst>
              <a:ext uri="{FF2B5EF4-FFF2-40B4-BE49-F238E27FC236}">
                <a16:creationId xmlns:a16="http://schemas.microsoft.com/office/drawing/2014/main" id="{9947C90E-5A0F-3D96-4B48-885A1D75B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52001-1E06-A1B0-E2D2-F1760835BF55}"/>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3755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9F77-DA62-9574-78F7-8720CCCFF8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7C3ADD-CE77-C905-33CE-4F8F974381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F11EF2-F83F-EB0C-5053-42D306FB40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19C59-1442-B9B9-E01A-279C157C74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DBC631-6AD0-EC45-4287-E57198C623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348C5F-5D47-0EF2-64AD-D2631CB28D5D}"/>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8" name="Footer Placeholder 7">
            <a:extLst>
              <a:ext uri="{FF2B5EF4-FFF2-40B4-BE49-F238E27FC236}">
                <a16:creationId xmlns:a16="http://schemas.microsoft.com/office/drawing/2014/main" id="{17B39723-5F0A-4B10-DBEE-560BF3520E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29F403-1AE1-80F5-86BA-B773988A5E77}"/>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0506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10C01-E3AD-FD27-4A6A-384E9AC974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8A519D-5D85-3DDC-5C3F-4A6D20C0A909}"/>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4" name="Footer Placeholder 3">
            <a:extLst>
              <a:ext uri="{FF2B5EF4-FFF2-40B4-BE49-F238E27FC236}">
                <a16:creationId xmlns:a16="http://schemas.microsoft.com/office/drawing/2014/main" id="{74C39508-FD6D-2362-7716-0C0EBD0238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409ED8-FBBA-F527-1634-59B4A099DE04}"/>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61370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6606F-8E25-C5FE-4CD2-3ED59A9DCEB9}"/>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3" name="Footer Placeholder 2">
            <a:extLst>
              <a:ext uri="{FF2B5EF4-FFF2-40B4-BE49-F238E27FC236}">
                <a16:creationId xmlns:a16="http://schemas.microsoft.com/office/drawing/2014/main" id="{42F9FADC-8660-50ED-C79C-A9A3A2657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6A20C5-27FB-D020-6F94-C5558394C3D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080770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F42F-D058-C630-B38F-409EF804C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84C6F9-B9D9-B885-F4CB-CA6CA961D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46B47D-0C4A-9E76-8549-72FC35F27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DB5BF-D25E-045F-ABC3-22C6E86F5493}"/>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6" name="Footer Placeholder 5">
            <a:extLst>
              <a:ext uri="{FF2B5EF4-FFF2-40B4-BE49-F238E27FC236}">
                <a16:creationId xmlns:a16="http://schemas.microsoft.com/office/drawing/2014/main" id="{720A7EEA-D6E6-12DD-1581-65E82CD02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0D42A-07A6-5B8C-5E70-20812886BCC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5532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6713-51F5-82E6-974F-027D108842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A5410E-310E-D2DC-94B9-6BF822CD8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A6ACF3-A56F-754E-B22C-AA6BAD682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593A8B-72E8-7C9D-B3D7-C577A1471814}"/>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6" name="Footer Placeholder 5">
            <a:extLst>
              <a:ext uri="{FF2B5EF4-FFF2-40B4-BE49-F238E27FC236}">
                <a16:creationId xmlns:a16="http://schemas.microsoft.com/office/drawing/2014/main" id="{15A007CB-2D77-6DF0-9547-662F56578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845E66-D5B4-3682-1EF9-B08D750387E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085707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427BC-3F1F-E9D2-5BB5-6BD9942C38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76A96-D4F9-6D94-E431-9A4D32A1F3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8C89B-2AD9-128B-B566-D1842E1E1F76}"/>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5" name="Footer Placeholder 4">
            <a:extLst>
              <a:ext uri="{FF2B5EF4-FFF2-40B4-BE49-F238E27FC236}">
                <a16:creationId xmlns:a16="http://schemas.microsoft.com/office/drawing/2014/main" id="{DF6396E1-CDFD-F202-C245-A20768C44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44710-CF2A-3A40-7759-B4BB9A4B00C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65246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637537-D893-B523-30AC-CC48C80156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90660F-0A27-E9A1-E356-CB35043325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F9354E-9DF1-F3F1-11CD-1C6CD269AF14}"/>
              </a:ext>
            </a:extLst>
          </p:cNvPr>
          <p:cNvSpPr>
            <a:spLocks noGrp="1"/>
          </p:cNvSpPr>
          <p:nvPr>
            <p:ph type="dt" sz="half" idx="10"/>
          </p:nvPr>
        </p:nvSpPr>
        <p:spPr/>
        <p:txBody>
          <a:bodyPr/>
          <a:lstStyle/>
          <a:p>
            <a:fld id="{018E79AC-B5CD-4AEB-B96B-A41FC801216E}" type="datetimeFigureOut">
              <a:rPr lang="en-US" smtClean="0"/>
              <a:t>4/18/2025</a:t>
            </a:fld>
            <a:endParaRPr lang="en-US"/>
          </a:p>
        </p:txBody>
      </p:sp>
      <p:sp>
        <p:nvSpPr>
          <p:cNvPr id="5" name="Footer Placeholder 4">
            <a:extLst>
              <a:ext uri="{FF2B5EF4-FFF2-40B4-BE49-F238E27FC236}">
                <a16:creationId xmlns:a16="http://schemas.microsoft.com/office/drawing/2014/main" id="{4E0350C8-F1B9-9588-4203-6C1FC530B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CFF90-03F8-013D-6FD4-9975E7EEEDEB}"/>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201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4C5E65-3C01-A1B9-48F2-C14234524A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2DB75A-413A-4443-7F8A-BC6E94B2C6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3F2AF-9EFE-77FE-7471-9A73C10D54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8E79AC-B5CD-4AEB-B96B-A41FC801216E}" type="datetimeFigureOut">
              <a:rPr lang="en-US" smtClean="0"/>
              <a:t>4/18/2025</a:t>
            </a:fld>
            <a:endParaRPr lang="en-US"/>
          </a:p>
        </p:txBody>
      </p:sp>
      <p:sp>
        <p:nvSpPr>
          <p:cNvPr id="5" name="Footer Placeholder 4">
            <a:extLst>
              <a:ext uri="{FF2B5EF4-FFF2-40B4-BE49-F238E27FC236}">
                <a16:creationId xmlns:a16="http://schemas.microsoft.com/office/drawing/2014/main" id="{025502B8-B083-0E6F-AF73-9B337A2C8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B22097-1AF9-80CF-4F0A-5972117C3F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8AEDA0-EE5B-4E3E-939E-6582A3B79AEF}" type="slidenum">
              <a:rPr lang="en-US" smtClean="0"/>
              <a:t>‹#›</a:t>
            </a:fld>
            <a:endParaRPr lang="en-US"/>
          </a:p>
        </p:txBody>
      </p:sp>
    </p:spTree>
    <p:extLst>
      <p:ext uri="{BB962C8B-B14F-4D97-AF65-F5344CB8AC3E}">
        <p14:creationId xmlns:p14="http://schemas.microsoft.com/office/powerpoint/2010/main" val="3812679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envitz.com/head-base-gel-pad/"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lenvitz.com/gel-cushion/" TargetMode="External"/><Relationship Id="rId2" Type="http://schemas.openxmlformats.org/officeDocument/2006/relationships/hyperlink" Target="https://www.lenvitz.com/head-base-rin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D1A73-E49C-6E41-8CFB-35097D5ADB64}"/>
              </a:ext>
            </a:extLst>
          </p:cNvPr>
          <p:cNvSpPr>
            <a:spLocks noGrp="1"/>
          </p:cNvSpPr>
          <p:nvPr>
            <p:ph type="ctrTitle"/>
          </p:nvPr>
        </p:nvSpPr>
        <p:spPr>
          <a:xfrm>
            <a:off x="240889" y="-151580"/>
            <a:ext cx="11710219" cy="1655762"/>
          </a:xfrm>
        </p:spPr>
        <p:txBody>
          <a:bodyPr>
            <a:normAutofit/>
          </a:bodyPr>
          <a:lstStyle/>
          <a:p>
            <a:r>
              <a:rPr lang="en-US" sz="3600" b="1" i="0" u="none" strike="noStrike" dirty="0">
                <a:solidFill>
                  <a:srgbClr val="000000"/>
                </a:solidFill>
                <a:effectLst/>
                <a:latin typeface="Arial" panose="020B0604020202020204" pitchFamily="34" charset="0"/>
              </a:rPr>
              <a:t>Head Gel Pad in Neurosurgery: Why They Are Essential for Patient Care</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F031832E-EBC7-ABE6-602A-29F5CABCE59B}"/>
              </a:ext>
            </a:extLst>
          </p:cNvPr>
          <p:cNvSpPr>
            <a:spLocks noGrp="1"/>
          </p:cNvSpPr>
          <p:nvPr>
            <p:ph type="subTitle" idx="1"/>
          </p:nvPr>
        </p:nvSpPr>
        <p:spPr>
          <a:xfrm>
            <a:off x="1523999" y="6345238"/>
            <a:ext cx="9144000"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2C303D36-C080-CCF7-F6E4-FE26D20C9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814" y="2096525"/>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0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0F582E-76FA-7CB8-8EB5-70E61F02E1BC}"/>
              </a:ext>
            </a:extLst>
          </p:cNvPr>
          <p:cNvSpPr txBox="1"/>
          <p:nvPr/>
        </p:nvSpPr>
        <p:spPr>
          <a:xfrm>
            <a:off x="0" y="0"/>
            <a:ext cx="12192000" cy="923330"/>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F835272-FB06-094D-B368-700DD7CD684F}"/>
              </a:ext>
            </a:extLst>
          </p:cNvPr>
          <p:cNvSpPr txBox="1"/>
          <p:nvPr/>
        </p:nvSpPr>
        <p:spPr>
          <a:xfrm>
            <a:off x="0" y="0"/>
            <a:ext cx="12192000" cy="6196568"/>
          </a:xfrm>
          <a:prstGeom prst="rect">
            <a:avLst/>
          </a:prstGeom>
          <a:noFill/>
        </p:spPr>
        <p:txBody>
          <a:bodyPr wrap="square">
            <a:spAutoFit/>
          </a:bodyPr>
          <a:lstStyle/>
          <a:p>
            <a:pPr rtl="0">
              <a:buNone/>
            </a:pPr>
            <a:r>
              <a:rPr lang="en-US" b="0" i="0" u="none" strike="noStrike" dirty="0">
                <a:solidFill>
                  <a:srgbClr val="000000"/>
                </a:solidFill>
                <a:effectLst/>
                <a:latin typeface="Arial" panose="020B0604020202020204" pitchFamily="34" charset="0"/>
              </a:rPr>
              <a:t>Neurosurgical procedures require both surgeon precision and patient comfort as well as safety throughout treatment. During intricate procedures specialized equipment like head gel pads works as a critical element for both safety and comfort of patients as they are positioned. This paper discusses why head gel pads play an essential role in neurosurgical procedures for patient care.</a:t>
            </a:r>
            <a:endParaRPr lang="en-US" b="0" dirty="0">
              <a:effectLst/>
            </a:endParaRPr>
          </a:p>
          <a:p>
            <a:pPr rtl="0">
              <a:spcBef>
                <a:spcPts val="1800"/>
              </a:spcBef>
              <a:spcAft>
                <a:spcPts val="600"/>
              </a:spcAft>
              <a:buNone/>
            </a:pPr>
            <a:r>
              <a:rPr lang="en-US" b="1" i="0" u="none" strike="noStrike" dirty="0">
                <a:solidFill>
                  <a:srgbClr val="000000"/>
                </a:solidFill>
                <a:effectLst/>
                <a:latin typeface="Arial" panose="020B0604020202020204" pitchFamily="34" charset="0"/>
              </a:rPr>
              <a:t>The Role of Head Gel Pad in Neurosurgery</a:t>
            </a:r>
            <a:endParaRPr lang="en-US" b="1" dirty="0">
              <a:effectLst/>
            </a:endParaRPr>
          </a:p>
          <a:p>
            <a:pPr rtl="0">
              <a:buNone/>
            </a:pPr>
            <a:r>
              <a:rPr lang="en-US" b="0" i="0" u="none" strike="noStrike" dirty="0">
                <a:solidFill>
                  <a:srgbClr val="000000"/>
                </a:solidFill>
                <a:effectLst/>
                <a:latin typeface="Arial" panose="020B0604020202020204" pitchFamily="34" charset="0"/>
              </a:rPr>
              <a:t>Neurosurgical operations require patients to maintain specific body positions during lengthy procedures as this results in head pressure on different parts of the body. The </a:t>
            </a:r>
            <a:r>
              <a:rPr lang="en-US" b="1" i="0" u="sng" strike="noStrike" dirty="0">
                <a:solidFill>
                  <a:srgbClr val="1155CC"/>
                </a:solidFill>
                <a:effectLst/>
                <a:latin typeface="Arial" panose="020B0604020202020204" pitchFamily="34" charset="0"/>
                <a:hlinkClick r:id="rId2"/>
              </a:rPr>
              <a:t>head gel pad</a:t>
            </a:r>
            <a:r>
              <a:rPr lang="en-US" b="0" i="0" u="none" strike="noStrike" dirty="0">
                <a:solidFill>
                  <a:srgbClr val="000000"/>
                </a:solidFill>
                <a:effectLst/>
                <a:latin typeface="Arial" panose="020B0604020202020204" pitchFamily="34" charset="0"/>
              </a:rPr>
              <a:t> functions to spread weight distribution which protects tissues by eradicating possible pressure sores. Throughout neurosurgical procedures the pad spreads head weight uniformly across its structure to support patient comfort and stability.</a:t>
            </a:r>
            <a:endParaRPr lang="en-US" b="0" dirty="0">
              <a:effectLst/>
            </a:endParaRPr>
          </a:p>
          <a:p>
            <a:pPr rtl="0">
              <a:spcBef>
                <a:spcPts val="1600"/>
              </a:spcBef>
              <a:spcAft>
                <a:spcPts val="400"/>
              </a:spcAft>
              <a:buNone/>
            </a:pPr>
            <a:r>
              <a:rPr lang="en-US" b="1" i="0" u="none" strike="noStrike" dirty="0">
                <a:solidFill>
                  <a:srgbClr val="000000"/>
                </a:solidFill>
                <a:effectLst/>
                <a:latin typeface="Arial" panose="020B0604020202020204" pitchFamily="34" charset="0"/>
              </a:rPr>
              <a:t>Benefits of Head Gel Pads</a:t>
            </a:r>
            <a:endParaRPr lang="en-US" b="1" dirty="0">
              <a:effectLst/>
            </a:endParaRPr>
          </a:p>
          <a:p>
            <a:pPr rtl="0" fontAlgn="base">
              <a:buFont typeface="+mj-lt"/>
              <a:buAutoNum type="arabicPeriod"/>
            </a:pPr>
            <a:r>
              <a:rPr lang="en-US" b="1" i="0" u="none" strike="noStrike" dirty="0">
                <a:solidFill>
                  <a:srgbClr val="000000"/>
                </a:solidFill>
                <a:effectLst/>
                <a:latin typeface="Arial" panose="020B0604020202020204" pitchFamily="34" charset="0"/>
              </a:rPr>
              <a:t>Pressure Relief and Comfort</a:t>
            </a:r>
          </a:p>
          <a:p>
            <a:pPr marL="457200" rtl="0">
              <a:buNone/>
            </a:pPr>
            <a:r>
              <a:rPr lang="en-US" b="0" i="0" u="none" strike="noStrike" dirty="0">
                <a:solidFill>
                  <a:srgbClr val="000000"/>
                </a:solidFill>
                <a:effectLst/>
                <a:latin typeface="Arial" panose="020B0604020202020204" pitchFamily="34" charset="0"/>
              </a:rPr>
              <a:t>A head gel pad offers superior pressure relief because it distributes pressure across the head and neck and facial regions. Head comfort becomes an essential requirement for neurosurgical patients throughout extended procedures. A silicone-based material forms head gel pads that distribute the pressure across the surface uniformly while protecting tissue from harm.</a:t>
            </a:r>
          </a:p>
          <a:p>
            <a:pPr marL="457200" rtl="0">
              <a:buNone/>
            </a:pPr>
            <a:endParaRPr lang="en-US" b="0" dirty="0">
              <a:effectLst/>
            </a:endParaRPr>
          </a:p>
          <a:p>
            <a:pPr rtl="0" fontAlgn="base">
              <a:buFont typeface="+mj-lt"/>
              <a:buAutoNum type="arabicPeriod" startAt="2"/>
            </a:pPr>
            <a:r>
              <a:rPr lang="en-US" b="1" i="0" u="none" strike="noStrike" dirty="0">
                <a:solidFill>
                  <a:srgbClr val="000000"/>
                </a:solidFill>
                <a:effectLst/>
                <a:latin typeface="Arial" panose="020B0604020202020204" pitchFamily="34" charset="0"/>
              </a:rPr>
              <a:t>Prevention of Nerve Injury</a:t>
            </a:r>
          </a:p>
          <a:p>
            <a:pPr marL="457200" rtl="0">
              <a:buNone/>
            </a:pPr>
            <a:r>
              <a:rPr lang="en-US" b="0" i="0" u="none" strike="noStrike" dirty="0">
                <a:solidFill>
                  <a:srgbClr val="000000"/>
                </a:solidFill>
                <a:effectLst/>
                <a:latin typeface="Arial" panose="020B0604020202020204" pitchFamily="34" charset="0"/>
              </a:rPr>
              <a:t>Patient safety depends heavily on neurosurgery due to risks related to nerve compression and damage that become concerning during prolonged one-position operation. The head gel pad functions as a support device that minimizes nerve dangers to achieve superior results for brain and spine surgical patients.</a:t>
            </a:r>
            <a:endParaRPr lang="en-US" b="0" dirty="0">
              <a:effectLst/>
            </a:endParaRPr>
          </a:p>
        </p:txBody>
      </p:sp>
    </p:spTree>
    <p:extLst>
      <p:ext uri="{BB962C8B-B14F-4D97-AF65-F5344CB8AC3E}">
        <p14:creationId xmlns:p14="http://schemas.microsoft.com/office/powerpoint/2010/main" val="74825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415E00-40A7-B8E6-1EA5-243D47390155}"/>
              </a:ext>
            </a:extLst>
          </p:cNvPr>
          <p:cNvSpPr txBox="1"/>
          <p:nvPr/>
        </p:nvSpPr>
        <p:spPr>
          <a:xfrm>
            <a:off x="0" y="0"/>
            <a:ext cx="12192000" cy="6760825"/>
          </a:xfrm>
          <a:prstGeom prst="rect">
            <a:avLst/>
          </a:prstGeom>
          <a:noFill/>
        </p:spPr>
        <p:txBody>
          <a:bodyPr wrap="square">
            <a:spAutoFit/>
          </a:bodyPr>
          <a:lstStyle/>
          <a:p>
            <a:pPr rtl="0" fontAlgn="base"/>
            <a:r>
              <a:rPr lang="en-US" sz="1800" b="1" i="0" u="none" strike="noStrike" dirty="0">
                <a:solidFill>
                  <a:srgbClr val="000000"/>
                </a:solidFill>
                <a:effectLst/>
                <a:latin typeface="Arial" panose="020B0604020202020204" pitchFamily="34" charset="0"/>
              </a:rPr>
              <a:t>3. Maintaining Proper Alignment</a:t>
            </a:r>
          </a:p>
          <a:p>
            <a:pPr marL="457200" rtl="0">
              <a:buNone/>
            </a:pPr>
            <a:r>
              <a:rPr lang="en-US" sz="1800" b="0" i="0" u="none" strike="noStrike" dirty="0">
                <a:solidFill>
                  <a:srgbClr val="000000"/>
                </a:solidFill>
                <a:effectLst/>
                <a:latin typeface="Arial" panose="020B0604020202020204" pitchFamily="34" charset="0"/>
              </a:rPr>
              <a:t>Medical professionals must position patients correctly for complete success in neurosurgery. A head gel pad enables accurate alignment of the head because this proper positioning is vital for surgeons to conduct precise operations. The gel like pad offers both flexibility and cushioning which prevents accidental movement from patients thus minimizing surgical errors.</a:t>
            </a:r>
            <a:endParaRPr lang="en-US" sz="1600" b="1" dirty="0">
              <a:solidFill>
                <a:srgbClr val="000000"/>
              </a:solidFill>
              <a:latin typeface="Arial" panose="020B0604020202020204" pitchFamily="34" charset="0"/>
            </a:endParaRPr>
          </a:p>
          <a:p>
            <a:pPr marL="457200" rtl="0">
              <a:buNone/>
            </a:pPr>
            <a:endParaRPr lang="en-US" sz="1600" b="1" dirty="0">
              <a:solidFill>
                <a:srgbClr val="000000"/>
              </a:solidFill>
              <a:latin typeface="Arial" panose="020B0604020202020204" pitchFamily="34" charset="0"/>
            </a:endParaRPr>
          </a:p>
          <a:p>
            <a:pPr rtl="0">
              <a:spcBef>
                <a:spcPts val="1400"/>
              </a:spcBef>
              <a:spcAft>
                <a:spcPts val="400"/>
              </a:spcAft>
              <a:buNone/>
            </a:pPr>
            <a:r>
              <a:rPr lang="en-US" sz="1800" b="1" i="0" u="none" strike="noStrike" dirty="0">
                <a:solidFill>
                  <a:srgbClr val="000000"/>
                </a:solidFill>
                <a:effectLst/>
                <a:latin typeface="Arial" panose="020B0604020202020204" pitchFamily="34" charset="0"/>
              </a:rPr>
              <a:t>Silicon Head Ring: A Key Component in Patient Positioning</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The neurosurgical procedures require head gel pads alongside </a:t>
            </a:r>
            <a:r>
              <a:rPr lang="en-US" sz="1800" b="1" i="0" u="sng" strike="noStrike" dirty="0">
                <a:solidFill>
                  <a:srgbClr val="1155CC"/>
                </a:solidFill>
                <a:effectLst/>
                <a:latin typeface="Arial" panose="020B0604020202020204" pitchFamily="34" charset="0"/>
                <a:hlinkClick r:id="rId2"/>
              </a:rPr>
              <a:t>silicon head ring</a:t>
            </a:r>
            <a:r>
              <a:rPr lang="en-US" sz="1800" b="0" i="0" u="none" strike="noStrike" dirty="0">
                <a:solidFill>
                  <a:srgbClr val="000000"/>
                </a:solidFill>
                <a:effectLst/>
                <a:latin typeface="Arial" panose="020B0604020202020204" pitchFamily="34" charset="0"/>
              </a:rPr>
              <a:t> which function to maintain head and neck stability. The silicon substance balances suitable stiffness with cushioned support. The surgical team achieves safe and efficient operations through the head ring which secures the patient's head properly.</a:t>
            </a:r>
            <a:endParaRPr lang="en-US" sz="1600" b="0" dirty="0">
              <a:effectLst/>
            </a:endParaRPr>
          </a:p>
          <a:p>
            <a:pPr rtl="0">
              <a:spcBef>
                <a:spcPts val="1400"/>
              </a:spcBef>
              <a:spcAft>
                <a:spcPts val="400"/>
              </a:spcAft>
              <a:buNone/>
            </a:pPr>
            <a:r>
              <a:rPr lang="en-US" sz="1800" b="1" i="0" u="none" strike="noStrike" dirty="0">
                <a:solidFill>
                  <a:srgbClr val="000000"/>
                </a:solidFill>
                <a:effectLst/>
                <a:latin typeface="Arial" panose="020B0604020202020204" pitchFamily="34" charset="0"/>
              </a:rPr>
              <a:t>Gel Cushion: Enhancing Patient Safety</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The gel cushion represents an essential neurosurgical instrument that surgeons must use. The surgical support cushion adds both support and comfort to the patient as it rests under their body or their head. The cushioning material serves to reduce impacts while protecting delicate body regions during extended medical procedures which minimizes risks of injury.</a:t>
            </a:r>
            <a:endParaRPr lang="en-US" sz="1600" b="0" dirty="0">
              <a:effectLst/>
            </a:endParaRPr>
          </a:p>
          <a:p>
            <a:pPr rtl="0">
              <a:spcBef>
                <a:spcPts val="1200"/>
              </a:spcBef>
              <a:spcAft>
                <a:spcPts val="400"/>
              </a:spcAft>
              <a:buNone/>
            </a:pPr>
            <a:r>
              <a:rPr lang="en-US" sz="1800" b="1" i="0" u="none" strike="noStrike" dirty="0">
                <a:solidFill>
                  <a:srgbClr val="000000"/>
                </a:solidFill>
                <a:effectLst/>
                <a:latin typeface="Arial" panose="020B0604020202020204" pitchFamily="34" charset="0"/>
              </a:rPr>
              <a:t>Conclusion</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The neurosurgical procedure benefits greatly from the combination of head gel pads working with silicon head rings and </a:t>
            </a:r>
            <a:r>
              <a:rPr lang="en-US" sz="1800" b="1" i="0" u="sng" strike="noStrike" dirty="0">
                <a:solidFill>
                  <a:srgbClr val="1155CC"/>
                </a:solidFill>
                <a:effectLst/>
                <a:latin typeface="Arial" panose="020B0604020202020204" pitchFamily="34" charset="0"/>
                <a:hlinkClick r:id="rId3"/>
              </a:rPr>
              <a:t>gel cushion</a:t>
            </a:r>
            <a:r>
              <a:rPr lang="en-US" sz="1800" b="0" i="0" u="none" strike="noStrike" dirty="0">
                <a:solidFill>
                  <a:srgbClr val="000000"/>
                </a:solidFill>
                <a:effectLst/>
                <a:latin typeface="Arial" panose="020B0604020202020204" pitchFamily="34" charset="0"/>
              </a:rPr>
              <a:t> that improve both patient safety and surgery precision and comfort levels. The essential tools support patients during their procedures from start to finish which results in superior outcomes alongside quicker healing periods.</a:t>
            </a:r>
            <a:endParaRPr lang="en-US" sz="1600" b="0" dirty="0">
              <a:effectLst/>
            </a:endParaRPr>
          </a:p>
          <a:p>
            <a:pPr>
              <a:buNone/>
            </a:pPr>
            <a:endParaRPr lang="en-US"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151621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798B-09D7-88C7-F335-BF42E0A627DE}"/>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C395CECA-F71D-74DB-27B3-B5853BC833EF}"/>
              </a:ext>
            </a:extLst>
          </p:cNvPr>
          <p:cNvSpPr/>
          <p:nvPr/>
        </p:nvSpPr>
        <p:spPr>
          <a:xfrm>
            <a:off x="209483" y="142459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3638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569</Words>
  <Application>Microsoft Office PowerPoint</Application>
  <PresentationFormat>Widescreen</PresentationFormat>
  <Paragraphs>32</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Roboto</vt:lpstr>
      <vt:lpstr>Office Theme</vt:lpstr>
      <vt:lpstr>Head Gel Pad in Neurosurgery: Why They Are Essential for Patient Care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10</cp:revision>
  <dcterms:created xsi:type="dcterms:W3CDTF">2025-03-13T09:15:30Z</dcterms:created>
  <dcterms:modified xsi:type="dcterms:W3CDTF">2025-04-18T10:30:14Z</dcterms:modified>
</cp:coreProperties>
</file>