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HK Grotesk Bold" charset="1" panose="00000800000000000000"/>
      <p:regular r:id="rId14"/>
    </p:embeddedFont>
    <p:embeddedFont>
      <p:font typeface="HK Grotesk Semi-Bold" charset="1" panose="00000700000000000000"/>
      <p:regular r:id="rId15"/>
    </p:embeddedFont>
    <p:embeddedFont>
      <p:font typeface="Canva Sans" charset="1" panose="020B0503030501040103"/>
      <p:regular r:id="rId16"/>
    </p:embeddedFont>
    <p:embeddedFont>
      <p:font typeface="Canva Sans Bold" charset="1" panose="020B0803030501040103"/>
      <p:regular r:id="rId17"/>
    </p:embeddedFont>
    <p:embeddedFont>
      <p:font typeface="HK Grotesk" charset="1" panose="00000500000000000000"/>
      <p:regular r:id="rId18"/>
    </p:embeddedFont>
    <p:embeddedFont>
      <p:font typeface="Pattanakarn SemiExpanded Bold" charset="1" panose="00000000000000000000"/>
      <p:regular r:id="rId19"/>
    </p:embeddedFont>
    <p:embeddedFont>
      <p:font typeface="Montserrat"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token-development-company/"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22A9B"/>
        </a:solidFill>
      </p:bgPr>
    </p:bg>
    <p:spTree>
      <p:nvGrpSpPr>
        <p:cNvPr id="1" name=""/>
        <p:cNvGrpSpPr/>
        <p:nvPr/>
      </p:nvGrpSpPr>
      <p:grpSpPr>
        <a:xfrm>
          <a:off x="0" y="0"/>
          <a:ext cx="0" cy="0"/>
          <a:chOff x="0" y="0"/>
          <a:chExt cx="0" cy="0"/>
        </a:xfrm>
      </p:grpSpPr>
      <p:sp>
        <p:nvSpPr>
          <p:cNvPr name="Freeform 2" id="2"/>
          <p:cNvSpPr/>
          <p:nvPr/>
        </p:nvSpPr>
        <p:spPr>
          <a:xfrm flipH="false" flipV="false" rot="0">
            <a:off x="10220081" y="1789746"/>
            <a:ext cx="8067919" cy="8497254"/>
          </a:xfrm>
          <a:custGeom>
            <a:avLst/>
            <a:gdLst/>
            <a:ahLst/>
            <a:cxnLst/>
            <a:rect r="r" b="b" t="t" l="l"/>
            <a:pathLst>
              <a:path h="8497254" w="8067919">
                <a:moveTo>
                  <a:pt x="0" y="0"/>
                </a:moveTo>
                <a:lnTo>
                  <a:pt x="8067919" y="0"/>
                </a:lnTo>
                <a:lnTo>
                  <a:pt x="8067919" y="8497254"/>
                </a:lnTo>
                <a:lnTo>
                  <a:pt x="0" y="8497254"/>
                </a:lnTo>
                <a:lnTo>
                  <a:pt x="0" y="0"/>
                </a:lnTo>
                <a:close/>
              </a:path>
            </a:pathLst>
          </a:custGeom>
          <a:blipFill>
            <a:blip r:embed="rId2"/>
            <a:stretch>
              <a:fillRect l="0" t="0" r="0" b="0"/>
            </a:stretch>
          </a:blipFill>
        </p:spPr>
      </p:sp>
      <p:sp>
        <p:nvSpPr>
          <p:cNvPr name="Freeform 3" id="3"/>
          <p:cNvSpPr/>
          <p:nvPr/>
        </p:nvSpPr>
        <p:spPr>
          <a:xfrm flipH="false" flipV="false" rot="0">
            <a:off x="1028700" y="2115682"/>
            <a:ext cx="2671995" cy="841679"/>
          </a:xfrm>
          <a:custGeom>
            <a:avLst/>
            <a:gdLst/>
            <a:ahLst/>
            <a:cxnLst/>
            <a:rect r="r" b="b" t="t" l="l"/>
            <a:pathLst>
              <a:path h="841679" w="2671995">
                <a:moveTo>
                  <a:pt x="0" y="0"/>
                </a:moveTo>
                <a:lnTo>
                  <a:pt x="2671995" y="0"/>
                </a:lnTo>
                <a:lnTo>
                  <a:pt x="2671995" y="841679"/>
                </a:lnTo>
                <a:lnTo>
                  <a:pt x="0" y="841679"/>
                </a:lnTo>
                <a:lnTo>
                  <a:pt x="0" y="0"/>
                </a:lnTo>
                <a:close/>
              </a:path>
            </a:pathLst>
          </a:custGeom>
          <a:blipFill>
            <a:blip r:embed="rId3"/>
            <a:stretch>
              <a:fillRect l="0" t="0" r="0" b="0"/>
            </a:stretch>
          </a:blipFill>
        </p:spPr>
      </p:sp>
      <p:sp>
        <p:nvSpPr>
          <p:cNvPr name="TextBox 4" id="4"/>
          <p:cNvSpPr txBox="true"/>
          <p:nvPr/>
        </p:nvSpPr>
        <p:spPr>
          <a:xfrm rot="0">
            <a:off x="1028700" y="3590448"/>
            <a:ext cx="9033435" cy="4886325"/>
          </a:xfrm>
          <a:prstGeom prst="rect">
            <a:avLst/>
          </a:prstGeom>
        </p:spPr>
        <p:txBody>
          <a:bodyPr anchor="t" rtlCol="false" tIns="0" lIns="0" bIns="0" rIns="0">
            <a:spAutoFit/>
          </a:bodyPr>
          <a:lstStyle/>
          <a:p>
            <a:pPr algn="l">
              <a:lnSpc>
                <a:spcPts val="9600"/>
              </a:lnSpc>
            </a:pPr>
            <a:r>
              <a:rPr lang="en-US" sz="8000" b="true">
                <a:solidFill>
                  <a:srgbClr val="FFFFFF"/>
                </a:solidFill>
                <a:latin typeface="HK Grotesk Bold"/>
                <a:ea typeface="HK Grotesk Bold"/>
                <a:cs typeface="HK Grotesk Bold"/>
                <a:sym typeface="HK Grotesk Bold"/>
              </a:rPr>
              <a:t>AI Crypto Token Development:</a:t>
            </a:r>
            <a:r>
              <a:rPr lang="en-US" sz="8000" b="true">
                <a:solidFill>
                  <a:srgbClr val="414042"/>
                </a:solidFill>
                <a:latin typeface="HK Grotesk Bold"/>
                <a:ea typeface="HK Grotesk Bold"/>
                <a:cs typeface="HK Grotesk Bold"/>
                <a:sym typeface="HK Grotesk Bold"/>
              </a:rPr>
              <a:t> </a:t>
            </a:r>
          </a:p>
          <a:p>
            <a:pPr algn="l">
              <a:lnSpc>
                <a:spcPts val="9600"/>
              </a:lnSpc>
            </a:pPr>
            <a:r>
              <a:rPr lang="en-US" sz="8000" b="true">
                <a:solidFill>
                  <a:srgbClr val="5CE1E6"/>
                </a:solidFill>
                <a:latin typeface="HK Grotesk Bold"/>
                <a:ea typeface="HK Grotesk Bold"/>
                <a:cs typeface="HK Grotesk Bold"/>
                <a:sym typeface="HK Grotesk Bold"/>
              </a:rPr>
              <a:t>A Comprehensive Guide</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222A9B"/>
        </a:solidFill>
      </p:bgPr>
    </p:bg>
    <p:spTree>
      <p:nvGrpSpPr>
        <p:cNvPr id="1" name=""/>
        <p:cNvGrpSpPr/>
        <p:nvPr/>
      </p:nvGrpSpPr>
      <p:grpSpPr>
        <a:xfrm>
          <a:off x="0" y="0"/>
          <a:ext cx="0" cy="0"/>
          <a:chOff x="0" y="0"/>
          <a:chExt cx="0" cy="0"/>
        </a:xfrm>
      </p:grpSpPr>
      <p:grpSp>
        <p:nvGrpSpPr>
          <p:cNvPr name="Group 2" id="2"/>
          <p:cNvGrpSpPr/>
          <p:nvPr/>
        </p:nvGrpSpPr>
        <p:grpSpPr>
          <a:xfrm rot="0">
            <a:off x="1028700" y="2756873"/>
            <a:ext cx="16230600" cy="5719562"/>
            <a:chOff x="0" y="0"/>
            <a:chExt cx="4274726" cy="1506387"/>
          </a:xfrm>
        </p:grpSpPr>
        <p:sp>
          <p:nvSpPr>
            <p:cNvPr name="Freeform 3" id="3"/>
            <p:cNvSpPr/>
            <p:nvPr/>
          </p:nvSpPr>
          <p:spPr>
            <a:xfrm flipH="false" flipV="false" rot="0">
              <a:off x="0" y="0"/>
              <a:ext cx="4274726" cy="1506387"/>
            </a:xfrm>
            <a:custGeom>
              <a:avLst/>
              <a:gdLst/>
              <a:ahLst/>
              <a:cxnLst/>
              <a:rect r="r" b="b" t="t" l="l"/>
              <a:pathLst>
                <a:path h="1506387" w="4274726">
                  <a:moveTo>
                    <a:pt x="23850" y="0"/>
                  </a:moveTo>
                  <a:lnTo>
                    <a:pt x="4250876" y="0"/>
                  </a:lnTo>
                  <a:cubicBezTo>
                    <a:pt x="4257201" y="0"/>
                    <a:pt x="4263268" y="2513"/>
                    <a:pt x="4267741" y="6985"/>
                  </a:cubicBezTo>
                  <a:cubicBezTo>
                    <a:pt x="4272213" y="11458"/>
                    <a:pt x="4274726" y="17524"/>
                    <a:pt x="4274726" y="23850"/>
                  </a:cubicBezTo>
                  <a:lnTo>
                    <a:pt x="4274726" y="1482537"/>
                  </a:lnTo>
                  <a:cubicBezTo>
                    <a:pt x="4274726" y="1488862"/>
                    <a:pt x="4272213" y="1494929"/>
                    <a:pt x="4267741" y="1499401"/>
                  </a:cubicBezTo>
                  <a:cubicBezTo>
                    <a:pt x="4263268" y="1503874"/>
                    <a:pt x="4257201" y="1506387"/>
                    <a:pt x="4250876" y="1506387"/>
                  </a:cubicBezTo>
                  <a:lnTo>
                    <a:pt x="23850" y="1506387"/>
                  </a:lnTo>
                  <a:cubicBezTo>
                    <a:pt x="17524" y="1506387"/>
                    <a:pt x="11458" y="1503874"/>
                    <a:pt x="6985" y="1499401"/>
                  </a:cubicBezTo>
                  <a:cubicBezTo>
                    <a:pt x="2513" y="1494929"/>
                    <a:pt x="0" y="1488862"/>
                    <a:pt x="0" y="1482537"/>
                  </a:cubicBezTo>
                  <a:lnTo>
                    <a:pt x="0" y="23850"/>
                  </a:lnTo>
                  <a:cubicBezTo>
                    <a:pt x="0" y="17524"/>
                    <a:pt x="2513" y="11458"/>
                    <a:pt x="6985" y="6985"/>
                  </a:cubicBezTo>
                  <a:cubicBezTo>
                    <a:pt x="11458" y="2513"/>
                    <a:pt x="17524" y="0"/>
                    <a:pt x="23850" y="0"/>
                  </a:cubicBezTo>
                  <a:close/>
                </a:path>
              </a:pathLst>
            </a:custGeom>
            <a:solidFill>
              <a:srgbClr val="F1F1F1"/>
            </a:solidFill>
          </p:spPr>
        </p:sp>
        <p:sp>
          <p:nvSpPr>
            <p:cNvPr name="TextBox 4" id="4"/>
            <p:cNvSpPr txBox="true"/>
            <p:nvPr/>
          </p:nvSpPr>
          <p:spPr>
            <a:xfrm>
              <a:off x="0" y="-38100"/>
              <a:ext cx="4274726" cy="1544487"/>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6670912" y="1019175"/>
            <a:ext cx="4946176" cy="1066800"/>
          </a:xfrm>
          <a:prstGeom prst="rect">
            <a:avLst/>
          </a:prstGeom>
        </p:spPr>
        <p:txBody>
          <a:bodyPr anchor="t" rtlCol="false" tIns="0" lIns="0" bIns="0" rIns="0">
            <a:spAutoFit/>
          </a:bodyPr>
          <a:lstStyle/>
          <a:p>
            <a:pPr algn="l">
              <a:lnSpc>
                <a:spcPts val="8400"/>
              </a:lnSpc>
            </a:pPr>
            <a:r>
              <a:rPr lang="en-US" sz="7000" b="true">
                <a:solidFill>
                  <a:srgbClr val="FFFFFF"/>
                </a:solidFill>
                <a:latin typeface="HK Grotesk Semi-Bold"/>
                <a:ea typeface="HK Grotesk Semi-Bold"/>
                <a:cs typeface="HK Grotesk Semi-Bold"/>
                <a:sym typeface="HK Grotesk Semi-Bold"/>
              </a:rPr>
              <a:t>Introduction</a:t>
            </a:r>
          </a:p>
        </p:txBody>
      </p:sp>
      <p:sp>
        <p:nvSpPr>
          <p:cNvPr name="TextBox 6" id="6"/>
          <p:cNvSpPr txBox="true"/>
          <p:nvPr/>
        </p:nvSpPr>
        <p:spPr>
          <a:xfrm rot="0">
            <a:off x="2379277" y="3204068"/>
            <a:ext cx="13188073" cy="4682297"/>
          </a:xfrm>
          <a:prstGeom prst="rect">
            <a:avLst/>
          </a:prstGeom>
        </p:spPr>
        <p:txBody>
          <a:bodyPr anchor="t" rtlCol="false" tIns="0" lIns="0" bIns="0" rIns="0">
            <a:spAutoFit/>
          </a:bodyPr>
          <a:lstStyle/>
          <a:p>
            <a:pPr algn="ctr">
              <a:lnSpc>
                <a:spcPts val="5360"/>
              </a:lnSpc>
            </a:pPr>
            <a:r>
              <a:rPr lang="en-US" sz="3190">
                <a:solidFill>
                  <a:srgbClr val="000000"/>
                </a:solidFill>
                <a:latin typeface="Canva Sans"/>
                <a:ea typeface="Canva Sans"/>
                <a:cs typeface="Canva Sans"/>
                <a:sym typeface="Canva Sans"/>
              </a:rPr>
              <a:t>Technology advances steadily and AI integration with blockchain technology produced AI tokens as a major achievement during recent years. The innovation of AI tokens establishes a new method through which tech companies can utilize AI technology. The integration between blockchain technology and AI creates more powerful functionality for both systems which promotes fresh possibilities for AI innovations.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22A9B"/>
        </a:solidFill>
      </p:bgPr>
    </p:bg>
    <p:spTree>
      <p:nvGrpSpPr>
        <p:cNvPr id="1" name=""/>
        <p:cNvGrpSpPr/>
        <p:nvPr/>
      </p:nvGrpSpPr>
      <p:grpSpPr>
        <a:xfrm>
          <a:off x="0" y="0"/>
          <a:ext cx="0" cy="0"/>
          <a:chOff x="0" y="0"/>
          <a:chExt cx="0" cy="0"/>
        </a:xfrm>
      </p:grpSpPr>
      <p:grpSp>
        <p:nvGrpSpPr>
          <p:cNvPr name="Group 2" id="2"/>
          <p:cNvGrpSpPr/>
          <p:nvPr/>
        </p:nvGrpSpPr>
        <p:grpSpPr>
          <a:xfrm rot="0">
            <a:off x="860431" y="2752420"/>
            <a:ext cx="16830705" cy="6718605"/>
            <a:chOff x="0" y="0"/>
            <a:chExt cx="4432778" cy="1769509"/>
          </a:xfrm>
        </p:grpSpPr>
        <p:sp>
          <p:nvSpPr>
            <p:cNvPr name="Freeform 3" id="3"/>
            <p:cNvSpPr/>
            <p:nvPr/>
          </p:nvSpPr>
          <p:spPr>
            <a:xfrm flipH="false" flipV="false" rot="0">
              <a:off x="0" y="0"/>
              <a:ext cx="4432778" cy="1769509"/>
            </a:xfrm>
            <a:custGeom>
              <a:avLst/>
              <a:gdLst/>
              <a:ahLst/>
              <a:cxnLst/>
              <a:rect r="r" b="b" t="t" l="l"/>
              <a:pathLst>
                <a:path h="1769509" w="4432778">
                  <a:moveTo>
                    <a:pt x="22999" y="0"/>
                  </a:moveTo>
                  <a:lnTo>
                    <a:pt x="4409779" y="0"/>
                  </a:lnTo>
                  <a:cubicBezTo>
                    <a:pt x="4415879" y="0"/>
                    <a:pt x="4421729" y="2423"/>
                    <a:pt x="4426042" y="6736"/>
                  </a:cubicBezTo>
                  <a:cubicBezTo>
                    <a:pt x="4430355" y="11050"/>
                    <a:pt x="4432778" y="16900"/>
                    <a:pt x="4432778" y="22999"/>
                  </a:cubicBezTo>
                  <a:lnTo>
                    <a:pt x="4432778" y="1746510"/>
                  </a:lnTo>
                  <a:cubicBezTo>
                    <a:pt x="4432778" y="1752610"/>
                    <a:pt x="4430355" y="1758460"/>
                    <a:pt x="4426042" y="1762773"/>
                  </a:cubicBezTo>
                  <a:cubicBezTo>
                    <a:pt x="4421729" y="1767086"/>
                    <a:pt x="4415879" y="1769509"/>
                    <a:pt x="4409779" y="1769509"/>
                  </a:cubicBezTo>
                  <a:lnTo>
                    <a:pt x="22999" y="1769509"/>
                  </a:lnTo>
                  <a:cubicBezTo>
                    <a:pt x="16900" y="1769509"/>
                    <a:pt x="11050" y="1767086"/>
                    <a:pt x="6736" y="1762773"/>
                  </a:cubicBezTo>
                  <a:cubicBezTo>
                    <a:pt x="2423" y="1758460"/>
                    <a:pt x="0" y="1752610"/>
                    <a:pt x="0" y="1746510"/>
                  </a:cubicBezTo>
                  <a:lnTo>
                    <a:pt x="0" y="22999"/>
                  </a:lnTo>
                  <a:cubicBezTo>
                    <a:pt x="0" y="16900"/>
                    <a:pt x="2423" y="11050"/>
                    <a:pt x="6736" y="6736"/>
                  </a:cubicBezTo>
                  <a:cubicBezTo>
                    <a:pt x="11050" y="2423"/>
                    <a:pt x="16900" y="0"/>
                    <a:pt x="22999" y="0"/>
                  </a:cubicBezTo>
                  <a:close/>
                </a:path>
              </a:pathLst>
            </a:custGeom>
            <a:solidFill>
              <a:srgbClr val="F1F1F1"/>
            </a:solidFill>
          </p:spPr>
        </p:sp>
        <p:sp>
          <p:nvSpPr>
            <p:cNvPr name="TextBox 4" id="4"/>
            <p:cNvSpPr txBox="true"/>
            <p:nvPr/>
          </p:nvSpPr>
          <p:spPr>
            <a:xfrm>
              <a:off x="0" y="-38100"/>
              <a:ext cx="4432778" cy="1807609"/>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405090" y="1028700"/>
            <a:ext cx="12993658" cy="1057275"/>
          </a:xfrm>
          <a:prstGeom prst="rect">
            <a:avLst/>
          </a:prstGeom>
        </p:spPr>
        <p:txBody>
          <a:bodyPr anchor="t" rtlCol="false" tIns="0" lIns="0" bIns="0" rIns="0">
            <a:spAutoFit/>
          </a:bodyPr>
          <a:lstStyle/>
          <a:p>
            <a:pPr algn="l">
              <a:lnSpc>
                <a:spcPts val="8399"/>
              </a:lnSpc>
            </a:pPr>
            <a:r>
              <a:rPr lang="en-US" sz="6999" b="true">
                <a:solidFill>
                  <a:srgbClr val="FFFFFF"/>
                </a:solidFill>
                <a:latin typeface="HK Grotesk Semi-Bold"/>
                <a:ea typeface="HK Grotesk Semi-Bold"/>
                <a:cs typeface="HK Grotesk Semi-Bold"/>
                <a:sym typeface="HK Grotesk Semi-Bold"/>
              </a:rPr>
              <a:t>Role of AI in </a:t>
            </a:r>
            <a:r>
              <a:rPr lang="en-US" b="true" sz="6999">
                <a:solidFill>
                  <a:srgbClr val="FFFFFF"/>
                </a:solidFill>
                <a:latin typeface="HK Grotesk Semi-Bold"/>
                <a:ea typeface="HK Grotesk Semi-Bold"/>
                <a:cs typeface="HK Grotesk Semi-Bold"/>
                <a:sym typeface="HK Grotesk Semi-Bold"/>
              </a:rPr>
              <a:t>Token Development</a:t>
            </a:r>
          </a:p>
        </p:txBody>
      </p:sp>
      <p:sp>
        <p:nvSpPr>
          <p:cNvPr name="TextBox 6" id="6"/>
          <p:cNvSpPr txBox="true"/>
          <p:nvPr/>
        </p:nvSpPr>
        <p:spPr>
          <a:xfrm rot="0">
            <a:off x="2141228" y="3080451"/>
            <a:ext cx="14269110" cy="5929630"/>
          </a:xfrm>
          <a:prstGeom prst="rect">
            <a:avLst/>
          </a:prstGeom>
        </p:spPr>
        <p:txBody>
          <a:bodyPr anchor="t" rtlCol="false" tIns="0" lIns="0" bIns="0" rIns="0">
            <a:spAutoFit/>
          </a:bodyPr>
          <a:lstStyle/>
          <a:p>
            <a:pPr algn="ctr">
              <a:lnSpc>
                <a:spcPts val="3919"/>
              </a:lnSpc>
            </a:pPr>
            <a:r>
              <a:rPr lang="en-US" sz="2799">
                <a:solidFill>
                  <a:srgbClr val="000000"/>
                </a:solidFill>
                <a:latin typeface="Canva Sans"/>
                <a:ea typeface="Canva Sans"/>
                <a:cs typeface="Canva Sans"/>
                <a:sym typeface="Canva Sans"/>
              </a:rPr>
              <a:t>The development of digital tokens heavily relies on Artificial Intelligence because it creates automated and intelligent features that enhance the token functionality. The development of self-administering and efficient tokens becomes possible through AI because it enables the evaluation of user data for customized services along with autonomous functionality based on predetermined rules.</a:t>
            </a:r>
          </a:p>
          <a:p>
            <a:pPr algn="ctr">
              <a:lnSpc>
                <a:spcPts val="3919"/>
              </a:lnSpc>
            </a:pPr>
          </a:p>
          <a:p>
            <a:pPr algn="ctr">
              <a:lnSpc>
                <a:spcPts val="3919"/>
              </a:lnSpc>
            </a:pPr>
            <a:r>
              <a:rPr lang="en-US" sz="2799">
                <a:solidFill>
                  <a:srgbClr val="000000"/>
                </a:solidFill>
                <a:latin typeface="Canva Sans"/>
                <a:ea typeface="Canva Sans"/>
                <a:cs typeface="Canva Sans"/>
                <a:sym typeface="Canva Sans"/>
              </a:rPr>
              <a:t>AI tools assist </a:t>
            </a:r>
            <a:r>
              <a:rPr lang="en-US" b="true" sz="2799" u="sng">
                <a:solidFill>
                  <a:srgbClr val="000000"/>
                </a:solidFill>
                <a:latin typeface="Canva Sans Bold"/>
                <a:ea typeface="Canva Sans Bold"/>
                <a:cs typeface="Canva Sans Bold"/>
                <a:sym typeface="Canva Sans Bold"/>
                <a:hlinkClick r:id="rId2" tooltip="https://www.blockchainx.tech/token-development-company/"/>
              </a:rPr>
              <a:t>token development service</a:t>
            </a:r>
            <a:r>
              <a:rPr lang="en-US" sz="2799">
                <a:solidFill>
                  <a:srgbClr val="000000"/>
                </a:solidFill>
                <a:latin typeface="Canva Sans"/>
                <a:ea typeface="Canva Sans"/>
                <a:cs typeface="Canva Sans"/>
                <a:sym typeface="Canva Sans"/>
              </a:rPr>
              <a:t> through different functions which include optimizing distribution systems and enabling predictive security analytics for fraud prevention and implementing automated interactions with digital assets. AI-driven tokens enhance operational efficiency because they decrease the requirements for human operator involvement which results in lower operational expenses and superior system performance.</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222A9B"/>
        </a:solidFill>
      </p:bgPr>
    </p:bg>
    <p:spTree>
      <p:nvGrpSpPr>
        <p:cNvPr id="1" name=""/>
        <p:cNvGrpSpPr/>
        <p:nvPr/>
      </p:nvGrpSpPr>
      <p:grpSpPr>
        <a:xfrm>
          <a:off x="0" y="0"/>
          <a:ext cx="0" cy="0"/>
          <a:chOff x="0" y="0"/>
          <a:chExt cx="0" cy="0"/>
        </a:xfrm>
      </p:grpSpPr>
      <p:grpSp>
        <p:nvGrpSpPr>
          <p:cNvPr name="Group 2" id="2"/>
          <p:cNvGrpSpPr/>
          <p:nvPr/>
        </p:nvGrpSpPr>
        <p:grpSpPr>
          <a:xfrm rot="0">
            <a:off x="7398691" y="1728165"/>
            <a:ext cx="9403409" cy="7279989"/>
            <a:chOff x="0" y="0"/>
            <a:chExt cx="2476618" cy="1917363"/>
          </a:xfrm>
        </p:grpSpPr>
        <p:sp>
          <p:nvSpPr>
            <p:cNvPr name="Freeform 3" id="3"/>
            <p:cNvSpPr/>
            <p:nvPr/>
          </p:nvSpPr>
          <p:spPr>
            <a:xfrm flipH="false" flipV="false" rot="0">
              <a:off x="0" y="0"/>
              <a:ext cx="2476618" cy="1917363"/>
            </a:xfrm>
            <a:custGeom>
              <a:avLst/>
              <a:gdLst/>
              <a:ahLst/>
              <a:cxnLst/>
              <a:rect r="r" b="b" t="t" l="l"/>
              <a:pathLst>
                <a:path h="1917363" w="2476618">
                  <a:moveTo>
                    <a:pt x="41165" y="0"/>
                  </a:moveTo>
                  <a:lnTo>
                    <a:pt x="2435453" y="0"/>
                  </a:lnTo>
                  <a:cubicBezTo>
                    <a:pt x="2458188" y="0"/>
                    <a:pt x="2476618" y="18430"/>
                    <a:pt x="2476618" y="41165"/>
                  </a:cubicBezTo>
                  <a:lnTo>
                    <a:pt x="2476618" y="1876198"/>
                  </a:lnTo>
                  <a:cubicBezTo>
                    <a:pt x="2476618" y="1898933"/>
                    <a:pt x="2458188" y="1917363"/>
                    <a:pt x="2435453" y="1917363"/>
                  </a:cubicBezTo>
                  <a:lnTo>
                    <a:pt x="41165" y="1917363"/>
                  </a:lnTo>
                  <a:cubicBezTo>
                    <a:pt x="18430" y="1917363"/>
                    <a:pt x="0" y="1898933"/>
                    <a:pt x="0" y="1876198"/>
                  </a:cubicBezTo>
                  <a:lnTo>
                    <a:pt x="0" y="41165"/>
                  </a:lnTo>
                  <a:cubicBezTo>
                    <a:pt x="0" y="18430"/>
                    <a:pt x="18430" y="0"/>
                    <a:pt x="41165" y="0"/>
                  </a:cubicBezTo>
                  <a:close/>
                </a:path>
              </a:pathLst>
            </a:custGeom>
            <a:solidFill>
              <a:srgbClr val="F1F1F1"/>
            </a:solidFill>
          </p:spPr>
        </p:sp>
        <p:sp>
          <p:nvSpPr>
            <p:cNvPr name="TextBox 4" id="4"/>
            <p:cNvSpPr txBox="true"/>
            <p:nvPr/>
          </p:nvSpPr>
          <p:spPr>
            <a:xfrm>
              <a:off x="0" y="-38100"/>
              <a:ext cx="2476618" cy="1955463"/>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028700" y="3958132"/>
            <a:ext cx="6261996" cy="2124075"/>
          </a:xfrm>
          <a:prstGeom prst="rect">
            <a:avLst/>
          </a:prstGeom>
        </p:spPr>
        <p:txBody>
          <a:bodyPr anchor="t" rtlCol="false" tIns="0" lIns="0" bIns="0" rIns="0">
            <a:spAutoFit/>
          </a:bodyPr>
          <a:lstStyle/>
          <a:p>
            <a:pPr algn="l">
              <a:lnSpc>
                <a:spcPts val="8400"/>
              </a:lnSpc>
            </a:pPr>
            <a:r>
              <a:rPr lang="en-US" sz="7000" b="true">
                <a:solidFill>
                  <a:srgbClr val="FFFFFF"/>
                </a:solidFill>
                <a:latin typeface="HK Grotesk Semi-Bold"/>
                <a:ea typeface="HK Grotesk Semi-Bold"/>
                <a:cs typeface="HK Grotesk Semi-Bold"/>
                <a:sym typeface="HK Grotesk Semi-Bold"/>
              </a:rPr>
              <a:t>How AI </a:t>
            </a:r>
            <a:r>
              <a:rPr lang="en-US" b="true" sz="7000">
                <a:solidFill>
                  <a:srgbClr val="FFFFFF"/>
                </a:solidFill>
                <a:latin typeface="HK Grotesk Semi-Bold"/>
                <a:ea typeface="HK Grotesk Semi-Bold"/>
                <a:cs typeface="HK Grotesk Semi-Bold"/>
                <a:sym typeface="HK Grotesk Semi-Bold"/>
              </a:rPr>
              <a:t>Tokens are Developed?</a:t>
            </a:r>
          </a:p>
        </p:txBody>
      </p:sp>
      <p:grpSp>
        <p:nvGrpSpPr>
          <p:cNvPr name="Group 6" id="6"/>
          <p:cNvGrpSpPr/>
          <p:nvPr/>
        </p:nvGrpSpPr>
        <p:grpSpPr>
          <a:xfrm rot="0">
            <a:off x="7965255" y="2791922"/>
            <a:ext cx="8270282" cy="5152474"/>
            <a:chOff x="0" y="0"/>
            <a:chExt cx="11027042" cy="6869966"/>
          </a:xfrm>
        </p:grpSpPr>
        <p:sp>
          <p:nvSpPr>
            <p:cNvPr name="TextBox 7" id="7"/>
            <p:cNvSpPr txBox="true"/>
            <p:nvPr/>
          </p:nvSpPr>
          <p:spPr>
            <a:xfrm rot="0">
              <a:off x="0" y="-285750"/>
              <a:ext cx="11027042" cy="1019700"/>
            </a:xfrm>
            <a:prstGeom prst="rect">
              <a:avLst/>
            </a:prstGeom>
          </p:spPr>
          <p:txBody>
            <a:bodyPr anchor="t" rtlCol="false" tIns="0" lIns="0" bIns="0" rIns="0">
              <a:spAutoFit/>
            </a:bodyPr>
            <a:lstStyle/>
            <a:p>
              <a:pPr algn="l" marL="786121" indent="-393061" lvl="1">
                <a:lnSpc>
                  <a:spcPts val="7282"/>
                </a:lnSpc>
                <a:buFont typeface="Arial"/>
                <a:buChar char="•"/>
              </a:pPr>
              <a:r>
                <a:rPr lang="en-US" sz="3641">
                  <a:solidFill>
                    <a:srgbClr val="414042"/>
                  </a:solidFill>
                  <a:latin typeface="HK Grotesk"/>
                  <a:ea typeface="HK Grotesk"/>
                  <a:cs typeface="HK Grotesk"/>
                  <a:sym typeface="HK Grotesk"/>
                </a:rPr>
                <a:t>Conceptualization and Ideation</a:t>
              </a:r>
            </a:p>
          </p:txBody>
        </p:sp>
        <p:sp>
          <p:nvSpPr>
            <p:cNvPr name="TextBox 8" id="8"/>
            <p:cNvSpPr txBox="true"/>
            <p:nvPr/>
          </p:nvSpPr>
          <p:spPr>
            <a:xfrm rot="0">
              <a:off x="0" y="946022"/>
              <a:ext cx="11027042" cy="1019700"/>
            </a:xfrm>
            <a:prstGeom prst="rect">
              <a:avLst/>
            </a:prstGeom>
          </p:spPr>
          <p:txBody>
            <a:bodyPr anchor="t" rtlCol="false" tIns="0" lIns="0" bIns="0" rIns="0">
              <a:spAutoFit/>
            </a:bodyPr>
            <a:lstStyle/>
            <a:p>
              <a:pPr algn="l" marL="786121" indent="-393061" lvl="1">
                <a:lnSpc>
                  <a:spcPts val="7282"/>
                </a:lnSpc>
                <a:buFont typeface="Arial"/>
                <a:buChar char="•"/>
              </a:pPr>
              <a:r>
                <a:rPr lang="en-US" sz="3641">
                  <a:solidFill>
                    <a:srgbClr val="414042"/>
                  </a:solidFill>
                  <a:latin typeface="HK Grotesk"/>
                  <a:ea typeface="HK Grotesk"/>
                  <a:cs typeface="HK Grotesk"/>
                  <a:sym typeface="HK Grotesk"/>
                </a:rPr>
                <a:t>D</a:t>
              </a:r>
              <a:r>
                <a:rPr lang="en-US" sz="3641">
                  <a:solidFill>
                    <a:srgbClr val="414042"/>
                  </a:solidFill>
                  <a:latin typeface="HK Grotesk"/>
                  <a:ea typeface="HK Grotesk"/>
                  <a:cs typeface="HK Grotesk"/>
                  <a:sym typeface="HK Grotesk"/>
                </a:rPr>
                <a:t>esign and Architecture</a:t>
              </a:r>
            </a:p>
          </p:txBody>
        </p:sp>
        <p:sp>
          <p:nvSpPr>
            <p:cNvPr name="TextBox 9" id="9"/>
            <p:cNvSpPr txBox="true"/>
            <p:nvPr/>
          </p:nvSpPr>
          <p:spPr>
            <a:xfrm rot="0">
              <a:off x="0" y="2177968"/>
              <a:ext cx="11027042" cy="1019700"/>
            </a:xfrm>
            <a:prstGeom prst="rect">
              <a:avLst/>
            </a:prstGeom>
          </p:spPr>
          <p:txBody>
            <a:bodyPr anchor="t" rtlCol="false" tIns="0" lIns="0" bIns="0" rIns="0">
              <a:spAutoFit/>
            </a:bodyPr>
            <a:lstStyle/>
            <a:p>
              <a:pPr algn="l" marL="786121" indent="-393061" lvl="1">
                <a:lnSpc>
                  <a:spcPts val="7282"/>
                </a:lnSpc>
                <a:buFont typeface="Arial"/>
                <a:buChar char="•"/>
              </a:pPr>
              <a:r>
                <a:rPr lang="en-US" sz="3641">
                  <a:solidFill>
                    <a:srgbClr val="414042"/>
                  </a:solidFill>
                  <a:latin typeface="HK Grotesk"/>
                  <a:ea typeface="HK Grotesk"/>
                  <a:cs typeface="HK Grotesk"/>
                  <a:sym typeface="HK Grotesk"/>
                </a:rPr>
                <a:t>Sma</a:t>
              </a:r>
              <a:r>
                <a:rPr lang="en-US" sz="3641">
                  <a:solidFill>
                    <a:srgbClr val="414042"/>
                  </a:solidFill>
                  <a:latin typeface="HK Grotesk"/>
                  <a:ea typeface="HK Grotesk"/>
                  <a:cs typeface="HK Grotesk"/>
                  <a:sym typeface="HK Grotesk"/>
                </a:rPr>
                <a:t>rt Contracts</a:t>
              </a:r>
            </a:p>
          </p:txBody>
        </p:sp>
        <p:sp>
          <p:nvSpPr>
            <p:cNvPr name="TextBox 10" id="10"/>
            <p:cNvSpPr txBox="true"/>
            <p:nvPr/>
          </p:nvSpPr>
          <p:spPr>
            <a:xfrm rot="0">
              <a:off x="0" y="3409914"/>
              <a:ext cx="11027042" cy="1019700"/>
            </a:xfrm>
            <a:prstGeom prst="rect">
              <a:avLst/>
            </a:prstGeom>
          </p:spPr>
          <p:txBody>
            <a:bodyPr anchor="t" rtlCol="false" tIns="0" lIns="0" bIns="0" rIns="0">
              <a:spAutoFit/>
            </a:bodyPr>
            <a:lstStyle/>
            <a:p>
              <a:pPr algn="l" marL="786121" indent="-393061" lvl="1">
                <a:lnSpc>
                  <a:spcPts val="7282"/>
                </a:lnSpc>
                <a:buFont typeface="Arial"/>
                <a:buChar char="•"/>
              </a:pPr>
              <a:r>
                <a:rPr lang="en-US" sz="3641">
                  <a:solidFill>
                    <a:srgbClr val="414042"/>
                  </a:solidFill>
                  <a:latin typeface="HK Grotesk"/>
                  <a:ea typeface="HK Grotesk"/>
                  <a:cs typeface="HK Grotesk"/>
                  <a:sym typeface="HK Grotesk"/>
                </a:rPr>
                <a:t>T</a:t>
              </a:r>
              <a:r>
                <a:rPr lang="en-US" sz="3641">
                  <a:solidFill>
                    <a:srgbClr val="414042"/>
                  </a:solidFill>
                  <a:latin typeface="HK Grotesk"/>
                  <a:ea typeface="HK Grotesk"/>
                  <a:cs typeface="HK Grotesk"/>
                  <a:sym typeface="HK Grotesk"/>
                </a:rPr>
                <a:t>okenomics</a:t>
              </a:r>
            </a:p>
          </p:txBody>
        </p:sp>
        <p:sp>
          <p:nvSpPr>
            <p:cNvPr name="TextBox 11" id="11"/>
            <p:cNvSpPr txBox="true"/>
            <p:nvPr/>
          </p:nvSpPr>
          <p:spPr>
            <a:xfrm rot="0">
              <a:off x="0" y="4641860"/>
              <a:ext cx="11027042" cy="1019700"/>
            </a:xfrm>
            <a:prstGeom prst="rect">
              <a:avLst/>
            </a:prstGeom>
          </p:spPr>
          <p:txBody>
            <a:bodyPr anchor="t" rtlCol="false" tIns="0" lIns="0" bIns="0" rIns="0">
              <a:spAutoFit/>
            </a:bodyPr>
            <a:lstStyle/>
            <a:p>
              <a:pPr algn="l" marL="786121" indent="-393061" lvl="1">
                <a:lnSpc>
                  <a:spcPts val="7282"/>
                </a:lnSpc>
                <a:buFont typeface="Arial"/>
                <a:buChar char="•"/>
              </a:pPr>
              <a:r>
                <a:rPr lang="en-US" sz="3641">
                  <a:solidFill>
                    <a:srgbClr val="414042"/>
                  </a:solidFill>
                  <a:latin typeface="HK Grotesk"/>
                  <a:ea typeface="HK Grotesk"/>
                  <a:cs typeface="HK Grotesk"/>
                  <a:sym typeface="HK Grotesk"/>
                </a:rPr>
                <a:t>D</a:t>
              </a:r>
              <a:r>
                <a:rPr lang="en-US" sz="3641">
                  <a:solidFill>
                    <a:srgbClr val="414042"/>
                  </a:solidFill>
                  <a:latin typeface="HK Grotesk"/>
                  <a:ea typeface="HK Grotesk"/>
                  <a:cs typeface="HK Grotesk"/>
                  <a:sym typeface="HK Grotesk"/>
                </a:rPr>
                <a:t>evelopment and Testing</a:t>
              </a:r>
            </a:p>
          </p:txBody>
        </p:sp>
        <p:sp>
          <p:nvSpPr>
            <p:cNvPr name="TextBox 12" id="12"/>
            <p:cNvSpPr txBox="true"/>
            <p:nvPr/>
          </p:nvSpPr>
          <p:spPr>
            <a:xfrm rot="0">
              <a:off x="0" y="5850265"/>
              <a:ext cx="11027042" cy="1019700"/>
            </a:xfrm>
            <a:prstGeom prst="rect">
              <a:avLst/>
            </a:prstGeom>
          </p:spPr>
          <p:txBody>
            <a:bodyPr anchor="t" rtlCol="false" tIns="0" lIns="0" bIns="0" rIns="0">
              <a:spAutoFit/>
            </a:bodyPr>
            <a:lstStyle/>
            <a:p>
              <a:pPr algn="l" marL="786121" indent="-393061" lvl="1">
                <a:lnSpc>
                  <a:spcPts val="7282"/>
                </a:lnSpc>
                <a:buFont typeface="Arial"/>
                <a:buChar char="•"/>
              </a:pPr>
              <a:r>
                <a:rPr lang="en-US" sz="3641">
                  <a:solidFill>
                    <a:srgbClr val="414042"/>
                  </a:solidFill>
                  <a:latin typeface="HK Grotesk"/>
                  <a:ea typeface="HK Grotesk"/>
                  <a:cs typeface="HK Grotesk"/>
                  <a:sym typeface="HK Grotesk"/>
                </a:rPr>
                <a:t>D</a:t>
              </a:r>
              <a:r>
                <a:rPr lang="en-US" sz="3641">
                  <a:solidFill>
                    <a:srgbClr val="414042"/>
                  </a:solidFill>
                  <a:latin typeface="HK Grotesk"/>
                  <a:ea typeface="HK Grotesk"/>
                  <a:cs typeface="HK Grotesk"/>
                  <a:sym typeface="HK Grotesk"/>
                </a:rPr>
                <a:t>eployment and Integration</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57275" y="8332532"/>
          <a:ext cx="16202025" cy="1381125"/>
        </p:xfrm>
        <a:graphic>
          <a:graphicData uri="http://schemas.openxmlformats.org/drawingml/2006/table">
            <a:tbl>
              <a:tblPr/>
              <a:tblGrid>
                <a:gridCol w="5400675"/>
                <a:gridCol w="5400675"/>
                <a:gridCol w="5400675"/>
              </a:tblGrid>
              <a:tr h="1096421">
                <a:tc>
                  <a:txBody>
                    <a:bodyPr anchor="t" rtlCol="false"/>
                    <a:lstStyle/>
                    <a:p>
                      <a:pPr algn="ctr">
                        <a:lnSpc>
                          <a:spcPts val="3640"/>
                        </a:lnSpc>
                        <a:defRPr/>
                      </a:pPr>
                      <a:r>
                        <a:rPr lang="en-US" sz="2600" b="true">
                          <a:solidFill>
                            <a:srgbClr val="222A9B"/>
                          </a:solidFill>
                          <a:latin typeface="HK Grotesk Semi-Bold"/>
                          <a:ea typeface="HK Grotesk Semi-Bold"/>
                          <a:cs typeface="HK Grotesk Semi-Bold"/>
                          <a:sym typeface="HK Grotesk Semi-Bold"/>
                        </a:rPr>
                        <a:t>Enhanced Security Features</a:t>
                      </a:r>
                      <a:endParaRPr lang="en-US" sz="1100"/>
                    </a:p>
                  </a:txBody>
                  <a:tcPr marL="190500" marR="190500" marT="190500" marB="190500" anchor="ctr">
                    <a:lnL cmpd="sng" algn="ctr" cap="flat" w="9525">
                      <a:solidFill>
                        <a:srgbClr val="414042"/>
                      </a:solidFill>
                      <a:prstDash val="solid"/>
                      <a:round/>
                      <a:headEnd type="none" w="med" len="med"/>
                      <a:tailEnd type="none" w="med" len="med"/>
                    </a:lnL>
                    <a:lnR cmpd="sng" algn="ctr" cap="flat" w="9525">
                      <a:solidFill>
                        <a:srgbClr val="414042"/>
                      </a:solidFill>
                      <a:prstDash val="solid"/>
                      <a:round/>
                      <a:headEnd type="none" w="med" len="med"/>
                      <a:tailEnd type="none" w="med" len="med"/>
                    </a:lnR>
                    <a:lnT cmpd="sng" algn="ctr" cap="flat" w="9525">
                      <a:solidFill>
                        <a:srgbClr val="414042"/>
                      </a:solidFill>
                      <a:prstDash val="solid"/>
                      <a:round/>
                      <a:headEnd type="none" w="med" len="med"/>
                      <a:tailEnd type="none" w="med" len="med"/>
                    </a:lnT>
                    <a:lnB cmpd="sng" algn="ctr" cap="flat" w="9525">
                      <a:solidFill>
                        <a:srgbClr val="414042"/>
                      </a:solidFill>
                      <a:prstDash val="solid"/>
                      <a:round/>
                      <a:headEnd type="none" w="med" len="med"/>
                      <a:tailEnd type="none" w="med" len="med"/>
                    </a:lnB>
                  </a:tcPr>
                </a:tc>
                <a:tc>
                  <a:txBody>
                    <a:bodyPr anchor="t" rtlCol="false"/>
                    <a:lstStyle/>
                    <a:p>
                      <a:pPr algn="ctr">
                        <a:lnSpc>
                          <a:spcPts val="3640"/>
                        </a:lnSpc>
                        <a:defRPr/>
                      </a:pPr>
                      <a:r>
                        <a:rPr lang="en-US" sz="2600" b="true">
                          <a:solidFill>
                            <a:srgbClr val="222A9B"/>
                          </a:solidFill>
                          <a:latin typeface="HK Grotesk Semi-Bold"/>
                          <a:ea typeface="HK Grotesk Semi-Bold"/>
                          <a:cs typeface="HK Grotesk Semi-Bold"/>
                          <a:sym typeface="HK Grotesk Semi-Bold"/>
                        </a:rPr>
                        <a:t>Improved Transparency and Traceability</a:t>
                      </a:r>
                      <a:endParaRPr lang="en-US" sz="1100"/>
                    </a:p>
                  </a:txBody>
                  <a:tcPr marL="190500" marR="190500" marT="190500" marB="190500" anchor="ctr">
                    <a:lnL cmpd="sng" algn="ctr" cap="flat" w="9525">
                      <a:solidFill>
                        <a:srgbClr val="414042"/>
                      </a:solidFill>
                      <a:prstDash val="solid"/>
                      <a:round/>
                      <a:headEnd type="none" w="med" len="med"/>
                      <a:tailEnd type="none" w="med" len="med"/>
                    </a:lnL>
                    <a:lnR cmpd="sng" algn="ctr" cap="flat" w="9525">
                      <a:solidFill>
                        <a:srgbClr val="414042"/>
                      </a:solidFill>
                      <a:prstDash val="solid"/>
                      <a:round/>
                      <a:headEnd type="none" w="med" len="med"/>
                      <a:tailEnd type="none" w="med" len="med"/>
                    </a:lnR>
                    <a:lnT cmpd="sng" algn="ctr" cap="flat" w="9525">
                      <a:solidFill>
                        <a:srgbClr val="414042"/>
                      </a:solidFill>
                      <a:prstDash val="solid"/>
                      <a:round/>
                      <a:headEnd type="none" w="med" len="med"/>
                      <a:tailEnd type="none" w="med" len="med"/>
                    </a:lnT>
                    <a:lnB cmpd="sng" algn="ctr" cap="flat" w="9525">
                      <a:solidFill>
                        <a:srgbClr val="414042"/>
                      </a:solidFill>
                      <a:prstDash val="solid"/>
                      <a:round/>
                      <a:headEnd type="none" w="med" len="med"/>
                      <a:tailEnd type="none" w="med" len="med"/>
                    </a:lnB>
                  </a:tcPr>
                </a:tc>
                <a:tc>
                  <a:txBody>
                    <a:bodyPr anchor="t" rtlCol="false"/>
                    <a:lstStyle/>
                    <a:p>
                      <a:pPr algn="ctr">
                        <a:lnSpc>
                          <a:spcPts val="3640"/>
                        </a:lnSpc>
                        <a:defRPr/>
                      </a:pPr>
                      <a:r>
                        <a:rPr lang="en-US" sz="2600" b="true">
                          <a:solidFill>
                            <a:srgbClr val="222A9B"/>
                          </a:solidFill>
                          <a:latin typeface="HK Grotesk Semi-Bold"/>
                          <a:ea typeface="HK Grotesk Semi-Bold"/>
                          <a:cs typeface="HK Grotesk Semi-Bold"/>
                          <a:sym typeface="HK Grotesk Semi-Bold"/>
                        </a:rPr>
                        <a:t>Automation of Processes</a:t>
                      </a:r>
                      <a:endParaRPr lang="en-US" sz="1100"/>
                    </a:p>
                  </a:txBody>
                  <a:tcPr marL="190500" marR="190500" marT="190500" marB="190500" anchor="ctr">
                    <a:lnL cmpd="sng" algn="ctr" cap="flat" w="9525">
                      <a:solidFill>
                        <a:srgbClr val="414042"/>
                      </a:solidFill>
                      <a:prstDash val="solid"/>
                      <a:round/>
                      <a:headEnd type="none" w="med" len="med"/>
                      <a:tailEnd type="none" w="med" len="med"/>
                    </a:lnL>
                    <a:lnR cmpd="sng" algn="ctr" cap="flat" w="9525">
                      <a:solidFill>
                        <a:srgbClr val="414042"/>
                      </a:solidFill>
                      <a:prstDash val="solid"/>
                      <a:round/>
                      <a:headEnd type="none" w="med" len="med"/>
                      <a:tailEnd type="none" w="med" len="med"/>
                    </a:lnR>
                    <a:lnT cmpd="sng" algn="ctr" cap="flat" w="9525">
                      <a:solidFill>
                        <a:srgbClr val="414042"/>
                      </a:solidFill>
                      <a:prstDash val="solid"/>
                      <a:round/>
                      <a:headEnd type="none" w="med" len="med"/>
                      <a:tailEnd type="none" w="med" len="med"/>
                    </a:lnT>
                    <a:lnB cmpd="sng" algn="ctr" cap="flat" w="9525">
                      <a:solidFill>
                        <a:srgbClr val="414042"/>
                      </a:solidFill>
                      <a:prstDash val="solid"/>
                      <a:round/>
                      <a:headEnd type="none" w="med" len="med"/>
                      <a:tailEnd type="none" w="med" len="med"/>
                    </a:lnB>
                  </a:tcPr>
                </a:tc>
              </a:tr>
            </a:tbl>
          </a:graphicData>
        </a:graphic>
      </p:graphicFrame>
      <p:sp>
        <p:nvSpPr>
          <p:cNvPr name="Freeform 3" id="3"/>
          <p:cNvSpPr/>
          <p:nvPr/>
        </p:nvSpPr>
        <p:spPr>
          <a:xfrm flipH="false" flipV="false" rot="0">
            <a:off x="2729012" y="6520335"/>
            <a:ext cx="1570422" cy="1570422"/>
          </a:xfrm>
          <a:custGeom>
            <a:avLst/>
            <a:gdLst/>
            <a:ahLst/>
            <a:cxnLst/>
            <a:rect r="r" b="b" t="t" l="l"/>
            <a:pathLst>
              <a:path h="1570422" w="1570422">
                <a:moveTo>
                  <a:pt x="0" y="0"/>
                </a:moveTo>
                <a:lnTo>
                  <a:pt x="1570422" y="0"/>
                </a:lnTo>
                <a:lnTo>
                  <a:pt x="1570422" y="1570422"/>
                </a:lnTo>
                <a:lnTo>
                  <a:pt x="0" y="1570422"/>
                </a:lnTo>
                <a:lnTo>
                  <a:pt x="0" y="0"/>
                </a:lnTo>
                <a:close/>
              </a:path>
            </a:pathLst>
          </a:custGeom>
          <a:blipFill>
            <a:blip r:embed="rId2"/>
            <a:stretch>
              <a:fillRect l="0" t="0" r="0" b="0"/>
            </a:stretch>
          </a:blipFill>
        </p:spPr>
      </p:sp>
      <p:sp>
        <p:nvSpPr>
          <p:cNvPr name="Freeform 4" id="4"/>
          <p:cNvSpPr/>
          <p:nvPr/>
        </p:nvSpPr>
        <p:spPr>
          <a:xfrm flipH="false" flipV="false" rot="0">
            <a:off x="8219370" y="6448823"/>
            <a:ext cx="1641934" cy="1641934"/>
          </a:xfrm>
          <a:custGeom>
            <a:avLst/>
            <a:gdLst/>
            <a:ahLst/>
            <a:cxnLst/>
            <a:rect r="r" b="b" t="t" l="l"/>
            <a:pathLst>
              <a:path h="1641934" w="1641934">
                <a:moveTo>
                  <a:pt x="0" y="0"/>
                </a:moveTo>
                <a:lnTo>
                  <a:pt x="1641934" y="0"/>
                </a:lnTo>
                <a:lnTo>
                  <a:pt x="1641934" y="1641934"/>
                </a:lnTo>
                <a:lnTo>
                  <a:pt x="0" y="1641934"/>
                </a:lnTo>
                <a:lnTo>
                  <a:pt x="0" y="0"/>
                </a:lnTo>
                <a:close/>
              </a:path>
            </a:pathLst>
          </a:custGeom>
          <a:blipFill>
            <a:blip r:embed="rId3"/>
            <a:stretch>
              <a:fillRect l="0" t="0" r="0" b="0"/>
            </a:stretch>
          </a:blipFill>
        </p:spPr>
      </p:sp>
      <p:sp>
        <p:nvSpPr>
          <p:cNvPr name="Freeform 5" id="5"/>
          <p:cNvSpPr/>
          <p:nvPr/>
        </p:nvSpPr>
        <p:spPr>
          <a:xfrm flipH="false" flipV="false" rot="0">
            <a:off x="13781240" y="6510474"/>
            <a:ext cx="1580283" cy="1580283"/>
          </a:xfrm>
          <a:custGeom>
            <a:avLst/>
            <a:gdLst/>
            <a:ahLst/>
            <a:cxnLst/>
            <a:rect r="r" b="b" t="t" l="l"/>
            <a:pathLst>
              <a:path h="1580283" w="1580283">
                <a:moveTo>
                  <a:pt x="0" y="0"/>
                </a:moveTo>
                <a:lnTo>
                  <a:pt x="1580283" y="0"/>
                </a:lnTo>
                <a:lnTo>
                  <a:pt x="1580283" y="1580283"/>
                </a:lnTo>
                <a:lnTo>
                  <a:pt x="0" y="1580283"/>
                </a:lnTo>
                <a:lnTo>
                  <a:pt x="0" y="0"/>
                </a:lnTo>
                <a:close/>
              </a:path>
            </a:pathLst>
          </a:custGeom>
          <a:blipFill>
            <a:blip r:embed="rId4"/>
            <a:stretch>
              <a:fillRect l="0" t="0" r="0" b="0"/>
            </a:stretch>
          </a:blipFill>
        </p:spPr>
      </p:sp>
      <p:sp>
        <p:nvSpPr>
          <p:cNvPr name="TextBox 6" id="6"/>
          <p:cNvSpPr txBox="true"/>
          <p:nvPr/>
        </p:nvSpPr>
        <p:spPr>
          <a:xfrm rot="0">
            <a:off x="2420800" y="1019175"/>
            <a:ext cx="13446400" cy="1066800"/>
          </a:xfrm>
          <a:prstGeom prst="rect">
            <a:avLst/>
          </a:prstGeom>
        </p:spPr>
        <p:txBody>
          <a:bodyPr anchor="t" rtlCol="false" tIns="0" lIns="0" bIns="0" rIns="0">
            <a:spAutoFit/>
          </a:bodyPr>
          <a:lstStyle/>
          <a:p>
            <a:pPr algn="l">
              <a:lnSpc>
                <a:spcPts val="8400"/>
              </a:lnSpc>
            </a:pPr>
            <a:r>
              <a:rPr lang="en-US" b="true" sz="7000">
                <a:solidFill>
                  <a:srgbClr val="222A9B"/>
                </a:solidFill>
                <a:latin typeface="HK Grotesk Semi-Bold"/>
                <a:ea typeface="HK Grotesk Semi-Bold"/>
                <a:cs typeface="HK Grotesk Semi-Bold"/>
                <a:sym typeface="HK Grotesk Semi-Bold"/>
              </a:rPr>
              <a:t>Benefits of AI Token Development</a:t>
            </a:r>
          </a:p>
        </p:txBody>
      </p:sp>
      <p:sp>
        <p:nvSpPr>
          <p:cNvPr name="TextBox 7" id="7"/>
          <p:cNvSpPr txBox="true"/>
          <p:nvPr/>
        </p:nvSpPr>
        <p:spPr>
          <a:xfrm rot="0">
            <a:off x="1351452" y="2785338"/>
            <a:ext cx="16202025" cy="3089273"/>
          </a:xfrm>
          <a:prstGeom prst="rect">
            <a:avLst/>
          </a:prstGeom>
        </p:spPr>
        <p:txBody>
          <a:bodyPr anchor="t" rtlCol="false" tIns="0" lIns="0" bIns="0" rIns="0">
            <a:spAutoFit/>
          </a:bodyPr>
          <a:lstStyle/>
          <a:p>
            <a:pPr algn="ctr">
              <a:lnSpc>
                <a:spcPts val="5000"/>
              </a:lnSpc>
            </a:pPr>
            <a:r>
              <a:rPr lang="en-US" sz="2500">
                <a:solidFill>
                  <a:srgbClr val="222A9B"/>
                </a:solidFill>
                <a:latin typeface="Canva Sans"/>
                <a:ea typeface="Canva Sans"/>
                <a:cs typeface="Canva Sans"/>
                <a:sym typeface="Canva Sans"/>
              </a:rPr>
              <a:t>The process of creating digital tokens that incorporate artificial intelligence technologies is known as </a:t>
            </a:r>
            <a:r>
              <a:rPr lang="en-US" sz="2500">
                <a:solidFill>
                  <a:srgbClr val="222A9B"/>
                </a:solidFill>
                <a:latin typeface="Canva Sans"/>
                <a:ea typeface="Canva Sans"/>
                <a:cs typeface="Canva Sans"/>
                <a:sym typeface="Canva Sans"/>
              </a:rPr>
              <a:t>AI token development. In a variety of ecosystems, including data markets, machine learning models, and automated decision-making systems, these tokens can be used to support, oversee, and reward AI operations. Numerous industries stand to gain greatly from the combination of blockchain technology and artificial intelligence.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222A9B"/>
        </a:solidFill>
      </p:bgPr>
    </p:bg>
    <p:spTree>
      <p:nvGrpSpPr>
        <p:cNvPr id="1" name=""/>
        <p:cNvGrpSpPr/>
        <p:nvPr/>
      </p:nvGrpSpPr>
      <p:grpSpPr>
        <a:xfrm>
          <a:off x="0" y="0"/>
          <a:ext cx="0" cy="0"/>
          <a:chOff x="0" y="0"/>
          <a:chExt cx="0" cy="0"/>
        </a:xfrm>
      </p:grpSpPr>
      <p:grpSp>
        <p:nvGrpSpPr>
          <p:cNvPr name="Group 2" id="2"/>
          <p:cNvGrpSpPr/>
          <p:nvPr/>
        </p:nvGrpSpPr>
        <p:grpSpPr>
          <a:xfrm rot="0">
            <a:off x="7719292" y="991116"/>
            <a:ext cx="9540008" cy="8267184"/>
            <a:chOff x="0" y="0"/>
            <a:chExt cx="2512595" cy="2177365"/>
          </a:xfrm>
        </p:grpSpPr>
        <p:sp>
          <p:nvSpPr>
            <p:cNvPr name="Freeform 3" id="3"/>
            <p:cNvSpPr/>
            <p:nvPr/>
          </p:nvSpPr>
          <p:spPr>
            <a:xfrm flipH="false" flipV="false" rot="0">
              <a:off x="0" y="0"/>
              <a:ext cx="2512595" cy="2177365"/>
            </a:xfrm>
            <a:custGeom>
              <a:avLst/>
              <a:gdLst/>
              <a:ahLst/>
              <a:cxnLst/>
              <a:rect r="r" b="b" t="t" l="l"/>
              <a:pathLst>
                <a:path h="2177365" w="2512595">
                  <a:moveTo>
                    <a:pt x="40576" y="0"/>
                  </a:moveTo>
                  <a:lnTo>
                    <a:pt x="2472019" y="0"/>
                  </a:lnTo>
                  <a:cubicBezTo>
                    <a:pt x="2494428" y="0"/>
                    <a:pt x="2512595" y="18167"/>
                    <a:pt x="2512595" y="40576"/>
                  </a:cubicBezTo>
                  <a:lnTo>
                    <a:pt x="2512595" y="2136789"/>
                  </a:lnTo>
                  <a:cubicBezTo>
                    <a:pt x="2512595" y="2159199"/>
                    <a:pt x="2494428" y="2177365"/>
                    <a:pt x="2472019" y="2177365"/>
                  </a:cubicBezTo>
                  <a:lnTo>
                    <a:pt x="40576" y="2177365"/>
                  </a:lnTo>
                  <a:cubicBezTo>
                    <a:pt x="18167" y="2177365"/>
                    <a:pt x="0" y="2159199"/>
                    <a:pt x="0" y="2136789"/>
                  </a:cubicBezTo>
                  <a:lnTo>
                    <a:pt x="0" y="40576"/>
                  </a:lnTo>
                  <a:cubicBezTo>
                    <a:pt x="0" y="18167"/>
                    <a:pt x="18167" y="0"/>
                    <a:pt x="40576" y="0"/>
                  </a:cubicBezTo>
                  <a:close/>
                </a:path>
              </a:pathLst>
            </a:custGeom>
            <a:solidFill>
              <a:srgbClr val="FFFFFF"/>
            </a:solidFill>
          </p:spPr>
        </p:sp>
        <p:sp>
          <p:nvSpPr>
            <p:cNvPr name="TextBox 4" id="4"/>
            <p:cNvSpPr txBox="true"/>
            <p:nvPr/>
          </p:nvSpPr>
          <p:spPr>
            <a:xfrm>
              <a:off x="0" y="-38100"/>
              <a:ext cx="2512595" cy="2215465"/>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873867" y="1965021"/>
            <a:ext cx="6356958" cy="6356958"/>
          </a:xfrm>
          <a:custGeom>
            <a:avLst/>
            <a:gdLst/>
            <a:ahLst/>
            <a:cxnLst/>
            <a:rect r="r" b="b" t="t" l="l"/>
            <a:pathLst>
              <a:path h="6356958" w="6356958">
                <a:moveTo>
                  <a:pt x="0" y="0"/>
                </a:moveTo>
                <a:lnTo>
                  <a:pt x="6356958" y="0"/>
                </a:lnTo>
                <a:lnTo>
                  <a:pt x="6356958" y="6356958"/>
                </a:lnTo>
                <a:lnTo>
                  <a:pt x="0" y="6356958"/>
                </a:lnTo>
                <a:lnTo>
                  <a:pt x="0" y="0"/>
                </a:lnTo>
                <a:close/>
              </a:path>
            </a:pathLst>
          </a:custGeom>
          <a:blipFill>
            <a:blip r:embed="rId2"/>
            <a:stretch>
              <a:fillRect l="0" t="0" r="0" b="0"/>
            </a:stretch>
          </a:blipFill>
        </p:spPr>
      </p:sp>
      <p:grpSp>
        <p:nvGrpSpPr>
          <p:cNvPr name="Group 6" id="6"/>
          <p:cNvGrpSpPr/>
          <p:nvPr/>
        </p:nvGrpSpPr>
        <p:grpSpPr>
          <a:xfrm rot="0">
            <a:off x="8125642" y="2582365"/>
            <a:ext cx="8727309" cy="5122270"/>
            <a:chOff x="0" y="0"/>
            <a:chExt cx="11636411" cy="6829693"/>
          </a:xfrm>
        </p:grpSpPr>
        <p:sp>
          <p:nvSpPr>
            <p:cNvPr name="TextBox 7" id="7"/>
            <p:cNvSpPr txBox="true"/>
            <p:nvPr/>
          </p:nvSpPr>
          <p:spPr>
            <a:xfrm rot="0">
              <a:off x="0" y="3379140"/>
              <a:ext cx="11636411" cy="3450553"/>
            </a:xfrm>
            <a:prstGeom prst="rect">
              <a:avLst/>
            </a:prstGeom>
          </p:spPr>
          <p:txBody>
            <a:bodyPr anchor="t" rtlCol="false" tIns="0" lIns="0" bIns="0" rIns="0">
              <a:spAutoFit/>
            </a:bodyPr>
            <a:lstStyle/>
            <a:p>
              <a:pPr algn="l" marL="641737" indent="-320869" lvl="1">
                <a:lnSpc>
                  <a:spcPts val="4161"/>
                </a:lnSpc>
                <a:buFont typeface="Arial"/>
                <a:buChar char="•"/>
              </a:pPr>
              <a:r>
                <a:rPr lang="en-US" sz="2972">
                  <a:solidFill>
                    <a:srgbClr val="414042"/>
                  </a:solidFill>
                  <a:latin typeface="HK Grotesk"/>
                  <a:ea typeface="HK Grotesk"/>
                  <a:cs typeface="HK Grotesk"/>
                  <a:sym typeface="HK Grotesk"/>
                </a:rPr>
                <a:t>Decentralized AI Models</a:t>
              </a:r>
            </a:p>
            <a:p>
              <a:pPr algn="l" marL="641737" indent="-320869" lvl="1">
                <a:lnSpc>
                  <a:spcPts val="4161"/>
                </a:lnSpc>
                <a:buFont typeface="Arial"/>
                <a:buChar char="•"/>
              </a:pPr>
              <a:r>
                <a:rPr lang="en-US" sz="2972">
                  <a:solidFill>
                    <a:srgbClr val="414042"/>
                  </a:solidFill>
                  <a:latin typeface="HK Grotesk"/>
                  <a:ea typeface="HK Grotesk"/>
                  <a:cs typeface="HK Grotesk"/>
                  <a:sym typeface="HK Grotesk"/>
                </a:rPr>
                <a:t>Tokenized AI Services</a:t>
              </a:r>
            </a:p>
            <a:p>
              <a:pPr algn="l" marL="641737" indent="-320869" lvl="1">
                <a:lnSpc>
                  <a:spcPts val="4161"/>
                </a:lnSpc>
                <a:buFont typeface="Arial"/>
                <a:buChar char="•"/>
              </a:pPr>
              <a:r>
                <a:rPr lang="en-US" sz="2972">
                  <a:solidFill>
                    <a:srgbClr val="414042"/>
                  </a:solidFill>
                  <a:latin typeface="HK Grotesk"/>
                  <a:ea typeface="HK Grotesk"/>
                  <a:cs typeface="HK Grotesk"/>
                  <a:sym typeface="HK Grotesk"/>
                </a:rPr>
                <a:t>Governance via AI Tokens</a:t>
              </a:r>
            </a:p>
            <a:p>
              <a:pPr algn="l" marL="641737" indent="-320869" lvl="1">
                <a:lnSpc>
                  <a:spcPts val="4161"/>
                </a:lnSpc>
                <a:buFont typeface="Arial"/>
                <a:buChar char="•"/>
              </a:pPr>
              <a:r>
                <a:rPr lang="en-US" sz="2972">
                  <a:solidFill>
                    <a:srgbClr val="414042"/>
                  </a:solidFill>
                  <a:latin typeface="HK Grotesk"/>
                  <a:ea typeface="HK Grotesk"/>
                  <a:cs typeface="HK Grotesk"/>
                  <a:sym typeface="HK Grotesk"/>
                </a:rPr>
                <a:t>Integration with Web3 and the Metaverse</a:t>
              </a:r>
            </a:p>
            <a:p>
              <a:pPr algn="l" marL="641737" indent="-320869" lvl="1">
                <a:lnSpc>
                  <a:spcPts val="4161"/>
                </a:lnSpc>
                <a:buFont typeface="Arial"/>
                <a:buChar char="•"/>
              </a:pPr>
              <a:r>
                <a:rPr lang="en-US" sz="2972">
                  <a:solidFill>
                    <a:srgbClr val="414042"/>
                  </a:solidFill>
                  <a:latin typeface="HK Grotesk"/>
                  <a:ea typeface="HK Grotesk"/>
                  <a:cs typeface="HK Grotesk"/>
                  <a:sym typeface="HK Grotesk"/>
                </a:rPr>
                <a:t>AI Token Interoperability</a:t>
              </a:r>
            </a:p>
          </p:txBody>
        </p:sp>
        <p:sp>
          <p:nvSpPr>
            <p:cNvPr name="TextBox 8" id="8"/>
            <p:cNvSpPr txBox="true"/>
            <p:nvPr/>
          </p:nvSpPr>
          <p:spPr>
            <a:xfrm rot="0">
              <a:off x="0" y="-57150"/>
              <a:ext cx="11636411" cy="2457613"/>
            </a:xfrm>
            <a:prstGeom prst="rect">
              <a:avLst/>
            </a:prstGeom>
          </p:spPr>
          <p:txBody>
            <a:bodyPr anchor="t" rtlCol="false" tIns="0" lIns="0" bIns="0" rIns="0">
              <a:spAutoFit/>
            </a:bodyPr>
            <a:lstStyle/>
            <a:p>
              <a:pPr algn="l">
                <a:lnSpc>
                  <a:spcPts val="7430"/>
                </a:lnSpc>
              </a:pPr>
              <a:r>
                <a:rPr lang="en-US" sz="5716" b="true">
                  <a:solidFill>
                    <a:srgbClr val="222A9B"/>
                  </a:solidFill>
                  <a:latin typeface="HK Grotesk Semi-Bold"/>
                  <a:ea typeface="HK Grotesk Semi-Bold"/>
                  <a:cs typeface="HK Grotesk Semi-Bold"/>
                  <a:sym typeface="HK Grotesk Semi-Bold"/>
                </a:rPr>
                <a:t>Top 5 Fu</a:t>
              </a:r>
              <a:r>
                <a:rPr lang="en-US" b="true" sz="5716">
                  <a:solidFill>
                    <a:srgbClr val="222A9B"/>
                  </a:solidFill>
                  <a:latin typeface="HK Grotesk Semi-Bold"/>
                  <a:ea typeface="HK Grotesk Semi-Bold"/>
                  <a:cs typeface="HK Grotesk Semi-Bold"/>
                  <a:sym typeface="HK Grotesk Semi-Bold"/>
                </a:rPr>
                <a:t>ture of AI Token Development</a:t>
              </a: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222A9B"/>
        </a:solidFill>
      </p:bgPr>
    </p:bg>
    <p:spTree>
      <p:nvGrpSpPr>
        <p:cNvPr id="1" name=""/>
        <p:cNvGrpSpPr/>
        <p:nvPr/>
      </p:nvGrpSpPr>
      <p:grpSpPr>
        <a:xfrm>
          <a:off x="0" y="0"/>
          <a:ext cx="0" cy="0"/>
          <a:chOff x="0" y="0"/>
          <a:chExt cx="0" cy="0"/>
        </a:xfrm>
      </p:grpSpPr>
      <p:grpSp>
        <p:nvGrpSpPr>
          <p:cNvPr name="Group 2" id="2"/>
          <p:cNvGrpSpPr/>
          <p:nvPr/>
        </p:nvGrpSpPr>
        <p:grpSpPr>
          <a:xfrm rot="0">
            <a:off x="1028700" y="991116"/>
            <a:ext cx="16230600" cy="8267184"/>
            <a:chOff x="0" y="0"/>
            <a:chExt cx="4274726" cy="2177365"/>
          </a:xfrm>
        </p:grpSpPr>
        <p:sp>
          <p:nvSpPr>
            <p:cNvPr name="Freeform 3" id="3"/>
            <p:cNvSpPr/>
            <p:nvPr/>
          </p:nvSpPr>
          <p:spPr>
            <a:xfrm flipH="false" flipV="false" rot="0">
              <a:off x="0" y="0"/>
              <a:ext cx="4274726" cy="2177365"/>
            </a:xfrm>
            <a:custGeom>
              <a:avLst/>
              <a:gdLst/>
              <a:ahLst/>
              <a:cxnLst/>
              <a:rect r="r" b="b" t="t" l="l"/>
              <a:pathLst>
                <a:path h="2177365" w="4274726">
                  <a:moveTo>
                    <a:pt x="23850" y="0"/>
                  </a:moveTo>
                  <a:lnTo>
                    <a:pt x="4250876" y="0"/>
                  </a:lnTo>
                  <a:cubicBezTo>
                    <a:pt x="4257201" y="0"/>
                    <a:pt x="4263268" y="2513"/>
                    <a:pt x="4267741" y="6985"/>
                  </a:cubicBezTo>
                  <a:cubicBezTo>
                    <a:pt x="4272213" y="11458"/>
                    <a:pt x="4274726" y="17524"/>
                    <a:pt x="4274726" y="23850"/>
                  </a:cubicBezTo>
                  <a:lnTo>
                    <a:pt x="4274726" y="2153516"/>
                  </a:lnTo>
                  <a:cubicBezTo>
                    <a:pt x="4274726" y="2159841"/>
                    <a:pt x="4272213" y="2165907"/>
                    <a:pt x="4267741" y="2170380"/>
                  </a:cubicBezTo>
                  <a:cubicBezTo>
                    <a:pt x="4263268" y="2174853"/>
                    <a:pt x="4257201" y="2177365"/>
                    <a:pt x="4250876" y="2177365"/>
                  </a:cubicBezTo>
                  <a:lnTo>
                    <a:pt x="23850" y="2177365"/>
                  </a:lnTo>
                  <a:cubicBezTo>
                    <a:pt x="17524" y="2177365"/>
                    <a:pt x="11458" y="2174853"/>
                    <a:pt x="6985" y="2170380"/>
                  </a:cubicBezTo>
                  <a:cubicBezTo>
                    <a:pt x="2513" y="2165907"/>
                    <a:pt x="0" y="2159841"/>
                    <a:pt x="0" y="2153516"/>
                  </a:cubicBezTo>
                  <a:lnTo>
                    <a:pt x="0" y="23850"/>
                  </a:lnTo>
                  <a:cubicBezTo>
                    <a:pt x="0" y="17524"/>
                    <a:pt x="2513" y="11458"/>
                    <a:pt x="6985" y="6985"/>
                  </a:cubicBezTo>
                  <a:cubicBezTo>
                    <a:pt x="11458" y="2513"/>
                    <a:pt x="17524" y="0"/>
                    <a:pt x="23850" y="0"/>
                  </a:cubicBezTo>
                  <a:close/>
                </a:path>
              </a:pathLst>
            </a:custGeom>
            <a:solidFill>
              <a:srgbClr val="FFFFFF"/>
            </a:solidFill>
          </p:spPr>
        </p:sp>
        <p:sp>
          <p:nvSpPr>
            <p:cNvPr name="TextBox 4" id="4"/>
            <p:cNvSpPr txBox="true"/>
            <p:nvPr/>
          </p:nvSpPr>
          <p:spPr>
            <a:xfrm>
              <a:off x="0" y="-38100"/>
              <a:ext cx="4274726" cy="2215465"/>
            </a:xfrm>
            <a:prstGeom prst="rect">
              <a:avLst/>
            </a:prstGeom>
          </p:spPr>
          <p:txBody>
            <a:bodyPr anchor="ctr" rtlCol="false" tIns="50800" lIns="50800" bIns="50800" rIns="50800"/>
            <a:lstStyle/>
            <a:p>
              <a:pPr algn="ctr">
                <a:lnSpc>
                  <a:spcPts val="2100"/>
                </a:lnSpc>
              </a:pPr>
            </a:p>
          </p:txBody>
        </p:sp>
      </p:grpSp>
      <p:grpSp>
        <p:nvGrpSpPr>
          <p:cNvPr name="Group 5" id="5"/>
          <p:cNvGrpSpPr/>
          <p:nvPr/>
        </p:nvGrpSpPr>
        <p:grpSpPr>
          <a:xfrm rot="0">
            <a:off x="1502051" y="2114533"/>
            <a:ext cx="14899571" cy="5486394"/>
            <a:chOff x="0" y="0"/>
            <a:chExt cx="19866095" cy="7315192"/>
          </a:xfrm>
        </p:grpSpPr>
        <p:sp>
          <p:nvSpPr>
            <p:cNvPr name="TextBox 6" id="6"/>
            <p:cNvSpPr txBox="true"/>
            <p:nvPr/>
          </p:nvSpPr>
          <p:spPr>
            <a:xfrm rot="0">
              <a:off x="0" y="2217201"/>
              <a:ext cx="19866095" cy="5097991"/>
            </a:xfrm>
            <a:prstGeom prst="rect">
              <a:avLst/>
            </a:prstGeom>
          </p:spPr>
          <p:txBody>
            <a:bodyPr anchor="t" rtlCol="false" tIns="0" lIns="0" bIns="0" rIns="0">
              <a:spAutoFit/>
            </a:bodyPr>
            <a:lstStyle/>
            <a:p>
              <a:pPr algn="ctr">
                <a:lnSpc>
                  <a:spcPts val="6370"/>
                </a:lnSpc>
              </a:pPr>
              <a:r>
                <a:rPr lang="en-US" sz="2600">
                  <a:solidFill>
                    <a:srgbClr val="414042"/>
                  </a:solidFill>
                  <a:latin typeface="HK Grotesk"/>
                  <a:ea typeface="HK Grotesk"/>
                  <a:cs typeface="HK Grotesk"/>
                  <a:sym typeface="HK Grotesk"/>
                </a:rPr>
                <a:t>The creation of AI cryptocurrency tokens is transforming the way we create, distribute, and manage intelligent systems. These tokens open up new avenues for creativity, access, and cooperation by fusing the transparency and decentralization of blockchain technology with the strength of artificial intelligence. Projects that prioritize practical applications, robust tokenomics, and moral AI principles will set the standard for determining the direction of decentralized intelligence as the field expands.</a:t>
              </a:r>
            </a:p>
          </p:txBody>
        </p:sp>
        <p:sp>
          <p:nvSpPr>
            <p:cNvPr name="TextBox 7" id="7"/>
            <p:cNvSpPr txBox="true"/>
            <p:nvPr/>
          </p:nvSpPr>
          <p:spPr>
            <a:xfrm rot="0">
              <a:off x="0" y="-76200"/>
              <a:ext cx="19866095" cy="1693335"/>
            </a:xfrm>
            <a:prstGeom prst="rect">
              <a:avLst/>
            </a:prstGeom>
          </p:spPr>
          <p:txBody>
            <a:bodyPr anchor="t" rtlCol="false" tIns="0" lIns="0" bIns="0" rIns="0">
              <a:spAutoFit/>
            </a:bodyPr>
            <a:lstStyle/>
            <a:p>
              <a:pPr algn="ctr">
                <a:lnSpc>
                  <a:spcPts val="10399"/>
                </a:lnSpc>
              </a:pPr>
              <a:r>
                <a:rPr lang="en-US" b="true" sz="7999">
                  <a:solidFill>
                    <a:srgbClr val="222A9B"/>
                  </a:solidFill>
                  <a:latin typeface="HK Grotesk Semi-Bold"/>
                  <a:ea typeface="HK Grotesk Semi-Bold"/>
                  <a:cs typeface="HK Grotesk Semi-Bold"/>
                  <a:sym typeface="HK Grotesk Semi-Bold"/>
                </a:rPr>
                <a:t>Co</a:t>
              </a:r>
              <a:r>
                <a:rPr lang="en-US" b="true" sz="7999">
                  <a:solidFill>
                    <a:srgbClr val="222A9B"/>
                  </a:solidFill>
                  <a:latin typeface="HK Grotesk Semi-Bold"/>
                  <a:ea typeface="HK Grotesk Semi-Bold"/>
                  <a:cs typeface="HK Grotesk Semi-Bold"/>
                  <a:sym typeface="HK Grotesk Semi-Bold"/>
                </a:rPr>
                <a:t>nclusion:</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2CC6"/>
        </a:solidFill>
      </p:bgPr>
    </p:bg>
    <p:spTree>
      <p:nvGrpSpPr>
        <p:cNvPr id="1" name=""/>
        <p:cNvGrpSpPr/>
        <p:nvPr/>
      </p:nvGrpSpPr>
      <p:grpSpPr>
        <a:xfrm>
          <a:off x="0" y="0"/>
          <a:ext cx="0" cy="0"/>
          <a:chOff x="0" y="0"/>
          <a:chExt cx="0" cy="0"/>
        </a:xfrm>
      </p:grpSpPr>
      <p:sp>
        <p:nvSpPr>
          <p:cNvPr name="Freeform 2" id="2"/>
          <p:cNvSpPr/>
          <p:nvPr/>
        </p:nvSpPr>
        <p:spPr>
          <a:xfrm flipH="false" flipV="true" rot="0">
            <a:off x="10101556" y="-1869908"/>
            <a:ext cx="10449433" cy="10449433"/>
          </a:xfrm>
          <a:custGeom>
            <a:avLst/>
            <a:gdLst/>
            <a:ahLst/>
            <a:cxnLst/>
            <a:rect r="r" b="b" t="t" l="l"/>
            <a:pathLst>
              <a:path h="10449433" w="10449433">
                <a:moveTo>
                  <a:pt x="0" y="10449433"/>
                </a:moveTo>
                <a:lnTo>
                  <a:pt x="10449433" y="10449433"/>
                </a:lnTo>
                <a:lnTo>
                  <a:pt x="10449433" y="0"/>
                </a:lnTo>
                <a:lnTo>
                  <a:pt x="0" y="0"/>
                </a:lnTo>
                <a:lnTo>
                  <a:pt x="0" y="10449433"/>
                </a:lnTo>
                <a:close/>
              </a:path>
            </a:pathLst>
          </a:custGeom>
          <a:blipFill>
            <a:blip r:embed="rId2">
              <a:alphaModFix amt="76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6631492"/>
            <a:ext cx="460179" cy="460179"/>
          </a:xfrm>
          <a:custGeom>
            <a:avLst/>
            <a:gdLst/>
            <a:ahLst/>
            <a:cxnLst/>
            <a:rect r="r" b="b" t="t" l="l"/>
            <a:pathLst>
              <a:path h="460179" w="460179">
                <a:moveTo>
                  <a:pt x="0" y="0"/>
                </a:moveTo>
                <a:lnTo>
                  <a:pt x="460179" y="0"/>
                </a:lnTo>
                <a:lnTo>
                  <a:pt x="460179" y="460178"/>
                </a:lnTo>
                <a:lnTo>
                  <a:pt x="0" y="4601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28700" y="7243266"/>
            <a:ext cx="459972" cy="460179"/>
          </a:xfrm>
          <a:custGeom>
            <a:avLst/>
            <a:gdLst/>
            <a:ahLst/>
            <a:cxnLst/>
            <a:rect r="r" b="b" t="t" l="l"/>
            <a:pathLst>
              <a:path h="460179" w="459972">
                <a:moveTo>
                  <a:pt x="0" y="0"/>
                </a:moveTo>
                <a:lnTo>
                  <a:pt x="459972" y="0"/>
                </a:lnTo>
                <a:lnTo>
                  <a:pt x="459972" y="460179"/>
                </a:lnTo>
                <a:lnTo>
                  <a:pt x="0" y="46017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028700" y="6051840"/>
            <a:ext cx="460179" cy="460179"/>
          </a:xfrm>
          <a:custGeom>
            <a:avLst/>
            <a:gdLst/>
            <a:ahLst/>
            <a:cxnLst/>
            <a:rect r="r" b="b" t="t" l="l"/>
            <a:pathLst>
              <a:path h="460179" w="460179">
                <a:moveTo>
                  <a:pt x="0" y="0"/>
                </a:moveTo>
                <a:lnTo>
                  <a:pt x="460179" y="0"/>
                </a:lnTo>
                <a:lnTo>
                  <a:pt x="460179" y="460178"/>
                </a:lnTo>
                <a:lnTo>
                  <a:pt x="0" y="46017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6" id="6"/>
          <p:cNvGrpSpPr/>
          <p:nvPr/>
        </p:nvGrpSpPr>
        <p:grpSpPr>
          <a:xfrm rot="0">
            <a:off x="11073736" y="-1402315"/>
            <a:ext cx="8923666" cy="892366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CC6">
                    <a:alpha val="100000"/>
                  </a:srgbClr>
                </a:gs>
                <a:gs pos="100000">
                  <a:srgbClr val="FFFFFF">
                    <a:alpha val="100000"/>
                  </a:srgbClr>
                </a:gs>
              </a:gsLst>
              <a:lin ang="2700000"/>
            </a:gradFill>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9709253" y="6319298"/>
            <a:ext cx="2438783" cy="243878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FFFFF">
                    <a:alpha val="100000"/>
                  </a:srgbClr>
                </a:gs>
                <a:gs pos="100000">
                  <a:srgbClr val="002CC6">
                    <a:alpha val="100000"/>
                  </a:srgbClr>
                </a:gs>
              </a:gsLst>
              <a:lin ang="2700000"/>
            </a:gra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028700" y="2217839"/>
            <a:ext cx="2671995" cy="841679"/>
          </a:xfrm>
          <a:custGeom>
            <a:avLst/>
            <a:gdLst/>
            <a:ahLst/>
            <a:cxnLst/>
            <a:rect r="r" b="b" t="t" l="l"/>
            <a:pathLst>
              <a:path h="841679" w="2671995">
                <a:moveTo>
                  <a:pt x="0" y="0"/>
                </a:moveTo>
                <a:lnTo>
                  <a:pt x="2671995" y="0"/>
                </a:lnTo>
                <a:lnTo>
                  <a:pt x="2671995" y="841679"/>
                </a:lnTo>
                <a:lnTo>
                  <a:pt x="0" y="841679"/>
                </a:lnTo>
                <a:lnTo>
                  <a:pt x="0" y="0"/>
                </a:lnTo>
                <a:close/>
              </a:path>
            </a:pathLst>
          </a:custGeom>
          <a:blipFill>
            <a:blip r:embed="rId10"/>
            <a:stretch>
              <a:fillRect l="0" t="0" r="0" b="0"/>
            </a:stretch>
          </a:blipFill>
        </p:spPr>
      </p:sp>
      <p:sp>
        <p:nvSpPr>
          <p:cNvPr name="TextBox 13" id="13"/>
          <p:cNvSpPr txBox="true"/>
          <p:nvPr/>
        </p:nvSpPr>
        <p:spPr>
          <a:xfrm rot="0">
            <a:off x="1028700" y="3745980"/>
            <a:ext cx="8891881" cy="1620059"/>
          </a:xfrm>
          <a:prstGeom prst="rect">
            <a:avLst/>
          </a:prstGeom>
        </p:spPr>
        <p:txBody>
          <a:bodyPr anchor="t" rtlCol="false" tIns="0" lIns="0" bIns="0" rIns="0">
            <a:spAutoFit/>
          </a:bodyPr>
          <a:lstStyle/>
          <a:p>
            <a:pPr algn="l">
              <a:lnSpc>
                <a:spcPts val="12800"/>
              </a:lnSpc>
            </a:pPr>
            <a:r>
              <a:rPr lang="en-US" sz="10666" b="true">
                <a:solidFill>
                  <a:srgbClr val="FFFFFF"/>
                </a:solidFill>
                <a:latin typeface="Pattanakarn SemiExpanded Bold"/>
                <a:ea typeface="Pattanakarn SemiExpanded Bold"/>
                <a:cs typeface="Pattanakarn SemiExpanded Bold"/>
                <a:sym typeface="Pattanakarn SemiExpanded Bold"/>
              </a:rPr>
              <a:t>Contact Us</a:t>
            </a:r>
          </a:p>
        </p:txBody>
      </p:sp>
      <p:sp>
        <p:nvSpPr>
          <p:cNvPr name="TextBox 14" id="14"/>
          <p:cNvSpPr txBox="true"/>
          <p:nvPr/>
        </p:nvSpPr>
        <p:spPr>
          <a:xfrm rot="0">
            <a:off x="1668542" y="7205166"/>
            <a:ext cx="5598387" cy="409195"/>
          </a:xfrm>
          <a:prstGeom prst="rect">
            <a:avLst/>
          </a:prstGeom>
        </p:spPr>
        <p:txBody>
          <a:bodyPr anchor="t" rtlCol="false" tIns="0" lIns="0" bIns="0" rIns="0">
            <a:spAutoFit/>
          </a:bodyPr>
          <a:lstStyle/>
          <a:p>
            <a:pPr algn="l">
              <a:lnSpc>
                <a:spcPts val="3476"/>
              </a:lnSpc>
            </a:pPr>
            <a:r>
              <a:rPr lang="en-US" sz="2483">
                <a:solidFill>
                  <a:srgbClr val="FFFFFF"/>
                </a:solidFill>
                <a:latin typeface="Montserrat"/>
                <a:ea typeface="Montserrat"/>
                <a:cs typeface="Montserrat"/>
                <a:sym typeface="Montserrat"/>
              </a:rPr>
              <a:t>https://www.blockchainx.tech/</a:t>
            </a:r>
          </a:p>
        </p:txBody>
      </p:sp>
      <p:sp>
        <p:nvSpPr>
          <p:cNvPr name="TextBox 15" id="15"/>
          <p:cNvSpPr txBox="true"/>
          <p:nvPr/>
        </p:nvSpPr>
        <p:spPr>
          <a:xfrm rot="0">
            <a:off x="1668542" y="6593392"/>
            <a:ext cx="5598387" cy="409195"/>
          </a:xfrm>
          <a:prstGeom prst="rect">
            <a:avLst/>
          </a:prstGeom>
        </p:spPr>
        <p:txBody>
          <a:bodyPr anchor="t" rtlCol="false" tIns="0" lIns="0" bIns="0" rIns="0">
            <a:spAutoFit/>
          </a:bodyPr>
          <a:lstStyle/>
          <a:p>
            <a:pPr algn="l">
              <a:lnSpc>
                <a:spcPts val="3476"/>
              </a:lnSpc>
            </a:pPr>
            <a:r>
              <a:rPr lang="en-US" sz="2483">
                <a:solidFill>
                  <a:srgbClr val="FFFFFF"/>
                </a:solidFill>
                <a:latin typeface="Montserrat"/>
                <a:ea typeface="Montserrat"/>
                <a:cs typeface="Montserrat"/>
                <a:sym typeface="Montserrat"/>
              </a:rPr>
              <a:t>contact@blockchainx.tech</a:t>
            </a:r>
          </a:p>
        </p:txBody>
      </p:sp>
      <p:sp>
        <p:nvSpPr>
          <p:cNvPr name="TextBox 16" id="16"/>
          <p:cNvSpPr txBox="true"/>
          <p:nvPr/>
        </p:nvSpPr>
        <p:spPr>
          <a:xfrm rot="0">
            <a:off x="1668542" y="6032254"/>
            <a:ext cx="2834002" cy="409195"/>
          </a:xfrm>
          <a:prstGeom prst="rect">
            <a:avLst/>
          </a:prstGeom>
        </p:spPr>
        <p:txBody>
          <a:bodyPr anchor="t" rtlCol="false" tIns="0" lIns="0" bIns="0" rIns="0">
            <a:spAutoFit/>
          </a:bodyPr>
          <a:lstStyle/>
          <a:p>
            <a:pPr algn="l">
              <a:lnSpc>
                <a:spcPts val="3476"/>
              </a:lnSpc>
            </a:pPr>
            <a:r>
              <a:rPr lang="en-US" sz="2483">
                <a:solidFill>
                  <a:srgbClr val="FFFFFF"/>
                </a:solidFill>
                <a:latin typeface="Montserrat"/>
                <a:ea typeface="Montserrat"/>
                <a:cs typeface="Montserrat"/>
                <a:sym typeface="Montserrat"/>
              </a:rPr>
              <a:t>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DAGkBfTeeQI</dc:identifier>
  <dcterms:modified xsi:type="dcterms:W3CDTF">2011-08-01T06:04:30Z</dcterms:modified>
  <cp:revision>1</cp:revision>
  <dc:title>AI Crypto Token Development:  A Comprehensive Guide</dc:title>
</cp:coreProperties>
</file>