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E7E7-8B15-8D77-0E0C-2BB9B157FF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6377A1-8B35-D4BC-2F76-436CD69747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FEA593-EA81-2CBF-135C-EFDC93F1C48C}"/>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5" name="Footer Placeholder 4">
            <a:extLst>
              <a:ext uri="{FF2B5EF4-FFF2-40B4-BE49-F238E27FC236}">
                <a16:creationId xmlns:a16="http://schemas.microsoft.com/office/drawing/2014/main" id="{59AC191C-583A-B268-599A-B0F64B4FE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611F0-8401-90F3-FAF3-47BB6C3FD879}"/>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248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138A-0118-DEF4-4F4F-5D2C2C03DD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206C2A-DF69-2A3F-A62F-E99EF06A0F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279CF-9456-41B0-B56D-8A191201D474}"/>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5" name="Footer Placeholder 4">
            <a:extLst>
              <a:ext uri="{FF2B5EF4-FFF2-40B4-BE49-F238E27FC236}">
                <a16:creationId xmlns:a16="http://schemas.microsoft.com/office/drawing/2014/main" id="{F74DBEE3-2D60-E23C-A1E4-4AF632335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20F20-5EC2-22CC-C8C8-D9BF8FE4E72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91948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F877-779B-82D3-7C4B-5E78F8458E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18766E-B890-9AA9-7EE1-CFF678D265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4D552-2D4B-0D8D-A300-95DF1E5F06A0}"/>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5" name="Footer Placeholder 4">
            <a:extLst>
              <a:ext uri="{FF2B5EF4-FFF2-40B4-BE49-F238E27FC236}">
                <a16:creationId xmlns:a16="http://schemas.microsoft.com/office/drawing/2014/main" id="{149D82CA-E2FC-AD04-55E9-07F15A09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32385-D8C2-490B-1880-C64761478B8F}"/>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5438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AEBF-AE43-ACEE-848B-856D3CBFBB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26A4E8-F1DA-1058-EFFA-3CB797FF17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597F6-EA50-B0F8-7307-1D6FB39AE7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8A9AEF-BB00-C72F-026A-3396246A0A85}"/>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6" name="Footer Placeholder 5">
            <a:extLst>
              <a:ext uri="{FF2B5EF4-FFF2-40B4-BE49-F238E27FC236}">
                <a16:creationId xmlns:a16="http://schemas.microsoft.com/office/drawing/2014/main" id="{1C8B8A23-D197-8FC7-362E-F389DE55E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6DC49-ACB9-8C5D-07E5-266D83763327}"/>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19521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AA4D-B222-F158-AA30-450D78CF2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5BED3E-6377-7DF4-ABCF-3C581BC8E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696993-C76D-2CDF-2586-99B1CD283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4E5AAC-9EE6-D010-114D-927B9823AC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48C6DB-36F9-0170-DD27-79F2CF0E08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6E4842-E885-6F40-68F4-289B92C0D71C}"/>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8" name="Footer Placeholder 7">
            <a:extLst>
              <a:ext uri="{FF2B5EF4-FFF2-40B4-BE49-F238E27FC236}">
                <a16:creationId xmlns:a16="http://schemas.microsoft.com/office/drawing/2014/main" id="{CABDA6CD-D917-E630-4572-F283277AC1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0EEB73-F980-9CB8-580A-ACF127E8369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48642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E229A-9145-6BD7-9FA6-FE8C067802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62F0FC-D6DD-422E-50B4-BC53F317D271}"/>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4" name="Footer Placeholder 3">
            <a:extLst>
              <a:ext uri="{FF2B5EF4-FFF2-40B4-BE49-F238E27FC236}">
                <a16:creationId xmlns:a16="http://schemas.microsoft.com/office/drawing/2014/main" id="{A4045912-536A-FC21-0F17-BAAFF14D6B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B0093E-2802-E343-7313-5A5D4AA62588}"/>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436471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EE4F2-D70E-4898-0D43-F999ECC93A98}"/>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3" name="Footer Placeholder 2">
            <a:extLst>
              <a:ext uri="{FF2B5EF4-FFF2-40B4-BE49-F238E27FC236}">
                <a16:creationId xmlns:a16="http://schemas.microsoft.com/office/drawing/2014/main" id="{983DAD7B-A6A7-CBB6-B259-DBEDF54B85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4E7267-AC94-EAEB-45E6-511651388761}"/>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352800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7191-D010-6D33-909E-9CA9644EF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D84341-5AB6-98A3-8A0E-82E18073F3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D9154-948C-89B4-235A-4478A6CA1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BB5E9-0EE4-1923-E17E-3046FA0235E9}"/>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6" name="Footer Placeholder 5">
            <a:extLst>
              <a:ext uri="{FF2B5EF4-FFF2-40B4-BE49-F238E27FC236}">
                <a16:creationId xmlns:a16="http://schemas.microsoft.com/office/drawing/2014/main" id="{D37EDEAB-A8D0-F0BB-7AEA-1DDE63548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61B74-3738-897F-49D0-E621035CBAEE}"/>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2484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613B-6496-4843-E9E4-9AEE96DE4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DD2A9-17ED-EDE2-F3CF-1AFE998A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228B75-DD28-BE36-6A27-C4B2912D6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5D16F-2003-7C82-7A32-9A56E944EB0D}"/>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6" name="Footer Placeholder 5">
            <a:extLst>
              <a:ext uri="{FF2B5EF4-FFF2-40B4-BE49-F238E27FC236}">
                <a16:creationId xmlns:a16="http://schemas.microsoft.com/office/drawing/2014/main" id="{8227F95F-2B1C-8B77-F9EB-8B67F323E1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6D1B71-7825-F939-4802-02CA4491ABB0}"/>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763876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1643-0EA4-707B-21DE-EDB883868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CE93A-7B6C-EA23-9D87-DBCC4FE687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B2A34-BEC6-EAD8-5797-017E29D2EA69}"/>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5" name="Footer Placeholder 4">
            <a:extLst>
              <a:ext uri="{FF2B5EF4-FFF2-40B4-BE49-F238E27FC236}">
                <a16:creationId xmlns:a16="http://schemas.microsoft.com/office/drawing/2014/main" id="{6A371A68-47F1-138B-624C-1D1145997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CC426-4A8D-E7F6-A16B-5DD25B795555}"/>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159577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127FF1-9850-7CE0-5B18-4FE518FB75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13A1A7-7B7E-2EDD-F1B2-30DD7DDEB0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0010F-AAE6-32E3-5C90-B9DC89AE9B8A}"/>
              </a:ext>
            </a:extLst>
          </p:cNvPr>
          <p:cNvSpPr>
            <a:spLocks noGrp="1"/>
          </p:cNvSpPr>
          <p:nvPr>
            <p:ph type="dt" sz="half" idx="10"/>
          </p:nvPr>
        </p:nvSpPr>
        <p:spPr/>
        <p:txBody>
          <a:bodyPr/>
          <a:lstStyle/>
          <a:p>
            <a:fld id="{3DF83A8D-7C15-4424-BCEE-267DF0D5C812}" type="datetimeFigureOut">
              <a:rPr lang="en-US" smtClean="0"/>
              <a:t>4/16/2025</a:t>
            </a:fld>
            <a:endParaRPr lang="en-US"/>
          </a:p>
        </p:txBody>
      </p:sp>
      <p:sp>
        <p:nvSpPr>
          <p:cNvPr id="5" name="Footer Placeholder 4">
            <a:extLst>
              <a:ext uri="{FF2B5EF4-FFF2-40B4-BE49-F238E27FC236}">
                <a16:creationId xmlns:a16="http://schemas.microsoft.com/office/drawing/2014/main" id="{5FCDA83C-E14E-D2F8-3FF8-3BE2D2029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5B9669-7F7B-11AE-2420-8183822A6E9C}"/>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62544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A34B5-6431-D261-E78E-4DDD662A3A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F450D6-9F33-B42E-FC56-85F6D939C2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3948B3-5139-877C-6844-DB3BB487CA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F83A8D-7C15-4424-BCEE-267DF0D5C812}" type="datetimeFigureOut">
              <a:rPr lang="en-US" smtClean="0"/>
              <a:t>4/16/2025</a:t>
            </a:fld>
            <a:endParaRPr lang="en-US"/>
          </a:p>
        </p:txBody>
      </p:sp>
      <p:sp>
        <p:nvSpPr>
          <p:cNvPr id="5" name="Footer Placeholder 4">
            <a:extLst>
              <a:ext uri="{FF2B5EF4-FFF2-40B4-BE49-F238E27FC236}">
                <a16:creationId xmlns:a16="http://schemas.microsoft.com/office/drawing/2014/main" id="{847D59E7-3D86-BBA3-46F2-595A8EBDF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2385FD-873C-A501-0728-824879126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F29BD2-7F54-43B5-8925-DC41EDD61D7C}" type="slidenum">
              <a:rPr lang="en-US" smtClean="0"/>
              <a:t>‹#›</a:t>
            </a:fld>
            <a:endParaRPr lang="en-US"/>
          </a:p>
        </p:txBody>
      </p:sp>
    </p:spTree>
    <p:extLst>
      <p:ext uri="{BB962C8B-B14F-4D97-AF65-F5344CB8AC3E}">
        <p14:creationId xmlns:p14="http://schemas.microsoft.com/office/powerpoint/2010/main" val="1823970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ima360.com/" TargetMode="External"/><Relationship Id="rId2" Type="http://schemas.openxmlformats.org/officeDocument/2006/relationships/hyperlink" Target="https://www.ima360.com/royalty-management/"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9D7-6131-84CB-9EA1-6A6BB673B7FB}"/>
              </a:ext>
            </a:extLst>
          </p:cNvPr>
          <p:cNvSpPr>
            <a:spLocks noGrp="1"/>
          </p:cNvSpPr>
          <p:nvPr>
            <p:ph type="ctrTitle"/>
          </p:nvPr>
        </p:nvSpPr>
        <p:spPr>
          <a:xfrm>
            <a:off x="270387" y="131660"/>
            <a:ext cx="11651225" cy="1655763"/>
          </a:xfrm>
        </p:spPr>
        <p:txBody>
          <a:bodyPr>
            <a:normAutofit/>
          </a:bodyPr>
          <a:lstStyle/>
          <a:p>
            <a:r>
              <a:rPr lang="en-US" sz="3600" b="1" i="0" u="none" strike="noStrike" dirty="0">
                <a:solidFill>
                  <a:srgbClr val="000000"/>
                </a:solidFill>
                <a:effectLst/>
                <a:latin typeface="Arial" panose="020B0604020202020204" pitchFamily="34" charset="0"/>
              </a:rPr>
              <a:t>How to Optimize Software Pricing: Best Tools and Techniques in 2025</a:t>
            </a:r>
            <a:endParaRPr lang="en-US"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691CB71-67F0-255E-DC4E-C8BD2AFCABB6}"/>
              </a:ext>
            </a:extLst>
          </p:cNvPr>
          <p:cNvSpPr>
            <a:spLocks noGrp="1"/>
          </p:cNvSpPr>
          <p:nvPr>
            <p:ph type="subTitle" idx="1"/>
          </p:nvPr>
        </p:nvSpPr>
        <p:spPr>
          <a:xfrm>
            <a:off x="1523999" y="6374734"/>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5EF9799B-E248-F605-9361-FC837DA01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860419"/>
            <a:ext cx="4762500" cy="1800225"/>
          </a:xfrm>
          <a:prstGeom prst="rect">
            <a:avLst/>
          </a:prstGeom>
        </p:spPr>
      </p:pic>
    </p:spTree>
    <p:extLst>
      <p:ext uri="{BB962C8B-B14F-4D97-AF65-F5344CB8AC3E}">
        <p14:creationId xmlns:p14="http://schemas.microsoft.com/office/powerpoint/2010/main" val="127648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B5B54D-30DA-74ED-76E5-1673BF3630B7}"/>
              </a:ext>
            </a:extLst>
          </p:cNvPr>
          <p:cNvSpPr txBox="1"/>
          <p:nvPr/>
        </p:nvSpPr>
        <p:spPr>
          <a:xfrm>
            <a:off x="2500" y="0"/>
            <a:ext cx="12189500" cy="6966010"/>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rPr>
              <a:t>Software industry growth remains accelerated during 2025 as businesses face marketplace demands to operate profitably alongside competitive requirements. The correct pricing of software stands at the core of this revenue equation because effective prices fuel market expansion but wrong prices create market stalling. Organizations need to use current best practices by applying optimal software pricing techniques with leading tools for their pricing strategies.</a:t>
            </a:r>
            <a:endParaRPr lang="en-US" sz="1600" b="0" dirty="0">
              <a:effectLst/>
            </a:endParaRPr>
          </a:p>
          <a:p>
            <a:pPr rtl="0">
              <a:spcBef>
                <a:spcPts val="1800"/>
              </a:spcBef>
              <a:spcAft>
                <a:spcPts val="600"/>
              </a:spcAft>
              <a:buNone/>
            </a:pPr>
            <a:r>
              <a:rPr lang="en-US" sz="1800" b="1" i="0" u="none" strike="noStrike" dirty="0">
                <a:solidFill>
                  <a:srgbClr val="000000"/>
                </a:solidFill>
                <a:effectLst/>
                <a:latin typeface="Arial" panose="020B0604020202020204" pitchFamily="34" charset="0"/>
              </a:rPr>
              <a:t>Leverage CPQ Software for Streamlined Pricing</a:t>
            </a:r>
            <a:endParaRPr lang="en-US" sz="1600" b="1" dirty="0">
              <a:effectLst/>
            </a:endParaRPr>
          </a:p>
          <a:p>
            <a:pPr rtl="0">
              <a:buNone/>
            </a:pPr>
            <a:r>
              <a:rPr lang="en-US" sz="1800" b="1" i="0" u="sng" strike="noStrike" dirty="0">
                <a:solidFill>
                  <a:srgbClr val="1155CC"/>
                </a:solidFill>
                <a:effectLst/>
                <a:latin typeface="Arial" panose="020B0604020202020204" pitchFamily="34" charset="0"/>
                <a:hlinkClick r:id="rId2"/>
              </a:rPr>
              <a:t>Software pricing</a:t>
            </a:r>
            <a:r>
              <a:rPr lang="en-US" sz="1800" b="0" i="0" u="none" strike="noStrike" dirty="0">
                <a:solidFill>
                  <a:srgbClr val="000000"/>
                </a:solidFill>
                <a:effectLst/>
                <a:latin typeface="Arial" panose="020B0604020202020204" pitchFamily="34" charset="0"/>
              </a:rPr>
              <a:t> optimization begins with automated procedures for configuration management alongside automated pricing and quoting functions. CPQ software solutions deliver powerful tools which enable sales personnel to produce prompt accurate quotes that reflect present product specifications and rate structures and discount frameworks. The tools decrease human mistakes and provide consistent prices throughout all sales channels and geographical areas.</a:t>
            </a:r>
          </a:p>
          <a:p>
            <a:pPr rtl="0">
              <a:buNone/>
            </a:pPr>
            <a:br>
              <a:rPr lang="en-US" sz="1600" b="0" dirty="0">
                <a:effectLst/>
              </a:rPr>
            </a:br>
            <a:r>
              <a:rPr lang="en-US" sz="1800" b="0" i="0" u="none" strike="noStrike" dirty="0">
                <a:solidFill>
                  <a:srgbClr val="000000"/>
                </a:solidFill>
                <a:effectLst/>
                <a:latin typeface="Arial" panose="020B0604020202020204" pitchFamily="34" charset="0"/>
              </a:rPr>
              <a:t>The best CPQ solutions in 2025 will integrate CRM and ERP systems to base pricing decisions on up-to-date customer information and inventory availability while considering current market needs. These firms can achieve optimal profitability through their dynamic pricing capabilities which enables them to swiftly adapt their prices to market changes.</a:t>
            </a:r>
            <a:endParaRPr lang="en-US" sz="1600" b="0" dirty="0">
              <a:effectLst/>
            </a:endParaRPr>
          </a:p>
          <a:p>
            <a:pPr rtl="0">
              <a:spcBef>
                <a:spcPts val="1600"/>
              </a:spcBef>
              <a:spcAft>
                <a:spcPts val="400"/>
              </a:spcAft>
              <a:buNone/>
            </a:pPr>
            <a:r>
              <a:rPr lang="en-US" sz="1800" b="1" i="0" u="none" strike="noStrike" dirty="0">
                <a:solidFill>
                  <a:srgbClr val="000000"/>
                </a:solidFill>
                <a:effectLst/>
                <a:latin typeface="Arial" panose="020B0604020202020204" pitchFamily="34" charset="0"/>
              </a:rPr>
              <a:t>Use Data Analytics to Drive Price Decisions</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Software pricing effectiveness relies fundamentally on proper data utilization. Businesses can base their pricing decisions on historical sales data and market competitor rates as well as customer classification information and product utilization data. Analysis tools identify valuable prospects for value-based pricing strategies which help organizations set prices based on customer benefits instead of adding costs.</a:t>
            </a:r>
            <a:br>
              <a:rPr lang="en-US" sz="1600" b="0" dirty="0">
                <a:effectLst/>
              </a:rPr>
            </a:br>
            <a:endParaRPr lang="en-US" sz="1600" b="0" dirty="0">
              <a:effectLst/>
            </a:endParaRPr>
          </a:p>
          <a:p>
            <a:pPr rtl="0">
              <a:buNone/>
            </a:pPr>
            <a:r>
              <a:rPr lang="en-US" sz="1800" b="0" i="0" u="none" strike="noStrike" dirty="0">
                <a:solidFill>
                  <a:srgbClr val="000000"/>
                </a:solidFill>
                <a:effectLst/>
                <a:latin typeface="Arial" panose="020B0604020202020204" pitchFamily="34" charset="0"/>
              </a:rPr>
              <a:t>The future of software pricing in 2025 depends heavily on predictive analytics tools that help businesses understand customer behaviors to optimize their pricing plans effectively.</a:t>
            </a:r>
            <a:endParaRPr lang="en-US" sz="1600" b="0" dirty="0">
              <a:effectLst/>
            </a:endParaRPr>
          </a:p>
        </p:txBody>
      </p:sp>
    </p:spTree>
    <p:extLst>
      <p:ext uri="{BB962C8B-B14F-4D97-AF65-F5344CB8AC3E}">
        <p14:creationId xmlns:p14="http://schemas.microsoft.com/office/powerpoint/2010/main" val="124563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98A8DD-1B83-72CA-7B19-C190731DDB9C}"/>
              </a:ext>
            </a:extLst>
          </p:cNvPr>
          <p:cNvSpPr txBox="1"/>
          <p:nvPr/>
        </p:nvSpPr>
        <p:spPr>
          <a:xfrm>
            <a:off x="0" y="0"/>
            <a:ext cx="11737298" cy="3365024"/>
          </a:xfrm>
          <a:prstGeom prst="rect">
            <a:avLst/>
          </a:prstGeom>
          <a:noFill/>
        </p:spPr>
        <p:txBody>
          <a:bodyPr wrap="square">
            <a:spAutoFit/>
          </a:bodyPr>
          <a:lstStyle/>
          <a:p>
            <a:pPr rtl="0">
              <a:spcBef>
                <a:spcPts val="1400"/>
              </a:spcBef>
              <a:spcAft>
                <a:spcPts val="400"/>
              </a:spcAft>
              <a:buNone/>
            </a:pPr>
            <a:r>
              <a:rPr lang="en-US" sz="1800" b="1" i="0" u="none" strike="noStrike" dirty="0">
                <a:solidFill>
                  <a:srgbClr val="000000"/>
                </a:solidFill>
                <a:effectLst/>
                <a:latin typeface="Arial" panose="020B0604020202020204" pitchFamily="34" charset="0"/>
              </a:rPr>
              <a:t>Integrate Royalty Management Software</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Organizations who leverage third-party content and technologies need </a:t>
            </a:r>
            <a:r>
              <a:rPr lang="en-US" sz="1800" b="1" i="0" u="sng" strike="noStrike" dirty="0">
                <a:solidFill>
                  <a:srgbClr val="1155CC"/>
                </a:solidFill>
                <a:effectLst/>
                <a:latin typeface="Arial" panose="020B0604020202020204" pitchFamily="34" charset="0"/>
                <a:hlinkClick r:id="rId2"/>
              </a:rPr>
              <a:t>royalty management software</a:t>
            </a:r>
            <a:r>
              <a:rPr lang="en-US" sz="1800" b="0" i="0" u="none" strike="noStrike" dirty="0">
                <a:solidFill>
                  <a:srgbClr val="000000"/>
                </a:solidFill>
                <a:effectLst/>
                <a:latin typeface="Arial" panose="020B0604020202020204" pitchFamily="34" charset="0"/>
              </a:rPr>
              <a:t> to handle those operations effectively. Through accurate license usage tracking and royalty payment handling alongside compliance oversight royalty management software fulfills essential business needs. The software enables pricing teams to embed royalties and varied expenses within their process of determining software pricing.</a:t>
            </a:r>
            <a:endParaRPr lang="en-US" sz="1600" b="0" dirty="0">
              <a:effectLst/>
            </a:endParaRPr>
          </a:p>
          <a:p>
            <a:pPr rtl="0">
              <a:spcBef>
                <a:spcPts val="1200"/>
              </a:spcBef>
              <a:spcAft>
                <a:spcPts val="400"/>
              </a:spcAft>
              <a:buNone/>
            </a:pPr>
            <a:br>
              <a:rPr lang="en-US" sz="1600" b="0" dirty="0">
                <a:effectLst/>
              </a:rPr>
            </a:br>
            <a:r>
              <a:rPr lang="en-US" sz="1800" b="1" i="0" u="none" strike="noStrike" dirty="0">
                <a:solidFill>
                  <a:srgbClr val="000000"/>
                </a:solidFill>
                <a:effectLst/>
                <a:latin typeface="Arial" panose="020B0604020202020204" pitchFamily="34" charset="0"/>
              </a:rPr>
              <a:t>Conclusion</a:t>
            </a:r>
            <a:endParaRPr lang="en-US" sz="1600" b="1" dirty="0">
              <a:effectLst/>
            </a:endParaRPr>
          </a:p>
          <a:p>
            <a:pPr>
              <a:buNone/>
            </a:pPr>
            <a:r>
              <a:rPr lang="en-US" sz="1800" b="0" i="0" u="none" strike="noStrike" dirty="0">
                <a:solidFill>
                  <a:srgbClr val="000000"/>
                </a:solidFill>
                <a:effectLst/>
                <a:latin typeface="Arial" panose="020B0604020202020204" pitchFamily="34" charset="0"/>
              </a:rPr>
              <a:t>Businesses will utilize software pricing exclusively as a growth-oriented strategic tool by 2025. Businesses need to buy reliable tools such as </a:t>
            </a:r>
            <a:r>
              <a:rPr lang="en-US" sz="1800" b="1" i="0" u="sng" strike="noStrike" dirty="0">
                <a:solidFill>
                  <a:srgbClr val="1155CC"/>
                </a:solidFill>
                <a:effectLst/>
                <a:latin typeface="Arial" panose="020B0604020202020204" pitchFamily="34" charset="0"/>
                <a:hlinkClick r:id="rId3"/>
              </a:rPr>
              <a:t>CPQ software providers</a:t>
            </a:r>
            <a:r>
              <a:rPr lang="en-US" sz="1800" b="0" i="0" u="none" strike="noStrike" dirty="0">
                <a:solidFill>
                  <a:srgbClr val="000000"/>
                </a:solidFill>
                <a:effectLst/>
                <a:latin typeface="Arial" panose="020B0604020202020204" pitchFamily="34" charset="0"/>
              </a:rPr>
              <a:t> and royalty management software alongside the utilization of data analytics for industry trend prediction. The right implementation of software pricing optimization delivers competitive gains for businesses within the developing digital markets.</a:t>
            </a:r>
            <a:endParaRPr lang="en-US" sz="1600" dirty="0"/>
          </a:p>
        </p:txBody>
      </p:sp>
    </p:spTree>
    <p:extLst>
      <p:ext uri="{BB962C8B-B14F-4D97-AF65-F5344CB8AC3E}">
        <p14:creationId xmlns:p14="http://schemas.microsoft.com/office/powerpoint/2010/main" val="87299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6227-0E90-CA5A-3DCC-487E4B8CEA77}"/>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BBBA5DA4-B862-2DA8-2420-5B02C2867C6F}"/>
              </a:ext>
            </a:extLst>
          </p:cNvPr>
          <p:cNvSpPr/>
          <p:nvPr/>
        </p:nvSpPr>
        <p:spPr>
          <a:xfrm>
            <a:off x="13874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824073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TotalTime>
  <Words>467</Words>
  <Application>Microsoft Office PowerPoint</Application>
  <PresentationFormat>Widescreen</PresentationFormat>
  <Paragraphs>24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How to Optimize Software Pricing: Best Tools and Techniques in 2025</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7</cp:revision>
  <dcterms:created xsi:type="dcterms:W3CDTF">2025-03-19T07:42:19Z</dcterms:created>
  <dcterms:modified xsi:type="dcterms:W3CDTF">2025-04-16T09:52:36Z</dcterms:modified>
</cp:coreProperties>
</file>