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Lst>
  <p:sldSz cx="18288000" cy="10287000"/>
  <p:notesSz cx="6858000" cy="9144000"/>
  <p:embeddedFontLst>
    <p:embeddedFont>
      <p:font typeface="Calibri" pitchFamily="34" charset="0"/>
      <p:regular r:id="rId8"/>
      <p:bold r:id="rId9"/>
      <p:italic r:id="rId10"/>
      <p:boldItalic r:id="rId11"/>
    </p:embeddedFont>
    <p:embeddedFont>
      <p:font typeface="Gagalin" charset="0"/>
      <p:regular r:id="rId12"/>
    </p:embeddedFont>
    <p:embeddedFont>
      <p:font typeface="SF Pro Display Heavy" charset="0"/>
      <p:regular r:id="rId13"/>
    </p:embeddedFont>
    <p:embeddedFont>
      <p:font typeface="Canva Sans Bold"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22" autoAdjust="0"/>
  </p:normalViewPr>
  <p:slideViewPr>
    <p:cSldViewPr>
      <p:cViewPr varScale="1">
        <p:scale>
          <a:sx n="46" d="100"/>
          <a:sy n="46" d="100"/>
        </p:scale>
        <p:origin x="-72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5.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font" Target="fonts/font7.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3.png"/><Relationship Id="rId4" Type="http://schemas.openxmlformats.org/officeDocument/2006/relationships/image" Target="../media/image9.jpeg"/><Relationship Id="rId9"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4.jpeg"/><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120866" y="120866"/>
            <a:ext cx="18046268" cy="8523379"/>
            <a:chOff x="0" y="0"/>
            <a:chExt cx="1696852" cy="801435"/>
          </a:xfrm>
        </p:grpSpPr>
        <p:sp>
          <p:nvSpPr>
            <p:cNvPr id="4" name="Freeform 4"/>
            <p:cNvSpPr/>
            <p:nvPr/>
          </p:nvSpPr>
          <p:spPr>
            <a:xfrm>
              <a:off x="0" y="0"/>
              <a:ext cx="1696852" cy="801435"/>
            </a:xfrm>
            <a:custGeom>
              <a:avLst/>
              <a:gdLst/>
              <a:ahLst/>
              <a:cxnLst/>
              <a:rect l="l" t="t" r="r" b="b"/>
              <a:pathLst>
                <a:path w="1696852" h="801435">
                  <a:moveTo>
                    <a:pt x="12870" y="0"/>
                  </a:moveTo>
                  <a:lnTo>
                    <a:pt x="1683982" y="0"/>
                  </a:lnTo>
                  <a:cubicBezTo>
                    <a:pt x="1687396" y="0"/>
                    <a:pt x="1690669" y="1356"/>
                    <a:pt x="1693083" y="3770"/>
                  </a:cubicBezTo>
                  <a:cubicBezTo>
                    <a:pt x="1695497" y="6183"/>
                    <a:pt x="1696852" y="9457"/>
                    <a:pt x="1696852" y="12870"/>
                  </a:cubicBezTo>
                  <a:lnTo>
                    <a:pt x="1696852" y="788565"/>
                  </a:lnTo>
                  <a:cubicBezTo>
                    <a:pt x="1696852" y="795673"/>
                    <a:pt x="1691090" y="801435"/>
                    <a:pt x="1683982" y="801435"/>
                  </a:cubicBezTo>
                  <a:lnTo>
                    <a:pt x="12870" y="801435"/>
                  </a:lnTo>
                  <a:cubicBezTo>
                    <a:pt x="9457" y="801435"/>
                    <a:pt x="6183" y="800079"/>
                    <a:pt x="3770" y="797666"/>
                  </a:cubicBezTo>
                  <a:cubicBezTo>
                    <a:pt x="1356" y="795252"/>
                    <a:pt x="0" y="791978"/>
                    <a:pt x="0" y="788565"/>
                  </a:cubicBezTo>
                  <a:lnTo>
                    <a:pt x="0" y="12870"/>
                  </a:lnTo>
                  <a:cubicBezTo>
                    <a:pt x="0" y="5762"/>
                    <a:pt x="5762" y="0"/>
                    <a:pt x="12870" y="0"/>
                  </a:cubicBezTo>
                  <a:close/>
                </a:path>
              </a:pathLst>
            </a:custGeom>
            <a:blipFill>
              <a:blip r:embed="rId3"/>
              <a:stretch>
                <a:fillRect t="-9475" b="-9475"/>
              </a:stretch>
            </a:blipFill>
            <a:ln w="9525" cap="rnd">
              <a:solidFill>
                <a:srgbClr val="000000"/>
              </a:solidFill>
              <a:prstDash val="solid"/>
              <a:round/>
            </a:ln>
          </p:spPr>
        </p:sp>
      </p:grpSp>
      <p:grpSp>
        <p:nvGrpSpPr>
          <p:cNvPr id="5" name="Group 5"/>
          <p:cNvGrpSpPr/>
          <p:nvPr/>
        </p:nvGrpSpPr>
        <p:grpSpPr>
          <a:xfrm>
            <a:off x="120866" y="120866"/>
            <a:ext cx="12150691" cy="8523379"/>
            <a:chOff x="0" y="0"/>
            <a:chExt cx="3200182" cy="2244841"/>
          </a:xfrm>
        </p:grpSpPr>
        <p:sp>
          <p:nvSpPr>
            <p:cNvPr id="6" name="Freeform 6"/>
            <p:cNvSpPr/>
            <p:nvPr/>
          </p:nvSpPr>
          <p:spPr>
            <a:xfrm>
              <a:off x="0" y="0"/>
              <a:ext cx="3200182" cy="2244840"/>
            </a:xfrm>
            <a:custGeom>
              <a:avLst/>
              <a:gdLst/>
              <a:ahLst/>
              <a:cxnLst/>
              <a:rect l="l" t="t" r="r" b="b"/>
              <a:pathLst>
                <a:path w="3200182" h="2244840">
                  <a:moveTo>
                    <a:pt x="19115" y="0"/>
                  </a:moveTo>
                  <a:lnTo>
                    <a:pt x="3181067" y="0"/>
                  </a:lnTo>
                  <a:cubicBezTo>
                    <a:pt x="3186137" y="0"/>
                    <a:pt x="3190999" y="2014"/>
                    <a:pt x="3194583" y="5599"/>
                  </a:cubicBezTo>
                  <a:cubicBezTo>
                    <a:pt x="3198168" y="9183"/>
                    <a:pt x="3200182" y="14045"/>
                    <a:pt x="3200182" y="19115"/>
                  </a:cubicBezTo>
                  <a:lnTo>
                    <a:pt x="3200182" y="2225726"/>
                  </a:lnTo>
                  <a:cubicBezTo>
                    <a:pt x="3200182" y="2230795"/>
                    <a:pt x="3198168" y="2235657"/>
                    <a:pt x="3194583" y="2239242"/>
                  </a:cubicBezTo>
                  <a:cubicBezTo>
                    <a:pt x="3190999" y="2242827"/>
                    <a:pt x="3186137" y="2244840"/>
                    <a:pt x="3181067" y="2244840"/>
                  </a:cubicBezTo>
                  <a:lnTo>
                    <a:pt x="19115" y="2244840"/>
                  </a:lnTo>
                  <a:cubicBezTo>
                    <a:pt x="14045" y="2244840"/>
                    <a:pt x="9183" y="2242827"/>
                    <a:pt x="5599" y="2239242"/>
                  </a:cubicBezTo>
                  <a:cubicBezTo>
                    <a:pt x="2014" y="2235657"/>
                    <a:pt x="0" y="2230795"/>
                    <a:pt x="0" y="2225726"/>
                  </a:cubicBezTo>
                  <a:lnTo>
                    <a:pt x="0" y="19115"/>
                  </a:lnTo>
                  <a:cubicBezTo>
                    <a:pt x="0" y="14045"/>
                    <a:pt x="2014" y="9183"/>
                    <a:pt x="5599" y="5599"/>
                  </a:cubicBezTo>
                  <a:cubicBezTo>
                    <a:pt x="9183" y="2014"/>
                    <a:pt x="14045" y="0"/>
                    <a:pt x="19115" y="0"/>
                  </a:cubicBezTo>
                  <a:close/>
                </a:path>
              </a:pathLst>
            </a:custGeom>
            <a:gradFill rotWithShape="1">
              <a:gsLst>
                <a:gs pos="0">
                  <a:srgbClr val="042625">
                    <a:alpha val="51500"/>
                  </a:srgbClr>
                </a:gs>
                <a:gs pos="100000">
                  <a:srgbClr val="000000">
                    <a:alpha val="0"/>
                  </a:srgbClr>
                </a:gs>
              </a:gsLst>
              <a:lin ang="0"/>
            </a:gradFill>
          </p:spPr>
        </p:sp>
        <p:sp>
          <p:nvSpPr>
            <p:cNvPr id="7" name="TextBox 7"/>
            <p:cNvSpPr txBox="1"/>
            <p:nvPr/>
          </p:nvSpPr>
          <p:spPr>
            <a:xfrm>
              <a:off x="0" y="-66675"/>
              <a:ext cx="3200182" cy="2311516"/>
            </a:xfrm>
            <a:prstGeom prst="rect">
              <a:avLst/>
            </a:prstGeom>
          </p:spPr>
          <p:txBody>
            <a:bodyPr lIns="50800" tIns="50800" rIns="50800" bIns="50800" rtlCol="0" anchor="ctr"/>
            <a:lstStyle/>
            <a:p>
              <a:pPr algn="ctr">
                <a:lnSpc>
                  <a:spcPts val="2380"/>
                </a:lnSpc>
              </a:pPr>
              <a:endParaRPr/>
            </a:p>
          </p:txBody>
        </p:sp>
      </p:grpSp>
      <p:sp>
        <p:nvSpPr>
          <p:cNvPr id="8" name="Freeform 8"/>
          <p:cNvSpPr/>
          <p:nvPr/>
        </p:nvSpPr>
        <p:spPr>
          <a:xfrm>
            <a:off x="978031" y="120866"/>
            <a:ext cx="3602542" cy="2781162"/>
          </a:xfrm>
          <a:custGeom>
            <a:avLst/>
            <a:gdLst/>
            <a:ahLst/>
            <a:cxnLst/>
            <a:rect l="l" t="t" r="r" b="b"/>
            <a:pathLst>
              <a:path w="3602542" h="2781162">
                <a:moveTo>
                  <a:pt x="0" y="0"/>
                </a:moveTo>
                <a:lnTo>
                  <a:pt x="3602542" y="0"/>
                </a:lnTo>
                <a:lnTo>
                  <a:pt x="3602542" y="2781162"/>
                </a:lnTo>
                <a:lnTo>
                  <a:pt x="0" y="2781162"/>
                </a:lnTo>
                <a:lnTo>
                  <a:pt x="0" y="0"/>
                </a:lnTo>
                <a:close/>
              </a:path>
            </a:pathLst>
          </a:custGeom>
          <a:blipFill>
            <a:blip r:embed="rId4"/>
            <a:stretch>
              <a:fillRect/>
            </a:stretch>
          </a:blipFill>
        </p:spPr>
      </p:sp>
      <p:sp>
        <p:nvSpPr>
          <p:cNvPr id="9" name="TextBox 9"/>
          <p:cNvSpPr txBox="1"/>
          <p:nvPr/>
        </p:nvSpPr>
        <p:spPr>
          <a:xfrm>
            <a:off x="5105424" y="1314450"/>
            <a:ext cx="12733611" cy="3015293"/>
          </a:xfrm>
          <a:prstGeom prst="rect">
            <a:avLst/>
          </a:prstGeom>
        </p:spPr>
        <p:txBody>
          <a:bodyPr lIns="0" tIns="0" rIns="0" bIns="0" rtlCol="0" anchor="t">
            <a:spAutoFit/>
          </a:bodyPr>
          <a:lstStyle/>
          <a:p>
            <a:pPr marL="0" lvl="0" indent="0" algn="ctr">
              <a:lnSpc>
                <a:spcPts val="11489"/>
              </a:lnSpc>
            </a:pPr>
            <a:r>
              <a:rPr lang="en-US" sz="12094">
                <a:solidFill>
                  <a:srgbClr val="FFFFFF"/>
                </a:solidFill>
                <a:latin typeface="Gagalin"/>
                <a:ea typeface="Gagalin"/>
                <a:cs typeface="Gagalin"/>
                <a:sym typeface="Gagalin"/>
              </a:rPr>
              <a:t>Quepos Fishing Charters</a:t>
            </a:r>
          </a:p>
        </p:txBody>
      </p:sp>
      <p:sp>
        <p:nvSpPr>
          <p:cNvPr id="10" name="TextBox 10"/>
          <p:cNvSpPr txBox="1"/>
          <p:nvPr/>
        </p:nvSpPr>
        <p:spPr>
          <a:xfrm>
            <a:off x="9139238" y="4864735"/>
            <a:ext cx="9525" cy="490855"/>
          </a:xfrm>
          <a:prstGeom prst="rect">
            <a:avLst/>
          </a:prstGeom>
        </p:spPr>
        <p:txBody>
          <a:bodyPr lIns="0" tIns="0" rIns="0" bIns="0" rtlCol="0" anchor="t">
            <a:spAutoFit/>
          </a:bodyPr>
          <a:lstStyle/>
          <a:p>
            <a:pPr algn="ctr">
              <a:lnSpc>
                <a:spcPts val="3919"/>
              </a:lnSpc>
              <a:spcBef>
                <a:spcPct val="0"/>
              </a:spcBef>
            </a:pPr>
            <a:endParaRPr/>
          </a:p>
        </p:txBody>
      </p:sp>
      <p:sp>
        <p:nvSpPr>
          <p:cNvPr id="11" name="TextBox 11"/>
          <p:cNvSpPr txBox="1"/>
          <p:nvPr/>
        </p:nvSpPr>
        <p:spPr>
          <a:xfrm>
            <a:off x="3898770" y="8973316"/>
            <a:ext cx="11438237" cy="763388"/>
          </a:xfrm>
          <a:prstGeom prst="rect">
            <a:avLst/>
          </a:prstGeom>
        </p:spPr>
        <p:txBody>
          <a:bodyPr lIns="0" tIns="0" rIns="0" bIns="0" rtlCol="0" anchor="t">
            <a:spAutoFit/>
          </a:bodyPr>
          <a:lstStyle/>
          <a:p>
            <a:pPr algn="ctr">
              <a:lnSpc>
                <a:spcPts val="6142"/>
              </a:lnSpc>
            </a:pPr>
            <a:r>
              <a:rPr lang="en-US" sz="4387">
                <a:solidFill>
                  <a:srgbClr val="000000"/>
                </a:solidFill>
                <a:latin typeface="Bernoru"/>
                <a:ea typeface="Bernoru"/>
                <a:cs typeface="Bernoru"/>
                <a:sym typeface="Bernoru"/>
              </a:rPr>
              <a:t>papagayofishingcharters.com</a:t>
            </a:r>
          </a:p>
        </p:txBody>
      </p:sp>
      <p:sp>
        <p:nvSpPr>
          <p:cNvPr id="12" name="TextBox 12"/>
          <p:cNvSpPr txBox="1"/>
          <p:nvPr/>
        </p:nvSpPr>
        <p:spPr>
          <a:xfrm>
            <a:off x="309087" y="5269865"/>
            <a:ext cx="11962470" cy="2835883"/>
          </a:xfrm>
          <a:prstGeom prst="rect">
            <a:avLst/>
          </a:prstGeom>
        </p:spPr>
        <p:txBody>
          <a:bodyPr lIns="0" tIns="0" rIns="0" bIns="0" rtlCol="0" anchor="t">
            <a:spAutoFit/>
          </a:bodyPr>
          <a:lstStyle/>
          <a:p>
            <a:pPr algn="ctr">
              <a:lnSpc>
                <a:spcPts val="5618"/>
              </a:lnSpc>
            </a:pPr>
            <a:r>
              <a:rPr lang="en-US" sz="4013" b="1">
                <a:solidFill>
                  <a:srgbClr val="FFFFFF"/>
                </a:solidFill>
                <a:latin typeface="SF Pro Display Heavy"/>
                <a:ea typeface="SF Pro Display Heavy"/>
                <a:cs typeface="SF Pro Display Heavy"/>
                <a:sym typeface="SF Pro Display Heavy"/>
              </a:rPr>
              <a:t>Quepos Fishing Charters offers thrilling deep-sea adventures, expert guides, and top-notch boats for unforgettable sportfishing experiences in Costa Rica’s rich waters.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405220" y="123901"/>
            <a:ext cx="17477561" cy="6640146"/>
            <a:chOff x="0" y="0"/>
            <a:chExt cx="5080534" cy="1930217"/>
          </a:xfrm>
        </p:grpSpPr>
        <p:sp>
          <p:nvSpPr>
            <p:cNvPr id="4" name="Freeform 4"/>
            <p:cNvSpPr/>
            <p:nvPr/>
          </p:nvSpPr>
          <p:spPr>
            <a:xfrm>
              <a:off x="0" y="0"/>
              <a:ext cx="5080534" cy="1930217"/>
            </a:xfrm>
            <a:custGeom>
              <a:avLst/>
              <a:gdLst/>
              <a:ahLst/>
              <a:cxnLst/>
              <a:rect l="l" t="t" r="r" b="b"/>
              <a:pathLst>
                <a:path w="5080534" h="1930217">
                  <a:moveTo>
                    <a:pt x="13289" y="0"/>
                  </a:moveTo>
                  <a:lnTo>
                    <a:pt x="5067245" y="0"/>
                  </a:lnTo>
                  <a:cubicBezTo>
                    <a:pt x="5074584" y="0"/>
                    <a:pt x="5080534" y="5950"/>
                    <a:pt x="5080534" y="13289"/>
                  </a:cubicBezTo>
                  <a:lnTo>
                    <a:pt x="5080534" y="1916928"/>
                  </a:lnTo>
                  <a:cubicBezTo>
                    <a:pt x="5080534" y="1924268"/>
                    <a:pt x="5074584" y="1930217"/>
                    <a:pt x="5067245" y="1930217"/>
                  </a:cubicBezTo>
                  <a:lnTo>
                    <a:pt x="13289" y="1930217"/>
                  </a:lnTo>
                  <a:cubicBezTo>
                    <a:pt x="5950" y="1930217"/>
                    <a:pt x="0" y="1924268"/>
                    <a:pt x="0" y="1916928"/>
                  </a:cubicBezTo>
                  <a:lnTo>
                    <a:pt x="0" y="13289"/>
                  </a:lnTo>
                  <a:cubicBezTo>
                    <a:pt x="0" y="5950"/>
                    <a:pt x="5950" y="0"/>
                    <a:pt x="13289" y="0"/>
                  </a:cubicBezTo>
                  <a:close/>
                </a:path>
              </a:pathLst>
            </a:custGeom>
            <a:blipFill>
              <a:blip r:embed="rId3"/>
              <a:stretch>
                <a:fillRect t="-28963" b="-28963"/>
              </a:stretch>
            </a:blipFill>
            <a:ln w="9525" cap="rnd">
              <a:solidFill>
                <a:srgbClr val="000000"/>
              </a:solidFill>
              <a:prstDash val="solid"/>
              <a:round/>
            </a:ln>
          </p:spPr>
        </p:sp>
      </p:grpSp>
      <p:grpSp>
        <p:nvGrpSpPr>
          <p:cNvPr id="5" name="Group 5"/>
          <p:cNvGrpSpPr/>
          <p:nvPr/>
        </p:nvGrpSpPr>
        <p:grpSpPr>
          <a:xfrm>
            <a:off x="405220" y="120866"/>
            <a:ext cx="12521048" cy="6643182"/>
            <a:chOff x="0" y="0"/>
            <a:chExt cx="3297724" cy="1749645"/>
          </a:xfrm>
        </p:grpSpPr>
        <p:sp>
          <p:nvSpPr>
            <p:cNvPr id="6" name="Freeform 6"/>
            <p:cNvSpPr/>
            <p:nvPr/>
          </p:nvSpPr>
          <p:spPr>
            <a:xfrm>
              <a:off x="0" y="0"/>
              <a:ext cx="3297725" cy="1749645"/>
            </a:xfrm>
            <a:custGeom>
              <a:avLst/>
              <a:gdLst/>
              <a:ahLst/>
              <a:cxnLst/>
              <a:rect l="l" t="t" r="r" b="b"/>
              <a:pathLst>
                <a:path w="3297725" h="1749645">
                  <a:moveTo>
                    <a:pt x="18549" y="0"/>
                  </a:moveTo>
                  <a:lnTo>
                    <a:pt x="3279175" y="0"/>
                  </a:lnTo>
                  <a:cubicBezTo>
                    <a:pt x="3284095" y="0"/>
                    <a:pt x="3288813" y="1954"/>
                    <a:pt x="3292292" y="5433"/>
                  </a:cubicBezTo>
                  <a:cubicBezTo>
                    <a:pt x="3295771" y="8912"/>
                    <a:pt x="3297725" y="13630"/>
                    <a:pt x="3297725" y="18549"/>
                  </a:cubicBezTo>
                  <a:lnTo>
                    <a:pt x="3297725" y="1731095"/>
                  </a:lnTo>
                  <a:cubicBezTo>
                    <a:pt x="3297725" y="1736015"/>
                    <a:pt x="3295771" y="1740733"/>
                    <a:pt x="3292292" y="1744212"/>
                  </a:cubicBezTo>
                  <a:cubicBezTo>
                    <a:pt x="3288813" y="1747690"/>
                    <a:pt x="3284095" y="1749645"/>
                    <a:pt x="3279175" y="1749645"/>
                  </a:cubicBezTo>
                  <a:lnTo>
                    <a:pt x="18549" y="1749645"/>
                  </a:lnTo>
                  <a:cubicBezTo>
                    <a:pt x="8305" y="1749645"/>
                    <a:pt x="0" y="1741340"/>
                    <a:pt x="0" y="1731095"/>
                  </a:cubicBezTo>
                  <a:lnTo>
                    <a:pt x="0" y="18549"/>
                  </a:lnTo>
                  <a:cubicBezTo>
                    <a:pt x="0" y="13630"/>
                    <a:pt x="1954" y="8912"/>
                    <a:pt x="5433" y="5433"/>
                  </a:cubicBezTo>
                  <a:cubicBezTo>
                    <a:pt x="8912" y="1954"/>
                    <a:pt x="13630" y="0"/>
                    <a:pt x="18549" y="0"/>
                  </a:cubicBezTo>
                  <a:close/>
                </a:path>
              </a:pathLst>
            </a:custGeom>
            <a:gradFill rotWithShape="1">
              <a:gsLst>
                <a:gs pos="0">
                  <a:srgbClr val="042625">
                    <a:alpha val="51500"/>
                  </a:srgbClr>
                </a:gs>
                <a:gs pos="100000">
                  <a:srgbClr val="000000">
                    <a:alpha val="0"/>
                  </a:srgbClr>
                </a:gs>
              </a:gsLst>
              <a:lin ang="0"/>
            </a:gradFill>
          </p:spPr>
        </p:sp>
        <p:sp>
          <p:nvSpPr>
            <p:cNvPr id="7" name="TextBox 7"/>
            <p:cNvSpPr txBox="1"/>
            <p:nvPr/>
          </p:nvSpPr>
          <p:spPr>
            <a:xfrm>
              <a:off x="0" y="-66675"/>
              <a:ext cx="3297724" cy="1816320"/>
            </a:xfrm>
            <a:prstGeom prst="rect">
              <a:avLst/>
            </a:prstGeom>
          </p:spPr>
          <p:txBody>
            <a:bodyPr lIns="50800" tIns="50800" rIns="50800" bIns="50800" rtlCol="0" anchor="ctr"/>
            <a:lstStyle/>
            <a:p>
              <a:pPr algn="ctr">
                <a:lnSpc>
                  <a:spcPts val="2380"/>
                </a:lnSpc>
              </a:pPr>
              <a:endParaRPr/>
            </a:p>
          </p:txBody>
        </p:sp>
      </p:grpSp>
      <p:grpSp>
        <p:nvGrpSpPr>
          <p:cNvPr id="8" name="Group 8"/>
          <p:cNvGrpSpPr/>
          <p:nvPr/>
        </p:nvGrpSpPr>
        <p:grpSpPr>
          <a:xfrm>
            <a:off x="5143471" y="4439405"/>
            <a:ext cx="5134877" cy="1489913"/>
            <a:chOff x="-10062" y="0"/>
            <a:chExt cx="1352396" cy="493786"/>
          </a:xfrm>
        </p:grpSpPr>
        <p:sp>
          <p:nvSpPr>
            <p:cNvPr id="9" name="Freeform 9"/>
            <p:cNvSpPr/>
            <p:nvPr/>
          </p:nvSpPr>
          <p:spPr>
            <a:xfrm>
              <a:off x="0" y="0"/>
              <a:ext cx="1342334" cy="493786"/>
            </a:xfrm>
            <a:custGeom>
              <a:avLst/>
              <a:gdLst/>
              <a:ahLst/>
              <a:cxnLst/>
              <a:rect l="l" t="t" r="r" b="b"/>
              <a:pathLst>
                <a:path w="1342334" h="493786">
                  <a:moveTo>
                    <a:pt x="151901" y="0"/>
                  </a:moveTo>
                  <a:lnTo>
                    <a:pt x="1190432" y="0"/>
                  </a:lnTo>
                  <a:cubicBezTo>
                    <a:pt x="1274325" y="0"/>
                    <a:pt x="1342334" y="68009"/>
                    <a:pt x="1342334" y="151901"/>
                  </a:cubicBezTo>
                  <a:lnTo>
                    <a:pt x="1342334" y="341884"/>
                  </a:lnTo>
                  <a:cubicBezTo>
                    <a:pt x="1342334" y="425777"/>
                    <a:pt x="1274325" y="493786"/>
                    <a:pt x="1190432" y="493786"/>
                  </a:cubicBezTo>
                  <a:lnTo>
                    <a:pt x="151901" y="493786"/>
                  </a:lnTo>
                  <a:cubicBezTo>
                    <a:pt x="68009" y="493786"/>
                    <a:pt x="0" y="425777"/>
                    <a:pt x="0" y="341884"/>
                  </a:cubicBezTo>
                  <a:lnTo>
                    <a:pt x="0" y="151901"/>
                  </a:lnTo>
                  <a:cubicBezTo>
                    <a:pt x="0" y="68009"/>
                    <a:pt x="68009" y="0"/>
                    <a:pt x="151901" y="0"/>
                  </a:cubicBezTo>
                  <a:close/>
                </a:path>
              </a:pathLst>
            </a:custGeom>
            <a:gradFill rotWithShape="1">
              <a:gsLst>
                <a:gs pos="0">
                  <a:srgbClr val="DDEDFF">
                    <a:alpha val="72500"/>
                  </a:srgbClr>
                </a:gs>
                <a:gs pos="100000">
                  <a:srgbClr val="06A5F4">
                    <a:alpha val="91500"/>
                  </a:srgbClr>
                </a:gs>
              </a:gsLst>
              <a:lin ang="0"/>
            </a:gradFill>
            <a:ln w="9525" cap="rnd">
              <a:solidFill>
                <a:srgbClr val="000000"/>
              </a:solidFill>
              <a:prstDash val="solid"/>
              <a:round/>
            </a:ln>
          </p:spPr>
        </p:sp>
        <p:sp>
          <p:nvSpPr>
            <p:cNvPr id="10" name="TextBox 10"/>
            <p:cNvSpPr txBox="1"/>
            <p:nvPr/>
          </p:nvSpPr>
          <p:spPr>
            <a:xfrm>
              <a:off x="-10062" y="91366"/>
              <a:ext cx="1342334" cy="293761"/>
            </a:xfrm>
            <a:prstGeom prst="rect">
              <a:avLst/>
            </a:prstGeom>
          </p:spPr>
          <p:txBody>
            <a:bodyPr lIns="50800" tIns="50800" rIns="50800" bIns="50800" rtlCol="0" anchor="t"/>
            <a:lstStyle/>
            <a:p>
              <a:pPr marL="0" lvl="0" indent="0" algn="ctr">
                <a:lnSpc>
                  <a:spcPts val="8550"/>
                </a:lnSpc>
                <a:spcBef>
                  <a:spcPct val="0"/>
                </a:spcBef>
              </a:pPr>
              <a:r>
                <a:rPr lang="en-US" sz="9000" b="1" dirty="0">
                  <a:latin typeface="SF Pro Display Heavy"/>
                  <a:ea typeface="SF Pro Display Heavy"/>
                  <a:cs typeface="SF Pro Display Heavy"/>
                  <a:sym typeface="SF Pro Display Heavy"/>
                </a:rPr>
                <a:t>ABOUT</a:t>
              </a:r>
            </a:p>
          </p:txBody>
        </p:sp>
      </p:grpSp>
      <p:sp>
        <p:nvSpPr>
          <p:cNvPr id="11" name="Freeform 11"/>
          <p:cNvSpPr/>
          <p:nvPr/>
        </p:nvSpPr>
        <p:spPr>
          <a:xfrm>
            <a:off x="9546468" y="5673495"/>
            <a:ext cx="731880" cy="749685"/>
          </a:xfrm>
          <a:custGeom>
            <a:avLst/>
            <a:gdLst/>
            <a:ahLst/>
            <a:cxnLst/>
            <a:rect l="l" t="t" r="r" b="b"/>
            <a:pathLst>
              <a:path w="731880" h="749685">
                <a:moveTo>
                  <a:pt x="0" y="0"/>
                </a:moveTo>
                <a:lnTo>
                  <a:pt x="731880" y="0"/>
                </a:lnTo>
                <a:lnTo>
                  <a:pt x="731880" y="749685"/>
                </a:lnTo>
                <a:lnTo>
                  <a:pt x="0" y="749685"/>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12" name="Freeform 12"/>
          <p:cNvSpPr/>
          <p:nvPr/>
        </p:nvSpPr>
        <p:spPr>
          <a:xfrm>
            <a:off x="14280239" y="111341"/>
            <a:ext cx="3602542" cy="2781162"/>
          </a:xfrm>
          <a:custGeom>
            <a:avLst/>
            <a:gdLst/>
            <a:ahLst/>
            <a:cxnLst/>
            <a:rect l="l" t="t" r="r" b="b"/>
            <a:pathLst>
              <a:path w="3602542" h="2781162">
                <a:moveTo>
                  <a:pt x="0" y="0"/>
                </a:moveTo>
                <a:lnTo>
                  <a:pt x="3602541" y="0"/>
                </a:lnTo>
                <a:lnTo>
                  <a:pt x="3602541" y="2781162"/>
                </a:lnTo>
                <a:lnTo>
                  <a:pt x="0" y="2781162"/>
                </a:lnTo>
                <a:lnTo>
                  <a:pt x="0" y="0"/>
                </a:lnTo>
                <a:close/>
              </a:path>
            </a:pathLst>
          </a:custGeom>
          <a:blipFill>
            <a:blip r:embed="rId6"/>
            <a:stretch>
              <a:fillRect/>
            </a:stretch>
          </a:blipFill>
        </p:spPr>
      </p:sp>
      <p:sp>
        <p:nvSpPr>
          <p:cNvPr id="13" name="TextBox 13"/>
          <p:cNvSpPr txBox="1"/>
          <p:nvPr/>
        </p:nvSpPr>
        <p:spPr>
          <a:xfrm>
            <a:off x="568896" y="6905522"/>
            <a:ext cx="16939805" cy="2058671"/>
          </a:xfrm>
          <a:prstGeom prst="rect">
            <a:avLst/>
          </a:prstGeom>
        </p:spPr>
        <p:txBody>
          <a:bodyPr lIns="0" tIns="0" rIns="0" bIns="0" rtlCol="0" anchor="t">
            <a:spAutoFit/>
          </a:bodyPr>
          <a:lstStyle/>
          <a:p>
            <a:pPr marL="0" lvl="0" indent="0" algn="ctr">
              <a:lnSpc>
                <a:spcPts val="4159"/>
              </a:lnSpc>
            </a:pPr>
            <a:r>
              <a:rPr lang="en-US" sz="2599" b="1">
                <a:solidFill>
                  <a:srgbClr val="000000"/>
                </a:solidFill>
                <a:latin typeface="Open Sauce Bold"/>
                <a:ea typeface="Open Sauce Bold"/>
                <a:cs typeface="Open Sauce Bold"/>
                <a:sym typeface="Open Sauce Bold"/>
              </a:rPr>
              <a:t>We are Professional and experienced guides who know the best fishing spots. We are Fully equipped boats with high-quality fishing gear and electronics. Our personalized trips tailored to your skill level and your goal of fishing. We provide comfortable amenities to make sure your day on the water is enjoyable.</a:t>
            </a:r>
          </a:p>
        </p:txBody>
      </p:sp>
      <p:sp>
        <p:nvSpPr>
          <p:cNvPr id="14" name="TextBox 14"/>
          <p:cNvSpPr txBox="1"/>
          <p:nvPr/>
        </p:nvSpPr>
        <p:spPr>
          <a:xfrm>
            <a:off x="3301467" y="9185560"/>
            <a:ext cx="11438237" cy="763388"/>
          </a:xfrm>
          <a:prstGeom prst="rect">
            <a:avLst/>
          </a:prstGeom>
        </p:spPr>
        <p:txBody>
          <a:bodyPr lIns="0" tIns="0" rIns="0" bIns="0" rtlCol="0" anchor="t">
            <a:spAutoFit/>
          </a:bodyPr>
          <a:lstStyle/>
          <a:p>
            <a:pPr algn="ctr">
              <a:lnSpc>
                <a:spcPts val="6142"/>
              </a:lnSpc>
            </a:pPr>
            <a:r>
              <a:rPr lang="en-US" sz="4387">
                <a:solidFill>
                  <a:srgbClr val="000000"/>
                </a:solidFill>
                <a:latin typeface="Bernoru"/>
                <a:ea typeface="Bernoru"/>
                <a:cs typeface="Bernoru"/>
                <a:sym typeface="Bernoru"/>
              </a:rPr>
              <a:t>papagayofishingcharters.com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123825" y="123901"/>
            <a:ext cx="18040350" cy="10039274"/>
            <a:chOff x="0" y="0"/>
            <a:chExt cx="5080534" cy="2827266"/>
          </a:xfrm>
        </p:grpSpPr>
        <p:sp>
          <p:nvSpPr>
            <p:cNvPr id="4" name="Freeform 4"/>
            <p:cNvSpPr/>
            <p:nvPr/>
          </p:nvSpPr>
          <p:spPr>
            <a:xfrm>
              <a:off x="0" y="0"/>
              <a:ext cx="5080534" cy="2827266"/>
            </a:xfrm>
            <a:custGeom>
              <a:avLst/>
              <a:gdLst/>
              <a:ahLst/>
              <a:cxnLst/>
              <a:rect l="l" t="t" r="r" b="b"/>
              <a:pathLst>
                <a:path w="5080534" h="2827266">
                  <a:moveTo>
                    <a:pt x="12874" y="0"/>
                  </a:moveTo>
                  <a:lnTo>
                    <a:pt x="5067660" y="0"/>
                  </a:lnTo>
                  <a:cubicBezTo>
                    <a:pt x="5074770" y="0"/>
                    <a:pt x="5080534" y="5764"/>
                    <a:pt x="5080534" y="12874"/>
                  </a:cubicBezTo>
                  <a:lnTo>
                    <a:pt x="5080534" y="2814392"/>
                  </a:lnTo>
                  <a:cubicBezTo>
                    <a:pt x="5080534" y="2817806"/>
                    <a:pt x="5079178" y="2821081"/>
                    <a:pt x="5076763" y="2823495"/>
                  </a:cubicBezTo>
                  <a:cubicBezTo>
                    <a:pt x="5074349" y="2825910"/>
                    <a:pt x="5071074" y="2827266"/>
                    <a:pt x="5067660" y="2827266"/>
                  </a:cubicBezTo>
                  <a:lnTo>
                    <a:pt x="12874" y="2827266"/>
                  </a:lnTo>
                  <a:cubicBezTo>
                    <a:pt x="9460" y="2827266"/>
                    <a:pt x="6185" y="2825910"/>
                    <a:pt x="3771" y="2823495"/>
                  </a:cubicBezTo>
                  <a:cubicBezTo>
                    <a:pt x="1356" y="2821081"/>
                    <a:pt x="0" y="2817806"/>
                    <a:pt x="0" y="2814392"/>
                  </a:cubicBezTo>
                  <a:lnTo>
                    <a:pt x="0" y="12874"/>
                  </a:lnTo>
                  <a:cubicBezTo>
                    <a:pt x="0" y="9460"/>
                    <a:pt x="1356" y="6185"/>
                    <a:pt x="3771" y="3771"/>
                  </a:cubicBezTo>
                  <a:cubicBezTo>
                    <a:pt x="6185" y="1356"/>
                    <a:pt x="9460" y="0"/>
                    <a:pt x="12874" y="0"/>
                  </a:cubicBezTo>
                  <a:close/>
                </a:path>
              </a:pathLst>
            </a:custGeom>
            <a:blipFill>
              <a:blip r:embed="rId3"/>
              <a:stretch>
                <a:fillRect b="-12311"/>
              </a:stretch>
            </a:blipFill>
            <a:ln w="9525" cap="rnd">
              <a:solidFill>
                <a:srgbClr val="000000"/>
              </a:solidFill>
              <a:prstDash val="solid"/>
              <a:round/>
            </a:ln>
          </p:spPr>
        </p:sp>
      </p:grpSp>
      <p:grpSp>
        <p:nvGrpSpPr>
          <p:cNvPr id="5" name="Group 5"/>
          <p:cNvGrpSpPr/>
          <p:nvPr/>
        </p:nvGrpSpPr>
        <p:grpSpPr>
          <a:xfrm>
            <a:off x="120866" y="120866"/>
            <a:ext cx="13086796" cy="10042309"/>
            <a:chOff x="0" y="0"/>
            <a:chExt cx="3446728" cy="2644888"/>
          </a:xfrm>
        </p:grpSpPr>
        <p:sp>
          <p:nvSpPr>
            <p:cNvPr id="6" name="Freeform 6"/>
            <p:cNvSpPr/>
            <p:nvPr/>
          </p:nvSpPr>
          <p:spPr>
            <a:xfrm>
              <a:off x="0" y="0"/>
              <a:ext cx="3446728" cy="2644888"/>
            </a:xfrm>
            <a:custGeom>
              <a:avLst/>
              <a:gdLst/>
              <a:ahLst/>
              <a:cxnLst/>
              <a:rect l="l" t="t" r="r" b="b"/>
              <a:pathLst>
                <a:path w="3446728" h="2644888">
                  <a:moveTo>
                    <a:pt x="17747" y="0"/>
                  </a:moveTo>
                  <a:lnTo>
                    <a:pt x="3428981" y="0"/>
                  </a:lnTo>
                  <a:cubicBezTo>
                    <a:pt x="3433688" y="0"/>
                    <a:pt x="3438202" y="1870"/>
                    <a:pt x="3441530" y="5198"/>
                  </a:cubicBezTo>
                  <a:cubicBezTo>
                    <a:pt x="3444859" y="8526"/>
                    <a:pt x="3446728" y="13041"/>
                    <a:pt x="3446728" y="17747"/>
                  </a:cubicBezTo>
                  <a:lnTo>
                    <a:pt x="3446728" y="2627140"/>
                  </a:lnTo>
                  <a:cubicBezTo>
                    <a:pt x="3446728" y="2636942"/>
                    <a:pt x="3438783" y="2644888"/>
                    <a:pt x="3428981" y="2644888"/>
                  </a:cubicBezTo>
                  <a:lnTo>
                    <a:pt x="17747" y="2644888"/>
                  </a:lnTo>
                  <a:cubicBezTo>
                    <a:pt x="13041" y="2644888"/>
                    <a:pt x="8526" y="2643018"/>
                    <a:pt x="5198" y="2639690"/>
                  </a:cubicBezTo>
                  <a:cubicBezTo>
                    <a:pt x="1870" y="2636362"/>
                    <a:pt x="0" y="2631847"/>
                    <a:pt x="0" y="2627140"/>
                  </a:cubicBezTo>
                  <a:lnTo>
                    <a:pt x="0" y="17747"/>
                  </a:lnTo>
                  <a:cubicBezTo>
                    <a:pt x="0" y="13041"/>
                    <a:pt x="1870" y="8526"/>
                    <a:pt x="5198" y="5198"/>
                  </a:cubicBezTo>
                  <a:cubicBezTo>
                    <a:pt x="8526" y="1870"/>
                    <a:pt x="13041" y="0"/>
                    <a:pt x="17747" y="0"/>
                  </a:cubicBezTo>
                  <a:close/>
                </a:path>
              </a:pathLst>
            </a:custGeom>
            <a:gradFill rotWithShape="1">
              <a:gsLst>
                <a:gs pos="0">
                  <a:srgbClr val="000000">
                    <a:alpha val="59500"/>
                  </a:srgbClr>
                </a:gs>
                <a:gs pos="100000">
                  <a:srgbClr val="000000">
                    <a:alpha val="0"/>
                  </a:srgbClr>
                </a:gs>
              </a:gsLst>
              <a:lin ang="0"/>
            </a:gradFill>
          </p:spPr>
        </p:sp>
        <p:sp>
          <p:nvSpPr>
            <p:cNvPr id="7" name="TextBox 7"/>
            <p:cNvSpPr txBox="1"/>
            <p:nvPr/>
          </p:nvSpPr>
          <p:spPr>
            <a:xfrm>
              <a:off x="0" y="-66675"/>
              <a:ext cx="3446728" cy="2711563"/>
            </a:xfrm>
            <a:prstGeom prst="rect">
              <a:avLst/>
            </a:prstGeom>
          </p:spPr>
          <p:txBody>
            <a:bodyPr lIns="50800" tIns="50800" rIns="50800" bIns="50800" rtlCol="0" anchor="ctr"/>
            <a:lstStyle/>
            <a:p>
              <a:pPr algn="ctr">
                <a:lnSpc>
                  <a:spcPts val="2380"/>
                </a:lnSpc>
              </a:pPr>
              <a:endParaRPr/>
            </a:p>
          </p:txBody>
        </p:sp>
      </p:grpSp>
      <p:grpSp>
        <p:nvGrpSpPr>
          <p:cNvPr id="8" name="Group 8"/>
          <p:cNvGrpSpPr/>
          <p:nvPr/>
        </p:nvGrpSpPr>
        <p:grpSpPr>
          <a:xfrm>
            <a:off x="651998" y="5844767"/>
            <a:ext cx="4136572" cy="3832449"/>
            <a:chOff x="0" y="0"/>
            <a:chExt cx="1029456" cy="953770"/>
          </a:xfrm>
        </p:grpSpPr>
        <p:sp>
          <p:nvSpPr>
            <p:cNvPr id="9" name="Freeform 9"/>
            <p:cNvSpPr/>
            <p:nvPr/>
          </p:nvSpPr>
          <p:spPr>
            <a:xfrm>
              <a:off x="0" y="0"/>
              <a:ext cx="1029456" cy="953770"/>
            </a:xfrm>
            <a:custGeom>
              <a:avLst/>
              <a:gdLst/>
              <a:ahLst/>
              <a:cxnLst/>
              <a:rect l="l" t="t" r="r" b="b"/>
              <a:pathLst>
                <a:path w="1029456" h="953770">
                  <a:moveTo>
                    <a:pt x="56147" y="0"/>
                  </a:moveTo>
                  <a:lnTo>
                    <a:pt x="973308" y="0"/>
                  </a:lnTo>
                  <a:cubicBezTo>
                    <a:pt x="988199" y="0"/>
                    <a:pt x="1002481" y="5916"/>
                    <a:pt x="1013010" y="16445"/>
                  </a:cubicBezTo>
                  <a:cubicBezTo>
                    <a:pt x="1023540" y="26975"/>
                    <a:pt x="1029456" y="41256"/>
                    <a:pt x="1029456" y="56147"/>
                  </a:cubicBezTo>
                  <a:lnTo>
                    <a:pt x="1029456" y="897622"/>
                  </a:lnTo>
                  <a:cubicBezTo>
                    <a:pt x="1029456" y="912513"/>
                    <a:pt x="1023540" y="926795"/>
                    <a:pt x="1013010" y="937324"/>
                  </a:cubicBezTo>
                  <a:cubicBezTo>
                    <a:pt x="1002481" y="947854"/>
                    <a:pt x="988199" y="953770"/>
                    <a:pt x="973308" y="953770"/>
                  </a:cubicBezTo>
                  <a:lnTo>
                    <a:pt x="56147" y="953770"/>
                  </a:lnTo>
                  <a:cubicBezTo>
                    <a:pt x="25138" y="953770"/>
                    <a:pt x="0" y="928632"/>
                    <a:pt x="0" y="897622"/>
                  </a:cubicBezTo>
                  <a:lnTo>
                    <a:pt x="0" y="56147"/>
                  </a:lnTo>
                  <a:cubicBezTo>
                    <a:pt x="0" y="41256"/>
                    <a:pt x="5916" y="26975"/>
                    <a:pt x="16445" y="16445"/>
                  </a:cubicBezTo>
                  <a:cubicBezTo>
                    <a:pt x="26975" y="5916"/>
                    <a:pt x="41256" y="0"/>
                    <a:pt x="56147" y="0"/>
                  </a:cubicBezTo>
                  <a:close/>
                </a:path>
              </a:pathLst>
            </a:custGeom>
            <a:solidFill>
              <a:srgbClr val="FFFFFF"/>
            </a:solidFill>
            <a:ln w="9525" cap="rnd">
              <a:solidFill>
                <a:srgbClr val="000000"/>
              </a:solidFill>
              <a:prstDash val="solid"/>
              <a:round/>
            </a:ln>
          </p:spPr>
        </p:sp>
        <p:sp>
          <p:nvSpPr>
            <p:cNvPr id="10" name="TextBox 10"/>
            <p:cNvSpPr txBox="1"/>
            <p:nvPr/>
          </p:nvSpPr>
          <p:spPr>
            <a:xfrm>
              <a:off x="0" y="-66675"/>
              <a:ext cx="1029456" cy="1020445"/>
            </a:xfrm>
            <a:prstGeom prst="rect">
              <a:avLst/>
            </a:prstGeom>
          </p:spPr>
          <p:txBody>
            <a:bodyPr lIns="50724" tIns="50724" rIns="50724" bIns="50724" rtlCol="0" anchor="ctr"/>
            <a:lstStyle/>
            <a:p>
              <a:pPr marL="0" lvl="1" indent="0" algn="ctr">
                <a:lnSpc>
                  <a:spcPts val="3919"/>
                </a:lnSpc>
                <a:spcBef>
                  <a:spcPct val="0"/>
                </a:spcBef>
              </a:pPr>
              <a:endParaRPr/>
            </a:p>
          </p:txBody>
        </p:sp>
      </p:grpSp>
      <p:grpSp>
        <p:nvGrpSpPr>
          <p:cNvPr id="11" name="Group 11"/>
          <p:cNvGrpSpPr/>
          <p:nvPr/>
        </p:nvGrpSpPr>
        <p:grpSpPr>
          <a:xfrm>
            <a:off x="4967134" y="5844767"/>
            <a:ext cx="4136572" cy="3832449"/>
            <a:chOff x="0" y="0"/>
            <a:chExt cx="1029456" cy="953770"/>
          </a:xfrm>
        </p:grpSpPr>
        <p:sp>
          <p:nvSpPr>
            <p:cNvPr id="12" name="Freeform 12"/>
            <p:cNvSpPr/>
            <p:nvPr/>
          </p:nvSpPr>
          <p:spPr>
            <a:xfrm>
              <a:off x="0" y="0"/>
              <a:ext cx="1029456" cy="953770"/>
            </a:xfrm>
            <a:custGeom>
              <a:avLst/>
              <a:gdLst/>
              <a:ahLst/>
              <a:cxnLst/>
              <a:rect l="l" t="t" r="r" b="b"/>
              <a:pathLst>
                <a:path w="1029456" h="953770">
                  <a:moveTo>
                    <a:pt x="56147" y="0"/>
                  </a:moveTo>
                  <a:lnTo>
                    <a:pt x="973308" y="0"/>
                  </a:lnTo>
                  <a:cubicBezTo>
                    <a:pt x="988199" y="0"/>
                    <a:pt x="1002481" y="5916"/>
                    <a:pt x="1013010" y="16445"/>
                  </a:cubicBezTo>
                  <a:cubicBezTo>
                    <a:pt x="1023540" y="26975"/>
                    <a:pt x="1029456" y="41256"/>
                    <a:pt x="1029456" y="56147"/>
                  </a:cubicBezTo>
                  <a:lnTo>
                    <a:pt x="1029456" y="897622"/>
                  </a:lnTo>
                  <a:cubicBezTo>
                    <a:pt x="1029456" y="912513"/>
                    <a:pt x="1023540" y="926795"/>
                    <a:pt x="1013010" y="937324"/>
                  </a:cubicBezTo>
                  <a:cubicBezTo>
                    <a:pt x="1002481" y="947854"/>
                    <a:pt x="988199" y="953770"/>
                    <a:pt x="973308" y="953770"/>
                  </a:cubicBezTo>
                  <a:lnTo>
                    <a:pt x="56147" y="953770"/>
                  </a:lnTo>
                  <a:cubicBezTo>
                    <a:pt x="25138" y="953770"/>
                    <a:pt x="0" y="928632"/>
                    <a:pt x="0" y="897622"/>
                  </a:cubicBezTo>
                  <a:lnTo>
                    <a:pt x="0" y="56147"/>
                  </a:lnTo>
                  <a:cubicBezTo>
                    <a:pt x="0" y="41256"/>
                    <a:pt x="5916" y="26975"/>
                    <a:pt x="16445" y="16445"/>
                  </a:cubicBezTo>
                  <a:cubicBezTo>
                    <a:pt x="26975" y="5916"/>
                    <a:pt x="41256" y="0"/>
                    <a:pt x="56147" y="0"/>
                  </a:cubicBezTo>
                  <a:close/>
                </a:path>
              </a:pathLst>
            </a:custGeom>
            <a:solidFill>
              <a:srgbClr val="FFFFFF"/>
            </a:solidFill>
            <a:ln w="9525" cap="rnd">
              <a:solidFill>
                <a:srgbClr val="000000"/>
              </a:solidFill>
              <a:prstDash val="solid"/>
              <a:round/>
            </a:ln>
          </p:spPr>
        </p:sp>
        <p:sp>
          <p:nvSpPr>
            <p:cNvPr id="13" name="TextBox 13"/>
            <p:cNvSpPr txBox="1"/>
            <p:nvPr/>
          </p:nvSpPr>
          <p:spPr>
            <a:xfrm>
              <a:off x="0" y="-66675"/>
              <a:ext cx="1029456" cy="1020445"/>
            </a:xfrm>
            <a:prstGeom prst="rect">
              <a:avLst/>
            </a:prstGeom>
          </p:spPr>
          <p:txBody>
            <a:bodyPr lIns="50724" tIns="50724" rIns="50724" bIns="50724" rtlCol="0" anchor="ctr"/>
            <a:lstStyle/>
            <a:p>
              <a:pPr marL="0" lvl="1" indent="0" algn="ctr">
                <a:lnSpc>
                  <a:spcPts val="3919"/>
                </a:lnSpc>
                <a:spcBef>
                  <a:spcPct val="0"/>
                </a:spcBef>
              </a:pPr>
              <a:endParaRPr/>
            </a:p>
          </p:txBody>
        </p:sp>
      </p:grpSp>
      <p:grpSp>
        <p:nvGrpSpPr>
          <p:cNvPr id="14" name="Group 14"/>
          <p:cNvGrpSpPr/>
          <p:nvPr/>
        </p:nvGrpSpPr>
        <p:grpSpPr>
          <a:xfrm>
            <a:off x="9282270" y="5844767"/>
            <a:ext cx="4118624" cy="3832449"/>
            <a:chOff x="0" y="0"/>
            <a:chExt cx="1024989" cy="953770"/>
          </a:xfrm>
        </p:grpSpPr>
        <p:sp>
          <p:nvSpPr>
            <p:cNvPr id="15" name="Freeform 15"/>
            <p:cNvSpPr/>
            <p:nvPr/>
          </p:nvSpPr>
          <p:spPr>
            <a:xfrm>
              <a:off x="0" y="0"/>
              <a:ext cx="1024989" cy="953770"/>
            </a:xfrm>
            <a:custGeom>
              <a:avLst/>
              <a:gdLst/>
              <a:ahLst/>
              <a:cxnLst/>
              <a:rect l="l" t="t" r="r" b="b"/>
              <a:pathLst>
                <a:path w="1024989" h="953770">
                  <a:moveTo>
                    <a:pt x="56392" y="0"/>
                  </a:moveTo>
                  <a:lnTo>
                    <a:pt x="968597" y="0"/>
                  </a:lnTo>
                  <a:cubicBezTo>
                    <a:pt x="983553" y="0"/>
                    <a:pt x="997897" y="5941"/>
                    <a:pt x="1008472" y="16517"/>
                  </a:cubicBezTo>
                  <a:cubicBezTo>
                    <a:pt x="1019048" y="27092"/>
                    <a:pt x="1024989" y="41436"/>
                    <a:pt x="1024989" y="56392"/>
                  </a:cubicBezTo>
                  <a:lnTo>
                    <a:pt x="1024989" y="897378"/>
                  </a:lnTo>
                  <a:cubicBezTo>
                    <a:pt x="1024989" y="912334"/>
                    <a:pt x="1019048" y="926677"/>
                    <a:pt x="1008472" y="937253"/>
                  </a:cubicBezTo>
                  <a:cubicBezTo>
                    <a:pt x="997897" y="947828"/>
                    <a:pt x="983553" y="953770"/>
                    <a:pt x="968597" y="953770"/>
                  </a:cubicBezTo>
                  <a:lnTo>
                    <a:pt x="56392" y="953770"/>
                  </a:lnTo>
                  <a:cubicBezTo>
                    <a:pt x="25248" y="953770"/>
                    <a:pt x="0" y="928522"/>
                    <a:pt x="0" y="897378"/>
                  </a:cubicBezTo>
                  <a:lnTo>
                    <a:pt x="0" y="56392"/>
                  </a:lnTo>
                  <a:cubicBezTo>
                    <a:pt x="0" y="41436"/>
                    <a:pt x="5941" y="27092"/>
                    <a:pt x="16517" y="16517"/>
                  </a:cubicBezTo>
                  <a:cubicBezTo>
                    <a:pt x="27092" y="5941"/>
                    <a:pt x="41436" y="0"/>
                    <a:pt x="56392" y="0"/>
                  </a:cubicBezTo>
                  <a:close/>
                </a:path>
              </a:pathLst>
            </a:custGeom>
            <a:solidFill>
              <a:srgbClr val="FFFFFF"/>
            </a:solidFill>
            <a:ln w="9525" cap="rnd">
              <a:solidFill>
                <a:srgbClr val="000000"/>
              </a:solidFill>
              <a:prstDash val="solid"/>
              <a:round/>
            </a:ln>
          </p:spPr>
        </p:sp>
        <p:sp>
          <p:nvSpPr>
            <p:cNvPr id="16" name="TextBox 16"/>
            <p:cNvSpPr txBox="1"/>
            <p:nvPr/>
          </p:nvSpPr>
          <p:spPr>
            <a:xfrm>
              <a:off x="0" y="-66675"/>
              <a:ext cx="1024989" cy="1020445"/>
            </a:xfrm>
            <a:prstGeom prst="rect">
              <a:avLst/>
            </a:prstGeom>
          </p:spPr>
          <p:txBody>
            <a:bodyPr lIns="50724" tIns="50724" rIns="50724" bIns="50724" rtlCol="0" anchor="ctr"/>
            <a:lstStyle/>
            <a:p>
              <a:pPr marL="0" lvl="1" indent="0" algn="ctr">
                <a:lnSpc>
                  <a:spcPts val="3919"/>
                </a:lnSpc>
                <a:spcBef>
                  <a:spcPct val="0"/>
                </a:spcBef>
              </a:pPr>
              <a:endParaRPr/>
            </a:p>
          </p:txBody>
        </p:sp>
      </p:grpSp>
      <p:grpSp>
        <p:nvGrpSpPr>
          <p:cNvPr id="17" name="Group 17"/>
          <p:cNvGrpSpPr/>
          <p:nvPr/>
        </p:nvGrpSpPr>
        <p:grpSpPr>
          <a:xfrm>
            <a:off x="13579458" y="5844767"/>
            <a:ext cx="4118624" cy="3832449"/>
            <a:chOff x="0" y="0"/>
            <a:chExt cx="1024989" cy="953770"/>
          </a:xfrm>
        </p:grpSpPr>
        <p:sp>
          <p:nvSpPr>
            <p:cNvPr id="18" name="Freeform 18"/>
            <p:cNvSpPr/>
            <p:nvPr/>
          </p:nvSpPr>
          <p:spPr>
            <a:xfrm>
              <a:off x="0" y="0"/>
              <a:ext cx="1024989" cy="953770"/>
            </a:xfrm>
            <a:custGeom>
              <a:avLst/>
              <a:gdLst/>
              <a:ahLst/>
              <a:cxnLst/>
              <a:rect l="l" t="t" r="r" b="b"/>
              <a:pathLst>
                <a:path w="1024989" h="953770">
                  <a:moveTo>
                    <a:pt x="56392" y="0"/>
                  </a:moveTo>
                  <a:lnTo>
                    <a:pt x="968597" y="0"/>
                  </a:lnTo>
                  <a:cubicBezTo>
                    <a:pt x="983553" y="0"/>
                    <a:pt x="997897" y="5941"/>
                    <a:pt x="1008472" y="16517"/>
                  </a:cubicBezTo>
                  <a:cubicBezTo>
                    <a:pt x="1019048" y="27092"/>
                    <a:pt x="1024989" y="41436"/>
                    <a:pt x="1024989" y="56392"/>
                  </a:cubicBezTo>
                  <a:lnTo>
                    <a:pt x="1024989" y="897378"/>
                  </a:lnTo>
                  <a:cubicBezTo>
                    <a:pt x="1024989" y="912334"/>
                    <a:pt x="1019048" y="926677"/>
                    <a:pt x="1008472" y="937253"/>
                  </a:cubicBezTo>
                  <a:cubicBezTo>
                    <a:pt x="997897" y="947828"/>
                    <a:pt x="983553" y="953770"/>
                    <a:pt x="968597" y="953770"/>
                  </a:cubicBezTo>
                  <a:lnTo>
                    <a:pt x="56392" y="953770"/>
                  </a:lnTo>
                  <a:cubicBezTo>
                    <a:pt x="25248" y="953770"/>
                    <a:pt x="0" y="928522"/>
                    <a:pt x="0" y="897378"/>
                  </a:cubicBezTo>
                  <a:lnTo>
                    <a:pt x="0" y="56392"/>
                  </a:lnTo>
                  <a:cubicBezTo>
                    <a:pt x="0" y="41436"/>
                    <a:pt x="5941" y="27092"/>
                    <a:pt x="16517" y="16517"/>
                  </a:cubicBezTo>
                  <a:cubicBezTo>
                    <a:pt x="27092" y="5941"/>
                    <a:pt x="41436" y="0"/>
                    <a:pt x="56392" y="0"/>
                  </a:cubicBezTo>
                  <a:close/>
                </a:path>
              </a:pathLst>
            </a:custGeom>
            <a:solidFill>
              <a:srgbClr val="FFFFFF"/>
            </a:solidFill>
            <a:ln w="9525" cap="rnd">
              <a:solidFill>
                <a:srgbClr val="000000"/>
              </a:solidFill>
              <a:prstDash val="solid"/>
              <a:round/>
            </a:ln>
          </p:spPr>
        </p:sp>
        <p:sp>
          <p:nvSpPr>
            <p:cNvPr id="19" name="TextBox 19"/>
            <p:cNvSpPr txBox="1"/>
            <p:nvPr/>
          </p:nvSpPr>
          <p:spPr>
            <a:xfrm>
              <a:off x="0" y="-66675"/>
              <a:ext cx="1024989" cy="1020445"/>
            </a:xfrm>
            <a:prstGeom prst="rect">
              <a:avLst/>
            </a:prstGeom>
          </p:spPr>
          <p:txBody>
            <a:bodyPr lIns="50724" tIns="50724" rIns="50724" bIns="50724" rtlCol="0" anchor="ctr"/>
            <a:lstStyle/>
            <a:p>
              <a:pPr marL="0" lvl="1" indent="0" algn="ctr">
                <a:lnSpc>
                  <a:spcPts val="3919"/>
                </a:lnSpc>
                <a:spcBef>
                  <a:spcPct val="0"/>
                </a:spcBef>
              </a:pPr>
              <a:endParaRPr/>
            </a:p>
          </p:txBody>
        </p:sp>
      </p:grpSp>
      <p:sp>
        <p:nvSpPr>
          <p:cNvPr id="20" name="Freeform 20"/>
          <p:cNvSpPr/>
          <p:nvPr/>
        </p:nvSpPr>
        <p:spPr>
          <a:xfrm>
            <a:off x="12504357" y="9267825"/>
            <a:ext cx="731880" cy="749685"/>
          </a:xfrm>
          <a:custGeom>
            <a:avLst/>
            <a:gdLst/>
            <a:ahLst/>
            <a:cxnLst/>
            <a:rect l="l" t="t" r="r" b="b"/>
            <a:pathLst>
              <a:path w="731880" h="749685">
                <a:moveTo>
                  <a:pt x="0" y="0"/>
                </a:moveTo>
                <a:lnTo>
                  <a:pt x="731880" y="0"/>
                </a:lnTo>
                <a:lnTo>
                  <a:pt x="731880" y="749685"/>
                </a:lnTo>
                <a:lnTo>
                  <a:pt x="0" y="749685"/>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21" name="Freeform 21"/>
          <p:cNvSpPr/>
          <p:nvPr/>
        </p:nvSpPr>
        <p:spPr>
          <a:xfrm>
            <a:off x="12397018" y="592274"/>
            <a:ext cx="3602542" cy="2781162"/>
          </a:xfrm>
          <a:custGeom>
            <a:avLst/>
            <a:gdLst/>
            <a:ahLst/>
            <a:cxnLst/>
            <a:rect l="l" t="t" r="r" b="b"/>
            <a:pathLst>
              <a:path w="3602542" h="2781162">
                <a:moveTo>
                  <a:pt x="0" y="0"/>
                </a:moveTo>
                <a:lnTo>
                  <a:pt x="3602541" y="0"/>
                </a:lnTo>
                <a:lnTo>
                  <a:pt x="3602541" y="2781162"/>
                </a:lnTo>
                <a:lnTo>
                  <a:pt x="0" y="2781162"/>
                </a:lnTo>
                <a:lnTo>
                  <a:pt x="0" y="0"/>
                </a:lnTo>
                <a:close/>
              </a:path>
            </a:pathLst>
          </a:custGeom>
          <a:blipFill>
            <a:blip r:embed="rId6"/>
            <a:stretch>
              <a:fillRect/>
            </a:stretch>
          </a:blipFill>
        </p:spPr>
      </p:sp>
      <p:sp>
        <p:nvSpPr>
          <p:cNvPr id="22" name="TextBox 22"/>
          <p:cNvSpPr txBox="1"/>
          <p:nvPr/>
        </p:nvSpPr>
        <p:spPr>
          <a:xfrm>
            <a:off x="1028700" y="1028700"/>
            <a:ext cx="10077640" cy="3283885"/>
          </a:xfrm>
          <a:prstGeom prst="rect">
            <a:avLst/>
          </a:prstGeom>
        </p:spPr>
        <p:txBody>
          <a:bodyPr lIns="0" tIns="0" rIns="0" bIns="0" rtlCol="0" anchor="t">
            <a:spAutoFit/>
          </a:bodyPr>
          <a:lstStyle/>
          <a:p>
            <a:pPr marL="0" lvl="0" indent="0" algn="l">
              <a:lnSpc>
                <a:spcPts val="8673"/>
              </a:lnSpc>
              <a:spcBef>
                <a:spcPct val="0"/>
              </a:spcBef>
            </a:pPr>
            <a:r>
              <a:rPr lang="en-US" sz="7227">
                <a:solidFill>
                  <a:srgbClr val="FFFFFF"/>
                </a:solidFill>
                <a:latin typeface="Bernoru"/>
                <a:ea typeface="Bernoru"/>
                <a:cs typeface="Bernoru"/>
                <a:sym typeface="Bernoru"/>
              </a:rPr>
              <a:t>Why Choose Quepos Fishing Charters?</a:t>
            </a:r>
          </a:p>
        </p:txBody>
      </p:sp>
      <p:sp>
        <p:nvSpPr>
          <p:cNvPr id="23" name="TextBox 23"/>
          <p:cNvSpPr txBox="1"/>
          <p:nvPr/>
        </p:nvSpPr>
        <p:spPr>
          <a:xfrm>
            <a:off x="712716" y="6315911"/>
            <a:ext cx="4015137" cy="864234"/>
          </a:xfrm>
          <a:prstGeom prst="rect">
            <a:avLst/>
          </a:prstGeom>
        </p:spPr>
        <p:txBody>
          <a:bodyPr lIns="0" tIns="0" rIns="0" bIns="0" rtlCol="0" anchor="t">
            <a:spAutoFit/>
          </a:bodyPr>
          <a:lstStyle/>
          <a:p>
            <a:pPr marL="0" lvl="0" indent="0" algn="ctr">
              <a:lnSpc>
                <a:spcPts val="3229"/>
              </a:lnSpc>
              <a:spcBef>
                <a:spcPct val="0"/>
              </a:spcBef>
            </a:pPr>
            <a:r>
              <a:rPr lang="en-US" sz="3799" b="1">
                <a:solidFill>
                  <a:srgbClr val="000000"/>
                </a:solidFill>
                <a:latin typeface="SF Pro Display Heavy"/>
                <a:ea typeface="SF Pro Display Heavy"/>
                <a:cs typeface="SF Pro Display Heavy"/>
                <a:sym typeface="SF Pro Display Heavy"/>
              </a:rPr>
              <a:t>DIVERSE FISHING OPTION:</a:t>
            </a:r>
          </a:p>
        </p:txBody>
      </p:sp>
      <p:sp>
        <p:nvSpPr>
          <p:cNvPr id="24" name="TextBox 24"/>
          <p:cNvSpPr txBox="1"/>
          <p:nvPr/>
        </p:nvSpPr>
        <p:spPr>
          <a:xfrm>
            <a:off x="835924" y="7646251"/>
            <a:ext cx="3768720" cy="1434813"/>
          </a:xfrm>
          <a:prstGeom prst="rect">
            <a:avLst/>
          </a:prstGeom>
        </p:spPr>
        <p:txBody>
          <a:bodyPr lIns="0" tIns="0" rIns="0" bIns="0" rtlCol="0" anchor="t">
            <a:spAutoFit/>
          </a:bodyPr>
          <a:lstStyle/>
          <a:p>
            <a:pPr algn="ctr">
              <a:lnSpc>
                <a:spcPts val="3865"/>
              </a:lnSpc>
            </a:pPr>
            <a:r>
              <a:rPr lang="en-US" sz="2761" b="1">
                <a:solidFill>
                  <a:srgbClr val="000000"/>
                </a:solidFill>
                <a:latin typeface="Canva Sans Bold"/>
                <a:ea typeface="Canva Sans Bold"/>
                <a:cs typeface="Canva Sans Bold"/>
                <a:sym typeface="Canva Sans Bold"/>
              </a:rPr>
              <a:t>Inshore and offshore fishing trips tailored to your preference.</a:t>
            </a:r>
          </a:p>
        </p:txBody>
      </p:sp>
      <p:sp>
        <p:nvSpPr>
          <p:cNvPr id="25" name="TextBox 25"/>
          <p:cNvSpPr txBox="1"/>
          <p:nvPr/>
        </p:nvSpPr>
        <p:spPr>
          <a:xfrm>
            <a:off x="5151060" y="7460514"/>
            <a:ext cx="3768720" cy="1920588"/>
          </a:xfrm>
          <a:prstGeom prst="rect">
            <a:avLst/>
          </a:prstGeom>
        </p:spPr>
        <p:txBody>
          <a:bodyPr lIns="0" tIns="0" rIns="0" bIns="0" rtlCol="0" anchor="t">
            <a:spAutoFit/>
          </a:bodyPr>
          <a:lstStyle/>
          <a:p>
            <a:pPr algn="ctr">
              <a:lnSpc>
                <a:spcPts val="3865"/>
              </a:lnSpc>
            </a:pPr>
            <a:r>
              <a:rPr lang="en-US" sz="2761" b="1">
                <a:solidFill>
                  <a:srgbClr val="000000"/>
                </a:solidFill>
                <a:latin typeface="Canva Sans Bold"/>
                <a:ea typeface="Canva Sans Bold"/>
                <a:cs typeface="Canva Sans Bold"/>
                <a:sym typeface="Canva Sans Bold"/>
              </a:rPr>
              <a:t>Local captains and crew with extensive knowledge of the waters.</a:t>
            </a:r>
          </a:p>
        </p:txBody>
      </p:sp>
      <p:sp>
        <p:nvSpPr>
          <p:cNvPr id="26" name="TextBox 26"/>
          <p:cNvSpPr txBox="1"/>
          <p:nvPr/>
        </p:nvSpPr>
        <p:spPr>
          <a:xfrm>
            <a:off x="5069519" y="6306386"/>
            <a:ext cx="3831751" cy="864234"/>
          </a:xfrm>
          <a:prstGeom prst="rect">
            <a:avLst/>
          </a:prstGeom>
        </p:spPr>
        <p:txBody>
          <a:bodyPr lIns="0" tIns="0" rIns="0" bIns="0" rtlCol="0" anchor="t">
            <a:spAutoFit/>
          </a:bodyPr>
          <a:lstStyle/>
          <a:p>
            <a:pPr marL="0" lvl="0" indent="0" algn="ctr">
              <a:lnSpc>
                <a:spcPts val="3229"/>
              </a:lnSpc>
              <a:spcBef>
                <a:spcPct val="0"/>
              </a:spcBef>
            </a:pPr>
            <a:r>
              <a:rPr lang="en-US" sz="3799" b="1">
                <a:solidFill>
                  <a:srgbClr val="000000"/>
                </a:solidFill>
                <a:latin typeface="SF Pro Display Heavy"/>
                <a:ea typeface="SF Pro Display Heavy"/>
                <a:cs typeface="SF Pro Display Heavy"/>
                <a:sym typeface="SF Pro Display Heavy"/>
              </a:rPr>
              <a:t>EXPERT GUIDES:</a:t>
            </a:r>
          </a:p>
        </p:txBody>
      </p:sp>
      <p:sp>
        <p:nvSpPr>
          <p:cNvPr id="27" name="TextBox 27"/>
          <p:cNvSpPr txBox="1"/>
          <p:nvPr/>
        </p:nvSpPr>
        <p:spPr>
          <a:xfrm>
            <a:off x="9347657" y="6315911"/>
            <a:ext cx="4015137" cy="864234"/>
          </a:xfrm>
          <a:prstGeom prst="rect">
            <a:avLst/>
          </a:prstGeom>
        </p:spPr>
        <p:txBody>
          <a:bodyPr lIns="0" tIns="0" rIns="0" bIns="0" rtlCol="0" anchor="t">
            <a:spAutoFit/>
          </a:bodyPr>
          <a:lstStyle/>
          <a:p>
            <a:pPr marL="0" lvl="0" indent="0" algn="ctr">
              <a:lnSpc>
                <a:spcPts val="3229"/>
              </a:lnSpc>
              <a:spcBef>
                <a:spcPct val="0"/>
              </a:spcBef>
            </a:pPr>
            <a:r>
              <a:rPr lang="en-US" sz="3799" b="1">
                <a:solidFill>
                  <a:srgbClr val="000000"/>
                </a:solidFill>
                <a:latin typeface="SF Pro Display Heavy"/>
                <a:ea typeface="SF Pro Display Heavy"/>
                <a:cs typeface="SF Pro Display Heavy"/>
                <a:sym typeface="SF Pro Display Heavy"/>
              </a:rPr>
              <a:t>SUSTAINABLE FISHING:</a:t>
            </a:r>
          </a:p>
        </p:txBody>
      </p:sp>
      <p:sp>
        <p:nvSpPr>
          <p:cNvPr id="28" name="TextBox 28"/>
          <p:cNvSpPr txBox="1"/>
          <p:nvPr/>
        </p:nvSpPr>
        <p:spPr>
          <a:xfrm>
            <a:off x="13641484" y="6274645"/>
            <a:ext cx="4015137" cy="864234"/>
          </a:xfrm>
          <a:prstGeom prst="rect">
            <a:avLst/>
          </a:prstGeom>
        </p:spPr>
        <p:txBody>
          <a:bodyPr lIns="0" tIns="0" rIns="0" bIns="0" rtlCol="0" anchor="t">
            <a:spAutoFit/>
          </a:bodyPr>
          <a:lstStyle/>
          <a:p>
            <a:pPr marL="0" lvl="0" indent="0" algn="ctr">
              <a:lnSpc>
                <a:spcPts val="3229"/>
              </a:lnSpc>
              <a:spcBef>
                <a:spcPct val="0"/>
              </a:spcBef>
            </a:pPr>
            <a:r>
              <a:rPr lang="en-US" sz="3799" b="1">
                <a:solidFill>
                  <a:srgbClr val="000000"/>
                </a:solidFill>
                <a:latin typeface="SF Pro Display Heavy"/>
                <a:ea typeface="SF Pro Display Heavy"/>
                <a:cs typeface="SF Pro Display Heavy"/>
                <a:sym typeface="SF Pro Display Heavy"/>
              </a:rPr>
              <a:t>ALL-INCLUSIVE PACKAGES:</a:t>
            </a:r>
          </a:p>
        </p:txBody>
      </p:sp>
      <p:sp>
        <p:nvSpPr>
          <p:cNvPr id="29" name="TextBox 29"/>
          <p:cNvSpPr txBox="1"/>
          <p:nvPr/>
        </p:nvSpPr>
        <p:spPr>
          <a:xfrm>
            <a:off x="9446606" y="7684351"/>
            <a:ext cx="3768720" cy="1434813"/>
          </a:xfrm>
          <a:prstGeom prst="rect">
            <a:avLst/>
          </a:prstGeom>
        </p:spPr>
        <p:txBody>
          <a:bodyPr lIns="0" tIns="0" rIns="0" bIns="0" rtlCol="0" anchor="t">
            <a:spAutoFit/>
          </a:bodyPr>
          <a:lstStyle/>
          <a:p>
            <a:pPr algn="ctr">
              <a:lnSpc>
                <a:spcPts val="3865"/>
              </a:lnSpc>
            </a:pPr>
            <a:r>
              <a:rPr lang="en-US" sz="2761" b="1">
                <a:solidFill>
                  <a:srgbClr val="000000"/>
                </a:solidFill>
                <a:latin typeface="Canva Sans Bold"/>
                <a:ea typeface="Canva Sans Bold"/>
                <a:cs typeface="Canva Sans Bold"/>
                <a:sym typeface="Canva Sans Bold"/>
              </a:rPr>
              <a:t>Strict conservation practices to preserve marine life.</a:t>
            </a:r>
          </a:p>
        </p:txBody>
      </p:sp>
      <p:sp>
        <p:nvSpPr>
          <p:cNvPr id="30" name="TextBox 30"/>
          <p:cNvSpPr txBox="1"/>
          <p:nvPr/>
        </p:nvSpPr>
        <p:spPr>
          <a:xfrm>
            <a:off x="13840275" y="7460514"/>
            <a:ext cx="3768720" cy="1920588"/>
          </a:xfrm>
          <a:prstGeom prst="rect">
            <a:avLst/>
          </a:prstGeom>
        </p:spPr>
        <p:txBody>
          <a:bodyPr lIns="0" tIns="0" rIns="0" bIns="0" rtlCol="0" anchor="t">
            <a:spAutoFit/>
          </a:bodyPr>
          <a:lstStyle/>
          <a:p>
            <a:pPr algn="ctr">
              <a:lnSpc>
                <a:spcPts val="3865"/>
              </a:lnSpc>
            </a:pPr>
            <a:r>
              <a:rPr lang="en-US" sz="2761" b="1">
                <a:solidFill>
                  <a:srgbClr val="000000"/>
                </a:solidFill>
                <a:latin typeface="Canva Sans Bold"/>
                <a:ea typeface="Canva Sans Bold"/>
                <a:cs typeface="Canva Sans Bold"/>
                <a:sym typeface="Canva Sans Bold"/>
              </a:rPr>
              <a:t>Fishing gear, bait, snacks, drinks, and fish cleaning included.</a:t>
            </a:r>
          </a:p>
        </p:txBody>
      </p:sp>
      <p:sp>
        <p:nvSpPr>
          <p:cNvPr id="31" name="TextBox 31"/>
          <p:cNvSpPr txBox="1"/>
          <p:nvPr/>
        </p:nvSpPr>
        <p:spPr>
          <a:xfrm rot="-5400000">
            <a:off x="14312774" y="3318632"/>
            <a:ext cx="7119829" cy="482564"/>
          </a:xfrm>
          <a:prstGeom prst="rect">
            <a:avLst/>
          </a:prstGeom>
        </p:spPr>
        <p:txBody>
          <a:bodyPr lIns="0" tIns="0" rIns="0" bIns="0" rtlCol="0" anchor="t">
            <a:spAutoFit/>
          </a:bodyPr>
          <a:lstStyle/>
          <a:p>
            <a:pPr algn="ctr">
              <a:lnSpc>
                <a:spcPts val="3823"/>
              </a:lnSpc>
            </a:pPr>
            <a:r>
              <a:rPr lang="en-US" sz="2731">
                <a:solidFill>
                  <a:srgbClr val="FFFFFF"/>
                </a:solidFill>
                <a:latin typeface="Bernoru"/>
                <a:ea typeface="Bernoru"/>
                <a:cs typeface="Bernoru"/>
                <a:sym typeface="Bernoru"/>
              </a:rPr>
              <a:t>papagayofishingcharters.com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14622155" y="0"/>
            <a:ext cx="3542020" cy="9692749"/>
            <a:chOff x="0" y="0"/>
            <a:chExt cx="944471" cy="2584547"/>
          </a:xfrm>
        </p:grpSpPr>
        <p:sp>
          <p:nvSpPr>
            <p:cNvPr id="4" name="Freeform 4"/>
            <p:cNvSpPr/>
            <p:nvPr/>
          </p:nvSpPr>
          <p:spPr>
            <a:xfrm>
              <a:off x="0" y="0"/>
              <a:ext cx="944471" cy="2584547"/>
            </a:xfrm>
            <a:custGeom>
              <a:avLst/>
              <a:gdLst/>
              <a:ahLst/>
              <a:cxnLst/>
              <a:rect l="l" t="t" r="r" b="b"/>
              <a:pathLst>
                <a:path w="944471" h="2584547">
                  <a:moveTo>
                    <a:pt x="65572" y="0"/>
                  </a:moveTo>
                  <a:lnTo>
                    <a:pt x="878899" y="0"/>
                  </a:lnTo>
                  <a:cubicBezTo>
                    <a:pt x="915113" y="0"/>
                    <a:pt x="944471" y="29358"/>
                    <a:pt x="944471" y="65572"/>
                  </a:cubicBezTo>
                  <a:lnTo>
                    <a:pt x="944471" y="2518975"/>
                  </a:lnTo>
                  <a:cubicBezTo>
                    <a:pt x="944471" y="2536366"/>
                    <a:pt x="937562" y="2553045"/>
                    <a:pt x="925265" y="2565342"/>
                  </a:cubicBezTo>
                  <a:cubicBezTo>
                    <a:pt x="912968" y="2577639"/>
                    <a:pt x="896289" y="2584547"/>
                    <a:pt x="878899" y="2584547"/>
                  </a:cubicBezTo>
                  <a:lnTo>
                    <a:pt x="65572" y="2584547"/>
                  </a:lnTo>
                  <a:cubicBezTo>
                    <a:pt x="48181" y="2584547"/>
                    <a:pt x="31503" y="2577639"/>
                    <a:pt x="19206" y="2565342"/>
                  </a:cubicBezTo>
                  <a:cubicBezTo>
                    <a:pt x="6908" y="2553045"/>
                    <a:pt x="0" y="2536366"/>
                    <a:pt x="0" y="2518975"/>
                  </a:cubicBezTo>
                  <a:lnTo>
                    <a:pt x="0" y="65572"/>
                  </a:lnTo>
                  <a:cubicBezTo>
                    <a:pt x="0" y="29358"/>
                    <a:pt x="29358" y="0"/>
                    <a:pt x="65572" y="0"/>
                  </a:cubicBezTo>
                  <a:close/>
                </a:path>
              </a:pathLst>
            </a:custGeom>
            <a:blipFill>
              <a:blip r:embed="rId3"/>
              <a:stretch>
                <a:fillRect l="-168920" r="-168920"/>
              </a:stretch>
            </a:blipFill>
            <a:ln w="9525" cap="rnd">
              <a:solidFill>
                <a:srgbClr val="000000"/>
              </a:solidFill>
              <a:prstDash val="solid"/>
              <a:round/>
            </a:ln>
          </p:spPr>
        </p:sp>
      </p:grpSp>
      <p:grpSp>
        <p:nvGrpSpPr>
          <p:cNvPr id="5" name="Group 5"/>
          <p:cNvGrpSpPr/>
          <p:nvPr/>
        </p:nvGrpSpPr>
        <p:grpSpPr>
          <a:xfrm>
            <a:off x="4274277" y="0"/>
            <a:ext cx="6134646" cy="5227423"/>
            <a:chOff x="0" y="0"/>
            <a:chExt cx="1635788" cy="1393879"/>
          </a:xfrm>
        </p:grpSpPr>
        <p:sp>
          <p:nvSpPr>
            <p:cNvPr id="6" name="Freeform 6"/>
            <p:cNvSpPr/>
            <p:nvPr/>
          </p:nvSpPr>
          <p:spPr>
            <a:xfrm>
              <a:off x="0" y="0"/>
              <a:ext cx="1635788" cy="1393879"/>
            </a:xfrm>
            <a:custGeom>
              <a:avLst/>
              <a:gdLst/>
              <a:ahLst/>
              <a:cxnLst/>
              <a:rect l="l" t="t" r="r" b="b"/>
              <a:pathLst>
                <a:path w="1635788" h="1393879">
                  <a:moveTo>
                    <a:pt x="37860" y="0"/>
                  </a:moveTo>
                  <a:lnTo>
                    <a:pt x="1597928" y="0"/>
                  </a:lnTo>
                  <a:cubicBezTo>
                    <a:pt x="1618837" y="0"/>
                    <a:pt x="1635788" y="16950"/>
                    <a:pt x="1635788" y="37860"/>
                  </a:cubicBezTo>
                  <a:lnTo>
                    <a:pt x="1635788" y="1356019"/>
                  </a:lnTo>
                  <a:cubicBezTo>
                    <a:pt x="1635788" y="1376929"/>
                    <a:pt x="1618837" y="1393879"/>
                    <a:pt x="1597928" y="1393879"/>
                  </a:cubicBezTo>
                  <a:lnTo>
                    <a:pt x="37860" y="1393879"/>
                  </a:lnTo>
                  <a:cubicBezTo>
                    <a:pt x="16950" y="1393879"/>
                    <a:pt x="0" y="1376929"/>
                    <a:pt x="0" y="1356019"/>
                  </a:cubicBezTo>
                  <a:lnTo>
                    <a:pt x="0" y="37860"/>
                  </a:lnTo>
                  <a:cubicBezTo>
                    <a:pt x="0" y="16950"/>
                    <a:pt x="16950" y="0"/>
                    <a:pt x="37860" y="0"/>
                  </a:cubicBezTo>
                  <a:close/>
                </a:path>
              </a:pathLst>
            </a:custGeom>
            <a:blipFill>
              <a:blip r:embed="rId4"/>
              <a:stretch>
                <a:fillRect l="-18169" r="-18169"/>
              </a:stretch>
            </a:blipFill>
            <a:ln w="9525" cap="rnd">
              <a:solidFill>
                <a:srgbClr val="000000"/>
              </a:solidFill>
              <a:prstDash val="solid"/>
              <a:round/>
            </a:ln>
          </p:spPr>
        </p:sp>
      </p:grpSp>
      <p:grpSp>
        <p:nvGrpSpPr>
          <p:cNvPr id="7" name="Group 7"/>
          <p:cNvGrpSpPr/>
          <p:nvPr/>
        </p:nvGrpSpPr>
        <p:grpSpPr>
          <a:xfrm>
            <a:off x="10504173" y="0"/>
            <a:ext cx="4022732" cy="3360201"/>
            <a:chOff x="0" y="0"/>
            <a:chExt cx="1072651" cy="895989"/>
          </a:xfrm>
        </p:grpSpPr>
        <p:sp>
          <p:nvSpPr>
            <p:cNvPr id="8" name="Freeform 8"/>
            <p:cNvSpPr/>
            <p:nvPr/>
          </p:nvSpPr>
          <p:spPr>
            <a:xfrm>
              <a:off x="0" y="0"/>
              <a:ext cx="1072651" cy="895989"/>
            </a:xfrm>
            <a:custGeom>
              <a:avLst/>
              <a:gdLst/>
              <a:ahLst/>
              <a:cxnLst/>
              <a:rect l="l" t="t" r="r" b="b"/>
              <a:pathLst>
                <a:path w="1072651" h="895989">
                  <a:moveTo>
                    <a:pt x="57736" y="0"/>
                  </a:moveTo>
                  <a:lnTo>
                    <a:pt x="1014915" y="0"/>
                  </a:lnTo>
                  <a:cubicBezTo>
                    <a:pt x="1030228" y="0"/>
                    <a:pt x="1044913" y="6083"/>
                    <a:pt x="1055741" y="16911"/>
                  </a:cubicBezTo>
                  <a:cubicBezTo>
                    <a:pt x="1066569" y="27738"/>
                    <a:pt x="1072651" y="42424"/>
                    <a:pt x="1072651" y="57736"/>
                  </a:cubicBezTo>
                  <a:lnTo>
                    <a:pt x="1072651" y="838253"/>
                  </a:lnTo>
                  <a:cubicBezTo>
                    <a:pt x="1072651" y="870140"/>
                    <a:pt x="1046802" y="895989"/>
                    <a:pt x="1014915" y="895989"/>
                  </a:cubicBezTo>
                  <a:lnTo>
                    <a:pt x="57736" y="895989"/>
                  </a:lnTo>
                  <a:cubicBezTo>
                    <a:pt x="25849" y="895989"/>
                    <a:pt x="0" y="870140"/>
                    <a:pt x="0" y="838253"/>
                  </a:cubicBezTo>
                  <a:lnTo>
                    <a:pt x="0" y="57736"/>
                  </a:lnTo>
                  <a:cubicBezTo>
                    <a:pt x="0" y="25849"/>
                    <a:pt x="25849" y="0"/>
                    <a:pt x="57736" y="0"/>
                  </a:cubicBezTo>
                  <a:close/>
                </a:path>
              </a:pathLst>
            </a:custGeom>
            <a:blipFill>
              <a:blip r:embed="rId5"/>
              <a:stretch>
                <a:fillRect l="-16824" r="-16824"/>
              </a:stretch>
            </a:blipFill>
            <a:ln w="9525" cap="rnd">
              <a:solidFill>
                <a:srgbClr val="000000"/>
              </a:solidFill>
              <a:prstDash val="solid"/>
              <a:round/>
            </a:ln>
          </p:spPr>
        </p:sp>
      </p:grpSp>
      <p:grpSp>
        <p:nvGrpSpPr>
          <p:cNvPr id="9" name="Group 9"/>
          <p:cNvGrpSpPr/>
          <p:nvPr/>
        </p:nvGrpSpPr>
        <p:grpSpPr>
          <a:xfrm>
            <a:off x="10504173" y="3455451"/>
            <a:ext cx="4022732" cy="1771972"/>
            <a:chOff x="0" y="0"/>
            <a:chExt cx="1072651" cy="472492"/>
          </a:xfrm>
        </p:grpSpPr>
        <p:sp>
          <p:nvSpPr>
            <p:cNvPr id="10" name="Freeform 10"/>
            <p:cNvSpPr/>
            <p:nvPr/>
          </p:nvSpPr>
          <p:spPr>
            <a:xfrm>
              <a:off x="0" y="0"/>
              <a:ext cx="1072651" cy="472492"/>
            </a:xfrm>
            <a:custGeom>
              <a:avLst/>
              <a:gdLst/>
              <a:ahLst/>
              <a:cxnLst/>
              <a:rect l="l" t="t" r="r" b="b"/>
              <a:pathLst>
                <a:path w="1072651" h="472492">
                  <a:moveTo>
                    <a:pt x="57736" y="0"/>
                  </a:moveTo>
                  <a:lnTo>
                    <a:pt x="1014915" y="0"/>
                  </a:lnTo>
                  <a:cubicBezTo>
                    <a:pt x="1030228" y="0"/>
                    <a:pt x="1044913" y="6083"/>
                    <a:pt x="1055741" y="16911"/>
                  </a:cubicBezTo>
                  <a:cubicBezTo>
                    <a:pt x="1066569" y="27738"/>
                    <a:pt x="1072651" y="42424"/>
                    <a:pt x="1072651" y="57736"/>
                  </a:cubicBezTo>
                  <a:lnTo>
                    <a:pt x="1072651" y="414756"/>
                  </a:lnTo>
                  <a:cubicBezTo>
                    <a:pt x="1072651" y="446643"/>
                    <a:pt x="1046802" y="472492"/>
                    <a:pt x="1014915" y="472492"/>
                  </a:cubicBezTo>
                  <a:lnTo>
                    <a:pt x="57736" y="472492"/>
                  </a:lnTo>
                  <a:cubicBezTo>
                    <a:pt x="25849" y="472492"/>
                    <a:pt x="0" y="446643"/>
                    <a:pt x="0" y="414756"/>
                  </a:cubicBezTo>
                  <a:lnTo>
                    <a:pt x="0" y="57736"/>
                  </a:lnTo>
                  <a:cubicBezTo>
                    <a:pt x="0" y="25849"/>
                    <a:pt x="25849" y="0"/>
                    <a:pt x="57736" y="0"/>
                  </a:cubicBezTo>
                  <a:close/>
                </a:path>
              </a:pathLst>
            </a:custGeom>
            <a:blipFill>
              <a:blip r:embed="rId6"/>
              <a:stretch>
                <a:fillRect t="-20943" b="-20943"/>
              </a:stretch>
            </a:blipFill>
            <a:ln w="9525" cap="rnd">
              <a:solidFill>
                <a:srgbClr val="000000"/>
              </a:solidFill>
              <a:prstDash val="solid"/>
              <a:round/>
            </a:ln>
          </p:spPr>
        </p:sp>
      </p:grpSp>
      <p:grpSp>
        <p:nvGrpSpPr>
          <p:cNvPr id="11" name="Group 11"/>
          <p:cNvGrpSpPr/>
          <p:nvPr/>
        </p:nvGrpSpPr>
        <p:grpSpPr>
          <a:xfrm>
            <a:off x="123825" y="1923160"/>
            <a:ext cx="4055202" cy="3304264"/>
            <a:chOff x="0" y="0"/>
            <a:chExt cx="1081310" cy="881074"/>
          </a:xfrm>
        </p:grpSpPr>
        <p:sp>
          <p:nvSpPr>
            <p:cNvPr id="12" name="Freeform 12"/>
            <p:cNvSpPr/>
            <p:nvPr/>
          </p:nvSpPr>
          <p:spPr>
            <a:xfrm>
              <a:off x="0" y="0"/>
              <a:ext cx="1081310" cy="881074"/>
            </a:xfrm>
            <a:custGeom>
              <a:avLst/>
              <a:gdLst/>
              <a:ahLst/>
              <a:cxnLst/>
              <a:rect l="l" t="t" r="r" b="b"/>
              <a:pathLst>
                <a:path w="1081310" h="881074">
                  <a:moveTo>
                    <a:pt x="57274" y="0"/>
                  </a:moveTo>
                  <a:lnTo>
                    <a:pt x="1024036" y="0"/>
                  </a:lnTo>
                  <a:cubicBezTo>
                    <a:pt x="1055667" y="0"/>
                    <a:pt x="1081310" y="25642"/>
                    <a:pt x="1081310" y="57274"/>
                  </a:cubicBezTo>
                  <a:lnTo>
                    <a:pt x="1081310" y="823800"/>
                  </a:lnTo>
                  <a:cubicBezTo>
                    <a:pt x="1081310" y="838990"/>
                    <a:pt x="1075275" y="853557"/>
                    <a:pt x="1064534" y="864299"/>
                  </a:cubicBezTo>
                  <a:cubicBezTo>
                    <a:pt x="1053793" y="875039"/>
                    <a:pt x="1039226" y="881074"/>
                    <a:pt x="1024036" y="881074"/>
                  </a:cubicBezTo>
                  <a:lnTo>
                    <a:pt x="57274" y="881074"/>
                  </a:lnTo>
                  <a:cubicBezTo>
                    <a:pt x="42084" y="881074"/>
                    <a:pt x="27516" y="875039"/>
                    <a:pt x="16775" y="864299"/>
                  </a:cubicBezTo>
                  <a:cubicBezTo>
                    <a:pt x="6034" y="853557"/>
                    <a:pt x="0" y="838990"/>
                    <a:pt x="0" y="823800"/>
                  </a:cubicBezTo>
                  <a:lnTo>
                    <a:pt x="0" y="57274"/>
                  </a:lnTo>
                  <a:cubicBezTo>
                    <a:pt x="0" y="42084"/>
                    <a:pt x="6034" y="27516"/>
                    <a:pt x="16775" y="16775"/>
                  </a:cubicBezTo>
                  <a:cubicBezTo>
                    <a:pt x="27516" y="6034"/>
                    <a:pt x="42084" y="0"/>
                    <a:pt x="57274" y="0"/>
                  </a:cubicBezTo>
                  <a:close/>
                </a:path>
              </a:pathLst>
            </a:custGeom>
            <a:blipFill>
              <a:blip r:embed="rId7"/>
              <a:stretch>
                <a:fillRect l="-15185" r="-15185"/>
              </a:stretch>
            </a:blipFill>
            <a:ln w="9525" cap="rnd">
              <a:solidFill>
                <a:srgbClr val="000000"/>
              </a:solidFill>
              <a:prstDash val="solid"/>
              <a:round/>
            </a:ln>
          </p:spPr>
        </p:sp>
      </p:grpSp>
      <p:grpSp>
        <p:nvGrpSpPr>
          <p:cNvPr id="13" name="Group 13"/>
          <p:cNvGrpSpPr/>
          <p:nvPr/>
        </p:nvGrpSpPr>
        <p:grpSpPr>
          <a:xfrm>
            <a:off x="123825" y="4957590"/>
            <a:ext cx="16405003" cy="5205585"/>
            <a:chOff x="0" y="0"/>
            <a:chExt cx="8259124" cy="2620760"/>
          </a:xfrm>
        </p:grpSpPr>
        <p:sp>
          <p:nvSpPr>
            <p:cNvPr id="14" name="Freeform 14"/>
            <p:cNvSpPr/>
            <p:nvPr/>
          </p:nvSpPr>
          <p:spPr>
            <a:xfrm>
              <a:off x="0" y="0"/>
              <a:ext cx="8259124" cy="2620760"/>
            </a:xfrm>
            <a:custGeom>
              <a:avLst/>
              <a:gdLst/>
              <a:ahLst/>
              <a:cxnLst/>
              <a:rect l="l" t="t" r="r" b="b"/>
              <a:pathLst>
                <a:path w="8259124" h="2620760">
                  <a:moveTo>
                    <a:pt x="14158" y="0"/>
                  </a:moveTo>
                  <a:lnTo>
                    <a:pt x="8244966" y="0"/>
                  </a:lnTo>
                  <a:cubicBezTo>
                    <a:pt x="8252785" y="0"/>
                    <a:pt x="8259124" y="6339"/>
                    <a:pt x="8259124" y="14158"/>
                  </a:cubicBezTo>
                  <a:lnTo>
                    <a:pt x="8259124" y="2606602"/>
                  </a:lnTo>
                  <a:cubicBezTo>
                    <a:pt x="8259124" y="2614421"/>
                    <a:pt x="8252785" y="2620760"/>
                    <a:pt x="8244966" y="2620760"/>
                  </a:cubicBezTo>
                  <a:lnTo>
                    <a:pt x="14158" y="2620760"/>
                  </a:lnTo>
                  <a:cubicBezTo>
                    <a:pt x="6339" y="2620760"/>
                    <a:pt x="0" y="2614421"/>
                    <a:pt x="0" y="2606602"/>
                  </a:cubicBezTo>
                  <a:lnTo>
                    <a:pt x="0" y="14158"/>
                  </a:lnTo>
                  <a:cubicBezTo>
                    <a:pt x="0" y="6339"/>
                    <a:pt x="6339" y="0"/>
                    <a:pt x="14158" y="0"/>
                  </a:cubicBezTo>
                  <a:close/>
                </a:path>
              </a:pathLst>
            </a:custGeom>
            <a:solidFill>
              <a:srgbClr val="FFFFFF"/>
            </a:solidFill>
            <a:ln w="9525" cap="rnd">
              <a:solidFill>
                <a:srgbClr val="000000"/>
              </a:solidFill>
              <a:prstDash val="solid"/>
              <a:round/>
            </a:ln>
          </p:spPr>
        </p:sp>
        <p:sp>
          <p:nvSpPr>
            <p:cNvPr id="15" name="TextBox 15"/>
            <p:cNvSpPr txBox="1"/>
            <p:nvPr/>
          </p:nvSpPr>
          <p:spPr>
            <a:xfrm>
              <a:off x="0" y="-66675"/>
              <a:ext cx="8259124" cy="2687435"/>
            </a:xfrm>
            <a:prstGeom prst="rect">
              <a:avLst/>
            </a:prstGeom>
          </p:spPr>
          <p:txBody>
            <a:bodyPr lIns="50800" tIns="50800" rIns="50800" bIns="50800" rtlCol="0" anchor="ctr"/>
            <a:lstStyle/>
            <a:p>
              <a:pPr marL="0" lvl="1" indent="0" algn="ctr">
                <a:lnSpc>
                  <a:spcPts val="3919"/>
                </a:lnSpc>
                <a:spcBef>
                  <a:spcPct val="0"/>
                </a:spcBef>
              </a:pPr>
              <a:endParaRPr/>
            </a:p>
          </p:txBody>
        </p:sp>
      </p:grpSp>
      <p:grpSp>
        <p:nvGrpSpPr>
          <p:cNvPr id="16" name="Group 16"/>
          <p:cNvGrpSpPr/>
          <p:nvPr/>
        </p:nvGrpSpPr>
        <p:grpSpPr>
          <a:xfrm>
            <a:off x="14622155" y="3860814"/>
            <a:ext cx="2970400" cy="2587194"/>
            <a:chOff x="0" y="0"/>
            <a:chExt cx="3960533" cy="3449593"/>
          </a:xfrm>
        </p:grpSpPr>
        <p:grpSp>
          <p:nvGrpSpPr>
            <p:cNvPr id="17" name="Group 17"/>
            <p:cNvGrpSpPr/>
            <p:nvPr/>
          </p:nvGrpSpPr>
          <p:grpSpPr>
            <a:xfrm>
              <a:off x="0" y="0"/>
              <a:ext cx="3960533" cy="3449593"/>
              <a:chOff x="0" y="0"/>
              <a:chExt cx="1134849" cy="988444"/>
            </a:xfrm>
          </p:grpSpPr>
          <p:sp>
            <p:nvSpPr>
              <p:cNvPr id="18" name="Freeform 18"/>
              <p:cNvSpPr/>
              <p:nvPr/>
            </p:nvSpPr>
            <p:spPr>
              <a:xfrm>
                <a:off x="7089" y="6329"/>
                <a:ext cx="1120671" cy="976465"/>
              </a:xfrm>
              <a:custGeom>
                <a:avLst/>
                <a:gdLst/>
                <a:ahLst/>
                <a:cxnLst/>
                <a:rect l="l" t="t" r="r" b="b"/>
                <a:pathLst>
                  <a:path w="1120671" h="976465">
                    <a:moveTo>
                      <a:pt x="568393" y="3913"/>
                    </a:moveTo>
                    <a:lnTo>
                      <a:pt x="636046" y="89912"/>
                    </a:lnTo>
                    <a:cubicBezTo>
                      <a:pt x="640654" y="95769"/>
                      <a:pt x="648895" y="97296"/>
                      <a:pt x="655295" y="93478"/>
                    </a:cubicBezTo>
                    <a:lnTo>
                      <a:pt x="755000" y="34007"/>
                    </a:lnTo>
                    <a:cubicBezTo>
                      <a:pt x="757656" y="32423"/>
                      <a:pt x="760900" y="32173"/>
                      <a:pt x="763768" y="33331"/>
                    </a:cubicBezTo>
                    <a:cubicBezTo>
                      <a:pt x="766635" y="34490"/>
                      <a:pt x="768795" y="36923"/>
                      <a:pt x="769606" y="39908"/>
                    </a:cubicBezTo>
                    <a:lnTo>
                      <a:pt x="796914" y="140516"/>
                    </a:lnTo>
                    <a:cubicBezTo>
                      <a:pt x="798834" y="147589"/>
                      <a:pt x="805916" y="151954"/>
                      <a:pt x="813097" y="150491"/>
                    </a:cubicBezTo>
                    <a:lnTo>
                      <a:pt x="931475" y="126368"/>
                    </a:lnTo>
                    <a:cubicBezTo>
                      <a:pt x="934381" y="125776"/>
                      <a:pt x="937392" y="126645"/>
                      <a:pt x="939535" y="128694"/>
                    </a:cubicBezTo>
                    <a:cubicBezTo>
                      <a:pt x="941679" y="130742"/>
                      <a:pt x="942683" y="133711"/>
                      <a:pt x="942223" y="136640"/>
                    </a:cubicBezTo>
                    <a:lnTo>
                      <a:pt x="926161" y="238949"/>
                    </a:lnTo>
                    <a:cubicBezTo>
                      <a:pt x="925631" y="242325"/>
                      <a:pt x="926493" y="245771"/>
                      <a:pt x="928550" y="248499"/>
                    </a:cubicBezTo>
                    <a:cubicBezTo>
                      <a:pt x="930606" y="251228"/>
                      <a:pt x="933682" y="253006"/>
                      <a:pt x="937073" y="253426"/>
                    </a:cubicBezTo>
                    <a:lnTo>
                      <a:pt x="1057516" y="268350"/>
                    </a:lnTo>
                    <a:cubicBezTo>
                      <a:pt x="1060323" y="268697"/>
                      <a:pt x="1062756" y="270458"/>
                      <a:pt x="1063964" y="273016"/>
                    </a:cubicBezTo>
                    <a:cubicBezTo>
                      <a:pt x="1065173" y="275573"/>
                      <a:pt x="1064988" y="278571"/>
                      <a:pt x="1063474" y="280960"/>
                    </a:cubicBezTo>
                    <a:lnTo>
                      <a:pt x="1005791" y="371999"/>
                    </a:lnTo>
                    <a:cubicBezTo>
                      <a:pt x="1004015" y="374803"/>
                      <a:pt x="1003515" y="378230"/>
                      <a:pt x="1004418" y="381424"/>
                    </a:cubicBezTo>
                    <a:cubicBezTo>
                      <a:pt x="1005320" y="384619"/>
                      <a:pt x="1007539" y="387278"/>
                      <a:pt x="1010520" y="388738"/>
                    </a:cubicBezTo>
                    <a:lnTo>
                      <a:pt x="1116056" y="440413"/>
                    </a:lnTo>
                    <a:cubicBezTo>
                      <a:pt x="1118530" y="441624"/>
                      <a:pt x="1120190" y="444042"/>
                      <a:pt x="1120430" y="446787"/>
                    </a:cubicBezTo>
                    <a:cubicBezTo>
                      <a:pt x="1120671" y="449531"/>
                      <a:pt x="1119458" y="452201"/>
                      <a:pt x="1117232" y="453824"/>
                    </a:cubicBezTo>
                    <a:lnTo>
                      <a:pt x="1024803" y="521250"/>
                    </a:lnTo>
                    <a:cubicBezTo>
                      <a:pt x="1022140" y="523193"/>
                      <a:pt x="1020442" y="526187"/>
                      <a:pt x="1020140" y="529470"/>
                    </a:cubicBezTo>
                    <a:cubicBezTo>
                      <a:pt x="1019838" y="532752"/>
                      <a:pt x="1020963" y="536006"/>
                      <a:pt x="1023227" y="538401"/>
                    </a:cubicBezTo>
                    <a:lnTo>
                      <a:pt x="1099486" y="619078"/>
                    </a:lnTo>
                    <a:cubicBezTo>
                      <a:pt x="1101396" y="621099"/>
                      <a:pt x="1102119" y="623967"/>
                      <a:pt x="1101395" y="626651"/>
                    </a:cubicBezTo>
                    <a:cubicBezTo>
                      <a:pt x="1100672" y="629336"/>
                      <a:pt x="1098606" y="631452"/>
                      <a:pt x="1095939" y="632239"/>
                    </a:cubicBezTo>
                    <a:lnTo>
                      <a:pt x="980924" y="666196"/>
                    </a:lnTo>
                    <a:cubicBezTo>
                      <a:pt x="977700" y="667148"/>
                      <a:pt x="975019" y="669401"/>
                      <a:pt x="973526" y="672413"/>
                    </a:cubicBezTo>
                    <a:cubicBezTo>
                      <a:pt x="972033" y="675426"/>
                      <a:pt x="971864" y="678924"/>
                      <a:pt x="973060" y="682066"/>
                    </a:cubicBezTo>
                    <a:lnTo>
                      <a:pt x="1010457" y="780350"/>
                    </a:lnTo>
                    <a:cubicBezTo>
                      <a:pt x="1011485" y="783054"/>
                      <a:pt x="1011089" y="786094"/>
                      <a:pt x="1009401" y="788443"/>
                    </a:cubicBezTo>
                    <a:cubicBezTo>
                      <a:pt x="1007714" y="790793"/>
                      <a:pt x="1004960" y="792139"/>
                      <a:pt x="1002069" y="792028"/>
                    </a:cubicBezTo>
                    <a:lnTo>
                      <a:pt x="880485" y="787335"/>
                    </a:lnTo>
                    <a:cubicBezTo>
                      <a:pt x="873258" y="787057"/>
                      <a:pt x="867143" y="792624"/>
                      <a:pt x="866744" y="799845"/>
                    </a:cubicBezTo>
                    <a:lnTo>
                      <a:pt x="861045" y="902929"/>
                    </a:lnTo>
                    <a:cubicBezTo>
                      <a:pt x="860878" y="905959"/>
                      <a:pt x="859272" y="908727"/>
                      <a:pt x="856724" y="910376"/>
                    </a:cubicBezTo>
                    <a:cubicBezTo>
                      <a:pt x="854176" y="912025"/>
                      <a:pt x="850994" y="912357"/>
                      <a:pt x="848160" y="911269"/>
                    </a:cubicBezTo>
                    <a:lnTo>
                      <a:pt x="737186" y="868653"/>
                    </a:lnTo>
                    <a:cubicBezTo>
                      <a:pt x="730273" y="865998"/>
                      <a:pt x="722473" y="868999"/>
                      <a:pt x="719121" y="875601"/>
                    </a:cubicBezTo>
                    <a:lnTo>
                      <a:pt x="670946" y="970495"/>
                    </a:lnTo>
                    <a:cubicBezTo>
                      <a:pt x="669529" y="973287"/>
                      <a:pt x="666903" y="975269"/>
                      <a:pt x="663831" y="975867"/>
                    </a:cubicBezTo>
                    <a:cubicBezTo>
                      <a:pt x="660758" y="976465"/>
                      <a:pt x="657581" y="975612"/>
                      <a:pt x="655220" y="973556"/>
                    </a:cubicBezTo>
                    <a:lnTo>
                      <a:pt x="570162" y="899469"/>
                    </a:lnTo>
                    <a:cubicBezTo>
                      <a:pt x="564530" y="894563"/>
                      <a:pt x="556141" y="894563"/>
                      <a:pt x="550509" y="899469"/>
                    </a:cubicBezTo>
                    <a:lnTo>
                      <a:pt x="465451" y="973556"/>
                    </a:lnTo>
                    <a:cubicBezTo>
                      <a:pt x="463091" y="975612"/>
                      <a:pt x="459914" y="976465"/>
                      <a:pt x="456841" y="975867"/>
                    </a:cubicBezTo>
                    <a:cubicBezTo>
                      <a:pt x="453768" y="975269"/>
                      <a:pt x="451142" y="973287"/>
                      <a:pt x="449725" y="970495"/>
                    </a:cubicBezTo>
                    <a:lnTo>
                      <a:pt x="401550" y="875601"/>
                    </a:lnTo>
                    <a:cubicBezTo>
                      <a:pt x="398199" y="868999"/>
                      <a:pt x="390398" y="865998"/>
                      <a:pt x="383486" y="868653"/>
                    </a:cubicBezTo>
                    <a:lnTo>
                      <a:pt x="272511" y="911269"/>
                    </a:lnTo>
                    <a:cubicBezTo>
                      <a:pt x="269678" y="912357"/>
                      <a:pt x="266495" y="912025"/>
                      <a:pt x="263947" y="910376"/>
                    </a:cubicBezTo>
                    <a:cubicBezTo>
                      <a:pt x="261400" y="908727"/>
                      <a:pt x="259794" y="905959"/>
                      <a:pt x="259626" y="902929"/>
                    </a:cubicBezTo>
                    <a:lnTo>
                      <a:pt x="253927" y="799845"/>
                    </a:lnTo>
                    <a:cubicBezTo>
                      <a:pt x="253528" y="792624"/>
                      <a:pt x="247413" y="787057"/>
                      <a:pt x="240186" y="787335"/>
                    </a:cubicBezTo>
                    <a:lnTo>
                      <a:pt x="118603" y="792028"/>
                    </a:lnTo>
                    <a:cubicBezTo>
                      <a:pt x="115712" y="792139"/>
                      <a:pt x="112958" y="790793"/>
                      <a:pt x="111271" y="788443"/>
                    </a:cubicBezTo>
                    <a:cubicBezTo>
                      <a:pt x="109583" y="786094"/>
                      <a:pt x="109187" y="783054"/>
                      <a:pt x="110215" y="780350"/>
                    </a:cubicBezTo>
                    <a:lnTo>
                      <a:pt x="147610" y="682066"/>
                    </a:lnTo>
                    <a:cubicBezTo>
                      <a:pt x="148806" y="678924"/>
                      <a:pt x="148637" y="675426"/>
                      <a:pt x="147144" y="672413"/>
                    </a:cubicBezTo>
                    <a:cubicBezTo>
                      <a:pt x="145652" y="669401"/>
                      <a:pt x="142970" y="667148"/>
                      <a:pt x="139746" y="666196"/>
                    </a:cubicBezTo>
                    <a:lnTo>
                      <a:pt x="24732" y="632239"/>
                    </a:lnTo>
                    <a:cubicBezTo>
                      <a:pt x="22066" y="631452"/>
                      <a:pt x="20000" y="629336"/>
                      <a:pt x="19276" y="626651"/>
                    </a:cubicBezTo>
                    <a:cubicBezTo>
                      <a:pt x="18553" y="623967"/>
                      <a:pt x="19276" y="621099"/>
                      <a:pt x="21186" y="619078"/>
                    </a:cubicBezTo>
                    <a:lnTo>
                      <a:pt x="97444" y="538401"/>
                    </a:lnTo>
                    <a:cubicBezTo>
                      <a:pt x="99708" y="536006"/>
                      <a:pt x="100833" y="532752"/>
                      <a:pt x="100531" y="529470"/>
                    </a:cubicBezTo>
                    <a:cubicBezTo>
                      <a:pt x="100230" y="526187"/>
                      <a:pt x="98531" y="523193"/>
                      <a:pt x="95868" y="521250"/>
                    </a:cubicBezTo>
                    <a:lnTo>
                      <a:pt x="3439" y="453824"/>
                    </a:lnTo>
                    <a:cubicBezTo>
                      <a:pt x="1214" y="452201"/>
                      <a:pt x="0" y="449531"/>
                      <a:pt x="241" y="446787"/>
                    </a:cubicBezTo>
                    <a:cubicBezTo>
                      <a:pt x="482" y="444042"/>
                      <a:pt x="2141" y="441624"/>
                      <a:pt x="4615" y="440413"/>
                    </a:cubicBezTo>
                    <a:lnTo>
                      <a:pt x="110150" y="388738"/>
                    </a:lnTo>
                    <a:cubicBezTo>
                      <a:pt x="113131" y="387278"/>
                      <a:pt x="115351" y="384619"/>
                      <a:pt x="116253" y="381424"/>
                    </a:cubicBezTo>
                    <a:cubicBezTo>
                      <a:pt x="117156" y="378230"/>
                      <a:pt x="116656" y="374803"/>
                      <a:pt x="114879" y="371999"/>
                    </a:cubicBezTo>
                    <a:lnTo>
                      <a:pt x="57197" y="280960"/>
                    </a:lnTo>
                    <a:cubicBezTo>
                      <a:pt x="55683" y="278571"/>
                      <a:pt x="55498" y="275573"/>
                      <a:pt x="56706" y="273016"/>
                    </a:cubicBezTo>
                    <a:cubicBezTo>
                      <a:pt x="57914" y="270458"/>
                      <a:pt x="60348" y="268697"/>
                      <a:pt x="63155" y="268350"/>
                    </a:cubicBezTo>
                    <a:lnTo>
                      <a:pt x="183598" y="253426"/>
                    </a:lnTo>
                    <a:cubicBezTo>
                      <a:pt x="186989" y="253006"/>
                      <a:pt x="190065" y="251228"/>
                      <a:pt x="192122" y="248499"/>
                    </a:cubicBezTo>
                    <a:cubicBezTo>
                      <a:pt x="194178" y="245771"/>
                      <a:pt x="195040" y="242325"/>
                      <a:pt x="194510" y="238949"/>
                    </a:cubicBezTo>
                    <a:lnTo>
                      <a:pt x="178448" y="136640"/>
                    </a:lnTo>
                    <a:cubicBezTo>
                      <a:pt x="177988" y="133711"/>
                      <a:pt x="178992" y="130742"/>
                      <a:pt x="181136" y="128694"/>
                    </a:cubicBezTo>
                    <a:cubicBezTo>
                      <a:pt x="183279" y="126645"/>
                      <a:pt x="186291" y="125776"/>
                      <a:pt x="189196" y="126368"/>
                    </a:cubicBezTo>
                    <a:lnTo>
                      <a:pt x="307574" y="150491"/>
                    </a:lnTo>
                    <a:cubicBezTo>
                      <a:pt x="314755" y="151954"/>
                      <a:pt x="321837" y="147589"/>
                      <a:pt x="323757" y="140516"/>
                    </a:cubicBezTo>
                    <a:lnTo>
                      <a:pt x="351066" y="39908"/>
                    </a:lnTo>
                    <a:cubicBezTo>
                      <a:pt x="351876" y="36923"/>
                      <a:pt x="354036" y="34490"/>
                      <a:pt x="356903" y="33331"/>
                    </a:cubicBezTo>
                    <a:cubicBezTo>
                      <a:pt x="359771" y="32173"/>
                      <a:pt x="363015" y="32423"/>
                      <a:pt x="365671" y="34007"/>
                    </a:cubicBezTo>
                    <a:lnTo>
                      <a:pt x="465376" y="93478"/>
                    </a:lnTo>
                    <a:cubicBezTo>
                      <a:pt x="471777" y="97296"/>
                      <a:pt x="480017" y="95769"/>
                      <a:pt x="484625" y="89912"/>
                    </a:cubicBezTo>
                    <a:lnTo>
                      <a:pt x="552278" y="3913"/>
                    </a:lnTo>
                    <a:cubicBezTo>
                      <a:pt x="554222" y="1443"/>
                      <a:pt x="557192" y="0"/>
                      <a:pt x="560336" y="0"/>
                    </a:cubicBezTo>
                    <a:cubicBezTo>
                      <a:pt x="563479" y="0"/>
                      <a:pt x="566449" y="1443"/>
                      <a:pt x="568393" y="3913"/>
                    </a:cubicBezTo>
                    <a:close/>
                  </a:path>
                </a:pathLst>
              </a:custGeom>
              <a:solidFill>
                <a:srgbClr val="0090C6"/>
              </a:solidFill>
              <a:ln w="9525" cap="sq">
                <a:solidFill>
                  <a:srgbClr val="000000"/>
                </a:solidFill>
                <a:prstDash val="solid"/>
                <a:miter/>
              </a:ln>
            </p:spPr>
          </p:sp>
          <p:sp>
            <p:nvSpPr>
              <p:cNvPr id="19" name="TextBox 19"/>
              <p:cNvSpPr txBox="1"/>
              <p:nvPr/>
            </p:nvSpPr>
            <p:spPr>
              <a:xfrm>
                <a:off x="177320" y="154444"/>
                <a:ext cx="780209" cy="679556"/>
              </a:xfrm>
              <a:prstGeom prst="rect">
                <a:avLst/>
              </a:prstGeom>
            </p:spPr>
            <p:txBody>
              <a:bodyPr lIns="50800" tIns="50800" rIns="50800" bIns="50800" rtlCol="0" anchor="ctr"/>
              <a:lstStyle/>
              <a:p>
                <a:pPr marL="0" lvl="0" indent="0" algn="ctr">
                  <a:lnSpc>
                    <a:spcPts val="2999"/>
                  </a:lnSpc>
                  <a:spcBef>
                    <a:spcPct val="0"/>
                  </a:spcBef>
                </a:pPr>
                <a:endParaRPr/>
              </a:p>
            </p:txBody>
          </p:sp>
        </p:grpSp>
        <p:sp>
          <p:nvSpPr>
            <p:cNvPr id="20" name="TextBox 20"/>
            <p:cNvSpPr txBox="1"/>
            <p:nvPr/>
          </p:nvSpPr>
          <p:spPr>
            <a:xfrm>
              <a:off x="276189" y="1106519"/>
              <a:ext cx="3408155" cy="1303230"/>
            </a:xfrm>
            <a:prstGeom prst="rect">
              <a:avLst/>
            </a:prstGeom>
          </p:spPr>
          <p:txBody>
            <a:bodyPr lIns="0" tIns="0" rIns="0" bIns="0" rtlCol="0" anchor="t">
              <a:spAutoFit/>
            </a:bodyPr>
            <a:lstStyle/>
            <a:p>
              <a:pPr algn="ctr">
                <a:lnSpc>
                  <a:spcPts val="3699"/>
                </a:lnSpc>
              </a:pPr>
              <a:r>
                <a:rPr lang="en-US" sz="3699" b="1">
                  <a:solidFill>
                    <a:srgbClr val="FFFFFF"/>
                  </a:solidFill>
                  <a:latin typeface="Open Sauce Bold"/>
                  <a:ea typeface="Open Sauce Bold"/>
                  <a:cs typeface="Open Sauce Bold"/>
                  <a:sym typeface="Open Sauce Bold"/>
                </a:rPr>
                <a:t>BOOK </a:t>
              </a:r>
            </a:p>
            <a:p>
              <a:pPr algn="ctr">
                <a:lnSpc>
                  <a:spcPts val="3699"/>
                </a:lnSpc>
              </a:pPr>
              <a:r>
                <a:rPr lang="en-US" sz="3699" b="1">
                  <a:solidFill>
                    <a:srgbClr val="FFFFFF"/>
                  </a:solidFill>
                  <a:latin typeface="Open Sauce Bold"/>
                  <a:ea typeface="Open Sauce Bold"/>
                  <a:cs typeface="Open Sauce Bold"/>
                  <a:sym typeface="Open Sauce Bold"/>
                </a:rPr>
                <a:t>NOW</a:t>
              </a:r>
            </a:p>
          </p:txBody>
        </p:sp>
      </p:grpSp>
      <p:grpSp>
        <p:nvGrpSpPr>
          <p:cNvPr id="21" name="Group 21"/>
          <p:cNvGrpSpPr/>
          <p:nvPr/>
        </p:nvGrpSpPr>
        <p:grpSpPr>
          <a:xfrm>
            <a:off x="7243103" y="5173461"/>
            <a:ext cx="4331842" cy="1309948"/>
            <a:chOff x="0" y="0"/>
            <a:chExt cx="1157883" cy="350143"/>
          </a:xfrm>
        </p:grpSpPr>
        <p:sp>
          <p:nvSpPr>
            <p:cNvPr id="22" name="Freeform 22"/>
            <p:cNvSpPr/>
            <p:nvPr/>
          </p:nvSpPr>
          <p:spPr>
            <a:xfrm>
              <a:off x="0" y="0"/>
              <a:ext cx="1146253" cy="350143"/>
            </a:xfrm>
            <a:custGeom>
              <a:avLst/>
              <a:gdLst/>
              <a:ahLst/>
              <a:cxnLst/>
              <a:rect l="l" t="t" r="r" b="b"/>
              <a:pathLst>
                <a:path w="1146253" h="350143">
                  <a:moveTo>
                    <a:pt x="175072" y="0"/>
                  </a:moveTo>
                  <a:lnTo>
                    <a:pt x="971181" y="0"/>
                  </a:lnTo>
                  <a:cubicBezTo>
                    <a:pt x="1067871" y="0"/>
                    <a:pt x="1146253" y="78382"/>
                    <a:pt x="1146253" y="175072"/>
                  </a:cubicBezTo>
                  <a:lnTo>
                    <a:pt x="1146253" y="175072"/>
                  </a:lnTo>
                  <a:cubicBezTo>
                    <a:pt x="1146253" y="271761"/>
                    <a:pt x="1067871" y="350143"/>
                    <a:pt x="971181" y="350143"/>
                  </a:cubicBezTo>
                  <a:lnTo>
                    <a:pt x="175072" y="350143"/>
                  </a:lnTo>
                  <a:cubicBezTo>
                    <a:pt x="78382" y="350143"/>
                    <a:pt x="0" y="271761"/>
                    <a:pt x="0" y="175072"/>
                  </a:cubicBezTo>
                  <a:lnTo>
                    <a:pt x="0" y="175072"/>
                  </a:lnTo>
                  <a:cubicBezTo>
                    <a:pt x="0" y="78382"/>
                    <a:pt x="78382" y="0"/>
                    <a:pt x="175072" y="0"/>
                  </a:cubicBezTo>
                  <a:close/>
                </a:path>
              </a:pathLst>
            </a:custGeom>
            <a:gradFill rotWithShape="1">
              <a:gsLst>
                <a:gs pos="0">
                  <a:srgbClr val="DDEDFF">
                    <a:alpha val="72500"/>
                  </a:srgbClr>
                </a:gs>
                <a:gs pos="100000">
                  <a:srgbClr val="06A5F4">
                    <a:alpha val="91500"/>
                  </a:srgbClr>
                </a:gs>
              </a:gsLst>
              <a:lin ang="0"/>
            </a:gradFill>
            <a:ln w="9525" cap="rnd">
              <a:solidFill>
                <a:srgbClr val="000000"/>
              </a:solidFill>
              <a:prstDash val="solid"/>
              <a:round/>
            </a:ln>
          </p:spPr>
        </p:sp>
        <p:sp>
          <p:nvSpPr>
            <p:cNvPr id="23" name="TextBox 23"/>
            <p:cNvSpPr txBox="1"/>
            <p:nvPr/>
          </p:nvSpPr>
          <p:spPr>
            <a:xfrm>
              <a:off x="11630" y="49277"/>
              <a:ext cx="1146253" cy="197743"/>
            </a:xfrm>
            <a:prstGeom prst="rect">
              <a:avLst/>
            </a:prstGeom>
          </p:spPr>
          <p:txBody>
            <a:bodyPr lIns="50800" tIns="50800" rIns="50800" bIns="50800" rtlCol="0" anchor="t"/>
            <a:lstStyle/>
            <a:p>
              <a:pPr marL="0" lvl="0" indent="0" algn="ctr">
                <a:lnSpc>
                  <a:spcPts val="6555"/>
                </a:lnSpc>
                <a:spcBef>
                  <a:spcPct val="0"/>
                </a:spcBef>
              </a:pPr>
              <a:r>
                <a:rPr lang="en-US" sz="6900" dirty="0">
                  <a:solidFill>
                    <a:srgbClr val="000000"/>
                  </a:solidFill>
                  <a:latin typeface="Bernoru"/>
                  <a:ea typeface="Bernoru"/>
                  <a:cs typeface="Bernoru"/>
                  <a:sym typeface="Bernoru"/>
                </a:rPr>
                <a:t>Options</a:t>
              </a:r>
            </a:p>
          </p:txBody>
        </p:sp>
      </p:grpSp>
      <p:sp>
        <p:nvSpPr>
          <p:cNvPr id="24" name="Freeform 24"/>
          <p:cNvSpPr/>
          <p:nvPr/>
        </p:nvSpPr>
        <p:spPr>
          <a:xfrm>
            <a:off x="11170864" y="5974162"/>
            <a:ext cx="721144" cy="738687"/>
          </a:xfrm>
          <a:custGeom>
            <a:avLst/>
            <a:gdLst/>
            <a:ahLst/>
            <a:cxnLst/>
            <a:rect l="l" t="t" r="r" b="b"/>
            <a:pathLst>
              <a:path w="721144" h="738687">
                <a:moveTo>
                  <a:pt x="0" y="0"/>
                </a:moveTo>
                <a:lnTo>
                  <a:pt x="721143" y="0"/>
                </a:lnTo>
                <a:lnTo>
                  <a:pt x="721143" y="738688"/>
                </a:lnTo>
                <a:lnTo>
                  <a:pt x="0" y="738688"/>
                </a:lnTo>
                <a:lnTo>
                  <a:pt x="0" y="0"/>
                </a:lnTo>
                <a:close/>
              </a:path>
            </a:pathLst>
          </a:custGeom>
          <a:blipFill>
            <a:blip r:embed="rId8" cstate="print">
              <a:extLst>
                <a:ext uri="{96DAC541-7B7A-43D3-8B79-37D633B846F1}">
                  <asvg:svgBlip xmlns:asvg="http://schemas.microsoft.com/office/drawing/2016/SVG/main" xmlns="" r:embed="rId9"/>
                </a:ext>
              </a:extLst>
            </a:blip>
            <a:stretch>
              <a:fillRect/>
            </a:stretch>
          </a:blipFill>
        </p:spPr>
      </p:sp>
      <p:sp>
        <p:nvSpPr>
          <p:cNvPr id="25" name="Freeform 25"/>
          <p:cNvSpPr/>
          <p:nvPr/>
        </p:nvSpPr>
        <p:spPr>
          <a:xfrm>
            <a:off x="140996" y="0"/>
            <a:ext cx="3602542" cy="2781162"/>
          </a:xfrm>
          <a:custGeom>
            <a:avLst/>
            <a:gdLst/>
            <a:ahLst/>
            <a:cxnLst/>
            <a:rect l="l" t="t" r="r" b="b"/>
            <a:pathLst>
              <a:path w="3602542" h="2781162">
                <a:moveTo>
                  <a:pt x="0" y="0"/>
                </a:moveTo>
                <a:lnTo>
                  <a:pt x="3602542" y="0"/>
                </a:lnTo>
                <a:lnTo>
                  <a:pt x="3602542" y="2781162"/>
                </a:lnTo>
                <a:lnTo>
                  <a:pt x="0" y="2781162"/>
                </a:lnTo>
                <a:lnTo>
                  <a:pt x="0" y="0"/>
                </a:lnTo>
                <a:close/>
              </a:path>
            </a:pathLst>
          </a:custGeom>
          <a:blipFill>
            <a:blip r:embed="rId10"/>
            <a:stretch>
              <a:fillRect/>
            </a:stretch>
          </a:blipFill>
        </p:spPr>
      </p:sp>
      <p:sp>
        <p:nvSpPr>
          <p:cNvPr id="26" name="TextBox 26"/>
          <p:cNvSpPr txBox="1"/>
          <p:nvPr/>
        </p:nvSpPr>
        <p:spPr>
          <a:xfrm>
            <a:off x="342038" y="6760475"/>
            <a:ext cx="16871881" cy="3108224"/>
          </a:xfrm>
          <a:prstGeom prst="rect">
            <a:avLst/>
          </a:prstGeom>
        </p:spPr>
        <p:txBody>
          <a:bodyPr lIns="0" tIns="0" rIns="0" bIns="0" rtlCol="0" anchor="t">
            <a:spAutoFit/>
          </a:bodyPr>
          <a:lstStyle/>
          <a:p>
            <a:pPr marL="637248" lvl="1" indent="-318624" algn="l">
              <a:lnSpc>
                <a:spcPts val="5017"/>
              </a:lnSpc>
              <a:buFont typeface="Arial"/>
              <a:buChar char="•"/>
            </a:pPr>
            <a:r>
              <a:rPr lang="en-US" sz="2951" b="1">
                <a:solidFill>
                  <a:srgbClr val="0090C6"/>
                </a:solidFill>
                <a:latin typeface="Open Sauce Bold"/>
                <a:ea typeface="Open Sauce Bold"/>
                <a:cs typeface="Open Sauce Bold"/>
                <a:sym typeface="Open Sauce Bold"/>
              </a:rPr>
              <a:t>Mirse Azul (26ft): </a:t>
            </a:r>
            <a:r>
              <a:rPr lang="en-US" sz="2951" b="1">
                <a:solidFill>
                  <a:srgbClr val="000000"/>
                </a:solidFill>
                <a:latin typeface="Open Sauce Bold"/>
                <a:ea typeface="Open Sauce Bold"/>
                <a:cs typeface="Open Sauce Bold"/>
                <a:sym typeface="Open Sauce Bold"/>
              </a:rPr>
              <a:t>$950 (full-day offshore/inshore), $700 (half-day inshore).</a:t>
            </a:r>
          </a:p>
          <a:p>
            <a:pPr marL="637248" lvl="1" indent="-318624" algn="l">
              <a:lnSpc>
                <a:spcPts val="5017"/>
              </a:lnSpc>
              <a:buFont typeface="Arial"/>
              <a:buChar char="•"/>
            </a:pPr>
            <a:r>
              <a:rPr lang="en-US" sz="2951" b="1">
                <a:solidFill>
                  <a:srgbClr val="0090C6"/>
                </a:solidFill>
                <a:latin typeface="Open Sauce Bold"/>
                <a:ea typeface="Open Sauce Bold"/>
                <a:cs typeface="Open Sauce Bold"/>
                <a:sym typeface="Open Sauce Bold"/>
              </a:rPr>
              <a:t>Moon Phases (28ft): </a:t>
            </a:r>
            <a:r>
              <a:rPr lang="en-US" sz="2951" b="1">
                <a:solidFill>
                  <a:srgbClr val="000000"/>
                </a:solidFill>
                <a:latin typeface="Open Sauce Bold"/>
                <a:ea typeface="Open Sauce Bold"/>
                <a:cs typeface="Open Sauce Bold"/>
                <a:sym typeface="Open Sauce Bold"/>
              </a:rPr>
              <a:t>$1,050 (full-day), $800 (half-day).</a:t>
            </a:r>
          </a:p>
          <a:p>
            <a:pPr marL="637248" lvl="1" indent="-318624" algn="l">
              <a:lnSpc>
                <a:spcPts val="5017"/>
              </a:lnSpc>
              <a:buFont typeface="Arial"/>
              <a:buChar char="•"/>
            </a:pPr>
            <a:r>
              <a:rPr lang="en-US" sz="2951" b="1">
                <a:solidFill>
                  <a:srgbClr val="0090C6"/>
                </a:solidFill>
                <a:latin typeface="Open Sauce Bold"/>
                <a:ea typeface="Open Sauce Bold"/>
                <a:cs typeface="Open Sauce Bold"/>
                <a:sym typeface="Open Sauce Bold"/>
              </a:rPr>
              <a:t>COW BOY (30FT): </a:t>
            </a:r>
            <a:r>
              <a:rPr lang="en-US" sz="2951" b="1">
                <a:solidFill>
                  <a:srgbClr val="000000"/>
                </a:solidFill>
                <a:latin typeface="Open Sauce Bold"/>
                <a:ea typeface="Open Sauce Bold"/>
                <a:cs typeface="Open Sauce Bold"/>
                <a:sym typeface="Open Sauce Bold"/>
              </a:rPr>
              <a:t>$1250 (Offshore or Inshore) (full-day), $800 (Inshore) (half-day).</a:t>
            </a:r>
          </a:p>
          <a:p>
            <a:pPr marL="637248" lvl="1" indent="-318624" algn="l">
              <a:lnSpc>
                <a:spcPts val="5017"/>
              </a:lnSpc>
              <a:buFont typeface="Arial"/>
              <a:buChar char="•"/>
            </a:pPr>
            <a:r>
              <a:rPr lang="en-US" sz="2951" b="1">
                <a:solidFill>
                  <a:srgbClr val="0090C6"/>
                </a:solidFill>
                <a:latin typeface="Open Sauce Bold"/>
                <a:ea typeface="Open Sauce Bold"/>
                <a:cs typeface="Open Sauce Bold"/>
                <a:sym typeface="Open Sauce Bold"/>
              </a:rPr>
              <a:t>Swordfish (31ft): </a:t>
            </a:r>
            <a:r>
              <a:rPr lang="en-US" sz="2951" b="1">
                <a:solidFill>
                  <a:srgbClr val="000000"/>
                </a:solidFill>
                <a:latin typeface="Open Sauce Bold"/>
                <a:ea typeface="Open Sauce Bold"/>
                <a:cs typeface="Open Sauce Bold"/>
                <a:sym typeface="Open Sauce Bold"/>
              </a:rPr>
              <a:t>$1,600 (full-day), $900 (half-day).Transportation</a:t>
            </a:r>
          </a:p>
          <a:p>
            <a:pPr marL="637248" lvl="1" indent="-318624" algn="l">
              <a:lnSpc>
                <a:spcPts val="5017"/>
              </a:lnSpc>
              <a:buFont typeface="Arial"/>
              <a:buChar char="•"/>
            </a:pPr>
            <a:r>
              <a:rPr lang="en-US" sz="2951" b="1">
                <a:solidFill>
                  <a:srgbClr val="0090C6"/>
                </a:solidFill>
                <a:latin typeface="Open Sauce Bold"/>
                <a:ea typeface="Open Sauce Bold"/>
                <a:cs typeface="Open Sauce Bold"/>
                <a:sym typeface="Open Sauce Bold"/>
              </a:rPr>
              <a:t>Ravem (35ft): </a:t>
            </a:r>
            <a:r>
              <a:rPr lang="en-US" sz="2951" b="1">
                <a:solidFill>
                  <a:srgbClr val="000000"/>
                </a:solidFill>
                <a:latin typeface="Open Sauce Bold"/>
                <a:ea typeface="Open Sauce Bold"/>
                <a:cs typeface="Open Sauce Bold"/>
                <a:sym typeface="Open Sauce Bold"/>
              </a:rPr>
              <a:t>$1,900 (full-day), $1,300 (half-day).</a:t>
            </a:r>
          </a:p>
        </p:txBody>
      </p:sp>
      <p:sp>
        <p:nvSpPr>
          <p:cNvPr id="27" name="TextBox 27"/>
          <p:cNvSpPr txBox="1"/>
          <p:nvPr/>
        </p:nvSpPr>
        <p:spPr>
          <a:xfrm>
            <a:off x="342038" y="5449525"/>
            <a:ext cx="6803000" cy="900695"/>
          </a:xfrm>
          <a:prstGeom prst="rect">
            <a:avLst/>
          </a:prstGeom>
        </p:spPr>
        <p:txBody>
          <a:bodyPr lIns="0" tIns="0" rIns="0" bIns="0" rtlCol="0" anchor="t">
            <a:spAutoFit/>
          </a:bodyPr>
          <a:lstStyle/>
          <a:p>
            <a:pPr marL="0" lvl="0" indent="0" algn="ctr">
              <a:lnSpc>
                <a:spcPts val="6512"/>
              </a:lnSpc>
              <a:spcBef>
                <a:spcPct val="0"/>
              </a:spcBef>
            </a:pPr>
            <a:r>
              <a:rPr lang="en-US" sz="6855">
                <a:solidFill>
                  <a:srgbClr val="000000"/>
                </a:solidFill>
                <a:latin typeface="Bernoru"/>
                <a:ea typeface="Bernoru"/>
                <a:cs typeface="Bernoru"/>
                <a:sym typeface="Bernoru"/>
              </a:rPr>
              <a:t>Charter Boat </a:t>
            </a:r>
          </a:p>
        </p:txBody>
      </p:sp>
      <p:sp>
        <p:nvSpPr>
          <p:cNvPr id="28" name="TextBox 28"/>
          <p:cNvSpPr txBox="1"/>
          <p:nvPr/>
        </p:nvSpPr>
        <p:spPr>
          <a:xfrm rot="-5400000">
            <a:off x="14302498" y="5732880"/>
            <a:ext cx="7119829" cy="482564"/>
          </a:xfrm>
          <a:prstGeom prst="rect">
            <a:avLst/>
          </a:prstGeom>
        </p:spPr>
        <p:txBody>
          <a:bodyPr lIns="0" tIns="0" rIns="0" bIns="0" rtlCol="0" anchor="t">
            <a:spAutoFit/>
          </a:bodyPr>
          <a:lstStyle/>
          <a:p>
            <a:pPr algn="ctr">
              <a:lnSpc>
                <a:spcPts val="3823"/>
              </a:lnSpc>
            </a:pPr>
            <a:r>
              <a:rPr lang="en-US" sz="2731">
                <a:solidFill>
                  <a:srgbClr val="000000"/>
                </a:solidFill>
                <a:latin typeface="Bernoru"/>
                <a:ea typeface="Bernoru"/>
                <a:cs typeface="Bernoru"/>
                <a:sym typeface="Bernoru"/>
              </a:rPr>
              <a:t>papagayofishingcharters.com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9577805" y="120866"/>
            <a:ext cx="8586370" cy="10042309"/>
            <a:chOff x="0" y="0"/>
            <a:chExt cx="807358" cy="944257"/>
          </a:xfrm>
        </p:grpSpPr>
        <p:sp>
          <p:nvSpPr>
            <p:cNvPr id="4" name="Freeform 4"/>
            <p:cNvSpPr/>
            <p:nvPr/>
          </p:nvSpPr>
          <p:spPr>
            <a:xfrm>
              <a:off x="0" y="0"/>
              <a:ext cx="807358" cy="944257"/>
            </a:xfrm>
            <a:custGeom>
              <a:avLst/>
              <a:gdLst/>
              <a:ahLst/>
              <a:cxnLst/>
              <a:rect l="l" t="t" r="r" b="b"/>
              <a:pathLst>
                <a:path w="807358" h="944257">
                  <a:moveTo>
                    <a:pt x="27050" y="0"/>
                  </a:moveTo>
                  <a:lnTo>
                    <a:pt x="780309" y="0"/>
                  </a:lnTo>
                  <a:cubicBezTo>
                    <a:pt x="795248" y="0"/>
                    <a:pt x="807358" y="12111"/>
                    <a:pt x="807358" y="27050"/>
                  </a:cubicBezTo>
                  <a:lnTo>
                    <a:pt x="807358" y="917207"/>
                  </a:lnTo>
                  <a:cubicBezTo>
                    <a:pt x="807358" y="932147"/>
                    <a:pt x="795248" y="944257"/>
                    <a:pt x="780309" y="944257"/>
                  </a:cubicBezTo>
                  <a:lnTo>
                    <a:pt x="27050" y="944257"/>
                  </a:lnTo>
                  <a:cubicBezTo>
                    <a:pt x="12111" y="944257"/>
                    <a:pt x="0" y="932147"/>
                    <a:pt x="0" y="917207"/>
                  </a:cubicBezTo>
                  <a:lnTo>
                    <a:pt x="0" y="27050"/>
                  </a:lnTo>
                  <a:cubicBezTo>
                    <a:pt x="0" y="12111"/>
                    <a:pt x="12111" y="0"/>
                    <a:pt x="27050" y="0"/>
                  </a:cubicBezTo>
                  <a:close/>
                </a:path>
              </a:pathLst>
            </a:custGeom>
            <a:blipFill>
              <a:blip r:embed="rId3"/>
              <a:stretch>
                <a:fillRect l="-28065" r="-28065"/>
              </a:stretch>
            </a:blipFill>
            <a:ln w="9525" cap="rnd">
              <a:solidFill>
                <a:srgbClr val="000000"/>
              </a:solidFill>
              <a:prstDash val="solid"/>
              <a:round/>
            </a:ln>
          </p:spPr>
        </p:sp>
      </p:grpSp>
      <p:grpSp>
        <p:nvGrpSpPr>
          <p:cNvPr id="5" name="Group 5"/>
          <p:cNvGrpSpPr/>
          <p:nvPr/>
        </p:nvGrpSpPr>
        <p:grpSpPr>
          <a:xfrm>
            <a:off x="3323978" y="5943122"/>
            <a:ext cx="12297822" cy="3924784"/>
            <a:chOff x="0" y="0"/>
            <a:chExt cx="3060521" cy="976749"/>
          </a:xfrm>
        </p:grpSpPr>
        <p:sp>
          <p:nvSpPr>
            <p:cNvPr id="6" name="Freeform 6"/>
            <p:cNvSpPr/>
            <p:nvPr/>
          </p:nvSpPr>
          <p:spPr>
            <a:xfrm>
              <a:off x="0" y="0"/>
              <a:ext cx="3060521" cy="976749"/>
            </a:xfrm>
            <a:custGeom>
              <a:avLst/>
              <a:gdLst/>
              <a:ahLst/>
              <a:cxnLst/>
              <a:rect l="l" t="t" r="r" b="b"/>
              <a:pathLst>
                <a:path w="3060521" h="976749">
                  <a:moveTo>
                    <a:pt x="18886" y="0"/>
                  </a:moveTo>
                  <a:lnTo>
                    <a:pt x="3041635" y="0"/>
                  </a:lnTo>
                  <a:cubicBezTo>
                    <a:pt x="3052065" y="0"/>
                    <a:pt x="3060521" y="8456"/>
                    <a:pt x="3060521" y="18886"/>
                  </a:cubicBezTo>
                  <a:lnTo>
                    <a:pt x="3060521" y="957863"/>
                  </a:lnTo>
                  <a:cubicBezTo>
                    <a:pt x="3060521" y="968293"/>
                    <a:pt x="3052065" y="976749"/>
                    <a:pt x="3041635" y="976749"/>
                  </a:cubicBezTo>
                  <a:lnTo>
                    <a:pt x="18886" y="976749"/>
                  </a:lnTo>
                  <a:cubicBezTo>
                    <a:pt x="8456" y="976749"/>
                    <a:pt x="0" y="968293"/>
                    <a:pt x="0" y="957863"/>
                  </a:cubicBezTo>
                  <a:lnTo>
                    <a:pt x="0" y="18886"/>
                  </a:lnTo>
                  <a:cubicBezTo>
                    <a:pt x="0" y="8456"/>
                    <a:pt x="8456" y="0"/>
                    <a:pt x="18886" y="0"/>
                  </a:cubicBezTo>
                  <a:close/>
                </a:path>
              </a:pathLst>
            </a:custGeom>
            <a:solidFill>
              <a:srgbClr val="FFFFFF"/>
            </a:solidFill>
            <a:ln w="9525" cap="rnd">
              <a:solidFill>
                <a:srgbClr val="000000"/>
              </a:solidFill>
              <a:prstDash val="solid"/>
              <a:round/>
            </a:ln>
          </p:spPr>
        </p:sp>
        <p:sp>
          <p:nvSpPr>
            <p:cNvPr id="7" name="TextBox 7"/>
            <p:cNvSpPr txBox="1"/>
            <p:nvPr/>
          </p:nvSpPr>
          <p:spPr>
            <a:xfrm>
              <a:off x="0" y="-66675"/>
              <a:ext cx="3060521" cy="1043424"/>
            </a:xfrm>
            <a:prstGeom prst="rect">
              <a:avLst/>
            </a:prstGeom>
          </p:spPr>
          <p:txBody>
            <a:bodyPr lIns="50724" tIns="50724" rIns="50724" bIns="50724" rtlCol="0" anchor="ctr"/>
            <a:lstStyle/>
            <a:p>
              <a:pPr marL="0" lvl="1" indent="0" algn="ctr">
                <a:lnSpc>
                  <a:spcPts val="3919"/>
                </a:lnSpc>
                <a:spcBef>
                  <a:spcPct val="0"/>
                </a:spcBef>
              </a:pPr>
              <a:endParaRPr/>
            </a:p>
          </p:txBody>
        </p:sp>
      </p:grpSp>
      <p:grpSp>
        <p:nvGrpSpPr>
          <p:cNvPr id="8" name="Group 8"/>
          <p:cNvGrpSpPr/>
          <p:nvPr/>
        </p:nvGrpSpPr>
        <p:grpSpPr>
          <a:xfrm>
            <a:off x="291373" y="1435247"/>
            <a:ext cx="6130960" cy="1309948"/>
            <a:chOff x="0" y="0"/>
            <a:chExt cx="1638779" cy="350143"/>
          </a:xfrm>
        </p:grpSpPr>
        <p:sp>
          <p:nvSpPr>
            <p:cNvPr id="9" name="Freeform 9"/>
            <p:cNvSpPr/>
            <p:nvPr/>
          </p:nvSpPr>
          <p:spPr>
            <a:xfrm>
              <a:off x="0" y="0"/>
              <a:ext cx="1621204" cy="350143"/>
            </a:xfrm>
            <a:custGeom>
              <a:avLst/>
              <a:gdLst/>
              <a:ahLst/>
              <a:cxnLst/>
              <a:rect l="l" t="t" r="r" b="b"/>
              <a:pathLst>
                <a:path w="1621204" h="350143">
                  <a:moveTo>
                    <a:pt x="127645" y="0"/>
                  </a:moveTo>
                  <a:lnTo>
                    <a:pt x="1493560" y="0"/>
                  </a:lnTo>
                  <a:cubicBezTo>
                    <a:pt x="1564056" y="0"/>
                    <a:pt x="1621204" y="57148"/>
                    <a:pt x="1621204" y="127645"/>
                  </a:cubicBezTo>
                  <a:lnTo>
                    <a:pt x="1621204" y="222499"/>
                  </a:lnTo>
                  <a:cubicBezTo>
                    <a:pt x="1621204" y="292995"/>
                    <a:pt x="1564056" y="350143"/>
                    <a:pt x="1493560" y="350143"/>
                  </a:cubicBezTo>
                  <a:lnTo>
                    <a:pt x="127645" y="350143"/>
                  </a:lnTo>
                  <a:cubicBezTo>
                    <a:pt x="57148" y="350143"/>
                    <a:pt x="0" y="292995"/>
                    <a:pt x="0" y="222499"/>
                  </a:cubicBezTo>
                  <a:lnTo>
                    <a:pt x="0" y="127645"/>
                  </a:lnTo>
                  <a:cubicBezTo>
                    <a:pt x="0" y="57148"/>
                    <a:pt x="57148" y="0"/>
                    <a:pt x="127645" y="0"/>
                  </a:cubicBezTo>
                  <a:close/>
                </a:path>
              </a:pathLst>
            </a:custGeom>
            <a:gradFill rotWithShape="1">
              <a:gsLst>
                <a:gs pos="0">
                  <a:srgbClr val="DDEDFF">
                    <a:alpha val="72500"/>
                  </a:srgbClr>
                </a:gs>
                <a:gs pos="100000">
                  <a:srgbClr val="06A5F4">
                    <a:alpha val="91500"/>
                  </a:srgbClr>
                </a:gs>
              </a:gsLst>
              <a:lin ang="0"/>
            </a:gradFill>
            <a:ln w="9525" cap="rnd">
              <a:solidFill>
                <a:srgbClr val="000000"/>
              </a:solidFill>
              <a:prstDash val="solid"/>
              <a:round/>
            </a:ln>
          </p:spPr>
        </p:sp>
        <p:sp>
          <p:nvSpPr>
            <p:cNvPr id="10" name="TextBox 10"/>
            <p:cNvSpPr txBox="1"/>
            <p:nvPr/>
          </p:nvSpPr>
          <p:spPr>
            <a:xfrm>
              <a:off x="17575" y="55542"/>
              <a:ext cx="1621204" cy="197743"/>
            </a:xfrm>
            <a:prstGeom prst="rect">
              <a:avLst/>
            </a:prstGeom>
          </p:spPr>
          <p:txBody>
            <a:bodyPr lIns="50800" tIns="50800" rIns="50800" bIns="50800" rtlCol="0" anchor="t"/>
            <a:lstStyle/>
            <a:p>
              <a:pPr marL="0" lvl="0" indent="0" algn="ctr">
                <a:lnSpc>
                  <a:spcPts val="6555"/>
                </a:lnSpc>
                <a:spcBef>
                  <a:spcPct val="0"/>
                </a:spcBef>
              </a:pPr>
              <a:r>
                <a:rPr lang="en-US" sz="6900" dirty="0">
                  <a:solidFill>
                    <a:srgbClr val="000000"/>
                  </a:solidFill>
                  <a:latin typeface="Bernoru"/>
                  <a:ea typeface="Bernoru"/>
                  <a:cs typeface="Bernoru"/>
                  <a:sym typeface="Bernoru"/>
                </a:rPr>
                <a:t>CONTACT:</a:t>
              </a:r>
            </a:p>
          </p:txBody>
        </p:sp>
      </p:grpSp>
      <p:sp>
        <p:nvSpPr>
          <p:cNvPr id="11" name="Freeform 11"/>
          <p:cNvSpPr/>
          <p:nvPr/>
        </p:nvSpPr>
        <p:spPr>
          <a:xfrm>
            <a:off x="6347057" y="44666"/>
            <a:ext cx="3602542" cy="2781162"/>
          </a:xfrm>
          <a:custGeom>
            <a:avLst/>
            <a:gdLst/>
            <a:ahLst/>
            <a:cxnLst/>
            <a:rect l="l" t="t" r="r" b="b"/>
            <a:pathLst>
              <a:path w="3602542" h="2781162">
                <a:moveTo>
                  <a:pt x="0" y="0"/>
                </a:moveTo>
                <a:lnTo>
                  <a:pt x="3602542" y="0"/>
                </a:lnTo>
                <a:lnTo>
                  <a:pt x="3602542" y="2781162"/>
                </a:lnTo>
                <a:lnTo>
                  <a:pt x="0" y="2781162"/>
                </a:lnTo>
                <a:lnTo>
                  <a:pt x="0" y="0"/>
                </a:lnTo>
                <a:close/>
              </a:path>
            </a:pathLst>
          </a:custGeom>
          <a:blipFill>
            <a:blip r:embed="rId4"/>
            <a:stretch>
              <a:fillRect/>
            </a:stretch>
          </a:blipFill>
        </p:spPr>
      </p:sp>
      <p:sp>
        <p:nvSpPr>
          <p:cNvPr id="12" name="TextBox 12"/>
          <p:cNvSpPr txBox="1"/>
          <p:nvPr/>
        </p:nvSpPr>
        <p:spPr>
          <a:xfrm>
            <a:off x="3655027" y="6458380"/>
            <a:ext cx="3972691" cy="408289"/>
          </a:xfrm>
          <a:prstGeom prst="rect">
            <a:avLst/>
          </a:prstGeom>
        </p:spPr>
        <p:txBody>
          <a:bodyPr lIns="0" tIns="0" rIns="0" bIns="0" rtlCol="0" anchor="t">
            <a:spAutoFit/>
          </a:bodyPr>
          <a:lstStyle/>
          <a:p>
            <a:pPr marL="578413" lvl="1" indent="-289206" algn="l">
              <a:lnSpc>
                <a:spcPts val="3214"/>
              </a:lnSpc>
              <a:buFont typeface="Arial"/>
              <a:buChar char="•"/>
            </a:pPr>
            <a:r>
              <a:rPr lang="en-US" sz="2679" b="1" u="none" strike="noStrike">
                <a:solidFill>
                  <a:srgbClr val="0090C6"/>
                </a:solidFill>
                <a:latin typeface="Open Sauce Bold"/>
                <a:ea typeface="Open Sauce Bold"/>
                <a:cs typeface="Open Sauce Bold"/>
                <a:sym typeface="Open Sauce Bold"/>
              </a:rPr>
              <a:t>Phone Number:</a:t>
            </a:r>
          </a:p>
        </p:txBody>
      </p:sp>
      <p:sp>
        <p:nvSpPr>
          <p:cNvPr id="13" name="TextBox 13"/>
          <p:cNvSpPr txBox="1"/>
          <p:nvPr/>
        </p:nvSpPr>
        <p:spPr>
          <a:xfrm>
            <a:off x="7636472" y="6420111"/>
            <a:ext cx="5133621" cy="504825"/>
          </a:xfrm>
          <a:prstGeom prst="rect">
            <a:avLst/>
          </a:prstGeom>
        </p:spPr>
        <p:txBody>
          <a:bodyPr lIns="0" tIns="0" rIns="0" bIns="0" rtlCol="0" anchor="t">
            <a:spAutoFit/>
          </a:bodyPr>
          <a:lstStyle/>
          <a:p>
            <a:pPr marL="0" lvl="0" indent="0" algn="l">
              <a:lnSpc>
                <a:spcPts val="3934"/>
              </a:lnSpc>
              <a:spcBef>
                <a:spcPct val="0"/>
              </a:spcBef>
            </a:pPr>
            <a:r>
              <a:rPr lang="en-US" sz="3279" b="1">
                <a:solidFill>
                  <a:srgbClr val="000000"/>
                </a:solidFill>
                <a:latin typeface="Open Sauce Bold"/>
                <a:ea typeface="Open Sauce Bold"/>
                <a:cs typeface="Open Sauce Bold"/>
                <a:sym typeface="Open Sauce Bold"/>
              </a:rPr>
              <a:t>+1 914 881-2101</a:t>
            </a:r>
          </a:p>
        </p:txBody>
      </p:sp>
      <p:sp>
        <p:nvSpPr>
          <p:cNvPr id="14" name="TextBox 14"/>
          <p:cNvSpPr txBox="1"/>
          <p:nvPr/>
        </p:nvSpPr>
        <p:spPr>
          <a:xfrm>
            <a:off x="3655027" y="8128511"/>
            <a:ext cx="3972691" cy="408289"/>
          </a:xfrm>
          <a:prstGeom prst="rect">
            <a:avLst/>
          </a:prstGeom>
        </p:spPr>
        <p:txBody>
          <a:bodyPr lIns="0" tIns="0" rIns="0" bIns="0" rtlCol="0" anchor="t">
            <a:spAutoFit/>
          </a:bodyPr>
          <a:lstStyle/>
          <a:p>
            <a:pPr marL="578413" lvl="1" indent="-289206" algn="l">
              <a:lnSpc>
                <a:spcPts val="3214"/>
              </a:lnSpc>
              <a:buFont typeface="Arial"/>
              <a:buChar char="•"/>
            </a:pPr>
            <a:r>
              <a:rPr lang="en-US" sz="2679" b="1" u="none" strike="noStrike">
                <a:solidFill>
                  <a:srgbClr val="0090C6"/>
                </a:solidFill>
                <a:latin typeface="Open Sauce Bold"/>
                <a:ea typeface="Open Sauce Bold"/>
                <a:cs typeface="Open Sauce Bold"/>
                <a:sym typeface="Open Sauce Bold"/>
              </a:rPr>
              <a:t>Website Address:</a:t>
            </a:r>
          </a:p>
        </p:txBody>
      </p:sp>
      <p:sp>
        <p:nvSpPr>
          <p:cNvPr id="15" name="TextBox 15"/>
          <p:cNvSpPr txBox="1"/>
          <p:nvPr/>
        </p:nvSpPr>
        <p:spPr>
          <a:xfrm>
            <a:off x="7722197" y="8031976"/>
            <a:ext cx="7604328" cy="504825"/>
          </a:xfrm>
          <a:prstGeom prst="rect">
            <a:avLst/>
          </a:prstGeom>
        </p:spPr>
        <p:txBody>
          <a:bodyPr lIns="0" tIns="0" rIns="0" bIns="0" rtlCol="0" anchor="t">
            <a:spAutoFit/>
          </a:bodyPr>
          <a:lstStyle/>
          <a:p>
            <a:pPr marL="0" lvl="0" indent="0" algn="l">
              <a:lnSpc>
                <a:spcPts val="3934"/>
              </a:lnSpc>
              <a:spcBef>
                <a:spcPct val="0"/>
              </a:spcBef>
            </a:pPr>
            <a:r>
              <a:rPr lang="en-US" sz="3279" b="1">
                <a:solidFill>
                  <a:srgbClr val="000000"/>
                </a:solidFill>
                <a:latin typeface="Open Sauce Bold"/>
                <a:ea typeface="Open Sauce Bold"/>
                <a:cs typeface="Open Sauce Bold"/>
                <a:sym typeface="Open Sauce Bold"/>
              </a:rPr>
              <a:t>papagayofishingcharters.com</a:t>
            </a:r>
          </a:p>
        </p:txBody>
      </p:sp>
      <p:sp>
        <p:nvSpPr>
          <p:cNvPr id="16" name="TextBox 16"/>
          <p:cNvSpPr txBox="1"/>
          <p:nvPr/>
        </p:nvSpPr>
        <p:spPr>
          <a:xfrm>
            <a:off x="3655027" y="8963577"/>
            <a:ext cx="3972691" cy="408289"/>
          </a:xfrm>
          <a:prstGeom prst="rect">
            <a:avLst/>
          </a:prstGeom>
        </p:spPr>
        <p:txBody>
          <a:bodyPr lIns="0" tIns="0" rIns="0" bIns="0" rtlCol="0" anchor="t">
            <a:spAutoFit/>
          </a:bodyPr>
          <a:lstStyle/>
          <a:p>
            <a:pPr marL="578413" lvl="1" indent="-289206" algn="l">
              <a:lnSpc>
                <a:spcPts val="3214"/>
              </a:lnSpc>
              <a:buFont typeface="Arial"/>
              <a:buChar char="•"/>
            </a:pPr>
            <a:r>
              <a:rPr lang="en-US" sz="2679" b="1" u="none" strike="noStrike">
                <a:solidFill>
                  <a:srgbClr val="0090C6"/>
                </a:solidFill>
                <a:latin typeface="Open Sauce Bold"/>
                <a:ea typeface="Open Sauce Bold"/>
                <a:cs typeface="Open Sauce Bold"/>
                <a:sym typeface="Open Sauce Bold"/>
              </a:rPr>
              <a:t>Office Address:</a:t>
            </a:r>
          </a:p>
        </p:txBody>
      </p:sp>
      <p:sp>
        <p:nvSpPr>
          <p:cNvPr id="17" name="TextBox 17"/>
          <p:cNvSpPr txBox="1"/>
          <p:nvPr/>
        </p:nvSpPr>
        <p:spPr>
          <a:xfrm>
            <a:off x="7722197" y="8910507"/>
            <a:ext cx="8882433" cy="504825"/>
          </a:xfrm>
          <a:prstGeom prst="rect">
            <a:avLst/>
          </a:prstGeom>
        </p:spPr>
        <p:txBody>
          <a:bodyPr lIns="0" tIns="0" rIns="0" bIns="0" rtlCol="0" anchor="t">
            <a:spAutoFit/>
          </a:bodyPr>
          <a:lstStyle/>
          <a:p>
            <a:pPr marL="0" lvl="0" indent="0" algn="l">
              <a:lnSpc>
                <a:spcPts val="3934"/>
              </a:lnSpc>
              <a:spcBef>
                <a:spcPct val="0"/>
              </a:spcBef>
            </a:pPr>
            <a:r>
              <a:rPr lang="en-US" sz="3279" b="1">
                <a:solidFill>
                  <a:srgbClr val="000000"/>
                </a:solidFill>
                <a:latin typeface="Open Sauce Bold"/>
                <a:ea typeface="Open Sauce Bold"/>
                <a:cs typeface="Open Sauce Bold"/>
                <a:sym typeface="Open Sauce Bold"/>
              </a:rPr>
              <a:t>Costa Rica, Ocotal Beach, Guanacaste</a:t>
            </a:r>
          </a:p>
        </p:txBody>
      </p:sp>
      <p:sp>
        <p:nvSpPr>
          <p:cNvPr id="18" name="TextBox 18"/>
          <p:cNvSpPr txBox="1"/>
          <p:nvPr/>
        </p:nvSpPr>
        <p:spPr>
          <a:xfrm>
            <a:off x="3655027" y="7293446"/>
            <a:ext cx="3972691" cy="408289"/>
          </a:xfrm>
          <a:prstGeom prst="rect">
            <a:avLst/>
          </a:prstGeom>
        </p:spPr>
        <p:txBody>
          <a:bodyPr lIns="0" tIns="0" rIns="0" bIns="0" rtlCol="0" anchor="t">
            <a:spAutoFit/>
          </a:bodyPr>
          <a:lstStyle/>
          <a:p>
            <a:pPr marL="578413" lvl="1" indent="-289206" algn="l">
              <a:lnSpc>
                <a:spcPts val="3214"/>
              </a:lnSpc>
              <a:buFont typeface="Arial"/>
              <a:buChar char="•"/>
            </a:pPr>
            <a:r>
              <a:rPr lang="en-US" sz="2679" b="1">
                <a:solidFill>
                  <a:srgbClr val="0090C6"/>
                </a:solidFill>
                <a:latin typeface="Open Sauce Bold"/>
                <a:ea typeface="Open Sauce Bold"/>
                <a:cs typeface="Open Sauce Bold"/>
                <a:sym typeface="Open Sauce Bold"/>
              </a:rPr>
              <a:t>Email </a:t>
            </a:r>
            <a:r>
              <a:rPr lang="en-US" sz="2679" b="1" u="none" strike="noStrike">
                <a:solidFill>
                  <a:srgbClr val="0090C6"/>
                </a:solidFill>
                <a:latin typeface="Open Sauce Bold"/>
                <a:ea typeface="Open Sauce Bold"/>
                <a:cs typeface="Open Sauce Bold"/>
                <a:sym typeface="Open Sauce Bold"/>
              </a:rPr>
              <a:t>Address:</a:t>
            </a:r>
          </a:p>
        </p:txBody>
      </p:sp>
      <p:sp>
        <p:nvSpPr>
          <p:cNvPr id="19" name="TextBox 19"/>
          <p:cNvSpPr txBox="1"/>
          <p:nvPr/>
        </p:nvSpPr>
        <p:spPr>
          <a:xfrm>
            <a:off x="7697082" y="7264702"/>
            <a:ext cx="7978408" cy="504825"/>
          </a:xfrm>
          <a:prstGeom prst="rect">
            <a:avLst/>
          </a:prstGeom>
        </p:spPr>
        <p:txBody>
          <a:bodyPr lIns="0" tIns="0" rIns="0" bIns="0" rtlCol="0" anchor="t">
            <a:spAutoFit/>
          </a:bodyPr>
          <a:lstStyle/>
          <a:p>
            <a:pPr marL="0" lvl="0" indent="0" algn="l">
              <a:lnSpc>
                <a:spcPts val="3934"/>
              </a:lnSpc>
              <a:spcBef>
                <a:spcPct val="0"/>
              </a:spcBef>
            </a:pPr>
            <a:r>
              <a:rPr lang="en-US" sz="3279" b="1">
                <a:solidFill>
                  <a:srgbClr val="000000"/>
                </a:solidFill>
                <a:latin typeface="Open Sauce Bold"/>
                <a:ea typeface="Open Sauce Bold"/>
                <a:cs typeface="Open Sauce Bold"/>
                <a:sym typeface="Open Sauce Bold"/>
              </a:rPr>
              <a:t>info@papagayofishingcharters.com</a:t>
            </a:r>
          </a:p>
        </p:txBody>
      </p:sp>
      <p:sp>
        <p:nvSpPr>
          <p:cNvPr id="20" name="TextBox 20"/>
          <p:cNvSpPr txBox="1"/>
          <p:nvPr/>
        </p:nvSpPr>
        <p:spPr>
          <a:xfrm>
            <a:off x="291373" y="3469068"/>
            <a:ext cx="8382846" cy="2075477"/>
          </a:xfrm>
          <a:prstGeom prst="rect">
            <a:avLst/>
          </a:prstGeom>
        </p:spPr>
        <p:txBody>
          <a:bodyPr lIns="0" tIns="0" rIns="0" bIns="0" rtlCol="0" anchor="t">
            <a:spAutoFit/>
          </a:bodyPr>
          <a:lstStyle/>
          <a:p>
            <a:pPr algn="ctr">
              <a:lnSpc>
                <a:spcPts val="4120"/>
              </a:lnSpc>
            </a:pPr>
            <a:r>
              <a:rPr lang="en-US" sz="2943" b="1">
                <a:solidFill>
                  <a:srgbClr val="000000"/>
                </a:solidFill>
                <a:latin typeface="SF Pro Display Heavy"/>
                <a:ea typeface="SF Pro Display Heavy"/>
                <a:cs typeface="SF Pro Display Heavy"/>
                <a:sym typeface="SF Pro Display Heavy"/>
              </a:rPr>
              <a:t>Feel free to contact Capt. Fradian if you need to know boat availability, need personal assistance during the booking process, or need any further information you may need.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8797521" y="5322673"/>
            <a:ext cx="3747635" cy="4840502"/>
            <a:chOff x="0" y="0"/>
            <a:chExt cx="999298" cy="1290708"/>
          </a:xfrm>
        </p:grpSpPr>
        <p:sp>
          <p:nvSpPr>
            <p:cNvPr id="4" name="Freeform 4"/>
            <p:cNvSpPr/>
            <p:nvPr/>
          </p:nvSpPr>
          <p:spPr>
            <a:xfrm>
              <a:off x="0" y="0"/>
              <a:ext cx="999298" cy="1290708"/>
            </a:xfrm>
            <a:custGeom>
              <a:avLst/>
              <a:gdLst/>
              <a:ahLst/>
              <a:cxnLst/>
              <a:rect l="l" t="t" r="r" b="b"/>
              <a:pathLst>
                <a:path w="999298" h="1290708">
                  <a:moveTo>
                    <a:pt x="61974" y="0"/>
                  </a:moveTo>
                  <a:lnTo>
                    <a:pt x="937323" y="0"/>
                  </a:lnTo>
                  <a:cubicBezTo>
                    <a:pt x="971551" y="0"/>
                    <a:pt x="999298" y="27747"/>
                    <a:pt x="999298" y="61974"/>
                  </a:cubicBezTo>
                  <a:lnTo>
                    <a:pt x="999298" y="1228733"/>
                  </a:lnTo>
                  <a:cubicBezTo>
                    <a:pt x="999298" y="1262961"/>
                    <a:pt x="971551" y="1290708"/>
                    <a:pt x="937323" y="1290708"/>
                  </a:cubicBezTo>
                  <a:lnTo>
                    <a:pt x="61974" y="1290708"/>
                  </a:lnTo>
                  <a:cubicBezTo>
                    <a:pt x="45538" y="1290708"/>
                    <a:pt x="29774" y="1284178"/>
                    <a:pt x="18152" y="1272556"/>
                  </a:cubicBezTo>
                  <a:cubicBezTo>
                    <a:pt x="6529" y="1260933"/>
                    <a:pt x="0" y="1245170"/>
                    <a:pt x="0" y="1228733"/>
                  </a:cubicBezTo>
                  <a:lnTo>
                    <a:pt x="0" y="61974"/>
                  </a:lnTo>
                  <a:cubicBezTo>
                    <a:pt x="0" y="45538"/>
                    <a:pt x="6529" y="29774"/>
                    <a:pt x="18152" y="18152"/>
                  </a:cubicBezTo>
                  <a:cubicBezTo>
                    <a:pt x="29774" y="6529"/>
                    <a:pt x="45538" y="0"/>
                    <a:pt x="61974" y="0"/>
                  </a:cubicBezTo>
                  <a:close/>
                </a:path>
              </a:pathLst>
            </a:custGeom>
            <a:blipFill>
              <a:blip r:embed="rId3"/>
              <a:stretch>
                <a:fillRect l="-53329" r="-53329"/>
              </a:stretch>
            </a:blipFill>
            <a:ln w="9525" cap="rnd">
              <a:solidFill>
                <a:srgbClr val="000000"/>
              </a:solidFill>
              <a:prstDash val="solid"/>
              <a:round/>
            </a:ln>
          </p:spPr>
        </p:sp>
      </p:grpSp>
      <p:grpSp>
        <p:nvGrpSpPr>
          <p:cNvPr id="5" name="Group 5"/>
          <p:cNvGrpSpPr/>
          <p:nvPr/>
        </p:nvGrpSpPr>
        <p:grpSpPr>
          <a:xfrm>
            <a:off x="123825" y="123825"/>
            <a:ext cx="9155546" cy="10039350"/>
            <a:chOff x="0" y="0"/>
            <a:chExt cx="4609374" cy="5054326"/>
          </a:xfrm>
        </p:grpSpPr>
        <p:sp>
          <p:nvSpPr>
            <p:cNvPr id="6" name="Freeform 6"/>
            <p:cNvSpPr/>
            <p:nvPr/>
          </p:nvSpPr>
          <p:spPr>
            <a:xfrm>
              <a:off x="0" y="0"/>
              <a:ext cx="4609374" cy="5054326"/>
            </a:xfrm>
            <a:custGeom>
              <a:avLst/>
              <a:gdLst/>
              <a:ahLst/>
              <a:cxnLst/>
              <a:rect l="l" t="t" r="r" b="b"/>
              <a:pathLst>
                <a:path w="4609374" h="5054326">
                  <a:moveTo>
                    <a:pt x="25368" y="0"/>
                  </a:moveTo>
                  <a:lnTo>
                    <a:pt x="4584006" y="0"/>
                  </a:lnTo>
                  <a:cubicBezTo>
                    <a:pt x="4590734" y="0"/>
                    <a:pt x="4597186" y="2673"/>
                    <a:pt x="4601944" y="7430"/>
                  </a:cubicBezTo>
                  <a:cubicBezTo>
                    <a:pt x="4606701" y="12188"/>
                    <a:pt x="4609374" y="18640"/>
                    <a:pt x="4609374" y="25368"/>
                  </a:cubicBezTo>
                  <a:lnTo>
                    <a:pt x="4609374" y="5028958"/>
                  </a:lnTo>
                  <a:cubicBezTo>
                    <a:pt x="4609374" y="5042969"/>
                    <a:pt x="4598016" y="5054326"/>
                    <a:pt x="4584006" y="5054326"/>
                  </a:cubicBezTo>
                  <a:lnTo>
                    <a:pt x="25368" y="5054326"/>
                  </a:lnTo>
                  <a:cubicBezTo>
                    <a:pt x="18640" y="5054326"/>
                    <a:pt x="12188" y="5051653"/>
                    <a:pt x="7430" y="5046896"/>
                  </a:cubicBezTo>
                  <a:cubicBezTo>
                    <a:pt x="2673" y="5042138"/>
                    <a:pt x="0" y="5035686"/>
                    <a:pt x="0" y="5028958"/>
                  </a:cubicBezTo>
                  <a:lnTo>
                    <a:pt x="0" y="25368"/>
                  </a:lnTo>
                  <a:cubicBezTo>
                    <a:pt x="0" y="18640"/>
                    <a:pt x="2673" y="12188"/>
                    <a:pt x="7430" y="7430"/>
                  </a:cubicBezTo>
                  <a:cubicBezTo>
                    <a:pt x="12188" y="2673"/>
                    <a:pt x="18640" y="0"/>
                    <a:pt x="25368" y="0"/>
                  </a:cubicBezTo>
                  <a:close/>
                </a:path>
              </a:pathLst>
            </a:custGeom>
            <a:solidFill>
              <a:srgbClr val="FFFFFF"/>
            </a:solidFill>
            <a:ln w="9525" cap="rnd">
              <a:solidFill>
                <a:srgbClr val="000000"/>
              </a:solidFill>
              <a:prstDash val="solid"/>
              <a:round/>
            </a:ln>
          </p:spPr>
        </p:sp>
        <p:sp>
          <p:nvSpPr>
            <p:cNvPr id="7" name="TextBox 7"/>
            <p:cNvSpPr txBox="1"/>
            <p:nvPr/>
          </p:nvSpPr>
          <p:spPr>
            <a:xfrm>
              <a:off x="0" y="-66675"/>
              <a:ext cx="4609374" cy="5121001"/>
            </a:xfrm>
            <a:prstGeom prst="rect">
              <a:avLst/>
            </a:prstGeom>
          </p:spPr>
          <p:txBody>
            <a:bodyPr lIns="50800" tIns="50800" rIns="50800" bIns="50800" rtlCol="0" anchor="ctr"/>
            <a:lstStyle/>
            <a:p>
              <a:pPr marL="0" lvl="1" indent="0" algn="ctr">
                <a:lnSpc>
                  <a:spcPts val="3919"/>
                </a:lnSpc>
                <a:spcBef>
                  <a:spcPct val="0"/>
                </a:spcBef>
              </a:pPr>
              <a:endParaRPr/>
            </a:p>
          </p:txBody>
        </p:sp>
      </p:grpSp>
      <p:grpSp>
        <p:nvGrpSpPr>
          <p:cNvPr id="8" name="Group 8"/>
          <p:cNvGrpSpPr/>
          <p:nvPr/>
        </p:nvGrpSpPr>
        <p:grpSpPr>
          <a:xfrm>
            <a:off x="14622155" y="123825"/>
            <a:ext cx="3831998" cy="5103598"/>
            <a:chOff x="0" y="0"/>
            <a:chExt cx="1021793" cy="1360862"/>
          </a:xfrm>
        </p:grpSpPr>
        <p:sp>
          <p:nvSpPr>
            <p:cNvPr id="9" name="Freeform 9"/>
            <p:cNvSpPr/>
            <p:nvPr/>
          </p:nvSpPr>
          <p:spPr>
            <a:xfrm>
              <a:off x="0" y="0"/>
              <a:ext cx="1021793" cy="1360862"/>
            </a:xfrm>
            <a:custGeom>
              <a:avLst/>
              <a:gdLst/>
              <a:ahLst/>
              <a:cxnLst/>
              <a:rect l="l" t="t" r="r" b="b"/>
              <a:pathLst>
                <a:path w="1021793" h="1360862">
                  <a:moveTo>
                    <a:pt x="60610" y="0"/>
                  </a:moveTo>
                  <a:lnTo>
                    <a:pt x="961183" y="0"/>
                  </a:lnTo>
                  <a:cubicBezTo>
                    <a:pt x="994657" y="0"/>
                    <a:pt x="1021793" y="27136"/>
                    <a:pt x="1021793" y="60610"/>
                  </a:cubicBezTo>
                  <a:lnTo>
                    <a:pt x="1021793" y="1300252"/>
                  </a:lnTo>
                  <a:cubicBezTo>
                    <a:pt x="1021793" y="1316327"/>
                    <a:pt x="1015407" y="1331743"/>
                    <a:pt x="1004040" y="1343109"/>
                  </a:cubicBezTo>
                  <a:cubicBezTo>
                    <a:pt x="992674" y="1354476"/>
                    <a:pt x="977257" y="1360862"/>
                    <a:pt x="961183" y="1360862"/>
                  </a:cubicBezTo>
                  <a:lnTo>
                    <a:pt x="60610" y="1360862"/>
                  </a:lnTo>
                  <a:cubicBezTo>
                    <a:pt x="44535" y="1360862"/>
                    <a:pt x="29119" y="1354476"/>
                    <a:pt x="17752" y="1343109"/>
                  </a:cubicBezTo>
                  <a:cubicBezTo>
                    <a:pt x="6386" y="1331743"/>
                    <a:pt x="0" y="1316327"/>
                    <a:pt x="0" y="1300252"/>
                  </a:cubicBezTo>
                  <a:lnTo>
                    <a:pt x="0" y="60610"/>
                  </a:lnTo>
                  <a:cubicBezTo>
                    <a:pt x="0" y="44535"/>
                    <a:pt x="6386" y="29119"/>
                    <a:pt x="17752" y="17752"/>
                  </a:cubicBezTo>
                  <a:cubicBezTo>
                    <a:pt x="29119" y="6386"/>
                    <a:pt x="44535" y="0"/>
                    <a:pt x="60610" y="0"/>
                  </a:cubicBezTo>
                  <a:close/>
                </a:path>
              </a:pathLst>
            </a:custGeom>
            <a:blipFill>
              <a:blip r:embed="rId4"/>
              <a:stretch>
                <a:fillRect l="-43228" r="-43228"/>
              </a:stretch>
            </a:blipFill>
            <a:ln w="9525" cap="rnd">
              <a:solidFill>
                <a:srgbClr val="000000"/>
              </a:solidFill>
              <a:prstDash val="solid"/>
              <a:round/>
            </a:ln>
          </p:spPr>
        </p:sp>
      </p:grpSp>
      <p:grpSp>
        <p:nvGrpSpPr>
          <p:cNvPr id="10" name="Group 10"/>
          <p:cNvGrpSpPr/>
          <p:nvPr/>
        </p:nvGrpSpPr>
        <p:grpSpPr>
          <a:xfrm>
            <a:off x="12640406" y="5322673"/>
            <a:ext cx="5523769" cy="4840502"/>
            <a:chOff x="0" y="0"/>
            <a:chExt cx="1472899" cy="1290708"/>
          </a:xfrm>
        </p:grpSpPr>
        <p:sp>
          <p:nvSpPr>
            <p:cNvPr id="11" name="Freeform 11"/>
            <p:cNvSpPr/>
            <p:nvPr/>
          </p:nvSpPr>
          <p:spPr>
            <a:xfrm>
              <a:off x="0" y="0"/>
              <a:ext cx="1472899" cy="1290708"/>
            </a:xfrm>
            <a:custGeom>
              <a:avLst/>
              <a:gdLst/>
              <a:ahLst/>
              <a:cxnLst/>
              <a:rect l="l" t="t" r="r" b="b"/>
              <a:pathLst>
                <a:path w="1472899" h="1290708">
                  <a:moveTo>
                    <a:pt x="42047" y="0"/>
                  </a:moveTo>
                  <a:lnTo>
                    <a:pt x="1430852" y="0"/>
                  </a:lnTo>
                  <a:cubicBezTo>
                    <a:pt x="1442004" y="0"/>
                    <a:pt x="1452699" y="4430"/>
                    <a:pt x="1460584" y="12315"/>
                  </a:cubicBezTo>
                  <a:cubicBezTo>
                    <a:pt x="1468469" y="20201"/>
                    <a:pt x="1472899" y="30895"/>
                    <a:pt x="1472899" y="42047"/>
                  </a:cubicBezTo>
                  <a:lnTo>
                    <a:pt x="1472899" y="1248661"/>
                  </a:lnTo>
                  <a:cubicBezTo>
                    <a:pt x="1472899" y="1259812"/>
                    <a:pt x="1468469" y="1270507"/>
                    <a:pt x="1460584" y="1278392"/>
                  </a:cubicBezTo>
                  <a:cubicBezTo>
                    <a:pt x="1452699" y="1286278"/>
                    <a:pt x="1442004" y="1290708"/>
                    <a:pt x="1430852" y="1290708"/>
                  </a:cubicBezTo>
                  <a:lnTo>
                    <a:pt x="42047" y="1290708"/>
                  </a:lnTo>
                  <a:cubicBezTo>
                    <a:pt x="30895" y="1290708"/>
                    <a:pt x="20201" y="1286278"/>
                    <a:pt x="12315" y="1278392"/>
                  </a:cubicBezTo>
                  <a:cubicBezTo>
                    <a:pt x="4430" y="1270507"/>
                    <a:pt x="0" y="1259812"/>
                    <a:pt x="0" y="1248661"/>
                  </a:cubicBezTo>
                  <a:lnTo>
                    <a:pt x="0" y="42047"/>
                  </a:lnTo>
                  <a:cubicBezTo>
                    <a:pt x="0" y="30895"/>
                    <a:pt x="4430" y="20201"/>
                    <a:pt x="12315" y="12315"/>
                  </a:cubicBezTo>
                  <a:cubicBezTo>
                    <a:pt x="20201" y="4430"/>
                    <a:pt x="30895" y="0"/>
                    <a:pt x="42047" y="0"/>
                  </a:cubicBezTo>
                  <a:close/>
                </a:path>
              </a:pathLst>
            </a:custGeom>
            <a:blipFill>
              <a:blip r:embed="rId5"/>
              <a:stretch>
                <a:fillRect l="-8491" r="-8491"/>
              </a:stretch>
            </a:blipFill>
            <a:ln w="9525" cap="rnd">
              <a:solidFill>
                <a:srgbClr val="000000"/>
              </a:solidFill>
              <a:prstDash val="solid"/>
              <a:round/>
            </a:ln>
          </p:spPr>
        </p:sp>
      </p:grpSp>
      <p:grpSp>
        <p:nvGrpSpPr>
          <p:cNvPr id="12" name="Group 12"/>
          <p:cNvGrpSpPr/>
          <p:nvPr/>
        </p:nvGrpSpPr>
        <p:grpSpPr>
          <a:xfrm>
            <a:off x="9377015" y="123825"/>
            <a:ext cx="5147497" cy="5103598"/>
            <a:chOff x="0" y="0"/>
            <a:chExt cx="1372567" cy="1360862"/>
          </a:xfrm>
        </p:grpSpPr>
        <p:sp>
          <p:nvSpPr>
            <p:cNvPr id="13" name="Freeform 13"/>
            <p:cNvSpPr/>
            <p:nvPr/>
          </p:nvSpPr>
          <p:spPr>
            <a:xfrm>
              <a:off x="0" y="0"/>
              <a:ext cx="1372567" cy="1360862"/>
            </a:xfrm>
            <a:custGeom>
              <a:avLst/>
              <a:gdLst/>
              <a:ahLst/>
              <a:cxnLst/>
              <a:rect l="l" t="t" r="r" b="b"/>
              <a:pathLst>
                <a:path w="1372567" h="1360862">
                  <a:moveTo>
                    <a:pt x="45120" y="0"/>
                  </a:moveTo>
                  <a:lnTo>
                    <a:pt x="1327447" y="0"/>
                  </a:lnTo>
                  <a:cubicBezTo>
                    <a:pt x="1339413" y="0"/>
                    <a:pt x="1350890" y="4754"/>
                    <a:pt x="1359352" y="13215"/>
                  </a:cubicBezTo>
                  <a:cubicBezTo>
                    <a:pt x="1367814" y="21677"/>
                    <a:pt x="1372567" y="33154"/>
                    <a:pt x="1372567" y="45120"/>
                  </a:cubicBezTo>
                  <a:lnTo>
                    <a:pt x="1372567" y="1315741"/>
                  </a:lnTo>
                  <a:cubicBezTo>
                    <a:pt x="1372567" y="1327708"/>
                    <a:pt x="1367814" y="1339185"/>
                    <a:pt x="1359352" y="1347646"/>
                  </a:cubicBezTo>
                  <a:cubicBezTo>
                    <a:pt x="1350890" y="1356108"/>
                    <a:pt x="1339413" y="1360862"/>
                    <a:pt x="1327447" y="1360862"/>
                  </a:cubicBezTo>
                  <a:lnTo>
                    <a:pt x="45120" y="1360862"/>
                  </a:lnTo>
                  <a:cubicBezTo>
                    <a:pt x="33154" y="1360862"/>
                    <a:pt x="21677" y="1356108"/>
                    <a:pt x="13215" y="1347646"/>
                  </a:cubicBezTo>
                  <a:cubicBezTo>
                    <a:pt x="4754" y="1339185"/>
                    <a:pt x="0" y="1327708"/>
                    <a:pt x="0" y="1315741"/>
                  </a:cubicBezTo>
                  <a:lnTo>
                    <a:pt x="0" y="45120"/>
                  </a:lnTo>
                  <a:cubicBezTo>
                    <a:pt x="0" y="33154"/>
                    <a:pt x="4754" y="21677"/>
                    <a:pt x="13215" y="13215"/>
                  </a:cubicBezTo>
                  <a:cubicBezTo>
                    <a:pt x="21677" y="4754"/>
                    <a:pt x="33154" y="0"/>
                    <a:pt x="45120" y="0"/>
                  </a:cubicBezTo>
                  <a:close/>
                </a:path>
              </a:pathLst>
            </a:custGeom>
            <a:blipFill>
              <a:blip r:embed="rId6"/>
              <a:stretch>
                <a:fillRect l="-16098" r="-16098"/>
              </a:stretch>
            </a:blipFill>
            <a:ln w="9525" cap="rnd">
              <a:solidFill>
                <a:srgbClr val="000000"/>
              </a:solidFill>
              <a:prstDash val="solid"/>
              <a:round/>
            </a:ln>
          </p:spPr>
        </p:sp>
      </p:grpSp>
      <p:grpSp>
        <p:nvGrpSpPr>
          <p:cNvPr id="14" name="Group 14"/>
          <p:cNvGrpSpPr/>
          <p:nvPr/>
        </p:nvGrpSpPr>
        <p:grpSpPr>
          <a:xfrm>
            <a:off x="1028700" y="3907526"/>
            <a:ext cx="6762655" cy="2830294"/>
            <a:chOff x="0" y="0"/>
            <a:chExt cx="1807629" cy="756525"/>
          </a:xfrm>
        </p:grpSpPr>
        <p:sp>
          <p:nvSpPr>
            <p:cNvPr id="15" name="Freeform 15"/>
            <p:cNvSpPr/>
            <p:nvPr/>
          </p:nvSpPr>
          <p:spPr>
            <a:xfrm>
              <a:off x="0" y="0"/>
              <a:ext cx="1796187" cy="756525"/>
            </a:xfrm>
            <a:custGeom>
              <a:avLst/>
              <a:gdLst/>
              <a:ahLst/>
              <a:cxnLst/>
              <a:rect l="l" t="t" r="r" b="b"/>
              <a:pathLst>
                <a:path w="1796187" h="756525">
                  <a:moveTo>
                    <a:pt x="115210" y="0"/>
                  </a:moveTo>
                  <a:lnTo>
                    <a:pt x="1680977" y="0"/>
                  </a:lnTo>
                  <a:cubicBezTo>
                    <a:pt x="1744606" y="0"/>
                    <a:pt x="1796187" y="51581"/>
                    <a:pt x="1796187" y="115210"/>
                  </a:cubicBezTo>
                  <a:lnTo>
                    <a:pt x="1796187" y="641316"/>
                  </a:lnTo>
                  <a:cubicBezTo>
                    <a:pt x="1796187" y="704944"/>
                    <a:pt x="1744606" y="756525"/>
                    <a:pt x="1680977" y="756525"/>
                  </a:cubicBezTo>
                  <a:lnTo>
                    <a:pt x="115210" y="756525"/>
                  </a:lnTo>
                  <a:cubicBezTo>
                    <a:pt x="51581" y="756525"/>
                    <a:pt x="0" y="704944"/>
                    <a:pt x="0" y="641316"/>
                  </a:cubicBezTo>
                  <a:lnTo>
                    <a:pt x="0" y="115210"/>
                  </a:lnTo>
                  <a:cubicBezTo>
                    <a:pt x="0" y="51581"/>
                    <a:pt x="51581" y="0"/>
                    <a:pt x="115210" y="0"/>
                  </a:cubicBezTo>
                  <a:close/>
                </a:path>
              </a:pathLst>
            </a:custGeom>
            <a:gradFill rotWithShape="1">
              <a:gsLst>
                <a:gs pos="0">
                  <a:srgbClr val="DDEDFF">
                    <a:alpha val="72500"/>
                  </a:srgbClr>
                </a:gs>
                <a:gs pos="100000">
                  <a:srgbClr val="06A5F4">
                    <a:alpha val="91500"/>
                  </a:srgbClr>
                </a:gs>
              </a:gsLst>
              <a:lin ang="0"/>
            </a:gradFill>
            <a:ln w="9525" cap="rnd">
              <a:solidFill>
                <a:srgbClr val="000000"/>
              </a:solidFill>
              <a:prstDash val="solid"/>
              <a:round/>
            </a:ln>
          </p:spPr>
        </p:sp>
        <p:sp>
          <p:nvSpPr>
            <p:cNvPr id="16" name="TextBox 16"/>
            <p:cNvSpPr txBox="1"/>
            <p:nvPr/>
          </p:nvSpPr>
          <p:spPr>
            <a:xfrm>
              <a:off x="11442" y="101230"/>
              <a:ext cx="1796187" cy="546975"/>
            </a:xfrm>
            <a:prstGeom prst="rect">
              <a:avLst/>
            </a:prstGeom>
          </p:spPr>
          <p:txBody>
            <a:bodyPr lIns="50800" tIns="50800" rIns="50800" bIns="50800" rtlCol="0" anchor="t"/>
            <a:lstStyle/>
            <a:p>
              <a:pPr algn="ctr">
                <a:lnSpc>
                  <a:spcPts val="8835"/>
                </a:lnSpc>
              </a:pPr>
              <a:r>
                <a:rPr lang="en-US" sz="9300" dirty="0">
                  <a:solidFill>
                    <a:srgbClr val="000000"/>
                  </a:solidFill>
                  <a:latin typeface="Bernoru"/>
                  <a:ea typeface="Bernoru"/>
                  <a:cs typeface="Bernoru"/>
                  <a:sym typeface="Bernoru"/>
                </a:rPr>
                <a:t>THANK </a:t>
              </a:r>
            </a:p>
            <a:p>
              <a:pPr marL="0" lvl="0" indent="0" algn="ctr">
                <a:lnSpc>
                  <a:spcPts val="8835"/>
                </a:lnSpc>
                <a:spcBef>
                  <a:spcPct val="0"/>
                </a:spcBef>
              </a:pPr>
              <a:r>
                <a:rPr lang="en-US" sz="9300" dirty="0">
                  <a:solidFill>
                    <a:srgbClr val="000000"/>
                  </a:solidFill>
                  <a:latin typeface="Bernoru"/>
                  <a:ea typeface="Bernoru"/>
                  <a:cs typeface="Bernoru"/>
                  <a:sym typeface="Bernoru"/>
                </a:rPr>
                <a:t>YOU</a:t>
              </a:r>
            </a:p>
          </p:txBody>
        </p:sp>
      </p:grpSp>
      <p:sp>
        <p:nvSpPr>
          <p:cNvPr id="17" name="Freeform 17"/>
          <p:cNvSpPr/>
          <p:nvPr/>
        </p:nvSpPr>
        <p:spPr>
          <a:xfrm>
            <a:off x="2674214" y="809637"/>
            <a:ext cx="3428820" cy="2647049"/>
          </a:xfrm>
          <a:custGeom>
            <a:avLst/>
            <a:gdLst/>
            <a:ahLst/>
            <a:cxnLst/>
            <a:rect l="l" t="t" r="r" b="b"/>
            <a:pathLst>
              <a:path w="3428820" h="2647049">
                <a:moveTo>
                  <a:pt x="0" y="0"/>
                </a:moveTo>
                <a:lnTo>
                  <a:pt x="3428820" y="0"/>
                </a:lnTo>
                <a:lnTo>
                  <a:pt x="3428820" y="2647049"/>
                </a:lnTo>
                <a:lnTo>
                  <a:pt x="0" y="2647049"/>
                </a:lnTo>
                <a:lnTo>
                  <a:pt x="0" y="0"/>
                </a:lnTo>
                <a:close/>
              </a:path>
            </a:pathLst>
          </a:custGeom>
          <a:blipFill>
            <a:blip r:embed="rId7"/>
            <a:stretch>
              <a:fillRect/>
            </a:stretch>
          </a:blipFill>
        </p:spPr>
      </p:sp>
      <p:sp>
        <p:nvSpPr>
          <p:cNvPr id="18" name="TextBox 18"/>
          <p:cNvSpPr txBox="1"/>
          <p:nvPr/>
        </p:nvSpPr>
        <p:spPr>
          <a:xfrm>
            <a:off x="0" y="7666724"/>
            <a:ext cx="9089827" cy="607161"/>
          </a:xfrm>
          <a:prstGeom prst="rect">
            <a:avLst/>
          </a:prstGeom>
        </p:spPr>
        <p:txBody>
          <a:bodyPr lIns="0" tIns="0" rIns="0" bIns="0" rtlCol="0" anchor="t">
            <a:spAutoFit/>
          </a:bodyPr>
          <a:lstStyle/>
          <a:p>
            <a:pPr algn="ctr">
              <a:lnSpc>
                <a:spcPts val="4881"/>
              </a:lnSpc>
            </a:pPr>
            <a:r>
              <a:rPr lang="en-US" sz="3486">
                <a:solidFill>
                  <a:srgbClr val="000000"/>
                </a:solidFill>
                <a:latin typeface="Bernoru"/>
                <a:ea typeface="Bernoru"/>
                <a:cs typeface="Bernoru"/>
                <a:sym typeface="Bernoru"/>
              </a:rPr>
              <a:t>papagayofishingcharters.com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299</Words>
  <Application>Microsoft Office PowerPoint</Application>
  <PresentationFormat>Custom</PresentationFormat>
  <Paragraphs>39</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Calibri</vt:lpstr>
      <vt:lpstr>Gagalin</vt:lpstr>
      <vt:lpstr>Bernoru</vt:lpstr>
      <vt:lpstr>SF Pro Display Heavy</vt:lpstr>
      <vt:lpstr>Open Sauce Bold</vt:lpstr>
      <vt:lpstr>Canva Sans Bold</vt:lpstr>
      <vt:lpstr>Office Theme</vt:lpstr>
      <vt:lpstr>Slide 1</vt:lpstr>
      <vt:lpstr>Slide 2</vt:lpstr>
      <vt:lpstr>Slide 3</vt:lpstr>
      <vt:lpstr>Slide 4</vt:lpstr>
      <vt:lpstr>Slide 5</vt:lpstr>
      <vt:lpstr>Slide 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Quepos Fishing Charters</dc:title>
  <cp:lastModifiedBy>Windows User</cp:lastModifiedBy>
  <cp:revision>2</cp:revision>
  <dcterms:created xsi:type="dcterms:W3CDTF">2006-08-16T00:00:00Z</dcterms:created>
  <dcterms:modified xsi:type="dcterms:W3CDTF">2025-02-22T07:25:21Z</dcterms:modified>
  <dc:identifier>DAGfzgXwxCE</dc:identifier>
</cp:coreProperties>
</file>