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Public Sans" charset="1" panose="00000000000000000000"/>
      <p:regular r:id="rId12"/>
    </p:embeddedFont>
    <p:embeddedFont>
      <p:font typeface="Times New Roman Bold" charset="1" panose="02030802070405020303"/>
      <p:regular r:id="rId13"/>
    </p:embeddedFont>
    <p:embeddedFont>
      <p:font typeface="DM Serif Display" charset="1" panose="00000000000000000000"/>
      <p:regular r:id="rId14"/>
    </p:embeddedFont>
    <p:embeddedFont>
      <p:font typeface="Buenard" charset="1" panose="02000000000000000000"/>
      <p:regular r:id="rId15"/>
    </p:embeddedFont>
    <p:embeddedFont>
      <p:font typeface="Buenard Bold" charset="1" panose="0200000000000000000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jpe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jpeg" Type="http://schemas.openxmlformats.org/officeDocument/2006/relationships/image"/><Relationship Id="rId5" Target="../media/image14.jpe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128168" y="375329"/>
            <a:ext cx="9297878" cy="9975165"/>
          </a:xfrm>
          <a:custGeom>
            <a:avLst/>
            <a:gdLst/>
            <a:ahLst/>
            <a:cxnLst/>
            <a:rect r="r" b="b" t="t" l="l"/>
            <a:pathLst>
              <a:path h="9975165" w="9297878">
                <a:moveTo>
                  <a:pt x="0" y="0"/>
                </a:moveTo>
                <a:lnTo>
                  <a:pt x="9297878" y="0"/>
                </a:lnTo>
                <a:lnTo>
                  <a:pt x="9297878" y="9975165"/>
                </a:lnTo>
                <a:lnTo>
                  <a:pt x="0" y="9975165"/>
                </a:lnTo>
                <a:lnTo>
                  <a:pt x="0" y="0"/>
                </a:lnTo>
                <a:close/>
              </a:path>
            </a:pathLst>
          </a:custGeom>
          <a:blipFill>
            <a:blip r:embed="rId2"/>
            <a:stretch>
              <a:fillRect l="-43265" t="0" r="-17460" b="0"/>
            </a:stretch>
          </a:blipFill>
        </p:spPr>
      </p:sp>
      <p:grpSp>
        <p:nvGrpSpPr>
          <p:cNvPr name="Group 3" id="3"/>
          <p:cNvGrpSpPr>
            <a:grpSpLocks noChangeAspect="true"/>
          </p:cNvGrpSpPr>
          <p:nvPr/>
        </p:nvGrpSpPr>
        <p:grpSpPr>
          <a:xfrm rot="0">
            <a:off x="10277644" y="482594"/>
            <a:ext cx="2324081" cy="10061632"/>
            <a:chOff x="0" y="0"/>
            <a:chExt cx="2405482" cy="10414000"/>
          </a:xfrm>
        </p:grpSpPr>
        <p:sp>
          <p:nvSpPr>
            <p:cNvPr name="Freeform 4" id="4"/>
            <p:cNvSpPr/>
            <p:nvPr/>
          </p:nvSpPr>
          <p:spPr>
            <a:xfrm flipH="false" flipV="false" rot="0">
              <a:off x="63500" y="63500"/>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100000"/>
                  </a:srgbClr>
                </a:gs>
                <a:gs pos="50000">
                  <a:srgbClr val="FF914D">
                    <a:alpha val="100000"/>
                  </a:srgbClr>
                </a:gs>
                <a:gs pos="100000">
                  <a:srgbClr val="FFFFFF">
                    <a:alpha val="0"/>
                  </a:srgbClr>
                </a:gs>
              </a:gsLst>
              <a:lin ang="0"/>
            </a:gradFill>
          </p:spPr>
        </p:sp>
        <p:sp>
          <p:nvSpPr>
            <p:cNvPr name="Freeform 5" id="5"/>
            <p:cNvSpPr/>
            <p:nvPr/>
          </p:nvSpPr>
          <p:spPr>
            <a:xfrm flipH="false" flipV="false" rot="0">
              <a:off x="63500" y="4168775"/>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100000"/>
                  </a:srgbClr>
                </a:gs>
                <a:gs pos="50000">
                  <a:srgbClr val="FF914D">
                    <a:alpha val="100000"/>
                  </a:srgbClr>
                </a:gs>
                <a:gs pos="100000">
                  <a:srgbClr val="FFFFFF">
                    <a:alpha val="0"/>
                  </a:srgbClr>
                </a:gs>
              </a:gsLst>
              <a:lin ang="0"/>
            </a:gradFill>
          </p:spPr>
        </p:sp>
        <p:sp>
          <p:nvSpPr>
            <p:cNvPr name="Freeform 6" id="6"/>
            <p:cNvSpPr/>
            <p:nvPr/>
          </p:nvSpPr>
          <p:spPr>
            <a:xfrm flipH="false" flipV="false" rot="0">
              <a:off x="63500" y="8283575"/>
              <a:ext cx="2278507" cy="2066925"/>
            </a:xfrm>
            <a:custGeom>
              <a:avLst/>
              <a:gdLst/>
              <a:ahLst/>
              <a:cxnLst/>
              <a:rect r="r" b="b" t="t" l="l"/>
              <a:pathLst>
                <a:path h="2066925" w="2278507">
                  <a:moveTo>
                    <a:pt x="0" y="0"/>
                  </a:moveTo>
                  <a:lnTo>
                    <a:pt x="0" y="2066925"/>
                  </a:lnTo>
                  <a:lnTo>
                    <a:pt x="2278507" y="2066925"/>
                  </a:lnTo>
                  <a:lnTo>
                    <a:pt x="2278507" y="0"/>
                  </a:lnTo>
                  <a:close/>
                </a:path>
              </a:pathLst>
            </a:custGeom>
            <a:gradFill rotWithShape="true">
              <a:gsLst>
                <a:gs pos="0">
                  <a:srgbClr val="FF3131">
                    <a:alpha val="100000"/>
                  </a:srgbClr>
                </a:gs>
                <a:gs pos="50000">
                  <a:srgbClr val="FF914D">
                    <a:alpha val="100000"/>
                  </a:srgbClr>
                </a:gs>
                <a:gs pos="100000">
                  <a:srgbClr val="FFFFFF">
                    <a:alpha val="0"/>
                  </a:srgbClr>
                </a:gs>
              </a:gsLst>
              <a:lin ang="0"/>
            </a:gradFill>
          </p:spPr>
        </p:sp>
      </p:grpSp>
      <p:grpSp>
        <p:nvGrpSpPr>
          <p:cNvPr name="Group 7" id="7"/>
          <p:cNvGrpSpPr>
            <a:grpSpLocks noChangeAspect="true"/>
          </p:cNvGrpSpPr>
          <p:nvPr/>
        </p:nvGrpSpPr>
        <p:grpSpPr>
          <a:xfrm rot="0">
            <a:off x="-126454" y="-71888"/>
            <a:ext cx="18595281" cy="862302"/>
            <a:chOff x="0" y="0"/>
            <a:chExt cx="18414454" cy="853910"/>
          </a:xfrm>
        </p:grpSpPr>
        <p:sp>
          <p:nvSpPr>
            <p:cNvPr name="Freeform 8" id="8"/>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9" id="9"/>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0" id="10"/>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913F14"/>
            </a:solidFill>
          </p:spPr>
        </p:sp>
      </p:grpSp>
      <p:sp>
        <p:nvSpPr>
          <p:cNvPr name="Freeform 11" id="11"/>
          <p:cNvSpPr/>
          <p:nvPr/>
        </p:nvSpPr>
        <p:spPr>
          <a:xfrm flipH="false" flipV="false" rot="0">
            <a:off x="2546623" y="1463283"/>
            <a:ext cx="4095750" cy="3571875"/>
          </a:xfrm>
          <a:custGeom>
            <a:avLst/>
            <a:gdLst/>
            <a:ahLst/>
            <a:cxnLst/>
            <a:rect r="r" b="b" t="t" l="l"/>
            <a:pathLst>
              <a:path h="3571875" w="4095750">
                <a:moveTo>
                  <a:pt x="0" y="0"/>
                </a:moveTo>
                <a:lnTo>
                  <a:pt x="4095750" y="0"/>
                </a:lnTo>
                <a:lnTo>
                  <a:pt x="4095750" y="3571875"/>
                </a:lnTo>
                <a:lnTo>
                  <a:pt x="0" y="3571875"/>
                </a:lnTo>
                <a:lnTo>
                  <a:pt x="0" y="0"/>
                </a:lnTo>
                <a:close/>
              </a:path>
            </a:pathLst>
          </a:custGeom>
          <a:blipFill>
            <a:blip r:embed="rId3"/>
            <a:stretch>
              <a:fillRect l="0" t="0" r="0" b="0"/>
            </a:stretch>
          </a:blipFill>
        </p:spPr>
      </p:sp>
      <p:sp>
        <p:nvSpPr>
          <p:cNvPr name="TextBox 12" id="12"/>
          <p:cNvSpPr txBox="true"/>
          <p:nvPr/>
        </p:nvSpPr>
        <p:spPr>
          <a:xfrm rot="0">
            <a:off x="1697174" y="8143999"/>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13" id="13"/>
          <p:cNvSpPr txBox="true"/>
          <p:nvPr/>
        </p:nvSpPr>
        <p:spPr>
          <a:xfrm rot="0">
            <a:off x="3585669" y="8153524"/>
            <a:ext cx="6113408" cy="431806"/>
          </a:xfrm>
          <a:prstGeom prst="rect">
            <a:avLst/>
          </a:prstGeom>
        </p:spPr>
        <p:txBody>
          <a:bodyPr anchor="t" rtlCol="false" tIns="0" lIns="0" bIns="0" rIns="0">
            <a:spAutoFit/>
          </a:bodyPr>
          <a:lstStyle/>
          <a:p>
            <a:pPr algn="l">
              <a:lnSpc>
                <a:spcPts val="3499"/>
              </a:lnSpc>
            </a:pPr>
            <a:r>
              <a:rPr lang="en-US" sz="2499">
                <a:solidFill>
                  <a:srgbClr val="000000"/>
                </a:solidFill>
                <a:latin typeface="Public Sans"/>
                <a:ea typeface="Public Sans"/>
                <a:cs typeface="Public Sans"/>
                <a:sym typeface="Public Sans"/>
              </a:rPr>
              <a:t>https://kenshohills.com/</a:t>
            </a:r>
          </a:p>
        </p:txBody>
      </p:sp>
      <p:sp>
        <p:nvSpPr>
          <p:cNvPr name="TextBox 14" id="14"/>
          <p:cNvSpPr txBox="true"/>
          <p:nvPr/>
        </p:nvSpPr>
        <p:spPr>
          <a:xfrm rot="0">
            <a:off x="959471" y="5454258"/>
            <a:ext cx="8739607" cy="1244276"/>
          </a:xfrm>
          <a:prstGeom prst="rect">
            <a:avLst/>
          </a:prstGeom>
        </p:spPr>
        <p:txBody>
          <a:bodyPr anchor="t" rtlCol="false" tIns="0" lIns="0" bIns="0" rIns="0">
            <a:spAutoFit/>
          </a:bodyPr>
          <a:lstStyle/>
          <a:p>
            <a:pPr algn="ctr">
              <a:lnSpc>
                <a:spcPts val="9117"/>
              </a:lnSpc>
            </a:pPr>
            <a:r>
              <a:rPr lang="en-US" b="true" sz="6512">
                <a:solidFill>
                  <a:srgbClr val="000000"/>
                </a:solidFill>
                <a:latin typeface="Times New Roman Bold"/>
                <a:ea typeface="Times New Roman Bold"/>
                <a:cs typeface="Times New Roman Bold"/>
                <a:sym typeface="Times New Roman Bold"/>
              </a:rPr>
              <a:t>Premium Villa in Manali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grpSp>
        <p:nvGrpSpPr>
          <p:cNvPr name="Group 4" id="4"/>
          <p:cNvGrpSpPr>
            <a:grpSpLocks noChangeAspect="true"/>
          </p:cNvGrpSpPr>
          <p:nvPr/>
        </p:nvGrpSpPr>
        <p:grpSpPr>
          <a:xfrm rot="0">
            <a:off x="0" y="1438542"/>
            <a:ext cx="8833028" cy="7441368"/>
            <a:chOff x="0" y="0"/>
            <a:chExt cx="11777370" cy="9921824"/>
          </a:xfrm>
        </p:grpSpPr>
        <p:sp>
          <p:nvSpPr>
            <p:cNvPr name="Freeform 5" id="5"/>
            <p:cNvSpPr/>
            <p:nvPr/>
          </p:nvSpPr>
          <p:spPr>
            <a:xfrm flipH="false" flipV="false" rot="0">
              <a:off x="0" y="0"/>
              <a:ext cx="11777345" cy="9921875"/>
            </a:xfrm>
            <a:custGeom>
              <a:avLst/>
              <a:gdLst/>
              <a:ahLst/>
              <a:cxnLst/>
              <a:rect r="r" b="b" t="t" l="l"/>
              <a:pathLst>
                <a:path h="9921875" w="11777345">
                  <a:moveTo>
                    <a:pt x="0" y="0"/>
                  </a:moveTo>
                  <a:lnTo>
                    <a:pt x="0" y="9921875"/>
                  </a:lnTo>
                  <a:lnTo>
                    <a:pt x="8668385" y="9921875"/>
                  </a:lnTo>
                  <a:lnTo>
                    <a:pt x="11777345" y="4961001"/>
                  </a:lnTo>
                  <a:lnTo>
                    <a:pt x="8668385" y="0"/>
                  </a:lnTo>
                  <a:close/>
                </a:path>
              </a:pathLst>
            </a:custGeom>
            <a:blipFill>
              <a:blip r:embed="rId2"/>
              <a:stretch>
                <a:fillRect l="-12987" t="0" r="-12987" b="0"/>
              </a:stretch>
            </a:blipFill>
          </p:spPr>
        </p:sp>
      </p:grpSp>
      <p:grpSp>
        <p:nvGrpSpPr>
          <p:cNvPr name="Group 6" id="6"/>
          <p:cNvGrpSpPr>
            <a:grpSpLocks noChangeAspect="true"/>
          </p:cNvGrpSpPr>
          <p:nvPr/>
        </p:nvGrpSpPr>
        <p:grpSpPr>
          <a:xfrm rot="0">
            <a:off x="9404623" y="2849821"/>
            <a:ext cx="1275370" cy="371048"/>
            <a:chOff x="0" y="0"/>
            <a:chExt cx="1302969" cy="379070"/>
          </a:xfrm>
        </p:grpSpPr>
        <p:sp>
          <p:nvSpPr>
            <p:cNvPr name="Freeform 7" id="7"/>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grpSp>
        <p:nvGrpSpPr>
          <p:cNvPr name="Group 8" id="8"/>
          <p:cNvGrpSpPr>
            <a:grpSpLocks noChangeAspect="true"/>
          </p:cNvGrpSpPr>
          <p:nvPr/>
        </p:nvGrpSpPr>
        <p:grpSpPr>
          <a:xfrm rot="0">
            <a:off x="-63503" y="203483"/>
            <a:ext cx="18414454" cy="853916"/>
            <a:chOff x="0" y="0"/>
            <a:chExt cx="18414454" cy="853910"/>
          </a:xfrm>
        </p:grpSpPr>
        <p:sp>
          <p:nvSpPr>
            <p:cNvPr name="Freeform 9" id="9"/>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10" id="10"/>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1" id="11"/>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TextBox 12" id="12"/>
          <p:cNvSpPr txBox="true"/>
          <p:nvPr/>
        </p:nvSpPr>
        <p:spPr>
          <a:xfrm rot="0">
            <a:off x="9404623" y="1476666"/>
            <a:ext cx="5436727" cy="1558679"/>
          </a:xfrm>
          <a:prstGeom prst="rect">
            <a:avLst/>
          </a:prstGeom>
        </p:spPr>
        <p:txBody>
          <a:bodyPr anchor="t" rtlCol="false" tIns="0" lIns="0" bIns="0" rIns="0">
            <a:spAutoFit/>
          </a:bodyPr>
          <a:lstStyle/>
          <a:p>
            <a:pPr algn="l">
              <a:lnSpc>
                <a:spcPts val="12305"/>
              </a:lnSpc>
            </a:pPr>
            <a:r>
              <a:rPr lang="en-US" sz="8789">
                <a:solidFill>
                  <a:srgbClr val="000000"/>
                </a:solidFill>
                <a:latin typeface="DM Serif Display"/>
                <a:ea typeface="DM Serif Display"/>
                <a:cs typeface="DM Serif Display"/>
                <a:sym typeface="DM Serif Display"/>
              </a:rPr>
              <a:t>About us :-</a:t>
            </a:r>
          </a:p>
        </p:txBody>
      </p:sp>
      <p:sp>
        <p:nvSpPr>
          <p:cNvPr name="TextBox 13" id="13"/>
          <p:cNvSpPr txBox="true"/>
          <p:nvPr/>
        </p:nvSpPr>
        <p:spPr>
          <a:xfrm rot="0">
            <a:off x="9144000" y="3686394"/>
            <a:ext cx="8744035" cy="4186446"/>
          </a:xfrm>
          <a:prstGeom prst="rect">
            <a:avLst/>
          </a:prstGeom>
        </p:spPr>
        <p:txBody>
          <a:bodyPr anchor="t" rtlCol="false" tIns="0" lIns="0" bIns="0" rIns="0">
            <a:spAutoFit/>
          </a:bodyPr>
          <a:lstStyle/>
          <a:p>
            <a:pPr algn="just">
              <a:lnSpc>
                <a:spcPts val="4159"/>
              </a:lnSpc>
            </a:pPr>
            <a:r>
              <a:rPr lang="en-US" sz="2999">
                <a:solidFill>
                  <a:srgbClr val="000000"/>
                </a:solidFill>
                <a:latin typeface="Public Sans"/>
                <a:ea typeface="Public Sans"/>
                <a:cs typeface="Public Sans"/>
                <a:sym typeface="Public Sans"/>
              </a:rPr>
              <a:t>Nestled in the heart of the Himalayas, Kensho Hills offers a luxurious escape with its </a:t>
            </a:r>
            <a:r>
              <a:rPr lang="en-US" sz="2999">
                <a:solidFill>
                  <a:srgbClr val="000000"/>
                </a:solidFill>
                <a:latin typeface="Public Sans"/>
                <a:ea typeface="Public Sans"/>
                <a:cs typeface="Public Sans"/>
                <a:sym typeface="Public Sans"/>
              </a:rPr>
              <a:t>premium villas in Manali. Combining elegance with modern amenities, our villas provide the perfect setting for relaxation and rejuvenation. Designed to blend seamlessly with the natural beauty of Manali, Kensho Hills is your ultimate destination</a:t>
            </a:r>
          </a:p>
          <a:p>
            <a:pPr algn="just">
              <a:lnSpc>
                <a:spcPts val="4159"/>
              </a:lnSpc>
            </a:pPr>
            <a:r>
              <a:rPr lang="en-US" sz="2999">
                <a:solidFill>
                  <a:srgbClr val="000000"/>
                </a:solidFill>
                <a:latin typeface="Public Sans"/>
                <a:ea typeface="Public Sans"/>
                <a:cs typeface="Public Sans"/>
                <a:sym typeface="Public Sans"/>
              </a:rPr>
              <a:t>for a tranquil and unforgettable stay.</a:t>
            </a:r>
          </a:p>
        </p:txBody>
      </p:sp>
      <p:sp>
        <p:nvSpPr>
          <p:cNvPr name="TextBox 14" id="14"/>
          <p:cNvSpPr txBox="true"/>
          <p:nvPr/>
        </p:nvSpPr>
        <p:spPr>
          <a:xfrm rot="0">
            <a:off x="8555174" y="9141285"/>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15" id="15"/>
          <p:cNvSpPr txBox="true"/>
          <p:nvPr/>
        </p:nvSpPr>
        <p:spPr>
          <a:xfrm rot="0">
            <a:off x="11277724" y="9152496"/>
            <a:ext cx="5521904" cy="431806"/>
          </a:xfrm>
          <a:prstGeom prst="rect">
            <a:avLst/>
          </a:prstGeom>
        </p:spPr>
        <p:txBody>
          <a:bodyPr anchor="t" rtlCol="false" tIns="0" lIns="0" bIns="0" rIns="0">
            <a:spAutoFit/>
          </a:bodyPr>
          <a:lstStyle/>
          <a:p>
            <a:pPr algn="l">
              <a:lnSpc>
                <a:spcPts val="3499"/>
              </a:lnSpc>
            </a:pPr>
            <a:r>
              <a:rPr lang="en-US" sz="2499">
                <a:solidFill>
                  <a:srgbClr val="000000"/>
                </a:solidFill>
                <a:latin typeface="Public Sans"/>
                <a:ea typeface="Public Sans"/>
                <a:cs typeface="Public Sans"/>
                <a:sym typeface="Public Sans"/>
              </a:rPr>
              <a:t>https://kenshohills.com/</a:t>
            </a:r>
          </a:p>
        </p:txBody>
      </p:sp>
      <p:sp>
        <p:nvSpPr>
          <p:cNvPr name="TextBox 16" id="16"/>
          <p:cNvSpPr txBox="true"/>
          <p:nvPr/>
        </p:nvSpPr>
        <p:spPr>
          <a:xfrm rot="0">
            <a:off x="7657395" y="444998"/>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17" id="17"/>
          <p:cNvSpPr txBox="true"/>
          <p:nvPr/>
        </p:nvSpPr>
        <p:spPr>
          <a:xfrm rot="0">
            <a:off x="9758372" y="444998"/>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18" id="18"/>
          <p:cNvSpPr txBox="true"/>
          <p:nvPr/>
        </p:nvSpPr>
        <p:spPr>
          <a:xfrm rot="0">
            <a:off x="11826345" y="444998"/>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19" id="19"/>
          <p:cNvSpPr txBox="true"/>
          <p:nvPr/>
        </p:nvSpPr>
        <p:spPr>
          <a:xfrm rot="0">
            <a:off x="14337602" y="444998"/>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266986"/>
            <a:ext cx="18287457" cy="726910"/>
            <a:chOff x="0" y="0"/>
            <a:chExt cx="18287454" cy="726910"/>
          </a:xfrm>
        </p:grpSpPr>
        <p:sp>
          <p:nvSpPr>
            <p:cNvPr name="Freeform 3" id="3"/>
            <p:cNvSpPr/>
            <p:nvPr/>
          </p:nvSpPr>
          <p:spPr>
            <a:xfrm flipH="false" flipV="false" rot="0">
              <a:off x="0" y="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grpSp>
      <p:sp>
        <p:nvSpPr>
          <p:cNvPr name="Freeform 4" id="4"/>
          <p:cNvSpPr/>
          <p:nvPr/>
        </p:nvSpPr>
        <p:spPr>
          <a:xfrm flipH="false" flipV="false" rot="0">
            <a:off x="13354909" y="-63498"/>
            <a:ext cx="8064227" cy="10287000"/>
          </a:xfrm>
          <a:custGeom>
            <a:avLst/>
            <a:gdLst/>
            <a:ahLst/>
            <a:cxnLst/>
            <a:rect r="r" b="b" t="t" l="l"/>
            <a:pathLst>
              <a:path h="10287000" w="8064227">
                <a:moveTo>
                  <a:pt x="0" y="0"/>
                </a:moveTo>
                <a:lnTo>
                  <a:pt x="8064227" y="0"/>
                </a:lnTo>
                <a:lnTo>
                  <a:pt x="8064227" y="10287000"/>
                </a:lnTo>
                <a:lnTo>
                  <a:pt x="0" y="10287000"/>
                </a:lnTo>
                <a:lnTo>
                  <a:pt x="0" y="0"/>
                </a:lnTo>
                <a:close/>
              </a:path>
            </a:pathLst>
          </a:custGeom>
          <a:blipFill>
            <a:blip r:embed="rId2"/>
            <a:stretch>
              <a:fillRect l="-48212" t="-1580" r="-48271" b="-1309"/>
            </a:stretch>
          </a:blipFill>
        </p:spPr>
      </p:sp>
      <p:grpSp>
        <p:nvGrpSpPr>
          <p:cNvPr name="Group 5" id="5"/>
          <p:cNvGrpSpPr>
            <a:grpSpLocks noChangeAspect="true"/>
          </p:cNvGrpSpPr>
          <p:nvPr/>
        </p:nvGrpSpPr>
        <p:grpSpPr>
          <a:xfrm rot="0">
            <a:off x="275745" y="3169837"/>
            <a:ext cx="1690958" cy="440405"/>
            <a:chOff x="0" y="0"/>
            <a:chExt cx="1628140" cy="424040"/>
          </a:xfrm>
        </p:grpSpPr>
        <p:sp>
          <p:nvSpPr>
            <p:cNvPr name="Freeform 6" id="6"/>
            <p:cNvSpPr/>
            <p:nvPr/>
          </p:nvSpPr>
          <p:spPr>
            <a:xfrm flipH="false" flipV="false" rot="0">
              <a:off x="0" y="0"/>
              <a:ext cx="1628140" cy="424053"/>
            </a:xfrm>
            <a:custGeom>
              <a:avLst/>
              <a:gdLst/>
              <a:ahLst/>
              <a:cxnLst/>
              <a:rect r="r" b="b" t="t" l="l"/>
              <a:pathLst>
                <a:path h="424053" w="1628140">
                  <a:moveTo>
                    <a:pt x="0" y="0"/>
                  </a:moveTo>
                  <a:lnTo>
                    <a:pt x="0" y="424053"/>
                  </a:lnTo>
                  <a:lnTo>
                    <a:pt x="1628140" y="424053"/>
                  </a:lnTo>
                  <a:lnTo>
                    <a:pt x="1628140" y="0"/>
                  </a:lnTo>
                  <a:close/>
                </a:path>
              </a:pathLst>
            </a:custGeom>
            <a:gradFill rotWithShape="true">
              <a:gsLst>
                <a:gs pos="0">
                  <a:srgbClr val="FF3131">
                    <a:alpha val="100000"/>
                  </a:srgbClr>
                </a:gs>
                <a:gs pos="100000">
                  <a:srgbClr val="FF914D">
                    <a:alpha val="100000"/>
                  </a:srgbClr>
                </a:gs>
              </a:gsLst>
              <a:lin ang="0"/>
            </a:gradFill>
          </p:spPr>
        </p:sp>
      </p:grpSp>
      <p:grpSp>
        <p:nvGrpSpPr>
          <p:cNvPr name="Group 7" id="7"/>
          <p:cNvGrpSpPr>
            <a:grpSpLocks noChangeAspect="true"/>
          </p:cNvGrpSpPr>
          <p:nvPr/>
        </p:nvGrpSpPr>
        <p:grpSpPr>
          <a:xfrm rot="0">
            <a:off x="12497165" y="-190495"/>
            <a:ext cx="2405472" cy="10413997"/>
            <a:chOff x="0" y="0"/>
            <a:chExt cx="2405482" cy="10414000"/>
          </a:xfrm>
        </p:grpSpPr>
        <p:sp>
          <p:nvSpPr>
            <p:cNvPr name="Freeform 8" id="8"/>
            <p:cNvSpPr/>
            <p:nvPr/>
          </p:nvSpPr>
          <p:spPr>
            <a:xfrm flipH="false" flipV="false" rot="0">
              <a:off x="63500" y="63500"/>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67000"/>
                  </a:srgbClr>
                </a:gs>
                <a:gs pos="100000">
                  <a:srgbClr val="FF914D">
                    <a:alpha val="67000"/>
                  </a:srgbClr>
                </a:gs>
              </a:gsLst>
              <a:lin ang="0"/>
            </a:gradFill>
          </p:spPr>
        </p:sp>
        <p:sp>
          <p:nvSpPr>
            <p:cNvPr name="Freeform 9" id="9"/>
            <p:cNvSpPr/>
            <p:nvPr/>
          </p:nvSpPr>
          <p:spPr>
            <a:xfrm flipH="false" flipV="false" rot="0">
              <a:off x="63500" y="4168775"/>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67000"/>
                  </a:srgbClr>
                </a:gs>
                <a:gs pos="50000">
                  <a:srgbClr val="FF914D">
                    <a:alpha val="67000"/>
                  </a:srgbClr>
                </a:gs>
                <a:gs pos="100000">
                  <a:srgbClr val="FFFFFF">
                    <a:alpha val="0"/>
                  </a:srgbClr>
                </a:gs>
              </a:gsLst>
              <a:lin ang="0"/>
            </a:gradFill>
          </p:spPr>
        </p:sp>
        <p:sp>
          <p:nvSpPr>
            <p:cNvPr name="Freeform 10" id="10"/>
            <p:cNvSpPr/>
            <p:nvPr/>
          </p:nvSpPr>
          <p:spPr>
            <a:xfrm flipH="false" flipV="false" rot="0">
              <a:off x="63500" y="8283575"/>
              <a:ext cx="2278507" cy="2066925"/>
            </a:xfrm>
            <a:custGeom>
              <a:avLst/>
              <a:gdLst/>
              <a:ahLst/>
              <a:cxnLst/>
              <a:rect r="r" b="b" t="t" l="l"/>
              <a:pathLst>
                <a:path h="2066925" w="2278507">
                  <a:moveTo>
                    <a:pt x="0" y="0"/>
                  </a:moveTo>
                  <a:lnTo>
                    <a:pt x="0" y="2066925"/>
                  </a:lnTo>
                  <a:lnTo>
                    <a:pt x="2278507" y="2066925"/>
                  </a:lnTo>
                  <a:lnTo>
                    <a:pt x="2278507" y="0"/>
                  </a:lnTo>
                  <a:close/>
                </a:path>
              </a:pathLst>
            </a:custGeom>
            <a:gradFill rotWithShape="true">
              <a:gsLst>
                <a:gs pos="0">
                  <a:srgbClr val="FF3131">
                    <a:alpha val="67000"/>
                  </a:srgbClr>
                </a:gs>
                <a:gs pos="50000">
                  <a:srgbClr val="FF914D">
                    <a:alpha val="67000"/>
                  </a:srgbClr>
                </a:gs>
                <a:gs pos="100000">
                  <a:srgbClr val="FFFFFF">
                    <a:alpha val="0"/>
                  </a:srgbClr>
                </a:gs>
              </a:gsLst>
              <a:lin ang="0"/>
            </a:gradFill>
          </p:spPr>
        </p:sp>
      </p:grpSp>
      <p:sp>
        <p:nvSpPr>
          <p:cNvPr name="TextBox 11" id="11"/>
          <p:cNvSpPr txBox="true"/>
          <p:nvPr/>
        </p:nvSpPr>
        <p:spPr>
          <a:xfrm rot="0">
            <a:off x="223195" y="1412843"/>
            <a:ext cx="8867074" cy="1036142"/>
          </a:xfrm>
          <a:prstGeom prst="rect">
            <a:avLst/>
          </a:prstGeom>
        </p:spPr>
        <p:txBody>
          <a:bodyPr anchor="t" rtlCol="false" tIns="0" lIns="0" bIns="0" rIns="0">
            <a:spAutoFit/>
          </a:bodyPr>
          <a:lstStyle/>
          <a:p>
            <a:pPr algn="l">
              <a:lnSpc>
                <a:spcPts val="8432"/>
              </a:lnSpc>
            </a:pPr>
            <a:r>
              <a:rPr lang="en-US" sz="6326">
                <a:solidFill>
                  <a:srgbClr val="000000"/>
                </a:solidFill>
                <a:latin typeface="DM Serif Display"/>
                <a:ea typeface="DM Serif Display"/>
                <a:cs typeface="DM Serif Display"/>
                <a:sym typeface="DM Serif Display"/>
              </a:rPr>
              <a:t>Premium Villa in Manali</a:t>
            </a:r>
          </a:p>
        </p:txBody>
      </p:sp>
      <p:sp>
        <p:nvSpPr>
          <p:cNvPr name="TextBox 12" id="12"/>
          <p:cNvSpPr txBox="true"/>
          <p:nvPr/>
        </p:nvSpPr>
        <p:spPr>
          <a:xfrm rot="0">
            <a:off x="223195" y="4019817"/>
            <a:ext cx="12078036" cy="6809457"/>
          </a:xfrm>
          <a:prstGeom prst="rect">
            <a:avLst/>
          </a:prstGeom>
        </p:spPr>
        <p:txBody>
          <a:bodyPr anchor="t" rtlCol="false" tIns="0" lIns="0" bIns="0" rIns="0">
            <a:spAutoFit/>
          </a:bodyPr>
          <a:lstStyle/>
          <a:p>
            <a:pPr algn="l">
              <a:lnSpc>
                <a:spcPts val="4924"/>
              </a:lnSpc>
            </a:pPr>
            <a:r>
              <a:rPr lang="en-US" sz="3534">
                <a:solidFill>
                  <a:srgbClr val="000000"/>
                </a:solidFill>
                <a:latin typeface="Public Sans"/>
                <a:ea typeface="Public Sans"/>
                <a:cs typeface="Public Sans"/>
                <a:sym typeface="Public Sans"/>
              </a:rPr>
              <a:t>Kensho Hills offers a luxurious premium villa in Manali, perfect for t</a:t>
            </a:r>
            <a:r>
              <a:rPr lang="en-US" sz="3534">
                <a:solidFill>
                  <a:srgbClr val="000000"/>
                </a:solidFill>
                <a:latin typeface="Public Sans"/>
                <a:ea typeface="Public Sans"/>
                <a:cs typeface="Public Sans"/>
                <a:sym typeface="Public Sans"/>
              </a:rPr>
              <a:t>hose</a:t>
            </a:r>
            <a:r>
              <a:rPr lang="en-US" sz="3534">
                <a:solidFill>
                  <a:srgbClr val="000000"/>
                </a:solidFill>
                <a:latin typeface="Public Sans"/>
                <a:ea typeface="Public Sans"/>
                <a:cs typeface="Public Sans"/>
                <a:sym typeface="Public Sans"/>
              </a:rPr>
              <a:t> seeking</a:t>
            </a:r>
            <a:r>
              <a:rPr lang="en-US" sz="3534">
                <a:solidFill>
                  <a:srgbClr val="000000"/>
                </a:solidFill>
                <a:latin typeface="Public Sans"/>
                <a:ea typeface="Public Sans"/>
                <a:cs typeface="Public Sans"/>
                <a:sym typeface="Public Sans"/>
              </a:rPr>
              <a:t> a peaceful and se</a:t>
            </a:r>
            <a:r>
              <a:rPr lang="en-US" sz="3534" u="none">
                <a:solidFill>
                  <a:srgbClr val="000000"/>
                </a:solidFill>
                <a:latin typeface="Public Sans"/>
                <a:ea typeface="Public Sans"/>
                <a:cs typeface="Public Sans"/>
                <a:sym typeface="Public Sans"/>
              </a:rPr>
              <a:t>r</a:t>
            </a:r>
            <a:r>
              <a:rPr lang="en-US" sz="3534">
                <a:solidFill>
                  <a:srgbClr val="000000"/>
                </a:solidFill>
                <a:latin typeface="Public Sans"/>
                <a:ea typeface="Public Sans"/>
                <a:cs typeface="Public Sans"/>
                <a:sym typeface="Public Sans"/>
              </a:rPr>
              <a:t>ene getaway. Surrounded by </a:t>
            </a:r>
            <a:r>
              <a:rPr lang="en-US" sz="3534" u="none">
                <a:solidFill>
                  <a:srgbClr val="000000"/>
                </a:solidFill>
                <a:latin typeface="Public Sans"/>
                <a:ea typeface="Public Sans"/>
                <a:cs typeface="Public Sans"/>
                <a:sym typeface="Public Sans"/>
              </a:rPr>
              <a:t>stunning</a:t>
            </a:r>
            <a:r>
              <a:rPr lang="en-US" sz="3534" u="none">
                <a:solidFill>
                  <a:srgbClr val="000000"/>
                </a:solidFill>
                <a:latin typeface="Public Sans"/>
                <a:ea typeface="Public Sans"/>
                <a:cs typeface="Public Sans"/>
                <a:sym typeface="Public Sans"/>
              </a:rPr>
              <a:t> mount</a:t>
            </a:r>
            <a:r>
              <a:rPr lang="en-US" sz="3534" u="none">
                <a:solidFill>
                  <a:srgbClr val="000000"/>
                </a:solidFill>
                <a:latin typeface="Public Sans"/>
                <a:ea typeface="Public Sans"/>
                <a:cs typeface="Public Sans"/>
                <a:sym typeface="Public Sans"/>
              </a:rPr>
              <a:t>ain v</a:t>
            </a:r>
            <a:r>
              <a:rPr lang="en-US" sz="3534" u="none">
                <a:solidFill>
                  <a:srgbClr val="000000"/>
                </a:solidFill>
                <a:latin typeface="Public Sans"/>
                <a:ea typeface="Public Sans"/>
                <a:cs typeface="Public Sans"/>
                <a:sym typeface="Public Sans"/>
              </a:rPr>
              <a:t>iews,</a:t>
            </a:r>
            <a:r>
              <a:rPr lang="en-US" sz="3534" u="none">
                <a:solidFill>
                  <a:srgbClr val="000000"/>
                </a:solidFill>
                <a:latin typeface="Public Sans"/>
                <a:ea typeface="Public Sans"/>
                <a:cs typeface="Public Sans"/>
                <a:sym typeface="Public Sans"/>
              </a:rPr>
              <a:t> th</a:t>
            </a:r>
            <a:r>
              <a:rPr lang="en-US" sz="3534" u="none">
                <a:solidFill>
                  <a:srgbClr val="000000"/>
                </a:solidFill>
                <a:latin typeface="Public Sans"/>
                <a:ea typeface="Public Sans"/>
                <a:cs typeface="Public Sans"/>
                <a:sym typeface="Public Sans"/>
              </a:rPr>
              <a:t>e v</a:t>
            </a:r>
            <a:r>
              <a:rPr lang="en-US" sz="3534" u="none">
                <a:solidFill>
                  <a:srgbClr val="000000"/>
                </a:solidFill>
                <a:latin typeface="Public Sans"/>
                <a:ea typeface="Public Sans"/>
                <a:cs typeface="Public Sans"/>
                <a:sym typeface="Public Sans"/>
              </a:rPr>
              <a:t>i</a:t>
            </a:r>
            <a:r>
              <a:rPr lang="en-US" sz="3534" u="none">
                <a:solidFill>
                  <a:srgbClr val="000000"/>
                </a:solidFill>
                <a:latin typeface="Public Sans"/>
                <a:ea typeface="Public Sans"/>
                <a:cs typeface="Public Sans"/>
                <a:sym typeface="Public Sans"/>
              </a:rPr>
              <a:t>lla features</a:t>
            </a:r>
            <a:r>
              <a:rPr lang="en-US" sz="3534">
                <a:solidFill>
                  <a:srgbClr val="000000"/>
                </a:solidFill>
                <a:latin typeface="Public Sans"/>
                <a:ea typeface="Public Sans"/>
                <a:cs typeface="Public Sans"/>
                <a:sym typeface="Public Sans"/>
              </a:rPr>
              <a:t> modern amenities, spacious rooms, and personalized services, ensuring an unforgettable stay. Whether you're looking for relaxation or adventure, Kensho Hills provides an ideal retreat in Manali.</a:t>
            </a:r>
          </a:p>
          <a:p>
            <a:pPr algn="l">
              <a:lnSpc>
                <a:spcPts val="4924"/>
              </a:lnSpc>
            </a:pPr>
          </a:p>
          <a:p>
            <a:pPr algn="l">
              <a:lnSpc>
                <a:spcPts val="4924"/>
              </a:lnSpc>
            </a:pPr>
          </a:p>
          <a:p>
            <a:pPr algn="l">
              <a:lnSpc>
                <a:spcPts val="4924"/>
              </a:lnSpc>
            </a:pPr>
          </a:p>
          <a:p>
            <a:pPr algn="l">
              <a:lnSpc>
                <a:spcPts val="4924"/>
              </a:lnSpc>
            </a:pPr>
          </a:p>
        </p:txBody>
      </p:sp>
      <p:sp>
        <p:nvSpPr>
          <p:cNvPr name="TextBox 13" id="13"/>
          <p:cNvSpPr txBox="true"/>
          <p:nvPr/>
        </p:nvSpPr>
        <p:spPr>
          <a:xfrm rot="0">
            <a:off x="1117254" y="8944099"/>
            <a:ext cx="1698898" cy="729263"/>
          </a:xfrm>
          <a:prstGeom prst="rect">
            <a:avLst/>
          </a:prstGeom>
        </p:spPr>
        <p:txBody>
          <a:bodyPr anchor="t" rtlCol="false" tIns="0" lIns="0" bIns="0" rIns="0">
            <a:spAutoFit/>
          </a:bodyPr>
          <a:lstStyle/>
          <a:p>
            <a:pPr algn="l">
              <a:lnSpc>
                <a:spcPts val="6492"/>
              </a:lnSpc>
            </a:pPr>
            <a:r>
              <a:rPr lang="en-US" sz="2799">
                <a:solidFill>
                  <a:srgbClr val="000000"/>
                </a:solidFill>
                <a:latin typeface="Public Sans"/>
                <a:ea typeface="Public Sans"/>
                <a:cs typeface="Public Sans"/>
                <a:sym typeface="Public Sans"/>
              </a:rPr>
              <a:t>Website :-</a:t>
            </a:r>
          </a:p>
        </p:txBody>
      </p:sp>
      <p:sp>
        <p:nvSpPr>
          <p:cNvPr name="TextBox 14" id="14"/>
          <p:cNvSpPr txBox="true"/>
          <p:nvPr/>
        </p:nvSpPr>
        <p:spPr>
          <a:xfrm rot="0">
            <a:off x="3839804" y="8974369"/>
            <a:ext cx="5688216" cy="654403"/>
          </a:xfrm>
          <a:prstGeom prst="rect">
            <a:avLst/>
          </a:prstGeom>
        </p:spPr>
        <p:txBody>
          <a:bodyPr anchor="t" rtlCol="false" tIns="0" lIns="0" bIns="0" rIns="0">
            <a:spAutoFit/>
          </a:bodyPr>
          <a:lstStyle/>
          <a:p>
            <a:pPr algn="l">
              <a:lnSpc>
                <a:spcPts val="5796"/>
              </a:lnSpc>
            </a:pPr>
            <a:r>
              <a:rPr lang="en-US" sz="2499">
                <a:solidFill>
                  <a:srgbClr val="000000"/>
                </a:solidFill>
                <a:latin typeface="Public Sans"/>
                <a:ea typeface="Public Sans"/>
                <a:cs typeface="Public Sans"/>
                <a:sym typeface="Public Sans"/>
              </a:rPr>
              <a:t>https://kenshohills.com/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grpSp>
        <p:nvGrpSpPr>
          <p:cNvPr name="Group 4" id="4"/>
          <p:cNvGrpSpPr>
            <a:grpSpLocks noChangeAspect="true"/>
          </p:cNvGrpSpPr>
          <p:nvPr/>
        </p:nvGrpSpPr>
        <p:grpSpPr>
          <a:xfrm rot="0">
            <a:off x="5528339" y="2323509"/>
            <a:ext cx="1302963" cy="379076"/>
            <a:chOff x="0" y="0"/>
            <a:chExt cx="1302969" cy="379070"/>
          </a:xfrm>
        </p:grpSpPr>
        <p:sp>
          <p:nvSpPr>
            <p:cNvPr name="Freeform 5" id="5"/>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grpSp>
        <p:nvGrpSpPr>
          <p:cNvPr name="Group 6" id="6"/>
          <p:cNvGrpSpPr>
            <a:grpSpLocks noChangeAspect="true"/>
          </p:cNvGrpSpPr>
          <p:nvPr/>
        </p:nvGrpSpPr>
        <p:grpSpPr>
          <a:xfrm rot="0">
            <a:off x="765905" y="2740676"/>
            <a:ext cx="957920" cy="791118"/>
            <a:chOff x="0" y="0"/>
            <a:chExt cx="957923" cy="791121"/>
          </a:xfrm>
        </p:grpSpPr>
        <p:sp>
          <p:nvSpPr>
            <p:cNvPr name="Freeform 7" id="7"/>
            <p:cNvSpPr/>
            <p:nvPr/>
          </p:nvSpPr>
          <p:spPr>
            <a:xfrm flipH="false" flipV="false" rot="0">
              <a:off x="0" y="0"/>
              <a:ext cx="957961" cy="791083"/>
            </a:xfrm>
            <a:custGeom>
              <a:avLst/>
              <a:gdLst/>
              <a:ahLst/>
              <a:cxnLst/>
              <a:rect r="r" b="b" t="t" l="l"/>
              <a:pathLst>
                <a:path h="791083" w="957961">
                  <a:moveTo>
                    <a:pt x="0" y="0"/>
                  </a:moveTo>
                  <a:lnTo>
                    <a:pt x="0" y="791083"/>
                  </a:lnTo>
                  <a:lnTo>
                    <a:pt x="957961" y="791083"/>
                  </a:lnTo>
                  <a:lnTo>
                    <a:pt x="957961" y="0"/>
                  </a:lnTo>
                  <a:close/>
                </a:path>
              </a:pathLst>
            </a:custGeom>
            <a:gradFill rotWithShape="true">
              <a:gsLst>
                <a:gs pos="0">
                  <a:srgbClr val="FF3131">
                    <a:alpha val="100000"/>
                  </a:srgbClr>
                </a:gs>
                <a:gs pos="100000">
                  <a:srgbClr val="FF914D">
                    <a:alpha val="100000"/>
                  </a:srgbClr>
                </a:gs>
              </a:gsLst>
              <a:lin ang="0"/>
            </a:gradFill>
          </p:spPr>
        </p:sp>
      </p:grpSp>
      <p:grpSp>
        <p:nvGrpSpPr>
          <p:cNvPr name="Group 8" id="8"/>
          <p:cNvGrpSpPr>
            <a:grpSpLocks noChangeAspect="true"/>
          </p:cNvGrpSpPr>
          <p:nvPr/>
        </p:nvGrpSpPr>
        <p:grpSpPr>
          <a:xfrm rot="0">
            <a:off x="-63227" y="0"/>
            <a:ext cx="18414454" cy="853916"/>
            <a:chOff x="0" y="0"/>
            <a:chExt cx="18414454" cy="853910"/>
          </a:xfrm>
        </p:grpSpPr>
        <p:sp>
          <p:nvSpPr>
            <p:cNvPr name="Freeform 9" id="9"/>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10" id="10"/>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1" id="11"/>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Freeform 12" id="12"/>
          <p:cNvSpPr/>
          <p:nvPr/>
        </p:nvSpPr>
        <p:spPr>
          <a:xfrm flipH="false" flipV="false" rot="0">
            <a:off x="2348660" y="3725564"/>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0">
            <a:off x="6557344" y="3735746"/>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4" id="14"/>
          <p:cNvSpPr/>
          <p:nvPr/>
        </p:nvSpPr>
        <p:spPr>
          <a:xfrm flipH="false" flipV="false" rot="0">
            <a:off x="10852147" y="3642367"/>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2369602" y="4595670"/>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6578286" y="4605852"/>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7" id="17"/>
          <p:cNvSpPr/>
          <p:nvPr/>
        </p:nvSpPr>
        <p:spPr>
          <a:xfrm flipH="false" flipV="false" rot="0">
            <a:off x="10873089" y="4512473"/>
            <a:ext cx="400784" cy="376008"/>
          </a:xfrm>
          <a:custGeom>
            <a:avLst/>
            <a:gdLst/>
            <a:ahLst/>
            <a:cxnLst/>
            <a:rect r="r" b="b" t="t" l="l"/>
            <a:pathLst>
              <a:path h="376008" w="400784">
                <a:moveTo>
                  <a:pt x="0" y="0"/>
                </a:moveTo>
                <a:lnTo>
                  <a:pt x="400784" y="0"/>
                </a:lnTo>
                <a:lnTo>
                  <a:pt x="400784" y="376009"/>
                </a:lnTo>
                <a:lnTo>
                  <a:pt x="0" y="3760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8" id="18"/>
          <p:cNvSpPr/>
          <p:nvPr/>
        </p:nvSpPr>
        <p:spPr>
          <a:xfrm flipH="false" flipV="false" rot="0">
            <a:off x="9144000" y="5665132"/>
            <a:ext cx="6003492" cy="2988902"/>
          </a:xfrm>
          <a:custGeom>
            <a:avLst/>
            <a:gdLst/>
            <a:ahLst/>
            <a:cxnLst/>
            <a:rect r="r" b="b" t="t" l="l"/>
            <a:pathLst>
              <a:path h="2988902" w="6003492">
                <a:moveTo>
                  <a:pt x="0" y="0"/>
                </a:moveTo>
                <a:lnTo>
                  <a:pt x="6003492" y="0"/>
                </a:lnTo>
                <a:lnTo>
                  <a:pt x="6003492" y="2988901"/>
                </a:lnTo>
                <a:lnTo>
                  <a:pt x="0" y="2988901"/>
                </a:lnTo>
                <a:lnTo>
                  <a:pt x="0" y="0"/>
                </a:lnTo>
                <a:close/>
              </a:path>
            </a:pathLst>
          </a:custGeom>
          <a:blipFill>
            <a:blip r:embed="rId4"/>
            <a:stretch>
              <a:fillRect l="0" t="-33822" r="0" b="0"/>
            </a:stretch>
          </a:blipFill>
        </p:spPr>
      </p:sp>
      <p:sp>
        <p:nvSpPr>
          <p:cNvPr name="Freeform 19" id="19"/>
          <p:cNvSpPr/>
          <p:nvPr/>
        </p:nvSpPr>
        <p:spPr>
          <a:xfrm flipH="false" flipV="false" rot="0">
            <a:off x="9026101" y="5646082"/>
            <a:ext cx="6568895" cy="3391882"/>
          </a:xfrm>
          <a:custGeom>
            <a:avLst/>
            <a:gdLst/>
            <a:ahLst/>
            <a:cxnLst/>
            <a:rect r="r" b="b" t="t" l="l"/>
            <a:pathLst>
              <a:path h="3391882" w="6568895">
                <a:moveTo>
                  <a:pt x="0" y="0"/>
                </a:moveTo>
                <a:lnTo>
                  <a:pt x="6568896" y="0"/>
                </a:lnTo>
                <a:lnTo>
                  <a:pt x="6568896" y="3391882"/>
                </a:lnTo>
                <a:lnTo>
                  <a:pt x="0" y="33918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0" id="20"/>
          <p:cNvSpPr/>
          <p:nvPr/>
        </p:nvSpPr>
        <p:spPr>
          <a:xfrm flipH="false" flipV="false" rot="0">
            <a:off x="1844840" y="5632499"/>
            <a:ext cx="6148212" cy="3124614"/>
          </a:xfrm>
          <a:custGeom>
            <a:avLst/>
            <a:gdLst/>
            <a:ahLst/>
            <a:cxnLst/>
            <a:rect r="r" b="b" t="t" l="l"/>
            <a:pathLst>
              <a:path h="3124614" w="6148212">
                <a:moveTo>
                  <a:pt x="0" y="0"/>
                </a:moveTo>
                <a:lnTo>
                  <a:pt x="6148212" y="0"/>
                </a:lnTo>
                <a:lnTo>
                  <a:pt x="6148212" y="3124615"/>
                </a:lnTo>
                <a:lnTo>
                  <a:pt x="0" y="3124615"/>
                </a:lnTo>
                <a:lnTo>
                  <a:pt x="0" y="0"/>
                </a:lnTo>
                <a:close/>
              </a:path>
            </a:pathLst>
          </a:custGeom>
          <a:blipFill>
            <a:blip r:embed="rId7"/>
            <a:stretch>
              <a:fillRect l="0" t="-31096" r="0" b="0"/>
            </a:stretch>
          </a:blipFill>
        </p:spPr>
      </p:sp>
      <p:grpSp>
        <p:nvGrpSpPr>
          <p:cNvPr name="Group 21" id="21"/>
          <p:cNvGrpSpPr>
            <a:grpSpLocks noChangeAspect="true"/>
          </p:cNvGrpSpPr>
          <p:nvPr/>
        </p:nvGrpSpPr>
        <p:grpSpPr>
          <a:xfrm rot="0">
            <a:off x="1390740" y="5417744"/>
            <a:ext cx="957920" cy="791118"/>
            <a:chOff x="0" y="0"/>
            <a:chExt cx="957923" cy="791121"/>
          </a:xfrm>
        </p:grpSpPr>
        <p:sp>
          <p:nvSpPr>
            <p:cNvPr name="Freeform 22" id="22"/>
            <p:cNvSpPr/>
            <p:nvPr/>
          </p:nvSpPr>
          <p:spPr>
            <a:xfrm flipH="false" flipV="false" rot="0">
              <a:off x="0" y="0"/>
              <a:ext cx="957961" cy="791083"/>
            </a:xfrm>
            <a:custGeom>
              <a:avLst/>
              <a:gdLst/>
              <a:ahLst/>
              <a:cxnLst/>
              <a:rect r="r" b="b" t="t" l="l"/>
              <a:pathLst>
                <a:path h="791083" w="957961">
                  <a:moveTo>
                    <a:pt x="0" y="0"/>
                  </a:moveTo>
                  <a:lnTo>
                    <a:pt x="0" y="791083"/>
                  </a:lnTo>
                  <a:lnTo>
                    <a:pt x="957961" y="791083"/>
                  </a:lnTo>
                  <a:lnTo>
                    <a:pt x="957961" y="0"/>
                  </a:lnTo>
                  <a:close/>
                </a:path>
              </a:pathLst>
            </a:custGeom>
            <a:gradFill rotWithShape="true">
              <a:gsLst>
                <a:gs pos="0">
                  <a:srgbClr val="FF3131">
                    <a:alpha val="100000"/>
                  </a:srgbClr>
                </a:gs>
                <a:gs pos="100000">
                  <a:srgbClr val="FF914D">
                    <a:alpha val="100000"/>
                  </a:srgbClr>
                </a:gs>
              </a:gsLst>
              <a:lin ang="0"/>
            </a:gradFill>
          </p:spPr>
        </p:sp>
      </p:grpSp>
      <p:sp>
        <p:nvSpPr>
          <p:cNvPr name="TextBox 23" id="23"/>
          <p:cNvSpPr txBox="true"/>
          <p:nvPr/>
        </p:nvSpPr>
        <p:spPr>
          <a:xfrm rot="0">
            <a:off x="5528339" y="1175568"/>
            <a:ext cx="8574500" cy="1426369"/>
          </a:xfrm>
          <a:prstGeom prst="rect">
            <a:avLst/>
          </a:prstGeom>
        </p:spPr>
        <p:txBody>
          <a:bodyPr anchor="t" rtlCol="false" tIns="0" lIns="0" bIns="0" rIns="0">
            <a:spAutoFit/>
          </a:bodyPr>
          <a:lstStyle/>
          <a:p>
            <a:pPr algn="l">
              <a:lnSpc>
                <a:spcPts val="11681"/>
              </a:lnSpc>
            </a:pPr>
            <a:r>
              <a:rPr lang="en-US" sz="8343">
                <a:solidFill>
                  <a:srgbClr val="000000"/>
                </a:solidFill>
                <a:latin typeface="DM Serif Display"/>
                <a:ea typeface="DM Serif Display"/>
                <a:cs typeface="DM Serif Display"/>
                <a:sym typeface="DM Serif Display"/>
              </a:rPr>
              <a:t>Unique Features</a:t>
            </a:r>
          </a:p>
        </p:txBody>
      </p:sp>
      <p:sp>
        <p:nvSpPr>
          <p:cNvPr name="TextBox 24" id="24"/>
          <p:cNvSpPr txBox="true"/>
          <p:nvPr/>
        </p:nvSpPr>
        <p:spPr>
          <a:xfrm rot="0">
            <a:off x="9758648" y="9490791"/>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25" id="25"/>
          <p:cNvSpPr txBox="true"/>
          <p:nvPr/>
        </p:nvSpPr>
        <p:spPr>
          <a:xfrm rot="0">
            <a:off x="11826621" y="9500316"/>
            <a:ext cx="5752967" cy="431806"/>
          </a:xfrm>
          <a:prstGeom prst="rect">
            <a:avLst/>
          </a:prstGeom>
        </p:spPr>
        <p:txBody>
          <a:bodyPr anchor="t" rtlCol="false" tIns="0" lIns="0" bIns="0" rIns="0">
            <a:spAutoFit/>
          </a:bodyPr>
          <a:lstStyle/>
          <a:p>
            <a:pPr algn="l">
              <a:lnSpc>
                <a:spcPts val="3499"/>
              </a:lnSpc>
            </a:pPr>
            <a:r>
              <a:rPr lang="en-US" sz="2499">
                <a:solidFill>
                  <a:srgbClr val="000000"/>
                </a:solidFill>
                <a:latin typeface="Public Sans"/>
                <a:ea typeface="Public Sans"/>
                <a:cs typeface="Public Sans"/>
                <a:sym typeface="Public Sans"/>
              </a:rPr>
              <a:t>https://kenshohills.com/</a:t>
            </a:r>
          </a:p>
        </p:txBody>
      </p:sp>
      <p:sp>
        <p:nvSpPr>
          <p:cNvPr name="TextBox 26" id="26"/>
          <p:cNvSpPr txBox="true"/>
          <p:nvPr/>
        </p:nvSpPr>
        <p:spPr>
          <a:xfrm rot="0">
            <a:off x="7657671" y="241516"/>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27" id="27"/>
          <p:cNvSpPr txBox="true"/>
          <p:nvPr/>
        </p:nvSpPr>
        <p:spPr>
          <a:xfrm rot="0">
            <a:off x="9758648" y="241516"/>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28" id="28"/>
          <p:cNvSpPr txBox="true"/>
          <p:nvPr/>
        </p:nvSpPr>
        <p:spPr>
          <a:xfrm rot="0">
            <a:off x="11826621" y="241516"/>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29" id="29"/>
          <p:cNvSpPr txBox="true"/>
          <p:nvPr/>
        </p:nvSpPr>
        <p:spPr>
          <a:xfrm rot="0">
            <a:off x="14337878" y="241516"/>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
        <p:nvSpPr>
          <p:cNvPr name="TextBox 30" id="30"/>
          <p:cNvSpPr txBox="true"/>
          <p:nvPr/>
        </p:nvSpPr>
        <p:spPr>
          <a:xfrm rot="0">
            <a:off x="2954876" y="3678596"/>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Single Room</a:t>
            </a:r>
          </a:p>
        </p:txBody>
      </p:sp>
      <p:sp>
        <p:nvSpPr>
          <p:cNvPr name="TextBox 31" id="31"/>
          <p:cNvSpPr txBox="true"/>
          <p:nvPr/>
        </p:nvSpPr>
        <p:spPr>
          <a:xfrm rot="0">
            <a:off x="7163560" y="3688777"/>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Luxury Room</a:t>
            </a:r>
          </a:p>
        </p:txBody>
      </p:sp>
      <p:sp>
        <p:nvSpPr>
          <p:cNvPr name="TextBox 32" id="32"/>
          <p:cNvSpPr txBox="true"/>
          <p:nvPr/>
        </p:nvSpPr>
        <p:spPr>
          <a:xfrm rot="0">
            <a:off x="11458363" y="3595399"/>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Deluxe Room</a:t>
            </a:r>
          </a:p>
        </p:txBody>
      </p:sp>
      <p:sp>
        <p:nvSpPr>
          <p:cNvPr name="TextBox 33" id="33"/>
          <p:cNvSpPr txBox="true"/>
          <p:nvPr/>
        </p:nvSpPr>
        <p:spPr>
          <a:xfrm rot="0">
            <a:off x="2283483" y="2782912"/>
            <a:ext cx="5042857" cy="685573"/>
          </a:xfrm>
          <a:prstGeom prst="rect">
            <a:avLst/>
          </a:prstGeom>
        </p:spPr>
        <p:txBody>
          <a:bodyPr anchor="t" rtlCol="false" tIns="0" lIns="0" bIns="0" rIns="0">
            <a:spAutoFit/>
          </a:bodyPr>
          <a:lstStyle/>
          <a:p>
            <a:pPr algn="l">
              <a:lnSpc>
                <a:spcPts val="5638"/>
              </a:lnSpc>
            </a:pPr>
            <a:r>
              <a:rPr lang="en-US" sz="4027" b="true">
                <a:solidFill>
                  <a:srgbClr val="4E1E0A"/>
                </a:solidFill>
                <a:latin typeface="Buenard Bold"/>
                <a:ea typeface="Buenard Bold"/>
                <a:cs typeface="Buenard Bold"/>
                <a:sym typeface="Buenard Bold"/>
              </a:rPr>
              <a:t>Our Facilities : </a:t>
            </a:r>
          </a:p>
        </p:txBody>
      </p:sp>
      <p:sp>
        <p:nvSpPr>
          <p:cNvPr name="TextBox 34" id="34"/>
          <p:cNvSpPr txBox="true"/>
          <p:nvPr/>
        </p:nvSpPr>
        <p:spPr>
          <a:xfrm rot="0">
            <a:off x="2975818" y="4548702"/>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Rooftop Restaurant</a:t>
            </a:r>
          </a:p>
        </p:txBody>
      </p:sp>
      <p:sp>
        <p:nvSpPr>
          <p:cNvPr name="TextBox 35" id="35"/>
          <p:cNvSpPr txBox="true"/>
          <p:nvPr/>
        </p:nvSpPr>
        <p:spPr>
          <a:xfrm rot="0">
            <a:off x="7184502" y="4558884"/>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Local Immersion</a:t>
            </a:r>
          </a:p>
        </p:txBody>
      </p:sp>
      <p:sp>
        <p:nvSpPr>
          <p:cNvPr name="TextBox 36" id="36"/>
          <p:cNvSpPr txBox="true"/>
          <p:nvPr/>
        </p:nvSpPr>
        <p:spPr>
          <a:xfrm rot="0">
            <a:off x="11479305" y="4465505"/>
            <a:ext cx="5603873"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Breathtaking Panoramic Views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sp>
        <p:nvSpPr>
          <p:cNvPr name="Freeform 4" id="4"/>
          <p:cNvSpPr/>
          <p:nvPr/>
        </p:nvSpPr>
        <p:spPr>
          <a:xfrm flipH="false" flipV="false" rot="0">
            <a:off x="1178585" y="2962199"/>
            <a:ext cx="7362701" cy="3653133"/>
          </a:xfrm>
          <a:custGeom>
            <a:avLst/>
            <a:gdLst/>
            <a:ahLst/>
            <a:cxnLst/>
            <a:rect r="r" b="b" t="t" l="l"/>
            <a:pathLst>
              <a:path h="3653133" w="7362701">
                <a:moveTo>
                  <a:pt x="0" y="0"/>
                </a:moveTo>
                <a:lnTo>
                  <a:pt x="7362702" y="0"/>
                </a:lnTo>
                <a:lnTo>
                  <a:pt x="7362702" y="3653133"/>
                </a:lnTo>
                <a:lnTo>
                  <a:pt x="0" y="36531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5528339" y="2323509"/>
            <a:ext cx="1302963" cy="379076"/>
            <a:chOff x="0" y="0"/>
            <a:chExt cx="1302969" cy="379070"/>
          </a:xfrm>
        </p:grpSpPr>
        <p:sp>
          <p:nvSpPr>
            <p:cNvPr name="Freeform 6" id="6"/>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sp>
        <p:nvSpPr>
          <p:cNvPr name="Freeform 7" id="7"/>
          <p:cNvSpPr/>
          <p:nvPr/>
        </p:nvSpPr>
        <p:spPr>
          <a:xfrm flipH="false" flipV="false" rot="0">
            <a:off x="1178452" y="3043793"/>
            <a:ext cx="7199163" cy="3571682"/>
          </a:xfrm>
          <a:custGeom>
            <a:avLst/>
            <a:gdLst/>
            <a:ahLst/>
            <a:cxnLst/>
            <a:rect r="r" b="b" t="t" l="l"/>
            <a:pathLst>
              <a:path h="3571682" w="7199163">
                <a:moveTo>
                  <a:pt x="0" y="0"/>
                </a:moveTo>
                <a:lnTo>
                  <a:pt x="7199163" y="0"/>
                </a:lnTo>
                <a:lnTo>
                  <a:pt x="7199163" y="3571681"/>
                </a:lnTo>
                <a:lnTo>
                  <a:pt x="0" y="3571681"/>
                </a:lnTo>
                <a:lnTo>
                  <a:pt x="0" y="0"/>
                </a:lnTo>
                <a:close/>
              </a:path>
            </a:pathLst>
          </a:custGeom>
          <a:blipFill>
            <a:blip r:embed="rId4"/>
            <a:stretch>
              <a:fillRect l="0" t="-17165" r="0" b="-17209"/>
            </a:stretch>
          </a:blipFill>
        </p:spPr>
      </p:sp>
      <p:sp>
        <p:nvSpPr>
          <p:cNvPr name="Freeform 8" id="8"/>
          <p:cNvSpPr/>
          <p:nvPr/>
        </p:nvSpPr>
        <p:spPr>
          <a:xfrm flipH="false" flipV="false" rot="0">
            <a:off x="9642986" y="2962199"/>
            <a:ext cx="7363625" cy="3653276"/>
          </a:xfrm>
          <a:custGeom>
            <a:avLst/>
            <a:gdLst/>
            <a:ahLst/>
            <a:cxnLst/>
            <a:rect r="r" b="b" t="t" l="l"/>
            <a:pathLst>
              <a:path h="3653276" w="7363625">
                <a:moveTo>
                  <a:pt x="0" y="0"/>
                </a:moveTo>
                <a:lnTo>
                  <a:pt x="7363625" y="0"/>
                </a:lnTo>
                <a:lnTo>
                  <a:pt x="7363625" y="3653275"/>
                </a:lnTo>
                <a:lnTo>
                  <a:pt x="0" y="3653275"/>
                </a:lnTo>
                <a:lnTo>
                  <a:pt x="0" y="0"/>
                </a:lnTo>
                <a:close/>
              </a:path>
            </a:pathLst>
          </a:custGeom>
          <a:blipFill>
            <a:blip r:embed="rId5"/>
            <a:stretch>
              <a:fillRect l="0" t="-17165" r="0" b="-17209"/>
            </a:stretch>
          </a:blipFill>
        </p:spPr>
      </p:sp>
      <p:grpSp>
        <p:nvGrpSpPr>
          <p:cNvPr name="Group 9" id="9"/>
          <p:cNvGrpSpPr>
            <a:grpSpLocks noChangeAspect="true"/>
          </p:cNvGrpSpPr>
          <p:nvPr/>
        </p:nvGrpSpPr>
        <p:grpSpPr>
          <a:xfrm rot="0">
            <a:off x="765905" y="2740676"/>
            <a:ext cx="957920" cy="791118"/>
            <a:chOff x="0" y="0"/>
            <a:chExt cx="957923" cy="791121"/>
          </a:xfrm>
        </p:grpSpPr>
        <p:sp>
          <p:nvSpPr>
            <p:cNvPr name="Freeform 10" id="10"/>
            <p:cNvSpPr/>
            <p:nvPr/>
          </p:nvSpPr>
          <p:spPr>
            <a:xfrm flipH="false" flipV="false" rot="0">
              <a:off x="0" y="0"/>
              <a:ext cx="957961" cy="791083"/>
            </a:xfrm>
            <a:custGeom>
              <a:avLst/>
              <a:gdLst/>
              <a:ahLst/>
              <a:cxnLst/>
              <a:rect r="r" b="b" t="t" l="l"/>
              <a:pathLst>
                <a:path h="791083" w="957961">
                  <a:moveTo>
                    <a:pt x="0" y="0"/>
                  </a:moveTo>
                  <a:lnTo>
                    <a:pt x="0" y="791083"/>
                  </a:lnTo>
                  <a:lnTo>
                    <a:pt x="957961" y="791083"/>
                  </a:lnTo>
                  <a:lnTo>
                    <a:pt x="957961" y="0"/>
                  </a:lnTo>
                  <a:close/>
                </a:path>
              </a:pathLst>
            </a:custGeom>
            <a:gradFill rotWithShape="true">
              <a:gsLst>
                <a:gs pos="0">
                  <a:srgbClr val="FF3131">
                    <a:alpha val="100000"/>
                  </a:srgbClr>
                </a:gs>
                <a:gs pos="100000">
                  <a:srgbClr val="FF914D">
                    <a:alpha val="100000"/>
                  </a:srgbClr>
                </a:gs>
              </a:gsLst>
              <a:lin ang="0"/>
            </a:gradFill>
          </p:spPr>
        </p:sp>
      </p:grpSp>
      <p:sp>
        <p:nvSpPr>
          <p:cNvPr name="Freeform 11" id="11"/>
          <p:cNvSpPr/>
          <p:nvPr/>
        </p:nvSpPr>
        <p:spPr>
          <a:xfrm flipH="false" flipV="false" rot="0">
            <a:off x="9579616" y="2898705"/>
            <a:ext cx="7743187" cy="3998233"/>
          </a:xfrm>
          <a:custGeom>
            <a:avLst/>
            <a:gdLst/>
            <a:ahLst/>
            <a:cxnLst/>
            <a:rect r="r" b="b" t="t" l="l"/>
            <a:pathLst>
              <a:path h="3998233" w="7743187">
                <a:moveTo>
                  <a:pt x="0" y="0"/>
                </a:moveTo>
                <a:lnTo>
                  <a:pt x="7743187" y="0"/>
                </a:lnTo>
                <a:lnTo>
                  <a:pt x="7743187" y="3998233"/>
                </a:lnTo>
                <a:lnTo>
                  <a:pt x="0" y="39982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2" id="12"/>
          <p:cNvSpPr txBox="true"/>
          <p:nvPr/>
        </p:nvSpPr>
        <p:spPr>
          <a:xfrm rot="0">
            <a:off x="5528339" y="1261862"/>
            <a:ext cx="8574500" cy="1478813"/>
          </a:xfrm>
          <a:prstGeom prst="rect">
            <a:avLst/>
          </a:prstGeom>
        </p:spPr>
        <p:txBody>
          <a:bodyPr anchor="t" rtlCol="false" tIns="0" lIns="0" bIns="0" rIns="0">
            <a:spAutoFit/>
          </a:bodyPr>
          <a:lstStyle/>
          <a:p>
            <a:pPr algn="l">
              <a:lnSpc>
                <a:spcPts val="11681"/>
              </a:lnSpc>
            </a:pPr>
            <a:r>
              <a:rPr lang="en-US" sz="8343">
                <a:solidFill>
                  <a:srgbClr val="000000"/>
                </a:solidFill>
                <a:latin typeface="DM Serif Display"/>
                <a:ea typeface="DM Serif Display"/>
                <a:cs typeface="DM Serif Display"/>
                <a:sym typeface="DM Serif Display"/>
              </a:rPr>
              <a:t>Our Room Gallery</a:t>
            </a:r>
          </a:p>
        </p:txBody>
      </p:sp>
      <p:sp>
        <p:nvSpPr>
          <p:cNvPr name="TextBox 13" id="13"/>
          <p:cNvSpPr txBox="true"/>
          <p:nvPr/>
        </p:nvSpPr>
        <p:spPr>
          <a:xfrm rot="0">
            <a:off x="2480578" y="9280255"/>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14" id="14"/>
          <p:cNvSpPr txBox="true"/>
          <p:nvPr/>
        </p:nvSpPr>
        <p:spPr>
          <a:xfrm rot="0">
            <a:off x="4558877" y="9337891"/>
            <a:ext cx="12447735" cy="431806"/>
          </a:xfrm>
          <a:prstGeom prst="rect">
            <a:avLst/>
          </a:prstGeom>
        </p:spPr>
        <p:txBody>
          <a:bodyPr anchor="t" rtlCol="false" tIns="0" lIns="0" bIns="0" rIns="0">
            <a:spAutoFit/>
          </a:bodyPr>
          <a:lstStyle/>
          <a:p>
            <a:pPr algn="l">
              <a:lnSpc>
                <a:spcPts val="3499"/>
              </a:lnSpc>
            </a:pPr>
            <a:r>
              <a:rPr lang="en-US" sz="2499">
                <a:solidFill>
                  <a:srgbClr val="000000"/>
                </a:solidFill>
                <a:latin typeface="Public Sans"/>
                <a:ea typeface="Public Sans"/>
                <a:cs typeface="Public Sans"/>
                <a:sym typeface="Public Sans"/>
              </a:rPr>
              <a:t>https://kenshohills.com/</a:t>
            </a:r>
          </a:p>
        </p:txBody>
      </p:sp>
      <p:grpSp>
        <p:nvGrpSpPr>
          <p:cNvPr name="Group 15" id="15"/>
          <p:cNvGrpSpPr>
            <a:grpSpLocks noChangeAspect="true"/>
          </p:cNvGrpSpPr>
          <p:nvPr/>
        </p:nvGrpSpPr>
        <p:grpSpPr>
          <a:xfrm rot="0">
            <a:off x="-63227" y="0"/>
            <a:ext cx="18414454" cy="853916"/>
            <a:chOff x="0" y="0"/>
            <a:chExt cx="18414454" cy="853910"/>
          </a:xfrm>
        </p:grpSpPr>
        <p:sp>
          <p:nvSpPr>
            <p:cNvPr name="Freeform 16" id="16"/>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17" id="17"/>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8" id="18"/>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TextBox 19" id="19"/>
          <p:cNvSpPr txBox="true"/>
          <p:nvPr/>
        </p:nvSpPr>
        <p:spPr>
          <a:xfrm rot="0">
            <a:off x="7657671" y="241516"/>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20" id="20"/>
          <p:cNvSpPr txBox="true"/>
          <p:nvPr/>
        </p:nvSpPr>
        <p:spPr>
          <a:xfrm rot="0">
            <a:off x="9758648" y="241516"/>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21" id="21"/>
          <p:cNvSpPr txBox="true"/>
          <p:nvPr/>
        </p:nvSpPr>
        <p:spPr>
          <a:xfrm rot="0">
            <a:off x="11826621" y="241516"/>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22" id="22"/>
          <p:cNvSpPr txBox="true"/>
          <p:nvPr/>
        </p:nvSpPr>
        <p:spPr>
          <a:xfrm rot="0">
            <a:off x="14337878" y="241516"/>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
        <p:nvSpPr>
          <p:cNvPr name="TextBox 23" id="23"/>
          <p:cNvSpPr txBox="true"/>
          <p:nvPr/>
        </p:nvSpPr>
        <p:spPr>
          <a:xfrm rot="0">
            <a:off x="5803897" y="7373188"/>
            <a:ext cx="6680206" cy="796170"/>
          </a:xfrm>
          <a:prstGeom prst="rect">
            <a:avLst/>
          </a:prstGeom>
        </p:spPr>
        <p:txBody>
          <a:bodyPr anchor="t" rtlCol="false" tIns="0" lIns="0" bIns="0" rIns="0">
            <a:spAutoFit/>
          </a:bodyPr>
          <a:lstStyle/>
          <a:p>
            <a:pPr algn="ctr">
              <a:lnSpc>
                <a:spcPts val="6516"/>
              </a:lnSpc>
            </a:pPr>
            <a:r>
              <a:rPr lang="en-US" b="true" sz="4654">
                <a:solidFill>
                  <a:srgbClr val="241C1B"/>
                </a:solidFill>
                <a:latin typeface="Buenard Bold"/>
                <a:ea typeface="Buenard Bold"/>
                <a:cs typeface="Buenard Bold"/>
                <a:sym typeface="Buenard Bold"/>
              </a:rPr>
              <a:t>Deluxe Room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grpSp>
        <p:nvGrpSpPr>
          <p:cNvPr name="Group 4" id="4"/>
          <p:cNvGrpSpPr>
            <a:grpSpLocks noChangeAspect="true"/>
          </p:cNvGrpSpPr>
          <p:nvPr/>
        </p:nvGrpSpPr>
        <p:grpSpPr>
          <a:xfrm rot="0">
            <a:off x="517855" y="1337596"/>
            <a:ext cx="8029785" cy="7643270"/>
            <a:chOff x="0" y="0"/>
            <a:chExt cx="10706379" cy="10191026"/>
          </a:xfrm>
        </p:grpSpPr>
        <p:sp>
          <p:nvSpPr>
            <p:cNvPr name="Freeform 5" id="5"/>
            <p:cNvSpPr/>
            <p:nvPr/>
          </p:nvSpPr>
          <p:spPr>
            <a:xfrm flipH="false" flipV="false" rot="0">
              <a:off x="0" y="0"/>
              <a:ext cx="10706354" cy="10190988"/>
            </a:xfrm>
            <a:custGeom>
              <a:avLst/>
              <a:gdLst/>
              <a:ahLst/>
              <a:cxnLst/>
              <a:rect r="r" b="b" t="t" l="l"/>
              <a:pathLst>
                <a:path h="10190988" w="10706354">
                  <a:moveTo>
                    <a:pt x="5353177" y="0"/>
                  </a:moveTo>
                  <a:lnTo>
                    <a:pt x="0" y="1748790"/>
                  </a:lnTo>
                  <a:lnTo>
                    <a:pt x="0" y="8442198"/>
                  </a:lnTo>
                  <a:lnTo>
                    <a:pt x="5353177" y="10190988"/>
                  </a:lnTo>
                  <a:lnTo>
                    <a:pt x="10706354" y="8442198"/>
                  </a:lnTo>
                  <a:lnTo>
                    <a:pt x="10706354" y="1748790"/>
                  </a:lnTo>
                  <a:lnTo>
                    <a:pt x="5353177" y="0"/>
                  </a:lnTo>
                  <a:close/>
                </a:path>
              </a:pathLst>
            </a:custGeom>
            <a:blipFill>
              <a:blip r:embed="rId2"/>
              <a:stretch>
                <a:fillRect l="-21167" t="0" r="-21240" b="0"/>
              </a:stretch>
            </a:blipFill>
          </p:spPr>
        </p:sp>
      </p:grpSp>
      <p:grpSp>
        <p:nvGrpSpPr>
          <p:cNvPr name="Group 6" id="6"/>
          <p:cNvGrpSpPr>
            <a:grpSpLocks noChangeAspect="true"/>
          </p:cNvGrpSpPr>
          <p:nvPr/>
        </p:nvGrpSpPr>
        <p:grpSpPr>
          <a:xfrm rot="0">
            <a:off x="312820" y="1274093"/>
            <a:ext cx="8511454" cy="7770209"/>
            <a:chOff x="0" y="0"/>
            <a:chExt cx="8511451" cy="7770216"/>
          </a:xfrm>
        </p:grpSpPr>
        <p:sp>
          <p:nvSpPr>
            <p:cNvPr name="Freeform 7" id="7"/>
            <p:cNvSpPr/>
            <p:nvPr/>
          </p:nvSpPr>
          <p:spPr>
            <a:xfrm flipH="false" flipV="false" rot="0">
              <a:off x="204978" y="63500"/>
              <a:ext cx="8029575" cy="7639050"/>
            </a:xfrm>
            <a:custGeom>
              <a:avLst/>
              <a:gdLst/>
              <a:ahLst/>
              <a:cxnLst/>
              <a:rect r="r" b="b" t="t" l="l"/>
              <a:pathLst>
                <a:path h="7639050" w="8029575">
                  <a:moveTo>
                    <a:pt x="4014978" y="40132"/>
                  </a:moveTo>
                  <a:lnTo>
                    <a:pt x="7991729" y="1339215"/>
                  </a:lnTo>
                  <a:lnTo>
                    <a:pt x="7991729" y="6304026"/>
                  </a:lnTo>
                  <a:lnTo>
                    <a:pt x="4014978" y="7603109"/>
                  </a:lnTo>
                  <a:lnTo>
                    <a:pt x="38100" y="6304026"/>
                  </a:lnTo>
                  <a:lnTo>
                    <a:pt x="38100" y="1339215"/>
                  </a:lnTo>
                  <a:lnTo>
                    <a:pt x="4014978" y="40132"/>
                  </a:lnTo>
                  <a:close/>
                  <a:moveTo>
                    <a:pt x="4014978" y="0"/>
                  </a:moveTo>
                  <a:lnTo>
                    <a:pt x="0" y="1311529"/>
                  </a:lnTo>
                  <a:lnTo>
                    <a:pt x="0" y="6331585"/>
                  </a:lnTo>
                  <a:lnTo>
                    <a:pt x="4002151" y="7639050"/>
                  </a:lnTo>
                  <a:lnTo>
                    <a:pt x="4027678" y="7639050"/>
                  </a:lnTo>
                  <a:lnTo>
                    <a:pt x="8029575" y="6331712"/>
                  </a:lnTo>
                  <a:lnTo>
                    <a:pt x="8029575" y="1311529"/>
                  </a:lnTo>
                  <a:lnTo>
                    <a:pt x="4014978" y="0"/>
                  </a:lnTo>
                  <a:close/>
                </a:path>
              </a:pathLst>
            </a:custGeom>
            <a:solidFill>
              <a:srgbClr val="F8D6A3"/>
            </a:solidFill>
          </p:spPr>
        </p:sp>
        <p:sp>
          <p:nvSpPr>
            <p:cNvPr name="Freeform 8" id="8"/>
            <p:cNvSpPr/>
            <p:nvPr/>
          </p:nvSpPr>
          <p:spPr>
            <a:xfrm flipH="false" flipV="false" rot="0">
              <a:off x="7803388" y="6172708"/>
              <a:ext cx="644525" cy="654177"/>
            </a:xfrm>
            <a:custGeom>
              <a:avLst/>
              <a:gdLst/>
              <a:ahLst/>
              <a:cxnLst/>
              <a:rect r="r" b="b" t="t" l="l"/>
              <a:pathLst>
                <a:path h="654177" w="644525">
                  <a:moveTo>
                    <a:pt x="0" y="0"/>
                  </a:moveTo>
                  <a:lnTo>
                    <a:pt x="0" y="654177"/>
                  </a:lnTo>
                  <a:lnTo>
                    <a:pt x="644525" y="654177"/>
                  </a:lnTo>
                  <a:lnTo>
                    <a:pt x="644525" y="0"/>
                  </a:lnTo>
                  <a:close/>
                </a:path>
              </a:pathLst>
            </a:custGeom>
            <a:solidFill>
              <a:srgbClr val="F8D6A3"/>
            </a:solidFill>
          </p:spPr>
        </p:sp>
        <p:sp>
          <p:nvSpPr>
            <p:cNvPr name="Freeform 9" id="9"/>
            <p:cNvSpPr/>
            <p:nvPr/>
          </p:nvSpPr>
          <p:spPr>
            <a:xfrm flipH="false" flipV="false" rot="0">
              <a:off x="63500" y="1072134"/>
              <a:ext cx="644525" cy="654177"/>
            </a:xfrm>
            <a:custGeom>
              <a:avLst/>
              <a:gdLst/>
              <a:ahLst/>
              <a:cxnLst/>
              <a:rect r="r" b="b" t="t" l="l"/>
              <a:pathLst>
                <a:path h="654177" w="644525">
                  <a:moveTo>
                    <a:pt x="0" y="0"/>
                  </a:moveTo>
                  <a:lnTo>
                    <a:pt x="0" y="654177"/>
                  </a:lnTo>
                  <a:lnTo>
                    <a:pt x="644525" y="654177"/>
                  </a:lnTo>
                  <a:lnTo>
                    <a:pt x="644525" y="0"/>
                  </a:lnTo>
                  <a:close/>
                </a:path>
              </a:pathLst>
            </a:custGeom>
            <a:solidFill>
              <a:srgbClr val="F8D6A3"/>
            </a:solidFill>
          </p:spPr>
        </p:sp>
      </p:grpSp>
      <p:grpSp>
        <p:nvGrpSpPr>
          <p:cNvPr name="Group 10" id="10"/>
          <p:cNvGrpSpPr>
            <a:grpSpLocks noChangeAspect="true"/>
          </p:cNvGrpSpPr>
          <p:nvPr/>
        </p:nvGrpSpPr>
        <p:grpSpPr>
          <a:xfrm rot="0">
            <a:off x="9885226" y="3040761"/>
            <a:ext cx="1302963" cy="379076"/>
            <a:chOff x="0" y="0"/>
            <a:chExt cx="1302969" cy="379070"/>
          </a:xfrm>
        </p:grpSpPr>
        <p:sp>
          <p:nvSpPr>
            <p:cNvPr name="Freeform 11" id="11"/>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sp>
        <p:nvSpPr>
          <p:cNvPr name="TextBox 12" id="12"/>
          <p:cNvSpPr txBox="true"/>
          <p:nvPr/>
        </p:nvSpPr>
        <p:spPr>
          <a:xfrm rot="0">
            <a:off x="9856594" y="3684956"/>
            <a:ext cx="4481008" cy="1093527"/>
          </a:xfrm>
          <a:prstGeom prst="rect">
            <a:avLst/>
          </a:prstGeom>
        </p:spPr>
        <p:txBody>
          <a:bodyPr anchor="t" rtlCol="false" tIns="0" lIns="0" bIns="0" rIns="0">
            <a:spAutoFit/>
          </a:bodyPr>
          <a:lstStyle/>
          <a:p>
            <a:pPr algn="l">
              <a:lnSpc>
                <a:spcPts val="8601"/>
              </a:lnSpc>
            </a:pPr>
            <a:r>
              <a:rPr lang="en-US" sz="6143">
                <a:solidFill>
                  <a:srgbClr val="000000"/>
                </a:solidFill>
                <a:latin typeface="DM Serif Display"/>
                <a:ea typeface="DM Serif Display"/>
                <a:cs typeface="DM Serif Display"/>
                <a:sym typeface="DM Serif Display"/>
              </a:rPr>
              <a:t>Get in Touch</a:t>
            </a:r>
          </a:p>
        </p:txBody>
      </p:sp>
      <p:sp>
        <p:nvSpPr>
          <p:cNvPr name="TextBox 13" id="13"/>
          <p:cNvSpPr txBox="true"/>
          <p:nvPr/>
        </p:nvSpPr>
        <p:spPr>
          <a:xfrm rot="0">
            <a:off x="9754600" y="5321408"/>
            <a:ext cx="1864186" cy="2794498"/>
          </a:xfrm>
          <a:prstGeom prst="rect">
            <a:avLst/>
          </a:prstGeom>
        </p:spPr>
        <p:txBody>
          <a:bodyPr anchor="t" rtlCol="false" tIns="0" lIns="0" bIns="0" rIns="0">
            <a:spAutoFit/>
          </a:bodyPr>
          <a:lstStyle/>
          <a:p>
            <a:pPr algn="just">
              <a:lnSpc>
                <a:spcPts val="7931"/>
              </a:lnSpc>
            </a:pPr>
            <a:r>
              <a:rPr lang="en-US" sz="3506">
                <a:solidFill>
                  <a:srgbClr val="000000"/>
                </a:solidFill>
                <a:latin typeface="Public Sans"/>
                <a:ea typeface="Public Sans"/>
                <a:cs typeface="Public Sans"/>
                <a:sym typeface="Public Sans"/>
              </a:rPr>
              <a:t>Website Phone</a:t>
            </a:r>
          </a:p>
          <a:p>
            <a:pPr algn="just">
              <a:lnSpc>
                <a:spcPts val="6287"/>
              </a:lnSpc>
            </a:pPr>
            <a:r>
              <a:rPr lang="en-US" sz="3506">
                <a:solidFill>
                  <a:srgbClr val="000000"/>
                </a:solidFill>
                <a:latin typeface="Public Sans"/>
                <a:ea typeface="Public Sans"/>
                <a:cs typeface="Public Sans"/>
                <a:sym typeface="Public Sans"/>
              </a:rPr>
              <a:t>Address</a:t>
            </a:r>
          </a:p>
        </p:txBody>
      </p:sp>
      <p:sp>
        <p:nvSpPr>
          <p:cNvPr name="TextBox 14" id="14"/>
          <p:cNvSpPr txBox="true"/>
          <p:nvPr/>
        </p:nvSpPr>
        <p:spPr>
          <a:xfrm rot="0">
            <a:off x="12711722" y="6625488"/>
            <a:ext cx="28829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+91-7018806079</a:t>
            </a:r>
          </a:p>
        </p:txBody>
      </p:sp>
      <p:sp>
        <p:nvSpPr>
          <p:cNvPr name="TextBox 15" id="15"/>
          <p:cNvSpPr txBox="true"/>
          <p:nvPr/>
        </p:nvSpPr>
        <p:spPr>
          <a:xfrm rot="0">
            <a:off x="12638437" y="5681096"/>
            <a:ext cx="5187576" cy="457841"/>
          </a:xfrm>
          <a:prstGeom prst="rect">
            <a:avLst/>
          </a:prstGeom>
        </p:spPr>
        <p:txBody>
          <a:bodyPr anchor="t" rtlCol="false" tIns="0" lIns="0" bIns="0" rIns="0">
            <a:spAutoFit/>
          </a:bodyPr>
          <a:lstStyle/>
          <a:p>
            <a:pPr algn="l">
              <a:lnSpc>
                <a:spcPts val="3639"/>
              </a:lnSpc>
            </a:pPr>
            <a:r>
              <a:rPr lang="en-US" sz="2599">
                <a:solidFill>
                  <a:srgbClr val="000000"/>
                </a:solidFill>
                <a:latin typeface="Public Sans"/>
                <a:ea typeface="Public Sans"/>
                <a:cs typeface="Public Sans"/>
                <a:sym typeface="Public Sans"/>
              </a:rPr>
              <a:t>https://kenshohills.com/</a:t>
            </a:r>
          </a:p>
        </p:txBody>
      </p:sp>
      <p:sp>
        <p:nvSpPr>
          <p:cNvPr name="TextBox 16" id="16"/>
          <p:cNvSpPr txBox="true"/>
          <p:nvPr/>
        </p:nvSpPr>
        <p:spPr>
          <a:xfrm rot="0">
            <a:off x="12638437" y="7463190"/>
            <a:ext cx="5431346" cy="1377200"/>
          </a:xfrm>
          <a:prstGeom prst="rect">
            <a:avLst/>
          </a:prstGeom>
        </p:spPr>
        <p:txBody>
          <a:bodyPr anchor="t" rtlCol="false" tIns="0" lIns="0" bIns="0" rIns="0">
            <a:spAutoFit/>
          </a:bodyPr>
          <a:lstStyle/>
          <a:p>
            <a:pPr algn="l">
              <a:lnSpc>
                <a:spcPts val="3600"/>
              </a:lnSpc>
            </a:pPr>
            <a:r>
              <a:rPr lang="en-US" sz="2599">
                <a:solidFill>
                  <a:srgbClr val="000000"/>
                </a:solidFill>
                <a:latin typeface="Public Sans"/>
                <a:ea typeface="Public Sans"/>
                <a:cs typeface="Public Sans"/>
                <a:sym typeface="Public Sans"/>
              </a:rPr>
              <a:t>Ward number-3 village soyal/P.O, Haripur, Manali, Himachal Pradesh 175131</a:t>
            </a:r>
          </a:p>
        </p:txBody>
      </p:sp>
      <p:sp>
        <p:nvSpPr>
          <p:cNvPr name="TextBox 17" id="17"/>
          <p:cNvSpPr txBox="true"/>
          <p:nvPr/>
        </p:nvSpPr>
        <p:spPr>
          <a:xfrm rot="0">
            <a:off x="9905028" y="1630851"/>
            <a:ext cx="6439348" cy="1823323"/>
          </a:xfrm>
          <a:prstGeom prst="rect">
            <a:avLst/>
          </a:prstGeom>
        </p:spPr>
        <p:txBody>
          <a:bodyPr anchor="t" rtlCol="false" tIns="0" lIns="0" bIns="0" rIns="0">
            <a:spAutoFit/>
          </a:bodyPr>
          <a:lstStyle/>
          <a:p>
            <a:pPr algn="l">
              <a:lnSpc>
                <a:spcPts val="14483"/>
              </a:lnSpc>
            </a:pPr>
            <a:r>
              <a:rPr lang="en-US" sz="10345">
                <a:solidFill>
                  <a:srgbClr val="000000"/>
                </a:solidFill>
                <a:latin typeface="DM Serif Display"/>
                <a:ea typeface="DM Serif Display"/>
                <a:cs typeface="DM Serif Display"/>
                <a:sym typeface="DM Serif Display"/>
              </a:rPr>
              <a:t>Thank You</a:t>
            </a:r>
          </a:p>
        </p:txBody>
      </p:sp>
      <p:grpSp>
        <p:nvGrpSpPr>
          <p:cNvPr name="Group 18" id="18"/>
          <p:cNvGrpSpPr>
            <a:grpSpLocks noChangeAspect="true"/>
          </p:cNvGrpSpPr>
          <p:nvPr/>
        </p:nvGrpSpPr>
        <p:grpSpPr>
          <a:xfrm rot="0">
            <a:off x="-63503" y="203483"/>
            <a:ext cx="18414454" cy="853916"/>
            <a:chOff x="0" y="0"/>
            <a:chExt cx="18414454" cy="853910"/>
          </a:xfrm>
        </p:grpSpPr>
        <p:sp>
          <p:nvSpPr>
            <p:cNvPr name="Freeform 19" id="19"/>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20" id="20"/>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21" id="21"/>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TextBox 22" id="22"/>
          <p:cNvSpPr txBox="true"/>
          <p:nvPr/>
        </p:nvSpPr>
        <p:spPr>
          <a:xfrm rot="0">
            <a:off x="7657395" y="444998"/>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23" id="23"/>
          <p:cNvSpPr txBox="true"/>
          <p:nvPr/>
        </p:nvSpPr>
        <p:spPr>
          <a:xfrm rot="0">
            <a:off x="9758372" y="444998"/>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24" id="24"/>
          <p:cNvSpPr txBox="true"/>
          <p:nvPr/>
        </p:nvSpPr>
        <p:spPr>
          <a:xfrm rot="0">
            <a:off x="11826345" y="444998"/>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25" id="25"/>
          <p:cNvSpPr txBox="true"/>
          <p:nvPr/>
        </p:nvSpPr>
        <p:spPr>
          <a:xfrm rot="0">
            <a:off x="14337602" y="444998"/>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DAGRYjOMrng</dc:identifier>
  <dcterms:modified xsi:type="dcterms:W3CDTF">2011-08-01T06:04:30Z</dcterms:modified>
  <cp:revision>1</cp:revision>
  <dc:title>Premium Villa in Manali</dc:title>
</cp:coreProperties>
</file>