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x="18288000" cy="10287000"/>
  <p:notesSz cx="6858000" cy="9144000"/>
  <p:embeddedFontLst>
    <p:embeddedFont>
      <p:font typeface="Garet Bold" charset="1" panose="00000000000000000000"/>
      <p:regular r:id="rId21"/>
    </p:embeddedFont>
    <p:embeddedFont>
      <p:font typeface="Garet" charset="1" panose="0000000000000000000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fonts/font21.fntdata" Type="http://schemas.openxmlformats.org/officeDocument/2006/relationships/font"/><Relationship Id="rId22" Target="fonts/font22.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6.png" Type="http://schemas.openxmlformats.org/officeDocument/2006/relationships/image"/><Relationship Id="rId7"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6.png" Type="http://schemas.openxmlformats.org/officeDocument/2006/relationships/image"/><Relationship Id="rId7" Target="../media/image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6.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7.png" Type="http://schemas.openxmlformats.org/officeDocument/2006/relationships/image"/><Relationship Id="rId7" Target="../media/image5.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18.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21.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22.jpeg" Type="http://schemas.openxmlformats.org/officeDocument/2006/relationships/image"/><Relationship Id="rId7" Target="../media/image23.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 Id="rId4" Target="../media/image24.png" Type="http://schemas.openxmlformats.org/officeDocument/2006/relationships/image"/><Relationship Id="rId5" Target="../media/image25.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26.jpeg" Type="http://schemas.openxmlformats.org/officeDocument/2006/relationships/image"/><Relationship Id="rId7" Target="../media/image27.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 Id="rId4" Target="../media/image28.png" Type="http://schemas.openxmlformats.org/officeDocument/2006/relationships/image"/><Relationship Id="rId5" Target="../media/image5.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 Id="rId4" Target="../media/image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156" t="0" r="-2479" b="-18484"/>
            </a:stretch>
          </a:blipFill>
        </p:spPr>
      </p:sp>
      <p:sp>
        <p:nvSpPr>
          <p:cNvPr name="Freeform 3" id="3"/>
          <p:cNvSpPr/>
          <p:nvPr/>
        </p:nvSpPr>
        <p:spPr>
          <a:xfrm flipH="false" flipV="false" rot="0">
            <a:off x="14904823" y="-898106"/>
            <a:ext cx="4404437" cy="5655778"/>
          </a:xfrm>
          <a:custGeom>
            <a:avLst/>
            <a:gdLst/>
            <a:ahLst/>
            <a:cxnLst/>
            <a:rect r="r" b="b" t="t" l="l"/>
            <a:pathLst>
              <a:path h="5655778" w="4404437">
                <a:moveTo>
                  <a:pt x="0" y="0"/>
                </a:moveTo>
                <a:lnTo>
                  <a:pt x="4404437" y="0"/>
                </a:lnTo>
                <a:lnTo>
                  <a:pt x="4404437" y="5655778"/>
                </a:lnTo>
                <a:lnTo>
                  <a:pt x="0" y="5655778"/>
                </a:lnTo>
                <a:lnTo>
                  <a:pt x="0" y="0"/>
                </a:lnTo>
                <a:close/>
              </a:path>
            </a:pathLst>
          </a:custGeom>
          <a:blipFill>
            <a:blip r:embed="rId3"/>
            <a:stretch>
              <a:fillRect l="0" t="0" r="0" b="0"/>
            </a:stretch>
          </a:blipFill>
        </p:spPr>
      </p:sp>
      <p:grpSp>
        <p:nvGrpSpPr>
          <p:cNvPr name="Group 4" id="4"/>
          <p:cNvGrpSpPr/>
          <p:nvPr/>
        </p:nvGrpSpPr>
        <p:grpSpPr>
          <a:xfrm rot="0">
            <a:off x="7938558" y="2859770"/>
            <a:ext cx="2410884" cy="608841"/>
            <a:chOff x="0" y="0"/>
            <a:chExt cx="1609259" cy="406400"/>
          </a:xfrm>
        </p:grpSpPr>
        <p:sp>
          <p:nvSpPr>
            <p:cNvPr name="Freeform 5" id="5"/>
            <p:cNvSpPr/>
            <p:nvPr/>
          </p:nvSpPr>
          <p:spPr>
            <a:xfrm flipH="false" flipV="false" rot="0">
              <a:off x="0" y="0"/>
              <a:ext cx="1609259" cy="406400"/>
            </a:xfrm>
            <a:custGeom>
              <a:avLst/>
              <a:gdLst/>
              <a:ahLst/>
              <a:cxnLst/>
              <a:rect r="r" b="b" t="t" l="l"/>
              <a:pathLst>
                <a:path h="406400" w="1609259">
                  <a:moveTo>
                    <a:pt x="1406059" y="0"/>
                  </a:moveTo>
                  <a:cubicBezTo>
                    <a:pt x="1518283" y="0"/>
                    <a:pt x="1609259" y="90976"/>
                    <a:pt x="1609259" y="203200"/>
                  </a:cubicBezTo>
                  <a:cubicBezTo>
                    <a:pt x="1609259" y="315424"/>
                    <a:pt x="1518283" y="406400"/>
                    <a:pt x="1406059"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19050" cap="sq">
              <a:gradFill>
                <a:gsLst>
                  <a:gs pos="0">
                    <a:srgbClr val="92A6DD">
                      <a:alpha val="100000"/>
                    </a:srgbClr>
                  </a:gs>
                  <a:gs pos="100000">
                    <a:srgbClr val="DF96DA">
                      <a:alpha val="100000"/>
                    </a:srgbClr>
                  </a:gs>
                </a:gsLst>
                <a:lin ang="0"/>
              </a:gradFill>
              <a:prstDash val="solid"/>
              <a:miter/>
            </a:ln>
          </p:spPr>
        </p:sp>
        <p:sp>
          <p:nvSpPr>
            <p:cNvPr name="TextBox 6" id="6"/>
            <p:cNvSpPr txBox="true"/>
            <p:nvPr/>
          </p:nvSpPr>
          <p:spPr>
            <a:xfrm>
              <a:off x="0" y="47625"/>
              <a:ext cx="1609259" cy="358775"/>
            </a:xfrm>
            <a:prstGeom prst="rect">
              <a:avLst/>
            </a:prstGeom>
          </p:spPr>
          <p:txBody>
            <a:bodyPr anchor="ctr" rtlCol="false" tIns="50800" lIns="50800" bIns="50800" rIns="50800"/>
            <a:lstStyle/>
            <a:p>
              <a:pPr algn="ctr">
                <a:lnSpc>
                  <a:spcPts val="2425"/>
                </a:lnSpc>
              </a:pPr>
            </a:p>
          </p:txBody>
        </p:sp>
      </p:grpSp>
      <p:sp>
        <p:nvSpPr>
          <p:cNvPr name="Freeform 7" id="7"/>
          <p:cNvSpPr/>
          <p:nvPr/>
        </p:nvSpPr>
        <p:spPr>
          <a:xfrm flipH="true" flipV="false" rot="0">
            <a:off x="15998318" y="9036632"/>
            <a:ext cx="555524" cy="558571"/>
          </a:xfrm>
          <a:custGeom>
            <a:avLst/>
            <a:gdLst/>
            <a:ahLst/>
            <a:cxnLst/>
            <a:rect r="r" b="b" t="t" l="l"/>
            <a:pathLst>
              <a:path h="558571" w="555524">
                <a:moveTo>
                  <a:pt x="555524" y="0"/>
                </a:moveTo>
                <a:lnTo>
                  <a:pt x="0" y="0"/>
                </a:lnTo>
                <a:lnTo>
                  <a:pt x="0" y="558571"/>
                </a:lnTo>
                <a:lnTo>
                  <a:pt x="555524" y="558571"/>
                </a:lnTo>
                <a:lnTo>
                  <a:pt x="555524"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true" flipV="false" rot="0">
            <a:off x="16551518" y="9036632"/>
            <a:ext cx="555524" cy="558571"/>
          </a:xfrm>
          <a:custGeom>
            <a:avLst/>
            <a:gdLst/>
            <a:ahLst/>
            <a:cxnLst/>
            <a:rect r="r" b="b" t="t" l="l"/>
            <a:pathLst>
              <a:path h="558571" w="555524">
                <a:moveTo>
                  <a:pt x="555524" y="0"/>
                </a:moveTo>
                <a:lnTo>
                  <a:pt x="0" y="0"/>
                </a:lnTo>
                <a:lnTo>
                  <a:pt x="0" y="558571"/>
                </a:lnTo>
                <a:lnTo>
                  <a:pt x="555524" y="558571"/>
                </a:lnTo>
                <a:lnTo>
                  <a:pt x="555524"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9" id="9"/>
          <p:cNvSpPr txBox="true"/>
          <p:nvPr/>
        </p:nvSpPr>
        <p:spPr>
          <a:xfrm rot="0">
            <a:off x="1169042" y="3440036"/>
            <a:ext cx="15949917" cy="1981453"/>
          </a:xfrm>
          <a:prstGeom prst="rect">
            <a:avLst/>
          </a:prstGeom>
        </p:spPr>
        <p:txBody>
          <a:bodyPr anchor="t" rtlCol="false" tIns="0" lIns="0" bIns="0" rIns="0">
            <a:spAutoFit/>
          </a:bodyPr>
          <a:lstStyle/>
          <a:p>
            <a:pPr algn="ctr">
              <a:lnSpc>
                <a:spcPts val="16261"/>
              </a:lnSpc>
              <a:spcBef>
                <a:spcPct val="0"/>
              </a:spcBef>
            </a:pPr>
            <a:r>
              <a:rPr lang="en-US" b="true" sz="11615">
                <a:solidFill>
                  <a:srgbClr val="F6E0F5"/>
                </a:solidFill>
                <a:latin typeface="Garet Bold"/>
                <a:ea typeface="Garet Bold"/>
                <a:cs typeface="Garet Bold"/>
                <a:sym typeface="Garet Bold"/>
              </a:rPr>
              <a:t>RAYDIUM CLONE</a:t>
            </a:r>
          </a:p>
        </p:txBody>
      </p:sp>
      <p:sp>
        <p:nvSpPr>
          <p:cNvPr name="TextBox 10" id="10"/>
          <p:cNvSpPr txBox="true"/>
          <p:nvPr/>
        </p:nvSpPr>
        <p:spPr>
          <a:xfrm rot="0">
            <a:off x="4439371" y="5564364"/>
            <a:ext cx="9409258" cy="446717"/>
          </a:xfrm>
          <a:prstGeom prst="rect">
            <a:avLst/>
          </a:prstGeom>
        </p:spPr>
        <p:txBody>
          <a:bodyPr anchor="t" rtlCol="false" tIns="0" lIns="0" bIns="0" rIns="0">
            <a:spAutoFit/>
          </a:bodyPr>
          <a:lstStyle/>
          <a:p>
            <a:pPr algn="ctr">
              <a:lnSpc>
                <a:spcPts val="3727"/>
              </a:lnSpc>
              <a:spcBef>
                <a:spcPct val="0"/>
              </a:spcBef>
            </a:pPr>
            <a:r>
              <a:rPr lang="en-US" sz="2662" spc="2130">
                <a:solidFill>
                  <a:srgbClr val="F6E0F5"/>
                </a:solidFill>
                <a:latin typeface="Garet"/>
                <a:ea typeface="Garet"/>
                <a:cs typeface="Garet"/>
                <a:sym typeface="Garet"/>
              </a:rPr>
              <a:t>A STEP BY STEP GUIDE</a:t>
            </a:r>
          </a:p>
        </p:txBody>
      </p:sp>
      <p:sp>
        <p:nvSpPr>
          <p:cNvPr name="TextBox 11" id="11"/>
          <p:cNvSpPr txBox="true"/>
          <p:nvPr/>
        </p:nvSpPr>
        <p:spPr>
          <a:xfrm rot="0">
            <a:off x="7963039" y="3027397"/>
            <a:ext cx="2386403" cy="254536"/>
          </a:xfrm>
          <a:prstGeom prst="rect">
            <a:avLst/>
          </a:prstGeom>
        </p:spPr>
        <p:txBody>
          <a:bodyPr anchor="t" rtlCol="false" tIns="0" lIns="0" bIns="0" rIns="0">
            <a:spAutoFit/>
          </a:bodyPr>
          <a:lstStyle/>
          <a:p>
            <a:pPr algn="ctr">
              <a:lnSpc>
                <a:spcPts val="2245"/>
              </a:lnSpc>
              <a:spcBef>
                <a:spcPct val="0"/>
              </a:spcBef>
            </a:pPr>
            <a:r>
              <a:rPr lang="en-US" sz="1603">
                <a:solidFill>
                  <a:srgbClr val="F6E0F5"/>
                </a:solidFill>
                <a:latin typeface="Garet"/>
                <a:ea typeface="Garet"/>
                <a:cs typeface="Garet"/>
                <a:sym typeface="Garet"/>
              </a:rPr>
              <a:t>HOW TO BUILD A</a:t>
            </a:r>
          </a:p>
        </p:txBody>
      </p:sp>
      <p:sp>
        <p:nvSpPr>
          <p:cNvPr name="Freeform 12" id="12"/>
          <p:cNvSpPr/>
          <p:nvPr/>
        </p:nvSpPr>
        <p:spPr>
          <a:xfrm flipH="false" flipV="false" rot="-7384997">
            <a:off x="-594215" y="-1991275"/>
            <a:ext cx="4404437" cy="5655778"/>
          </a:xfrm>
          <a:custGeom>
            <a:avLst/>
            <a:gdLst/>
            <a:ahLst/>
            <a:cxnLst/>
            <a:rect r="r" b="b" t="t" l="l"/>
            <a:pathLst>
              <a:path h="5655778" w="4404437">
                <a:moveTo>
                  <a:pt x="0" y="0"/>
                </a:moveTo>
                <a:lnTo>
                  <a:pt x="4404437" y="0"/>
                </a:lnTo>
                <a:lnTo>
                  <a:pt x="4404437" y="5655777"/>
                </a:lnTo>
                <a:lnTo>
                  <a:pt x="0" y="5655777"/>
                </a:lnTo>
                <a:lnTo>
                  <a:pt x="0" y="0"/>
                </a:lnTo>
                <a:close/>
              </a:path>
            </a:pathLst>
          </a:custGeom>
          <a:blipFill>
            <a:blip r:embed="rId3"/>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35258" t="-5555" r="-24931" b="-72434"/>
            </a:stretch>
          </a:blipFill>
        </p:spPr>
      </p:sp>
      <p:sp>
        <p:nvSpPr>
          <p:cNvPr name="Freeform 3" id="3"/>
          <p:cNvSpPr/>
          <p:nvPr/>
        </p:nvSpPr>
        <p:spPr>
          <a:xfrm flipH="false" flipV="false" rot="0">
            <a:off x="12715462" y="4458803"/>
            <a:ext cx="8229600" cy="8229600"/>
          </a:xfrm>
          <a:custGeom>
            <a:avLst/>
            <a:gdLst/>
            <a:ahLst/>
            <a:cxnLst/>
            <a:rect r="r" b="b" t="t" l="l"/>
            <a:pathLst>
              <a:path h="8229600" w="8229600">
                <a:moveTo>
                  <a:pt x="0" y="0"/>
                </a:moveTo>
                <a:lnTo>
                  <a:pt x="8229600" y="0"/>
                </a:lnTo>
                <a:lnTo>
                  <a:pt x="8229600" y="8229600"/>
                </a:lnTo>
                <a:lnTo>
                  <a:pt x="0" y="8229600"/>
                </a:lnTo>
                <a:lnTo>
                  <a:pt x="0" y="0"/>
                </a:lnTo>
                <a:close/>
              </a:path>
            </a:pathLst>
          </a:custGeom>
          <a:blipFill>
            <a:blip r:embed="rId3"/>
            <a:stretch>
              <a:fillRect l="0" t="0" r="0" b="0"/>
            </a:stretch>
          </a:blipFill>
        </p:spPr>
      </p:sp>
      <p:sp>
        <p:nvSpPr>
          <p:cNvPr name="Freeform 4" id="4"/>
          <p:cNvSpPr/>
          <p:nvPr/>
        </p:nvSpPr>
        <p:spPr>
          <a:xfrm flipH="true" flipV="false" rot="0">
            <a:off x="16552500" y="7306913"/>
            <a:ext cx="555524" cy="558571"/>
          </a:xfrm>
          <a:custGeom>
            <a:avLst/>
            <a:gdLst/>
            <a:ahLst/>
            <a:cxnLst/>
            <a:rect r="r" b="b" t="t" l="l"/>
            <a:pathLst>
              <a:path h="558571" w="555524">
                <a:moveTo>
                  <a:pt x="555524" y="0"/>
                </a:moveTo>
                <a:lnTo>
                  <a:pt x="0" y="0"/>
                </a:lnTo>
                <a:lnTo>
                  <a:pt x="0" y="558571"/>
                </a:lnTo>
                <a:lnTo>
                  <a:pt x="555524" y="558571"/>
                </a:lnTo>
                <a:lnTo>
                  <a:pt x="555524"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true" flipV="false" rot="0">
            <a:off x="17105700" y="7306913"/>
            <a:ext cx="555524" cy="558571"/>
          </a:xfrm>
          <a:custGeom>
            <a:avLst/>
            <a:gdLst/>
            <a:ahLst/>
            <a:cxnLst/>
            <a:rect r="r" b="b" t="t" l="l"/>
            <a:pathLst>
              <a:path h="558571" w="555524">
                <a:moveTo>
                  <a:pt x="555523" y="0"/>
                </a:moveTo>
                <a:lnTo>
                  <a:pt x="0" y="0"/>
                </a:lnTo>
                <a:lnTo>
                  <a:pt x="0" y="558571"/>
                </a:lnTo>
                <a:lnTo>
                  <a:pt x="555523" y="558571"/>
                </a:lnTo>
                <a:lnTo>
                  <a:pt x="555523"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6015874" y="830098"/>
            <a:ext cx="1628775" cy="1628775"/>
          </a:xfrm>
          <a:custGeom>
            <a:avLst/>
            <a:gdLst/>
            <a:ahLst/>
            <a:cxnLst/>
            <a:rect r="r" b="b" t="t" l="l"/>
            <a:pathLst>
              <a:path h="1628775" w="1628775">
                <a:moveTo>
                  <a:pt x="0" y="0"/>
                </a:moveTo>
                <a:lnTo>
                  <a:pt x="1628775" y="0"/>
                </a:lnTo>
                <a:lnTo>
                  <a:pt x="1628775" y="1628775"/>
                </a:lnTo>
                <a:lnTo>
                  <a:pt x="0" y="1628775"/>
                </a:lnTo>
                <a:lnTo>
                  <a:pt x="0" y="0"/>
                </a:lnTo>
                <a:close/>
              </a:path>
            </a:pathLst>
          </a:custGeom>
          <a:blipFill>
            <a:blip r:embed="rId6"/>
            <a:stretch>
              <a:fillRect l="0" t="0" r="0" b="0"/>
            </a:stretch>
          </a:blipFill>
        </p:spPr>
      </p:sp>
      <p:sp>
        <p:nvSpPr>
          <p:cNvPr name="TextBox 7" id="7"/>
          <p:cNvSpPr txBox="true"/>
          <p:nvPr/>
        </p:nvSpPr>
        <p:spPr>
          <a:xfrm rot="0">
            <a:off x="3146147" y="2929066"/>
            <a:ext cx="6295768" cy="1329453"/>
          </a:xfrm>
          <a:prstGeom prst="rect">
            <a:avLst/>
          </a:prstGeom>
        </p:spPr>
        <p:txBody>
          <a:bodyPr anchor="t" rtlCol="false" tIns="0" lIns="0" bIns="0" rIns="0">
            <a:spAutoFit/>
          </a:bodyPr>
          <a:lstStyle/>
          <a:p>
            <a:pPr algn="l">
              <a:lnSpc>
                <a:spcPts val="10822"/>
              </a:lnSpc>
              <a:spcBef>
                <a:spcPct val="0"/>
              </a:spcBef>
            </a:pPr>
            <a:r>
              <a:rPr lang="en-US" sz="7730" b="true">
                <a:solidFill>
                  <a:srgbClr val="F6E0F5"/>
                </a:solidFill>
                <a:latin typeface="Garet Bold"/>
                <a:ea typeface="Garet Bold"/>
                <a:cs typeface="Garet Bold"/>
                <a:sym typeface="Garet Bold"/>
              </a:rPr>
              <a:t>Intoduction</a:t>
            </a:r>
          </a:p>
        </p:txBody>
      </p:sp>
      <p:sp>
        <p:nvSpPr>
          <p:cNvPr name="TextBox 8" id="8"/>
          <p:cNvSpPr txBox="true"/>
          <p:nvPr/>
        </p:nvSpPr>
        <p:spPr>
          <a:xfrm rot="0">
            <a:off x="3146147" y="4411178"/>
            <a:ext cx="9037377" cy="3278173"/>
          </a:xfrm>
          <a:prstGeom prst="rect">
            <a:avLst/>
          </a:prstGeom>
        </p:spPr>
        <p:txBody>
          <a:bodyPr anchor="t" rtlCol="false" tIns="0" lIns="0" bIns="0" rIns="0">
            <a:spAutoFit/>
          </a:bodyPr>
          <a:lstStyle/>
          <a:p>
            <a:pPr algn="l">
              <a:lnSpc>
                <a:spcPts val="3244"/>
              </a:lnSpc>
              <a:spcBef>
                <a:spcPct val="0"/>
              </a:spcBef>
            </a:pPr>
            <a:r>
              <a:rPr lang="en-US" sz="2317">
                <a:solidFill>
                  <a:srgbClr val="F6E0F5"/>
                </a:solidFill>
                <a:latin typeface="Garet"/>
                <a:ea typeface="Garet"/>
                <a:cs typeface="Garet"/>
                <a:sym typeface="Garet"/>
              </a:rPr>
              <a:t>Raydium has become a pillar of the Solana technology, known for its speed, efficiency, and Serum order book integration. Creating a Raydium clone presents an interesting opportunity to develop a structured decentralized exchange using Solana infrastructure. This will guide you through the key steps in creating your own Raydium-like platform.</a:t>
            </a:r>
          </a:p>
          <a:p>
            <a:pPr algn="l">
              <a:lnSpc>
                <a:spcPts val="3244"/>
              </a:lnSpc>
              <a:spcBef>
                <a:spcPct val="0"/>
              </a:spcBef>
            </a:pPr>
          </a:p>
        </p:txBody>
      </p:sp>
      <p:sp>
        <p:nvSpPr>
          <p:cNvPr name="Freeform 9" id="9"/>
          <p:cNvSpPr/>
          <p:nvPr/>
        </p:nvSpPr>
        <p:spPr>
          <a:xfrm flipH="false" flipV="false" rot="-7384997">
            <a:off x="-938551" y="-2297830"/>
            <a:ext cx="4404437" cy="5655778"/>
          </a:xfrm>
          <a:custGeom>
            <a:avLst/>
            <a:gdLst/>
            <a:ahLst/>
            <a:cxnLst/>
            <a:rect r="r" b="b" t="t" l="l"/>
            <a:pathLst>
              <a:path h="5655778" w="4404437">
                <a:moveTo>
                  <a:pt x="0" y="0"/>
                </a:moveTo>
                <a:lnTo>
                  <a:pt x="4404437" y="0"/>
                </a:lnTo>
                <a:lnTo>
                  <a:pt x="4404437" y="5655777"/>
                </a:lnTo>
                <a:lnTo>
                  <a:pt x="0" y="5655777"/>
                </a:lnTo>
                <a:lnTo>
                  <a:pt x="0" y="0"/>
                </a:lnTo>
                <a:close/>
              </a:path>
            </a:pathLst>
          </a:custGeom>
          <a:blipFill>
            <a:blip r:embed="rId7"/>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2"/>
            <a:stretch>
              <a:fillRect l="-35258" t="-5555" r="-24931" b="-72434"/>
            </a:stretch>
          </a:blipFill>
        </p:spPr>
      </p:sp>
      <p:sp>
        <p:nvSpPr>
          <p:cNvPr name="Freeform 3" id="3"/>
          <p:cNvSpPr/>
          <p:nvPr/>
        </p:nvSpPr>
        <p:spPr>
          <a:xfrm flipH="true" flipV="false" rot="0">
            <a:off x="-1761076" y="5582494"/>
            <a:ext cx="8229600" cy="8229600"/>
          </a:xfrm>
          <a:custGeom>
            <a:avLst/>
            <a:gdLst/>
            <a:ahLst/>
            <a:cxnLst/>
            <a:rect r="r" b="b" t="t" l="l"/>
            <a:pathLst>
              <a:path h="8229600" w="8229600">
                <a:moveTo>
                  <a:pt x="8229600" y="0"/>
                </a:moveTo>
                <a:lnTo>
                  <a:pt x="0" y="0"/>
                </a:lnTo>
                <a:lnTo>
                  <a:pt x="0" y="8229600"/>
                </a:lnTo>
                <a:lnTo>
                  <a:pt x="8229600" y="8229600"/>
                </a:lnTo>
                <a:lnTo>
                  <a:pt x="8229600" y="0"/>
                </a:lnTo>
                <a:close/>
              </a:path>
            </a:pathLst>
          </a:custGeom>
          <a:blipFill>
            <a:blip r:embed="rId3"/>
            <a:stretch>
              <a:fillRect l="0" t="0" r="0" b="0"/>
            </a:stretch>
          </a:blipFill>
        </p:spPr>
      </p:sp>
      <p:sp>
        <p:nvSpPr>
          <p:cNvPr name="Freeform 4" id="4"/>
          <p:cNvSpPr/>
          <p:nvPr/>
        </p:nvSpPr>
        <p:spPr>
          <a:xfrm flipH="true" flipV="false" rot="0">
            <a:off x="16552500" y="7306913"/>
            <a:ext cx="555524" cy="558571"/>
          </a:xfrm>
          <a:custGeom>
            <a:avLst/>
            <a:gdLst/>
            <a:ahLst/>
            <a:cxnLst/>
            <a:rect r="r" b="b" t="t" l="l"/>
            <a:pathLst>
              <a:path h="558571" w="555524">
                <a:moveTo>
                  <a:pt x="555524" y="0"/>
                </a:moveTo>
                <a:lnTo>
                  <a:pt x="0" y="0"/>
                </a:lnTo>
                <a:lnTo>
                  <a:pt x="0" y="558571"/>
                </a:lnTo>
                <a:lnTo>
                  <a:pt x="555524" y="558571"/>
                </a:lnTo>
                <a:lnTo>
                  <a:pt x="555524"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true" flipV="false" rot="0">
            <a:off x="17105700" y="7306913"/>
            <a:ext cx="555524" cy="558571"/>
          </a:xfrm>
          <a:custGeom>
            <a:avLst/>
            <a:gdLst/>
            <a:ahLst/>
            <a:cxnLst/>
            <a:rect r="r" b="b" t="t" l="l"/>
            <a:pathLst>
              <a:path h="558571" w="555524">
                <a:moveTo>
                  <a:pt x="555523" y="0"/>
                </a:moveTo>
                <a:lnTo>
                  <a:pt x="0" y="0"/>
                </a:lnTo>
                <a:lnTo>
                  <a:pt x="0" y="558571"/>
                </a:lnTo>
                <a:lnTo>
                  <a:pt x="555523" y="558571"/>
                </a:lnTo>
                <a:lnTo>
                  <a:pt x="555523"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5565696" y="2878428"/>
            <a:ext cx="8168095" cy="1327652"/>
          </a:xfrm>
          <a:prstGeom prst="rect">
            <a:avLst/>
          </a:prstGeom>
        </p:spPr>
        <p:txBody>
          <a:bodyPr anchor="t" rtlCol="false" tIns="0" lIns="0" bIns="0" rIns="0">
            <a:spAutoFit/>
          </a:bodyPr>
          <a:lstStyle/>
          <a:p>
            <a:pPr algn="ctr">
              <a:lnSpc>
                <a:spcPts val="10822"/>
              </a:lnSpc>
              <a:spcBef>
                <a:spcPct val="0"/>
              </a:spcBef>
            </a:pPr>
            <a:r>
              <a:rPr lang="en-US" b="true" sz="7730">
                <a:solidFill>
                  <a:srgbClr val="F6E0F5"/>
                </a:solidFill>
                <a:latin typeface="Garet Bold"/>
                <a:ea typeface="Garet Bold"/>
                <a:cs typeface="Garet Bold"/>
                <a:sym typeface="Garet Bold"/>
              </a:rPr>
              <a:t>Raydium Clone</a:t>
            </a:r>
          </a:p>
        </p:txBody>
      </p:sp>
      <p:sp>
        <p:nvSpPr>
          <p:cNvPr name="TextBox 7" id="7"/>
          <p:cNvSpPr txBox="true"/>
          <p:nvPr/>
        </p:nvSpPr>
        <p:spPr>
          <a:xfrm rot="0">
            <a:off x="4165322" y="4730410"/>
            <a:ext cx="10774834" cy="3415224"/>
          </a:xfrm>
          <a:prstGeom prst="rect">
            <a:avLst/>
          </a:prstGeom>
        </p:spPr>
        <p:txBody>
          <a:bodyPr anchor="t" rtlCol="false" tIns="0" lIns="0" bIns="0" rIns="0">
            <a:spAutoFit/>
          </a:bodyPr>
          <a:lstStyle/>
          <a:p>
            <a:pPr algn="l">
              <a:lnSpc>
                <a:spcPts val="3384"/>
              </a:lnSpc>
              <a:spcBef>
                <a:spcPct val="0"/>
              </a:spcBef>
            </a:pPr>
            <a:r>
              <a:rPr lang="en-US" sz="2417">
                <a:solidFill>
                  <a:srgbClr val="F6E0F5"/>
                </a:solidFill>
                <a:latin typeface="Garet"/>
                <a:ea typeface="Garet"/>
                <a:cs typeface="Garet"/>
                <a:sym typeface="Garet"/>
              </a:rPr>
              <a:t>A "Raydium Clone" is a software script or platform that emulates the functionality and features of the well-known Raydium decentralized exchange (DEX), allowing users to create their own DEX with identical capabilities. Small businesses or entrepreneurs can utilize Raydium clone scripts to start their own DEX platforms , taking advantage of the tested features and user interface of Raydium. It allows users to participate in yield farming through fast and inexpensive transactions and exchange tokens and liquidity.</a:t>
            </a:r>
          </a:p>
        </p:txBody>
      </p:sp>
      <p:sp>
        <p:nvSpPr>
          <p:cNvPr name="TextBox 8" id="8"/>
          <p:cNvSpPr txBox="true"/>
          <p:nvPr/>
        </p:nvSpPr>
        <p:spPr>
          <a:xfrm rot="0">
            <a:off x="6221926" y="1492085"/>
            <a:ext cx="6295768" cy="1327652"/>
          </a:xfrm>
          <a:prstGeom prst="rect">
            <a:avLst/>
          </a:prstGeom>
        </p:spPr>
        <p:txBody>
          <a:bodyPr anchor="t" rtlCol="false" tIns="0" lIns="0" bIns="0" rIns="0">
            <a:spAutoFit/>
          </a:bodyPr>
          <a:lstStyle/>
          <a:p>
            <a:pPr algn="ctr">
              <a:lnSpc>
                <a:spcPts val="10822"/>
              </a:lnSpc>
              <a:spcBef>
                <a:spcPct val="0"/>
              </a:spcBef>
            </a:pPr>
            <a:r>
              <a:rPr lang="en-US" b="true" sz="7730">
                <a:solidFill>
                  <a:srgbClr val="A280EC"/>
                </a:solidFill>
                <a:latin typeface="Garet Bold"/>
                <a:ea typeface="Garet Bold"/>
                <a:cs typeface="Garet Bold"/>
                <a:sym typeface="Garet Bold"/>
              </a:rPr>
              <a:t>What is</a:t>
            </a:r>
          </a:p>
        </p:txBody>
      </p:sp>
      <p:sp>
        <p:nvSpPr>
          <p:cNvPr name="Freeform 9" id="9"/>
          <p:cNvSpPr/>
          <p:nvPr/>
        </p:nvSpPr>
        <p:spPr>
          <a:xfrm flipH="false" flipV="false" rot="0">
            <a:off x="16015874" y="830098"/>
            <a:ext cx="1628775" cy="1628775"/>
          </a:xfrm>
          <a:custGeom>
            <a:avLst/>
            <a:gdLst/>
            <a:ahLst/>
            <a:cxnLst/>
            <a:rect r="r" b="b" t="t" l="l"/>
            <a:pathLst>
              <a:path h="1628775" w="1628775">
                <a:moveTo>
                  <a:pt x="0" y="0"/>
                </a:moveTo>
                <a:lnTo>
                  <a:pt x="1628775" y="0"/>
                </a:lnTo>
                <a:lnTo>
                  <a:pt x="1628775" y="1628775"/>
                </a:lnTo>
                <a:lnTo>
                  <a:pt x="0" y="1628775"/>
                </a:lnTo>
                <a:lnTo>
                  <a:pt x="0" y="0"/>
                </a:lnTo>
                <a:close/>
              </a:path>
            </a:pathLst>
          </a:custGeom>
          <a:blipFill>
            <a:blip r:embed="rId6"/>
            <a:stretch>
              <a:fillRect l="0" t="0" r="0" b="0"/>
            </a:stretch>
          </a:blipFill>
        </p:spPr>
      </p:sp>
      <p:sp>
        <p:nvSpPr>
          <p:cNvPr name="Freeform 10" id="10"/>
          <p:cNvSpPr/>
          <p:nvPr/>
        </p:nvSpPr>
        <p:spPr>
          <a:xfrm flipH="false" flipV="false" rot="-7384997">
            <a:off x="-885114" y="-1638755"/>
            <a:ext cx="4404437" cy="5655778"/>
          </a:xfrm>
          <a:custGeom>
            <a:avLst/>
            <a:gdLst/>
            <a:ahLst/>
            <a:cxnLst/>
            <a:rect r="r" b="b" t="t" l="l"/>
            <a:pathLst>
              <a:path h="5655778" w="4404437">
                <a:moveTo>
                  <a:pt x="0" y="0"/>
                </a:moveTo>
                <a:lnTo>
                  <a:pt x="4404437" y="0"/>
                </a:lnTo>
                <a:lnTo>
                  <a:pt x="4404437" y="5655778"/>
                </a:lnTo>
                <a:lnTo>
                  <a:pt x="0" y="5655778"/>
                </a:lnTo>
                <a:lnTo>
                  <a:pt x="0" y="0"/>
                </a:lnTo>
                <a:close/>
              </a:path>
            </a:pathLst>
          </a:custGeom>
          <a:blipFill>
            <a:blip r:embed="rId7"/>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35258" t="-5555" r="-24931" b="-72434"/>
            </a:stretch>
          </a:blipFill>
        </p:spPr>
      </p:sp>
      <p:sp>
        <p:nvSpPr>
          <p:cNvPr name="Freeform 3" id="3"/>
          <p:cNvSpPr/>
          <p:nvPr/>
        </p:nvSpPr>
        <p:spPr>
          <a:xfrm flipH="false" flipV="false" rot="0">
            <a:off x="16015874" y="830098"/>
            <a:ext cx="1628775" cy="1628775"/>
          </a:xfrm>
          <a:custGeom>
            <a:avLst/>
            <a:gdLst/>
            <a:ahLst/>
            <a:cxnLst/>
            <a:rect r="r" b="b" t="t" l="l"/>
            <a:pathLst>
              <a:path h="1628775" w="1628775">
                <a:moveTo>
                  <a:pt x="0" y="0"/>
                </a:moveTo>
                <a:lnTo>
                  <a:pt x="1628775" y="0"/>
                </a:lnTo>
                <a:lnTo>
                  <a:pt x="1628775" y="1628775"/>
                </a:lnTo>
                <a:lnTo>
                  <a:pt x="0" y="1628775"/>
                </a:lnTo>
                <a:lnTo>
                  <a:pt x="0" y="0"/>
                </a:lnTo>
                <a:close/>
              </a:path>
            </a:pathLst>
          </a:custGeom>
          <a:blipFill>
            <a:blip r:embed="rId3"/>
            <a:stretch>
              <a:fillRect l="0" t="0" r="0" b="0"/>
            </a:stretch>
          </a:blipFill>
        </p:spPr>
      </p:sp>
      <p:sp>
        <p:nvSpPr>
          <p:cNvPr name="Freeform 4" id="4"/>
          <p:cNvSpPr/>
          <p:nvPr/>
        </p:nvSpPr>
        <p:spPr>
          <a:xfrm flipH="false" flipV="false" rot="0">
            <a:off x="-1493520" y="-432037"/>
            <a:ext cx="3291840" cy="4114800"/>
          </a:xfrm>
          <a:custGeom>
            <a:avLst/>
            <a:gdLst/>
            <a:ahLst/>
            <a:cxnLst/>
            <a:rect r="r" b="b" t="t" l="l"/>
            <a:pathLst>
              <a:path h="4114800" w="3291840">
                <a:moveTo>
                  <a:pt x="0" y="0"/>
                </a:moveTo>
                <a:lnTo>
                  <a:pt x="3291840" y="0"/>
                </a:lnTo>
                <a:lnTo>
                  <a:pt x="329184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452438" y="1028700"/>
            <a:ext cx="1152525" cy="1152525"/>
          </a:xfrm>
          <a:custGeom>
            <a:avLst/>
            <a:gdLst/>
            <a:ahLst/>
            <a:cxnLst/>
            <a:rect r="r" b="b" t="t" l="l"/>
            <a:pathLst>
              <a:path h="1152525" w="1152525">
                <a:moveTo>
                  <a:pt x="0" y="0"/>
                </a:moveTo>
                <a:lnTo>
                  <a:pt x="1152525" y="0"/>
                </a:lnTo>
                <a:lnTo>
                  <a:pt x="1152525" y="1152525"/>
                </a:lnTo>
                <a:lnTo>
                  <a:pt x="0" y="115252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6" id="6"/>
          <p:cNvGrpSpPr/>
          <p:nvPr/>
        </p:nvGrpSpPr>
        <p:grpSpPr>
          <a:xfrm rot="0">
            <a:off x="585374" y="3299724"/>
            <a:ext cx="4148385" cy="766076"/>
            <a:chOff x="0" y="0"/>
            <a:chExt cx="2200699" cy="406400"/>
          </a:xfrm>
        </p:grpSpPr>
        <p:sp>
          <p:nvSpPr>
            <p:cNvPr name="Freeform 7" id="7"/>
            <p:cNvSpPr/>
            <p:nvPr/>
          </p:nvSpPr>
          <p:spPr>
            <a:xfrm flipH="false" flipV="false" rot="0">
              <a:off x="0" y="0"/>
              <a:ext cx="2200700" cy="406400"/>
            </a:xfrm>
            <a:custGeom>
              <a:avLst/>
              <a:gdLst/>
              <a:ahLst/>
              <a:cxnLst/>
              <a:rect r="r" b="b" t="t" l="l"/>
              <a:pathLst>
                <a:path h="406400" w="2200700">
                  <a:moveTo>
                    <a:pt x="1997500" y="0"/>
                  </a:moveTo>
                  <a:cubicBezTo>
                    <a:pt x="2109724" y="0"/>
                    <a:pt x="2200700" y="90976"/>
                    <a:pt x="2200700" y="203200"/>
                  </a:cubicBezTo>
                  <a:cubicBezTo>
                    <a:pt x="2200700" y="315424"/>
                    <a:pt x="2109724" y="406400"/>
                    <a:pt x="1997500"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19050" cap="sq">
              <a:gradFill>
                <a:gsLst>
                  <a:gs pos="0">
                    <a:srgbClr val="92A6DD">
                      <a:alpha val="100000"/>
                    </a:srgbClr>
                  </a:gs>
                  <a:gs pos="100000">
                    <a:srgbClr val="DF96DA">
                      <a:alpha val="100000"/>
                    </a:srgbClr>
                  </a:gs>
                </a:gsLst>
                <a:lin ang="0"/>
              </a:gradFill>
              <a:prstDash val="solid"/>
              <a:miter/>
            </a:ln>
          </p:spPr>
        </p:sp>
        <p:sp>
          <p:nvSpPr>
            <p:cNvPr name="TextBox 8" id="8"/>
            <p:cNvSpPr txBox="true"/>
            <p:nvPr/>
          </p:nvSpPr>
          <p:spPr>
            <a:xfrm>
              <a:off x="0" y="47625"/>
              <a:ext cx="2200699" cy="358775"/>
            </a:xfrm>
            <a:prstGeom prst="rect">
              <a:avLst/>
            </a:prstGeom>
          </p:spPr>
          <p:txBody>
            <a:bodyPr anchor="ctr" rtlCol="false" tIns="50800" lIns="50800" bIns="50800" rIns="50800"/>
            <a:lstStyle/>
            <a:p>
              <a:pPr algn="l">
                <a:lnSpc>
                  <a:spcPts val="2425"/>
                </a:lnSpc>
              </a:pPr>
            </a:p>
          </p:txBody>
        </p:sp>
      </p:grpSp>
      <p:grpSp>
        <p:nvGrpSpPr>
          <p:cNvPr name="Group 9" id="9"/>
          <p:cNvGrpSpPr/>
          <p:nvPr/>
        </p:nvGrpSpPr>
        <p:grpSpPr>
          <a:xfrm rot="0">
            <a:off x="2541390" y="4760794"/>
            <a:ext cx="4148385" cy="766076"/>
            <a:chOff x="0" y="0"/>
            <a:chExt cx="2200699" cy="406400"/>
          </a:xfrm>
        </p:grpSpPr>
        <p:sp>
          <p:nvSpPr>
            <p:cNvPr name="Freeform 10" id="10"/>
            <p:cNvSpPr/>
            <p:nvPr/>
          </p:nvSpPr>
          <p:spPr>
            <a:xfrm flipH="false" flipV="false" rot="0">
              <a:off x="0" y="0"/>
              <a:ext cx="2200700" cy="406400"/>
            </a:xfrm>
            <a:custGeom>
              <a:avLst/>
              <a:gdLst/>
              <a:ahLst/>
              <a:cxnLst/>
              <a:rect r="r" b="b" t="t" l="l"/>
              <a:pathLst>
                <a:path h="406400" w="2200700">
                  <a:moveTo>
                    <a:pt x="1997500" y="0"/>
                  </a:moveTo>
                  <a:cubicBezTo>
                    <a:pt x="2109724" y="0"/>
                    <a:pt x="2200700" y="90976"/>
                    <a:pt x="2200700" y="203200"/>
                  </a:cubicBezTo>
                  <a:cubicBezTo>
                    <a:pt x="2200700" y="315424"/>
                    <a:pt x="2109724" y="406400"/>
                    <a:pt x="1997500"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19050" cap="sq">
              <a:gradFill>
                <a:gsLst>
                  <a:gs pos="0">
                    <a:srgbClr val="92A6DD">
                      <a:alpha val="100000"/>
                    </a:srgbClr>
                  </a:gs>
                  <a:gs pos="100000">
                    <a:srgbClr val="DF96DA">
                      <a:alpha val="100000"/>
                    </a:srgbClr>
                  </a:gs>
                </a:gsLst>
                <a:lin ang="0"/>
              </a:gradFill>
              <a:prstDash val="solid"/>
              <a:miter/>
            </a:ln>
          </p:spPr>
        </p:sp>
        <p:sp>
          <p:nvSpPr>
            <p:cNvPr name="TextBox 11" id="11"/>
            <p:cNvSpPr txBox="true"/>
            <p:nvPr/>
          </p:nvSpPr>
          <p:spPr>
            <a:xfrm>
              <a:off x="0" y="47625"/>
              <a:ext cx="2200699" cy="358775"/>
            </a:xfrm>
            <a:prstGeom prst="rect">
              <a:avLst/>
            </a:prstGeom>
          </p:spPr>
          <p:txBody>
            <a:bodyPr anchor="ctr" rtlCol="false" tIns="50800" lIns="50800" bIns="50800" rIns="50800"/>
            <a:lstStyle/>
            <a:p>
              <a:pPr algn="l">
                <a:lnSpc>
                  <a:spcPts val="2425"/>
                </a:lnSpc>
              </a:pPr>
            </a:p>
          </p:txBody>
        </p:sp>
      </p:grpSp>
      <p:grpSp>
        <p:nvGrpSpPr>
          <p:cNvPr name="Group 12" id="12"/>
          <p:cNvGrpSpPr/>
          <p:nvPr/>
        </p:nvGrpSpPr>
        <p:grpSpPr>
          <a:xfrm rot="0">
            <a:off x="4434112" y="6222195"/>
            <a:ext cx="4148385" cy="766076"/>
            <a:chOff x="0" y="0"/>
            <a:chExt cx="2200699" cy="406400"/>
          </a:xfrm>
        </p:grpSpPr>
        <p:sp>
          <p:nvSpPr>
            <p:cNvPr name="Freeform 13" id="13"/>
            <p:cNvSpPr/>
            <p:nvPr/>
          </p:nvSpPr>
          <p:spPr>
            <a:xfrm flipH="false" flipV="false" rot="0">
              <a:off x="0" y="0"/>
              <a:ext cx="2200700" cy="406400"/>
            </a:xfrm>
            <a:custGeom>
              <a:avLst/>
              <a:gdLst/>
              <a:ahLst/>
              <a:cxnLst/>
              <a:rect r="r" b="b" t="t" l="l"/>
              <a:pathLst>
                <a:path h="406400" w="2200700">
                  <a:moveTo>
                    <a:pt x="1997500" y="0"/>
                  </a:moveTo>
                  <a:cubicBezTo>
                    <a:pt x="2109724" y="0"/>
                    <a:pt x="2200700" y="90976"/>
                    <a:pt x="2200700" y="203200"/>
                  </a:cubicBezTo>
                  <a:cubicBezTo>
                    <a:pt x="2200700" y="315424"/>
                    <a:pt x="2109724" y="406400"/>
                    <a:pt x="1997500"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19050" cap="sq">
              <a:gradFill>
                <a:gsLst>
                  <a:gs pos="0">
                    <a:srgbClr val="92A6DD">
                      <a:alpha val="100000"/>
                    </a:srgbClr>
                  </a:gs>
                  <a:gs pos="100000">
                    <a:srgbClr val="DF96DA">
                      <a:alpha val="100000"/>
                    </a:srgbClr>
                  </a:gs>
                </a:gsLst>
                <a:lin ang="0"/>
              </a:gradFill>
              <a:prstDash val="solid"/>
              <a:miter/>
            </a:ln>
          </p:spPr>
        </p:sp>
        <p:sp>
          <p:nvSpPr>
            <p:cNvPr name="TextBox 14" id="14"/>
            <p:cNvSpPr txBox="true"/>
            <p:nvPr/>
          </p:nvSpPr>
          <p:spPr>
            <a:xfrm>
              <a:off x="0" y="47625"/>
              <a:ext cx="2200699" cy="358775"/>
            </a:xfrm>
            <a:prstGeom prst="rect">
              <a:avLst/>
            </a:prstGeom>
          </p:spPr>
          <p:txBody>
            <a:bodyPr anchor="ctr" rtlCol="false" tIns="50800" lIns="50800" bIns="50800" rIns="50800"/>
            <a:lstStyle/>
            <a:p>
              <a:pPr algn="l">
                <a:lnSpc>
                  <a:spcPts val="2425"/>
                </a:lnSpc>
              </a:pPr>
            </a:p>
          </p:txBody>
        </p:sp>
      </p:grpSp>
      <p:grpSp>
        <p:nvGrpSpPr>
          <p:cNvPr name="Group 15" id="15"/>
          <p:cNvGrpSpPr/>
          <p:nvPr/>
        </p:nvGrpSpPr>
        <p:grpSpPr>
          <a:xfrm rot="0">
            <a:off x="6508304" y="7683265"/>
            <a:ext cx="4148385" cy="766076"/>
            <a:chOff x="0" y="0"/>
            <a:chExt cx="2200699" cy="406400"/>
          </a:xfrm>
        </p:grpSpPr>
        <p:sp>
          <p:nvSpPr>
            <p:cNvPr name="Freeform 16" id="16"/>
            <p:cNvSpPr/>
            <p:nvPr/>
          </p:nvSpPr>
          <p:spPr>
            <a:xfrm flipH="false" flipV="false" rot="0">
              <a:off x="0" y="0"/>
              <a:ext cx="2200700" cy="406400"/>
            </a:xfrm>
            <a:custGeom>
              <a:avLst/>
              <a:gdLst/>
              <a:ahLst/>
              <a:cxnLst/>
              <a:rect r="r" b="b" t="t" l="l"/>
              <a:pathLst>
                <a:path h="406400" w="2200700">
                  <a:moveTo>
                    <a:pt x="1997500" y="0"/>
                  </a:moveTo>
                  <a:cubicBezTo>
                    <a:pt x="2109724" y="0"/>
                    <a:pt x="2200700" y="90976"/>
                    <a:pt x="2200700" y="203200"/>
                  </a:cubicBezTo>
                  <a:cubicBezTo>
                    <a:pt x="2200700" y="315424"/>
                    <a:pt x="2109724" y="406400"/>
                    <a:pt x="1997500"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19050" cap="sq">
              <a:gradFill>
                <a:gsLst>
                  <a:gs pos="0">
                    <a:srgbClr val="92A6DD">
                      <a:alpha val="100000"/>
                    </a:srgbClr>
                  </a:gs>
                  <a:gs pos="100000">
                    <a:srgbClr val="DF96DA">
                      <a:alpha val="100000"/>
                    </a:srgbClr>
                  </a:gs>
                </a:gsLst>
                <a:lin ang="0"/>
              </a:gradFill>
              <a:prstDash val="solid"/>
              <a:miter/>
            </a:ln>
          </p:spPr>
        </p:sp>
        <p:sp>
          <p:nvSpPr>
            <p:cNvPr name="TextBox 17" id="17"/>
            <p:cNvSpPr txBox="true"/>
            <p:nvPr/>
          </p:nvSpPr>
          <p:spPr>
            <a:xfrm>
              <a:off x="0" y="47625"/>
              <a:ext cx="2200699" cy="358775"/>
            </a:xfrm>
            <a:prstGeom prst="rect">
              <a:avLst/>
            </a:prstGeom>
          </p:spPr>
          <p:txBody>
            <a:bodyPr anchor="ctr" rtlCol="false" tIns="50800" lIns="50800" bIns="50800" rIns="50800"/>
            <a:lstStyle/>
            <a:p>
              <a:pPr algn="l">
                <a:lnSpc>
                  <a:spcPts val="2425"/>
                </a:lnSpc>
              </a:pPr>
            </a:p>
          </p:txBody>
        </p:sp>
      </p:grpSp>
      <p:grpSp>
        <p:nvGrpSpPr>
          <p:cNvPr name="Group 18" id="18"/>
          <p:cNvGrpSpPr/>
          <p:nvPr/>
        </p:nvGrpSpPr>
        <p:grpSpPr>
          <a:xfrm rot="0">
            <a:off x="11651167" y="6221863"/>
            <a:ext cx="4148385" cy="766076"/>
            <a:chOff x="0" y="0"/>
            <a:chExt cx="2200699" cy="406400"/>
          </a:xfrm>
        </p:grpSpPr>
        <p:sp>
          <p:nvSpPr>
            <p:cNvPr name="Freeform 19" id="19"/>
            <p:cNvSpPr/>
            <p:nvPr/>
          </p:nvSpPr>
          <p:spPr>
            <a:xfrm flipH="false" flipV="false" rot="0">
              <a:off x="0" y="0"/>
              <a:ext cx="2200700" cy="406400"/>
            </a:xfrm>
            <a:custGeom>
              <a:avLst/>
              <a:gdLst/>
              <a:ahLst/>
              <a:cxnLst/>
              <a:rect r="r" b="b" t="t" l="l"/>
              <a:pathLst>
                <a:path h="406400" w="2200700">
                  <a:moveTo>
                    <a:pt x="1997500" y="0"/>
                  </a:moveTo>
                  <a:cubicBezTo>
                    <a:pt x="2109724" y="0"/>
                    <a:pt x="2200700" y="90976"/>
                    <a:pt x="2200700" y="203200"/>
                  </a:cubicBezTo>
                  <a:cubicBezTo>
                    <a:pt x="2200700" y="315424"/>
                    <a:pt x="2109724" y="406400"/>
                    <a:pt x="1997500"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19050" cap="sq">
              <a:gradFill>
                <a:gsLst>
                  <a:gs pos="0">
                    <a:srgbClr val="92A6DD">
                      <a:alpha val="100000"/>
                    </a:srgbClr>
                  </a:gs>
                  <a:gs pos="100000">
                    <a:srgbClr val="DF96DA">
                      <a:alpha val="100000"/>
                    </a:srgbClr>
                  </a:gs>
                </a:gsLst>
                <a:lin ang="0"/>
              </a:gradFill>
              <a:prstDash val="solid"/>
              <a:miter/>
            </a:ln>
          </p:spPr>
        </p:sp>
        <p:sp>
          <p:nvSpPr>
            <p:cNvPr name="TextBox 20" id="20"/>
            <p:cNvSpPr txBox="true"/>
            <p:nvPr/>
          </p:nvSpPr>
          <p:spPr>
            <a:xfrm>
              <a:off x="0" y="47625"/>
              <a:ext cx="2200699" cy="358775"/>
            </a:xfrm>
            <a:prstGeom prst="rect">
              <a:avLst/>
            </a:prstGeom>
          </p:spPr>
          <p:txBody>
            <a:bodyPr anchor="ctr" rtlCol="false" tIns="50800" lIns="50800" bIns="50800" rIns="50800"/>
            <a:lstStyle/>
            <a:p>
              <a:pPr algn="l">
                <a:lnSpc>
                  <a:spcPts val="2425"/>
                </a:lnSpc>
              </a:pPr>
            </a:p>
          </p:txBody>
        </p:sp>
      </p:grpSp>
      <p:grpSp>
        <p:nvGrpSpPr>
          <p:cNvPr name="Group 21" id="21"/>
          <p:cNvGrpSpPr/>
          <p:nvPr/>
        </p:nvGrpSpPr>
        <p:grpSpPr>
          <a:xfrm rot="0">
            <a:off x="7502782" y="3299724"/>
            <a:ext cx="4148385" cy="766076"/>
            <a:chOff x="0" y="0"/>
            <a:chExt cx="2200699" cy="406400"/>
          </a:xfrm>
        </p:grpSpPr>
        <p:sp>
          <p:nvSpPr>
            <p:cNvPr name="Freeform 22" id="22"/>
            <p:cNvSpPr/>
            <p:nvPr/>
          </p:nvSpPr>
          <p:spPr>
            <a:xfrm flipH="false" flipV="false" rot="0">
              <a:off x="0" y="0"/>
              <a:ext cx="2200700" cy="406400"/>
            </a:xfrm>
            <a:custGeom>
              <a:avLst/>
              <a:gdLst/>
              <a:ahLst/>
              <a:cxnLst/>
              <a:rect r="r" b="b" t="t" l="l"/>
              <a:pathLst>
                <a:path h="406400" w="2200700">
                  <a:moveTo>
                    <a:pt x="1997500" y="0"/>
                  </a:moveTo>
                  <a:cubicBezTo>
                    <a:pt x="2109724" y="0"/>
                    <a:pt x="2200700" y="90976"/>
                    <a:pt x="2200700" y="203200"/>
                  </a:cubicBezTo>
                  <a:cubicBezTo>
                    <a:pt x="2200700" y="315424"/>
                    <a:pt x="2109724" y="406400"/>
                    <a:pt x="1997500"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19050" cap="sq">
              <a:gradFill>
                <a:gsLst>
                  <a:gs pos="0">
                    <a:srgbClr val="92A6DD">
                      <a:alpha val="100000"/>
                    </a:srgbClr>
                  </a:gs>
                  <a:gs pos="100000">
                    <a:srgbClr val="DF96DA">
                      <a:alpha val="100000"/>
                    </a:srgbClr>
                  </a:gs>
                </a:gsLst>
                <a:lin ang="0"/>
              </a:gradFill>
              <a:prstDash val="solid"/>
              <a:miter/>
            </a:ln>
          </p:spPr>
        </p:sp>
        <p:sp>
          <p:nvSpPr>
            <p:cNvPr name="TextBox 23" id="23"/>
            <p:cNvSpPr txBox="true"/>
            <p:nvPr/>
          </p:nvSpPr>
          <p:spPr>
            <a:xfrm>
              <a:off x="0" y="47625"/>
              <a:ext cx="2200699" cy="358775"/>
            </a:xfrm>
            <a:prstGeom prst="rect">
              <a:avLst/>
            </a:prstGeom>
          </p:spPr>
          <p:txBody>
            <a:bodyPr anchor="ctr" rtlCol="false" tIns="50800" lIns="50800" bIns="50800" rIns="50800"/>
            <a:lstStyle/>
            <a:p>
              <a:pPr algn="l">
                <a:lnSpc>
                  <a:spcPts val="2425"/>
                </a:lnSpc>
              </a:pPr>
            </a:p>
          </p:txBody>
        </p:sp>
      </p:grpSp>
      <p:grpSp>
        <p:nvGrpSpPr>
          <p:cNvPr name="Group 24" id="24"/>
          <p:cNvGrpSpPr/>
          <p:nvPr/>
        </p:nvGrpSpPr>
        <p:grpSpPr>
          <a:xfrm rot="0">
            <a:off x="9576974" y="4760462"/>
            <a:ext cx="4148385" cy="766076"/>
            <a:chOff x="0" y="0"/>
            <a:chExt cx="2200699" cy="406400"/>
          </a:xfrm>
        </p:grpSpPr>
        <p:sp>
          <p:nvSpPr>
            <p:cNvPr name="Freeform 25" id="25"/>
            <p:cNvSpPr/>
            <p:nvPr/>
          </p:nvSpPr>
          <p:spPr>
            <a:xfrm flipH="false" flipV="false" rot="0">
              <a:off x="0" y="0"/>
              <a:ext cx="2200700" cy="406400"/>
            </a:xfrm>
            <a:custGeom>
              <a:avLst/>
              <a:gdLst/>
              <a:ahLst/>
              <a:cxnLst/>
              <a:rect r="r" b="b" t="t" l="l"/>
              <a:pathLst>
                <a:path h="406400" w="2200700">
                  <a:moveTo>
                    <a:pt x="1997500" y="0"/>
                  </a:moveTo>
                  <a:cubicBezTo>
                    <a:pt x="2109724" y="0"/>
                    <a:pt x="2200700" y="90976"/>
                    <a:pt x="2200700" y="203200"/>
                  </a:cubicBezTo>
                  <a:cubicBezTo>
                    <a:pt x="2200700" y="315424"/>
                    <a:pt x="2109724" y="406400"/>
                    <a:pt x="1997500"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19050" cap="sq">
              <a:gradFill>
                <a:gsLst>
                  <a:gs pos="0">
                    <a:srgbClr val="92A6DD">
                      <a:alpha val="100000"/>
                    </a:srgbClr>
                  </a:gs>
                  <a:gs pos="100000">
                    <a:srgbClr val="DF96DA">
                      <a:alpha val="100000"/>
                    </a:srgbClr>
                  </a:gs>
                </a:gsLst>
                <a:lin ang="0"/>
              </a:gradFill>
              <a:prstDash val="solid"/>
              <a:miter/>
            </a:ln>
          </p:spPr>
        </p:sp>
        <p:sp>
          <p:nvSpPr>
            <p:cNvPr name="TextBox 26" id="26"/>
            <p:cNvSpPr txBox="true"/>
            <p:nvPr/>
          </p:nvSpPr>
          <p:spPr>
            <a:xfrm>
              <a:off x="0" y="47625"/>
              <a:ext cx="2200699" cy="358775"/>
            </a:xfrm>
            <a:prstGeom prst="rect">
              <a:avLst/>
            </a:prstGeom>
          </p:spPr>
          <p:txBody>
            <a:bodyPr anchor="ctr" rtlCol="false" tIns="50800" lIns="50800" bIns="50800" rIns="50800"/>
            <a:lstStyle/>
            <a:p>
              <a:pPr algn="l">
                <a:lnSpc>
                  <a:spcPts val="2425"/>
                </a:lnSpc>
              </a:pPr>
            </a:p>
          </p:txBody>
        </p:sp>
      </p:grpSp>
      <p:grpSp>
        <p:nvGrpSpPr>
          <p:cNvPr name="Group 27" id="27"/>
          <p:cNvGrpSpPr/>
          <p:nvPr/>
        </p:nvGrpSpPr>
        <p:grpSpPr>
          <a:xfrm rot="0">
            <a:off x="13543889" y="7683265"/>
            <a:ext cx="4148385" cy="766076"/>
            <a:chOff x="0" y="0"/>
            <a:chExt cx="2200699" cy="406400"/>
          </a:xfrm>
        </p:grpSpPr>
        <p:sp>
          <p:nvSpPr>
            <p:cNvPr name="Freeform 28" id="28"/>
            <p:cNvSpPr/>
            <p:nvPr/>
          </p:nvSpPr>
          <p:spPr>
            <a:xfrm flipH="false" flipV="false" rot="0">
              <a:off x="0" y="0"/>
              <a:ext cx="2200700" cy="406400"/>
            </a:xfrm>
            <a:custGeom>
              <a:avLst/>
              <a:gdLst/>
              <a:ahLst/>
              <a:cxnLst/>
              <a:rect r="r" b="b" t="t" l="l"/>
              <a:pathLst>
                <a:path h="406400" w="2200700">
                  <a:moveTo>
                    <a:pt x="1997500" y="0"/>
                  </a:moveTo>
                  <a:cubicBezTo>
                    <a:pt x="2109724" y="0"/>
                    <a:pt x="2200700" y="90976"/>
                    <a:pt x="2200700" y="203200"/>
                  </a:cubicBezTo>
                  <a:cubicBezTo>
                    <a:pt x="2200700" y="315424"/>
                    <a:pt x="2109724" y="406400"/>
                    <a:pt x="1997500"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19050" cap="sq">
              <a:gradFill>
                <a:gsLst>
                  <a:gs pos="0">
                    <a:srgbClr val="92A6DD">
                      <a:alpha val="100000"/>
                    </a:srgbClr>
                  </a:gs>
                  <a:gs pos="100000">
                    <a:srgbClr val="DF96DA">
                      <a:alpha val="100000"/>
                    </a:srgbClr>
                  </a:gs>
                </a:gsLst>
                <a:lin ang="0"/>
              </a:gradFill>
              <a:prstDash val="solid"/>
              <a:miter/>
            </a:ln>
          </p:spPr>
        </p:sp>
        <p:sp>
          <p:nvSpPr>
            <p:cNvPr name="TextBox 29" id="29"/>
            <p:cNvSpPr txBox="true"/>
            <p:nvPr/>
          </p:nvSpPr>
          <p:spPr>
            <a:xfrm>
              <a:off x="0" y="47625"/>
              <a:ext cx="2200699" cy="358775"/>
            </a:xfrm>
            <a:prstGeom prst="rect">
              <a:avLst/>
            </a:prstGeom>
          </p:spPr>
          <p:txBody>
            <a:bodyPr anchor="ctr" rtlCol="false" tIns="50800" lIns="50800" bIns="50800" rIns="50800"/>
            <a:lstStyle/>
            <a:p>
              <a:pPr algn="l">
                <a:lnSpc>
                  <a:spcPts val="2425"/>
                </a:lnSpc>
              </a:pPr>
            </a:p>
          </p:txBody>
        </p:sp>
      </p:grpSp>
      <p:sp>
        <p:nvSpPr>
          <p:cNvPr name="Freeform 30" id="30"/>
          <p:cNvSpPr/>
          <p:nvPr/>
        </p:nvSpPr>
        <p:spPr>
          <a:xfrm flipH="false" flipV="false" rot="5328037">
            <a:off x="4772940" y="3685579"/>
            <a:ext cx="807707" cy="869352"/>
          </a:xfrm>
          <a:custGeom>
            <a:avLst/>
            <a:gdLst/>
            <a:ahLst/>
            <a:cxnLst/>
            <a:rect r="r" b="b" t="t" l="l"/>
            <a:pathLst>
              <a:path h="869352" w="807707">
                <a:moveTo>
                  <a:pt x="0" y="0"/>
                </a:moveTo>
                <a:lnTo>
                  <a:pt x="807707" y="0"/>
                </a:lnTo>
                <a:lnTo>
                  <a:pt x="807707" y="869352"/>
                </a:lnTo>
                <a:lnTo>
                  <a:pt x="0" y="86935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31" id="31"/>
          <p:cNvSpPr txBox="true"/>
          <p:nvPr/>
        </p:nvSpPr>
        <p:spPr>
          <a:xfrm rot="0">
            <a:off x="1798320" y="1492085"/>
            <a:ext cx="8420220" cy="1327652"/>
          </a:xfrm>
          <a:prstGeom prst="rect">
            <a:avLst/>
          </a:prstGeom>
        </p:spPr>
        <p:txBody>
          <a:bodyPr anchor="t" rtlCol="false" tIns="0" lIns="0" bIns="0" rIns="0">
            <a:spAutoFit/>
          </a:bodyPr>
          <a:lstStyle/>
          <a:p>
            <a:pPr algn="l">
              <a:lnSpc>
                <a:spcPts val="10822"/>
              </a:lnSpc>
              <a:spcBef>
                <a:spcPct val="0"/>
              </a:spcBef>
            </a:pPr>
            <a:r>
              <a:rPr lang="en-US" sz="7730" b="true">
                <a:solidFill>
                  <a:srgbClr val="F6E0F5"/>
                </a:solidFill>
                <a:latin typeface="Garet Bold"/>
                <a:ea typeface="Garet Bold"/>
                <a:cs typeface="Garet Bold"/>
                <a:sym typeface="Garet Bold"/>
              </a:rPr>
              <a:t>Raydium Clone</a:t>
            </a:r>
          </a:p>
        </p:txBody>
      </p:sp>
      <p:sp>
        <p:nvSpPr>
          <p:cNvPr name="TextBox 32" id="32"/>
          <p:cNvSpPr txBox="true"/>
          <p:nvPr/>
        </p:nvSpPr>
        <p:spPr>
          <a:xfrm rot="0">
            <a:off x="1798320" y="316833"/>
            <a:ext cx="8420220" cy="1327652"/>
          </a:xfrm>
          <a:prstGeom prst="rect">
            <a:avLst/>
          </a:prstGeom>
        </p:spPr>
        <p:txBody>
          <a:bodyPr anchor="t" rtlCol="false" tIns="0" lIns="0" bIns="0" rIns="0">
            <a:spAutoFit/>
          </a:bodyPr>
          <a:lstStyle/>
          <a:p>
            <a:pPr algn="l">
              <a:lnSpc>
                <a:spcPts val="10822"/>
              </a:lnSpc>
              <a:spcBef>
                <a:spcPct val="0"/>
              </a:spcBef>
            </a:pPr>
            <a:r>
              <a:rPr lang="en-US" sz="7730" b="true">
                <a:solidFill>
                  <a:srgbClr val="A280EC"/>
                </a:solidFill>
                <a:latin typeface="Garet Bold"/>
                <a:ea typeface="Garet Bold"/>
                <a:cs typeface="Garet Bold"/>
                <a:sym typeface="Garet Bold"/>
              </a:rPr>
              <a:t>Steps to Build</a:t>
            </a:r>
          </a:p>
        </p:txBody>
      </p:sp>
      <p:sp>
        <p:nvSpPr>
          <p:cNvPr name="TextBox 33" id="33"/>
          <p:cNvSpPr txBox="true"/>
          <p:nvPr/>
        </p:nvSpPr>
        <p:spPr>
          <a:xfrm rot="0">
            <a:off x="736284" y="3311215"/>
            <a:ext cx="3846565" cy="754254"/>
          </a:xfrm>
          <a:prstGeom prst="rect">
            <a:avLst/>
          </a:prstGeom>
        </p:spPr>
        <p:txBody>
          <a:bodyPr anchor="t" rtlCol="false" tIns="0" lIns="0" bIns="0" rIns="0">
            <a:spAutoFit/>
          </a:bodyPr>
          <a:lstStyle/>
          <a:p>
            <a:pPr algn="ctr">
              <a:lnSpc>
                <a:spcPts val="3083"/>
              </a:lnSpc>
              <a:spcBef>
                <a:spcPct val="0"/>
              </a:spcBef>
            </a:pPr>
            <a:r>
              <a:rPr lang="en-US" sz="2202" spc="202">
                <a:solidFill>
                  <a:srgbClr val="FFFFFF"/>
                </a:solidFill>
                <a:latin typeface="Garet"/>
                <a:ea typeface="Garet"/>
                <a:cs typeface="Garet"/>
                <a:sym typeface="Garet"/>
              </a:rPr>
              <a:t>UNDERSTAND THE CORE ARCHITECTURE</a:t>
            </a:r>
          </a:p>
        </p:txBody>
      </p:sp>
      <p:sp>
        <p:nvSpPr>
          <p:cNvPr name="TextBox 34" id="34"/>
          <p:cNvSpPr txBox="true"/>
          <p:nvPr/>
        </p:nvSpPr>
        <p:spPr>
          <a:xfrm rot="0">
            <a:off x="2604901" y="4806640"/>
            <a:ext cx="4021363" cy="646142"/>
          </a:xfrm>
          <a:prstGeom prst="rect">
            <a:avLst/>
          </a:prstGeom>
        </p:spPr>
        <p:txBody>
          <a:bodyPr anchor="t" rtlCol="false" tIns="0" lIns="0" bIns="0" rIns="0">
            <a:spAutoFit/>
          </a:bodyPr>
          <a:lstStyle/>
          <a:p>
            <a:pPr algn="ctr">
              <a:lnSpc>
                <a:spcPts val="2659"/>
              </a:lnSpc>
              <a:spcBef>
                <a:spcPct val="0"/>
              </a:spcBef>
            </a:pPr>
            <a:r>
              <a:rPr lang="en-US" sz="1899" spc="174">
                <a:solidFill>
                  <a:srgbClr val="FFFFFF"/>
                </a:solidFill>
                <a:latin typeface="Garet"/>
                <a:ea typeface="Garet"/>
                <a:cs typeface="Garet"/>
                <a:sym typeface="Garet"/>
              </a:rPr>
              <a:t>SET UP THE DEVELOPMENT ENVIRONMENT</a:t>
            </a:r>
          </a:p>
        </p:txBody>
      </p:sp>
      <p:sp>
        <p:nvSpPr>
          <p:cNvPr name="TextBox 35" id="35"/>
          <p:cNvSpPr txBox="true"/>
          <p:nvPr/>
        </p:nvSpPr>
        <p:spPr>
          <a:xfrm rot="0">
            <a:off x="4508314" y="6298700"/>
            <a:ext cx="3999980" cy="670522"/>
          </a:xfrm>
          <a:prstGeom prst="rect">
            <a:avLst/>
          </a:prstGeom>
        </p:spPr>
        <p:txBody>
          <a:bodyPr anchor="t" rtlCol="false" tIns="0" lIns="0" bIns="0" rIns="0">
            <a:spAutoFit/>
          </a:bodyPr>
          <a:lstStyle/>
          <a:p>
            <a:pPr algn="ctr">
              <a:lnSpc>
                <a:spcPts val="2764"/>
              </a:lnSpc>
              <a:spcBef>
                <a:spcPct val="0"/>
              </a:spcBef>
            </a:pPr>
            <a:r>
              <a:rPr lang="en-US" sz="1974" spc="181">
                <a:solidFill>
                  <a:srgbClr val="FFFFFF"/>
                </a:solidFill>
                <a:latin typeface="Garet"/>
                <a:ea typeface="Garet"/>
                <a:cs typeface="Garet"/>
                <a:sym typeface="Garet"/>
              </a:rPr>
              <a:t>BUILDING THE AMM AND LIQUIDITY POOLS</a:t>
            </a:r>
          </a:p>
        </p:txBody>
      </p:sp>
      <p:sp>
        <p:nvSpPr>
          <p:cNvPr name="TextBox 36" id="36"/>
          <p:cNvSpPr txBox="true"/>
          <p:nvPr/>
        </p:nvSpPr>
        <p:spPr>
          <a:xfrm rot="0">
            <a:off x="6626264" y="7635640"/>
            <a:ext cx="3561719" cy="771370"/>
          </a:xfrm>
          <a:prstGeom prst="rect">
            <a:avLst/>
          </a:prstGeom>
        </p:spPr>
        <p:txBody>
          <a:bodyPr anchor="t" rtlCol="false" tIns="0" lIns="0" bIns="0" rIns="0">
            <a:spAutoFit/>
          </a:bodyPr>
          <a:lstStyle/>
          <a:p>
            <a:pPr algn="ctr">
              <a:lnSpc>
                <a:spcPts val="3116"/>
              </a:lnSpc>
              <a:spcBef>
                <a:spcPct val="0"/>
              </a:spcBef>
            </a:pPr>
            <a:r>
              <a:rPr lang="en-US" sz="2226" spc="204">
                <a:solidFill>
                  <a:srgbClr val="FFFFFF"/>
                </a:solidFill>
                <a:latin typeface="Garet"/>
                <a:ea typeface="Garet"/>
                <a:cs typeface="Garet"/>
                <a:sym typeface="Garet"/>
              </a:rPr>
              <a:t>DEVELOP FRONTEND DAPP</a:t>
            </a:r>
          </a:p>
        </p:txBody>
      </p:sp>
      <p:sp>
        <p:nvSpPr>
          <p:cNvPr name="TextBox 37" id="37"/>
          <p:cNvSpPr txBox="true"/>
          <p:nvPr/>
        </p:nvSpPr>
        <p:spPr>
          <a:xfrm rot="0">
            <a:off x="7713342" y="3339790"/>
            <a:ext cx="3727265" cy="608778"/>
          </a:xfrm>
          <a:prstGeom prst="rect">
            <a:avLst/>
          </a:prstGeom>
        </p:spPr>
        <p:txBody>
          <a:bodyPr anchor="t" rtlCol="false" tIns="0" lIns="0" bIns="0" rIns="0">
            <a:spAutoFit/>
          </a:bodyPr>
          <a:lstStyle/>
          <a:p>
            <a:pPr algn="ctr">
              <a:lnSpc>
                <a:spcPts val="2498"/>
              </a:lnSpc>
              <a:spcBef>
                <a:spcPct val="0"/>
              </a:spcBef>
            </a:pPr>
            <a:r>
              <a:rPr lang="en-US" sz="1784" spc="164">
                <a:solidFill>
                  <a:srgbClr val="FFFFFF"/>
                </a:solidFill>
                <a:latin typeface="Garet"/>
                <a:ea typeface="Garet"/>
                <a:cs typeface="Garet"/>
                <a:sym typeface="Garet"/>
              </a:rPr>
              <a:t>TOKEN CREATION &amp; LIQUIDITY MANAGEMENT</a:t>
            </a:r>
          </a:p>
        </p:txBody>
      </p:sp>
      <p:sp>
        <p:nvSpPr>
          <p:cNvPr name="TextBox 38" id="38"/>
          <p:cNvSpPr txBox="true"/>
          <p:nvPr/>
        </p:nvSpPr>
        <p:spPr>
          <a:xfrm rot="0">
            <a:off x="10037334" y="4899523"/>
            <a:ext cx="3227665" cy="431800"/>
          </a:xfrm>
          <a:prstGeom prst="rect">
            <a:avLst/>
          </a:prstGeom>
        </p:spPr>
        <p:txBody>
          <a:bodyPr anchor="t" rtlCol="false" tIns="0" lIns="0" bIns="0" rIns="0">
            <a:spAutoFit/>
          </a:bodyPr>
          <a:lstStyle/>
          <a:p>
            <a:pPr algn="ctr">
              <a:lnSpc>
                <a:spcPts val="3500"/>
              </a:lnSpc>
              <a:spcBef>
                <a:spcPct val="0"/>
              </a:spcBef>
            </a:pPr>
            <a:r>
              <a:rPr lang="en-US" sz="2500" spc="230">
                <a:solidFill>
                  <a:srgbClr val="FFFFFF"/>
                </a:solidFill>
                <a:latin typeface="Garet"/>
                <a:ea typeface="Garet"/>
                <a:cs typeface="Garet"/>
                <a:sym typeface="Garet"/>
              </a:rPr>
              <a:t>TESTING THE DEX</a:t>
            </a:r>
          </a:p>
        </p:txBody>
      </p:sp>
      <p:sp>
        <p:nvSpPr>
          <p:cNvPr name="TextBox 39" id="39"/>
          <p:cNvSpPr txBox="true"/>
          <p:nvPr/>
        </p:nvSpPr>
        <p:spPr>
          <a:xfrm rot="0">
            <a:off x="11827563" y="6360426"/>
            <a:ext cx="3795594" cy="431800"/>
          </a:xfrm>
          <a:prstGeom prst="rect">
            <a:avLst/>
          </a:prstGeom>
        </p:spPr>
        <p:txBody>
          <a:bodyPr anchor="t" rtlCol="false" tIns="0" lIns="0" bIns="0" rIns="0">
            <a:spAutoFit/>
          </a:bodyPr>
          <a:lstStyle/>
          <a:p>
            <a:pPr algn="ctr">
              <a:lnSpc>
                <a:spcPts val="3500"/>
              </a:lnSpc>
              <a:spcBef>
                <a:spcPct val="0"/>
              </a:spcBef>
            </a:pPr>
            <a:r>
              <a:rPr lang="en-US" sz="2500" spc="230">
                <a:solidFill>
                  <a:srgbClr val="FFFFFF"/>
                </a:solidFill>
                <a:latin typeface="Garet"/>
                <a:ea typeface="Garet"/>
                <a:cs typeface="Garet"/>
                <a:sym typeface="Garet"/>
              </a:rPr>
              <a:t>DEPLOY TO MAINNET</a:t>
            </a:r>
          </a:p>
        </p:txBody>
      </p:sp>
      <p:sp>
        <p:nvSpPr>
          <p:cNvPr name="TextBox 40" id="40"/>
          <p:cNvSpPr txBox="true"/>
          <p:nvPr/>
        </p:nvSpPr>
        <p:spPr>
          <a:xfrm rot="0">
            <a:off x="14000803" y="7714658"/>
            <a:ext cx="3234557" cy="706108"/>
          </a:xfrm>
          <a:prstGeom prst="rect">
            <a:avLst/>
          </a:prstGeom>
        </p:spPr>
        <p:txBody>
          <a:bodyPr anchor="t" rtlCol="false" tIns="0" lIns="0" bIns="0" rIns="0">
            <a:spAutoFit/>
          </a:bodyPr>
          <a:lstStyle/>
          <a:p>
            <a:pPr algn="ctr">
              <a:lnSpc>
                <a:spcPts val="2835"/>
              </a:lnSpc>
              <a:spcBef>
                <a:spcPct val="0"/>
              </a:spcBef>
            </a:pPr>
            <a:r>
              <a:rPr lang="en-US" sz="2025" spc="186">
                <a:solidFill>
                  <a:srgbClr val="FFFFFF"/>
                </a:solidFill>
                <a:latin typeface="Garet"/>
                <a:ea typeface="Garet"/>
                <a:cs typeface="Garet"/>
                <a:sym typeface="Garet"/>
              </a:rPr>
              <a:t>MONITOR, SCALE, AND SECURE</a:t>
            </a:r>
          </a:p>
        </p:txBody>
      </p:sp>
      <p:sp>
        <p:nvSpPr>
          <p:cNvPr name="Freeform 41" id="41"/>
          <p:cNvSpPr/>
          <p:nvPr/>
        </p:nvSpPr>
        <p:spPr>
          <a:xfrm flipH="false" flipV="false" rot="5328037">
            <a:off x="11866743" y="3685579"/>
            <a:ext cx="807707" cy="869352"/>
          </a:xfrm>
          <a:custGeom>
            <a:avLst/>
            <a:gdLst/>
            <a:ahLst/>
            <a:cxnLst/>
            <a:rect r="r" b="b" t="t" l="l"/>
            <a:pathLst>
              <a:path h="869352" w="807707">
                <a:moveTo>
                  <a:pt x="0" y="0"/>
                </a:moveTo>
                <a:lnTo>
                  <a:pt x="807707" y="0"/>
                </a:lnTo>
                <a:lnTo>
                  <a:pt x="807707" y="869352"/>
                </a:lnTo>
                <a:lnTo>
                  <a:pt x="0" y="86935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42" id="42"/>
          <p:cNvSpPr/>
          <p:nvPr/>
        </p:nvSpPr>
        <p:spPr>
          <a:xfrm flipH="false" flipV="false" rot="5328037">
            <a:off x="6891124" y="5091862"/>
            <a:ext cx="807707" cy="869352"/>
          </a:xfrm>
          <a:custGeom>
            <a:avLst/>
            <a:gdLst/>
            <a:ahLst/>
            <a:cxnLst/>
            <a:rect r="r" b="b" t="t" l="l"/>
            <a:pathLst>
              <a:path h="869352" w="807707">
                <a:moveTo>
                  <a:pt x="0" y="0"/>
                </a:moveTo>
                <a:lnTo>
                  <a:pt x="807707" y="0"/>
                </a:lnTo>
                <a:lnTo>
                  <a:pt x="807707" y="869352"/>
                </a:lnTo>
                <a:lnTo>
                  <a:pt x="0" y="86935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43" id="43"/>
          <p:cNvSpPr/>
          <p:nvPr/>
        </p:nvSpPr>
        <p:spPr>
          <a:xfrm flipH="false" flipV="false" rot="5328037">
            <a:off x="8832238" y="6534546"/>
            <a:ext cx="807707" cy="869352"/>
          </a:xfrm>
          <a:custGeom>
            <a:avLst/>
            <a:gdLst/>
            <a:ahLst/>
            <a:cxnLst/>
            <a:rect r="r" b="b" t="t" l="l"/>
            <a:pathLst>
              <a:path h="869352" w="807707">
                <a:moveTo>
                  <a:pt x="0" y="0"/>
                </a:moveTo>
                <a:lnTo>
                  <a:pt x="807707" y="0"/>
                </a:lnTo>
                <a:lnTo>
                  <a:pt x="807707" y="869351"/>
                </a:lnTo>
                <a:lnTo>
                  <a:pt x="0" y="86935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44" id="44"/>
          <p:cNvSpPr/>
          <p:nvPr/>
        </p:nvSpPr>
        <p:spPr>
          <a:xfrm flipH="false" flipV="false" rot="5328037">
            <a:off x="16055055" y="6626435"/>
            <a:ext cx="807707" cy="869352"/>
          </a:xfrm>
          <a:custGeom>
            <a:avLst/>
            <a:gdLst/>
            <a:ahLst/>
            <a:cxnLst/>
            <a:rect r="r" b="b" t="t" l="l"/>
            <a:pathLst>
              <a:path h="869352" w="807707">
                <a:moveTo>
                  <a:pt x="0" y="0"/>
                </a:moveTo>
                <a:lnTo>
                  <a:pt x="807707" y="0"/>
                </a:lnTo>
                <a:lnTo>
                  <a:pt x="807707" y="869352"/>
                </a:lnTo>
                <a:lnTo>
                  <a:pt x="0" y="86935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45" id="45"/>
          <p:cNvSpPr/>
          <p:nvPr/>
        </p:nvSpPr>
        <p:spPr>
          <a:xfrm flipH="false" flipV="false" rot="5328037">
            <a:off x="13926465" y="5122185"/>
            <a:ext cx="807707" cy="869352"/>
          </a:xfrm>
          <a:custGeom>
            <a:avLst/>
            <a:gdLst/>
            <a:ahLst/>
            <a:cxnLst/>
            <a:rect r="r" b="b" t="t" l="l"/>
            <a:pathLst>
              <a:path h="869352" w="807707">
                <a:moveTo>
                  <a:pt x="0" y="0"/>
                </a:moveTo>
                <a:lnTo>
                  <a:pt x="807707" y="0"/>
                </a:lnTo>
                <a:lnTo>
                  <a:pt x="807707" y="869352"/>
                </a:lnTo>
                <a:lnTo>
                  <a:pt x="0" y="86935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2"/>
            <a:stretch>
              <a:fillRect l="-35258" t="-5555" r="-24931" b="-72434"/>
            </a:stretch>
          </a:blipFill>
        </p:spPr>
      </p:sp>
      <p:sp>
        <p:nvSpPr>
          <p:cNvPr name="Freeform 3" id="3"/>
          <p:cNvSpPr/>
          <p:nvPr/>
        </p:nvSpPr>
        <p:spPr>
          <a:xfrm flipH="false" flipV="false" rot="0">
            <a:off x="16015874" y="830098"/>
            <a:ext cx="1628775" cy="1628775"/>
          </a:xfrm>
          <a:custGeom>
            <a:avLst/>
            <a:gdLst/>
            <a:ahLst/>
            <a:cxnLst/>
            <a:rect r="r" b="b" t="t" l="l"/>
            <a:pathLst>
              <a:path h="1628775" w="1628775">
                <a:moveTo>
                  <a:pt x="0" y="0"/>
                </a:moveTo>
                <a:lnTo>
                  <a:pt x="1628775" y="0"/>
                </a:lnTo>
                <a:lnTo>
                  <a:pt x="1628775" y="1628775"/>
                </a:lnTo>
                <a:lnTo>
                  <a:pt x="0" y="1628775"/>
                </a:lnTo>
                <a:lnTo>
                  <a:pt x="0" y="0"/>
                </a:lnTo>
                <a:close/>
              </a:path>
            </a:pathLst>
          </a:custGeom>
          <a:blipFill>
            <a:blip r:embed="rId3"/>
            <a:stretch>
              <a:fillRect l="0" t="0" r="0" b="0"/>
            </a:stretch>
          </a:blipFill>
        </p:spPr>
      </p:sp>
      <p:sp>
        <p:nvSpPr>
          <p:cNvPr name="Freeform 4" id="4"/>
          <p:cNvSpPr/>
          <p:nvPr/>
        </p:nvSpPr>
        <p:spPr>
          <a:xfrm flipH="true" flipV="false" rot="0">
            <a:off x="16552500" y="7306913"/>
            <a:ext cx="555524" cy="558571"/>
          </a:xfrm>
          <a:custGeom>
            <a:avLst/>
            <a:gdLst/>
            <a:ahLst/>
            <a:cxnLst/>
            <a:rect r="r" b="b" t="t" l="l"/>
            <a:pathLst>
              <a:path h="558571" w="555524">
                <a:moveTo>
                  <a:pt x="555524" y="0"/>
                </a:moveTo>
                <a:lnTo>
                  <a:pt x="0" y="0"/>
                </a:lnTo>
                <a:lnTo>
                  <a:pt x="0" y="558571"/>
                </a:lnTo>
                <a:lnTo>
                  <a:pt x="555524" y="558571"/>
                </a:lnTo>
                <a:lnTo>
                  <a:pt x="555524"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true" flipV="false" rot="0">
            <a:off x="17105700" y="7306913"/>
            <a:ext cx="555524" cy="558571"/>
          </a:xfrm>
          <a:custGeom>
            <a:avLst/>
            <a:gdLst/>
            <a:ahLst/>
            <a:cxnLst/>
            <a:rect r="r" b="b" t="t" l="l"/>
            <a:pathLst>
              <a:path h="558571" w="555524">
                <a:moveTo>
                  <a:pt x="555523" y="0"/>
                </a:moveTo>
                <a:lnTo>
                  <a:pt x="0" y="0"/>
                </a:lnTo>
                <a:lnTo>
                  <a:pt x="0" y="558571"/>
                </a:lnTo>
                <a:lnTo>
                  <a:pt x="555523" y="558571"/>
                </a:lnTo>
                <a:lnTo>
                  <a:pt x="555523"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2082280" y="4093584"/>
            <a:ext cx="3771900" cy="3771900"/>
          </a:xfrm>
          <a:custGeom>
            <a:avLst/>
            <a:gdLst/>
            <a:ahLst/>
            <a:cxnLst/>
            <a:rect r="r" b="b" t="t" l="l"/>
            <a:pathLst>
              <a:path h="3771900" w="3771900">
                <a:moveTo>
                  <a:pt x="0" y="0"/>
                </a:moveTo>
                <a:lnTo>
                  <a:pt x="3771900" y="0"/>
                </a:lnTo>
                <a:lnTo>
                  <a:pt x="3771900" y="3771900"/>
                </a:lnTo>
                <a:lnTo>
                  <a:pt x="0" y="37719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7" id="7"/>
          <p:cNvSpPr txBox="true"/>
          <p:nvPr/>
        </p:nvSpPr>
        <p:spPr>
          <a:xfrm rot="0">
            <a:off x="1286357" y="942975"/>
            <a:ext cx="13092320" cy="705485"/>
          </a:xfrm>
          <a:prstGeom prst="rect">
            <a:avLst/>
          </a:prstGeom>
        </p:spPr>
        <p:txBody>
          <a:bodyPr anchor="t" rtlCol="false" tIns="0" lIns="0" bIns="0" rIns="0">
            <a:spAutoFit/>
          </a:bodyPr>
          <a:lstStyle/>
          <a:p>
            <a:pPr algn="l">
              <a:lnSpc>
                <a:spcPts val="5739"/>
              </a:lnSpc>
              <a:spcBef>
                <a:spcPct val="0"/>
              </a:spcBef>
            </a:pPr>
            <a:r>
              <a:rPr lang="en-US" sz="4099" b="true">
                <a:solidFill>
                  <a:srgbClr val="A280EC"/>
                </a:solidFill>
                <a:latin typeface="Garet Bold"/>
                <a:ea typeface="Garet Bold"/>
                <a:cs typeface="Garet Bold"/>
                <a:sym typeface="Garet Bold"/>
              </a:rPr>
              <a:t>Step 1: Understand the Core Architecture</a:t>
            </a:r>
          </a:p>
        </p:txBody>
      </p:sp>
      <p:sp>
        <p:nvSpPr>
          <p:cNvPr name="Freeform 8" id="8"/>
          <p:cNvSpPr/>
          <p:nvPr/>
        </p:nvSpPr>
        <p:spPr>
          <a:xfrm flipH="false" flipV="false" rot="0">
            <a:off x="7258050" y="4093584"/>
            <a:ext cx="3771900" cy="3771900"/>
          </a:xfrm>
          <a:custGeom>
            <a:avLst/>
            <a:gdLst/>
            <a:ahLst/>
            <a:cxnLst/>
            <a:rect r="r" b="b" t="t" l="l"/>
            <a:pathLst>
              <a:path h="3771900" w="3771900">
                <a:moveTo>
                  <a:pt x="0" y="0"/>
                </a:moveTo>
                <a:lnTo>
                  <a:pt x="3771900" y="0"/>
                </a:lnTo>
                <a:lnTo>
                  <a:pt x="3771900" y="3771900"/>
                </a:lnTo>
                <a:lnTo>
                  <a:pt x="0" y="37719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12181875" y="4093584"/>
            <a:ext cx="3771900" cy="3771900"/>
          </a:xfrm>
          <a:custGeom>
            <a:avLst/>
            <a:gdLst/>
            <a:ahLst/>
            <a:cxnLst/>
            <a:rect r="r" b="b" t="t" l="l"/>
            <a:pathLst>
              <a:path h="3771900" w="3771900">
                <a:moveTo>
                  <a:pt x="0" y="0"/>
                </a:moveTo>
                <a:lnTo>
                  <a:pt x="3771900" y="0"/>
                </a:lnTo>
                <a:lnTo>
                  <a:pt x="3771900" y="3771900"/>
                </a:lnTo>
                <a:lnTo>
                  <a:pt x="0" y="37719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0" id="10"/>
          <p:cNvSpPr txBox="true"/>
          <p:nvPr/>
        </p:nvSpPr>
        <p:spPr>
          <a:xfrm rot="0">
            <a:off x="2558972" y="4488369"/>
            <a:ext cx="3546553" cy="2929864"/>
          </a:xfrm>
          <a:prstGeom prst="rect">
            <a:avLst/>
          </a:prstGeom>
        </p:spPr>
        <p:txBody>
          <a:bodyPr anchor="t" rtlCol="false" tIns="0" lIns="0" bIns="0" rIns="0">
            <a:spAutoFit/>
          </a:bodyPr>
          <a:lstStyle/>
          <a:p>
            <a:pPr algn="l">
              <a:lnSpc>
                <a:spcPts val="2907"/>
              </a:lnSpc>
              <a:spcBef>
                <a:spcPct val="0"/>
              </a:spcBef>
            </a:pPr>
            <a:r>
              <a:rPr lang="en-US" sz="2076">
                <a:solidFill>
                  <a:srgbClr val="F6E0F5"/>
                </a:solidFill>
                <a:latin typeface="Garet"/>
                <a:ea typeface="Garet"/>
                <a:cs typeface="Garet"/>
                <a:sym typeface="Garet"/>
              </a:rPr>
              <a:t>Start by thoroughly grasping Raydium's architecture, from its AMM model to its integration with Serum and smart contract capabilities.</a:t>
            </a:r>
          </a:p>
          <a:p>
            <a:pPr algn="l">
              <a:lnSpc>
                <a:spcPts val="2907"/>
              </a:lnSpc>
              <a:spcBef>
                <a:spcPct val="0"/>
              </a:spcBef>
            </a:pPr>
          </a:p>
        </p:txBody>
      </p:sp>
      <p:sp>
        <p:nvSpPr>
          <p:cNvPr name="TextBox 11" id="11"/>
          <p:cNvSpPr txBox="true"/>
          <p:nvPr/>
        </p:nvSpPr>
        <p:spPr>
          <a:xfrm rot="0">
            <a:off x="7762654" y="4497894"/>
            <a:ext cx="3080275" cy="2920339"/>
          </a:xfrm>
          <a:prstGeom prst="rect">
            <a:avLst/>
          </a:prstGeom>
        </p:spPr>
        <p:txBody>
          <a:bodyPr anchor="t" rtlCol="false" tIns="0" lIns="0" bIns="0" rIns="0">
            <a:spAutoFit/>
          </a:bodyPr>
          <a:lstStyle/>
          <a:p>
            <a:pPr algn="l">
              <a:lnSpc>
                <a:spcPts val="2952"/>
              </a:lnSpc>
              <a:spcBef>
                <a:spcPct val="0"/>
              </a:spcBef>
            </a:pPr>
            <a:r>
              <a:rPr lang="en-US" sz="2108">
                <a:solidFill>
                  <a:srgbClr val="F6E0F5"/>
                </a:solidFill>
                <a:latin typeface="Garet"/>
                <a:ea typeface="Garet"/>
                <a:cs typeface="Garet"/>
                <a:sym typeface="Garet"/>
              </a:rPr>
              <a:t>Learn the Solana blockchain peculiarities, such as its Proof-of-History consensus algorithm and high throughput transactions.</a:t>
            </a:r>
          </a:p>
          <a:p>
            <a:pPr algn="l">
              <a:lnSpc>
                <a:spcPts val="2952"/>
              </a:lnSpc>
              <a:spcBef>
                <a:spcPct val="0"/>
              </a:spcBef>
            </a:pPr>
          </a:p>
        </p:txBody>
      </p:sp>
      <p:sp>
        <p:nvSpPr>
          <p:cNvPr name="TextBox 12" id="12"/>
          <p:cNvSpPr txBox="true"/>
          <p:nvPr/>
        </p:nvSpPr>
        <p:spPr>
          <a:xfrm rot="0">
            <a:off x="12687300" y="5222835"/>
            <a:ext cx="3079151" cy="1470458"/>
          </a:xfrm>
          <a:prstGeom prst="rect">
            <a:avLst/>
          </a:prstGeom>
        </p:spPr>
        <p:txBody>
          <a:bodyPr anchor="t" rtlCol="false" tIns="0" lIns="0" bIns="0" rIns="0">
            <a:spAutoFit/>
          </a:bodyPr>
          <a:lstStyle/>
          <a:p>
            <a:pPr algn="l">
              <a:lnSpc>
                <a:spcPts val="2951"/>
              </a:lnSpc>
              <a:spcBef>
                <a:spcPct val="0"/>
              </a:spcBef>
            </a:pPr>
            <a:r>
              <a:rPr lang="en-US" sz="2107">
                <a:solidFill>
                  <a:srgbClr val="F6E0F5"/>
                </a:solidFill>
                <a:latin typeface="Garet"/>
                <a:ea typeface="Garet"/>
                <a:cs typeface="Garet"/>
                <a:sym typeface="Garet"/>
              </a:rPr>
              <a:t>Learn the fundamental smart contracts that drive Raydium.</a:t>
            </a:r>
          </a:p>
        </p:txBody>
      </p:sp>
      <p:sp>
        <p:nvSpPr>
          <p:cNvPr name="TextBox 13" id="13"/>
          <p:cNvSpPr txBox="true"/>
          <p:nvPr/>
        </p:nvSpPr>
        <p:spPr>
          <a:xfrm rot="0">
            <a:off x="2926048" y="2189011"/>
            <a:ext cx="10751251" cy="869950"/>
          </a:xfrm>
          <a:prstGeom prst="rect">
            <a:avLst/>
          </a:prstGeom>
        </p:spPr>
        <p:txBody>
          <a:bodyPr anchor="t" rtlCol="false" tIns="0" lIns="0" bIns="0" rIns="0">
            <a:spAutoFit/>
          </a:bodyPr>
          <a:lstStyle/>
          <a:p>
            <a:pPr algn="ctr">
              <a:lnSpc>
                <a:spcPts val="3500"/>
              </a:lnSpc>
              <a:spcBef>
                <a:spcPct val="0"/>
              </a:spcBef>
            </a:pPr>
            <a:r>
              <a:rPr lang="en-US" sz="2500" spc="230">
                <a:solidFill>
                  <a:srgbClr val="FFFFFF"/>
                </a:solidFill>
                <a:latin typeface="Garet"/>
                <a:ea typeface="Garet"/>
                <a:cs typeface="Garet"/>
                <a:sym typeface="Garet"/>
              </a:rPr>
              <a:t>THE FIRST AND PRIMARY STEP IS TO LEARN ABOUT THE FUNDAMENTAL ARCHITECTURE OF THE RAYDIUM BY:</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35258" t="-5555" r="-24931" b="-72434"/>
            </a:stretch>
          </a:blipFill>
        </p:spPr>
      </p:sp>
      <p:sp>
        <p:nvSpPr>
          <p:cNvPr name="Freeform 3" id="3"/>
          <p:cNvSpPr/>
          <p:nvPr/>
        </p:nvSpPr>
        <p:spPr>
          <a:xfrm flipH="false" flipV="false" rot="0">
            <a:off x="16015874" y="830098"/>
            <a:ext cx="1628775" cy="1628775"/>
          </a:xfrm>
          <a:custGeom>
            <a:avLst/>
            <a:gdLst/>
            <a:ahLst/>
            <a:cxnLst/>
            <a:rect r="r" b="b" t="t" l="l"/>
            <a:pathLst>
              <a:path h="1628775" w="1628775">
                <a:moveTo>
                  <a:pt x="0" y="0"/>
                </a:moveTo>
                <a:lnTo>
                  <a:pt x="1628775" y="0"/>
                </a:lnTo>
                <a:lnTo>
                  <a:pt x="1628775" y="1628775"/>
                </a:lnTo>
                <a:lnTo>
                  <a:pt x="0" y="1628775"/>
                </a:lnTo>
                <a:lnTo>
                  <a:pt x="0" y="0"/>
                </a:lnTo>
                <a:close/>
              </a:path>
            </a:pathLst>
          </a:custGeom>
          <a:blipFill>
            <a:blip r:embed="rId3"/>
            <a:stretch>
              <a:fillRect l="0" t="0" r="0" b="0"/>
            </a:stretch>
          </a:blipFill>
        </p:spPr>
      </p:sp>
      <p:sp>
        <p:nvSpPr>
          <p:cNvPr name="Freeform 4" id="4"/>
          <p:cNvSpPr/>
          <p:nvPr/>
        </p:nvSpPr>
        <p:spPr>
          <a:xfrm flipH="true" flipV="false" rot="0">
            <a:off x="16552500" y="7306913"/>
            <a:ext cx="555524" cy="558571"/>
          </a:xfrm>
          <a:custGeom>
            <a:avLst/>
            <a:gdLst/>
            <a:ahLst/>
            <a:cxnLst/>
            <a:rect r="r" b="b" t="t" l="l"/>
            <a:pathLst>
              <a:path h="558571" w="555524">
                <a:moveTo>
                  <a:pt x="555524" y="0"/>
                </a:moveTo>
                <a:lnTo>
                  <a:pt x="0" y="0"/>
                </a:lnTo>
                <a:lnTo>
                  <a:pt x="0" y="558571"/>
                </a:lnTo>
                <a:lnTo>
                  <a:pt x="555524" y="558571"/>
                </a:lnTo>
                <a:lnTo>
                  <a:pt x="555524"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true" flipV="false" rot="0">
            <a:off x="17105700" y="7306913"/>
            <a:ext cx="555524" cy="558571"/>
          </a:xfrm>
          <a:custGeom>
            <a:avLst/>
            <a:gdLst/>
            <a:ahLst/>
            <a:cxnLst/>
            <a:rect r="r" b="b" t="t" l="l"/>
            <a:pathLst>
              <a:path h="558571" w="555524">
                <a:moveTo>
                  <a:pt x="555523" y="0"/>
                </a:moveTo>
                <a:lnTo>
                  <a:pt x="0" y="0"/>
                </a:lnTo>
                <a:lnTo>
                  <a:pt x="0" y="558571"/>
                </a:lnTo>
                <a:lnTo>
                  <a:pt x="555523" y="558571"/>
                </a:lnTo>
                <a:lnTo>
                  <a:pt x="555523"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1772487" y="2249138"/>
            <a:ext cx="5057775" cy="5057775"/>
          </a:xfrm>
          <a:custGeom>
            <a:avLst/>
            <a:gdLst/>
            <a:ahLst/>
            <a:cxnLst/>
            <a:rect r="r" b="b" t="t" l="l"/>
            <a:pathLst>
              <a:path h="5057775" w="5057775">
                <a:moveTo>
                  <a:pt x="0" y="0"/>
                </a:moveTo>
                <a:lnTo>
                  <a:pt x="5057775" y="0"/>
                </a:lnTo>
                <a:lnTo>
                  <a:pt x="5057775" y="5057775"/>
                </a:lnTo>
                <a:lnTo>
                  <a:pt x="0" y="50577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7" id="7"/>
          <p:cNvGrpSpPr/>
          <p:nvPr/>
        </p:nvGrpSpPr>
        <p:grpSpPr>
          <a:xfrm rot="0">
            <a:off x="12539779" y="2978834"/>
            <a:ext cx="4012721" cy="3598383"/>
            <a:chOff x="0" y="0"/>
            <a:chExt cx="812800" cy="728874"/>
          </a:xfrm>
        </p:grpSpPr>
        <p:sp>
          <p:nvSpPr>
            <p:cNvPr name="Freeform 8" id="8"/>
            <p:cNvSpPr/>
            <p:nvPr/>
          </p:nvSpPr>
          <p:spPr>
            <a:xfrm flipH="false" flipV="false" rot="0">
              <a:off x="0" y="0"/>
              <a:ext cx="812800" cy="728874"/>
            </a:xfrm>
            <a:custGeom>
              <a:avLst/>
              <a:gdLst/>
              <a:ahLst/>
              <a:cxnLst/>
              <a:rect r="r" b="b" t="t" l="l"/>
              <a:pathLst>
                <a:path h="728874" w="812800">
                  <a:moveTo>
                    <a:pt x="0" y="0"/>
                  </a:moveTo>
                  <a:lnTo>
                    <a:pt x="812800" y="0"/>
                  </a:lnTo>
                  <a:lnTo>
                    <a:pt x="812800" y="728874"/>
                  </a:lnTo>
                  <a:lnTo>
                    <a:pt x="0" y="728874"/>
                  </a:lnTo>
                  <a:close/>
                </a:path>
              </a:pathLst>
            </a:custGeom>
            <a:blipFill>
              <a:blip r:embed="rId8"/>
              <a:stretch>
                <a:fillRect l="-35404" t="0" r="-35404" b="0"/>
              </a:stretch>
            </a:blipFill>
          </p:spPr>
        </p:sp>
      </p:grpSp>
      <p:sp>
        <p:nvSpPr>
          <p:cNvPr name="TextBox 9" id="9"/>
          <p:cNvSpPr txBox="true"/>
          <p:nvPr/>
        </p:nvSpPr>
        <p:spPr>
          <a:xfrm rot="0">
            <a:off x="730877" y="939000"/>
            <a:ext cx="14970673" cy="705485"/>
          </a:xfrm>
          <a:prstGeom prst="rect">
            <a:avLst/>
          </a:prstGeom>
        </p:spPr>
        <p:txBody>
          <a:bodyPr anchor="t" rtlCol="false" tIns="0" lIns="0" bIns="0" rIns="0">
            <a:spAutoFit/>
          </a:bodyPr>
          <a:lstStyle/>
          <a:p>
            <a:pPr algn="l">
              <a:lnSpc>
                <a:spcPts val="5739"/>
              </a:lnSpc>
              <a:spcBef>
                <a:spcPct val="0"/>
              </a:spcBef>
            </a:pPr>
            <a:r>
              <a:rPr lang="en-US" sz="4099" b="true">
                <a:solidFill>
                  <a:srgbClr val="A280EC"/>
                </a:solidFill>
                <a:latin typeface="Garet Bold"/>
                <a:ea typeface="Garet Bold"/>
                <a:cs typeface="Garet Bold"/>
                <a:sym typeface="Garet Bold"/>
              </a:rPr>
              <a:t>Step 2: Set Up the Development Environment:</a:t>
            </a:r>
          </a:p>
        </p:txBody>
      </p:sp>
      <p:sp>
        <p:nvSpPr>
          <p:cNvPr name="TextBox 10" id="10"/>
          <p:cNvSpPr txBox="true"/>
          <p:nvPr/>
        </p:nvSpPr>
        <p:spPr>
          <a:xfrm rot="0">
            <a:off x="1215970" y="2411248"/>
            <a:ext cx="10004066" cy="5284304"/>
          </a:xfrm>
          <a:prstGeom prst="rect">
            <a:avLst/>
          </a:prstGeom>
        </p:spPr>
        <p:txBody>
          <a:bodyPr anchor="t" rtlCol="false" tIns="0" lIns="0" bIns="0" rIns="0">
            <a:spAutoFit/>
          </a:bodyPr>
          <a:lstStyle/>
          <a:p>
            <a:pPr algn="l">
              <a:lnSpc>
                <a:spcPts val="3820"/>
              </a:lnSpc>
            </a:pPr>
            <a:r>
              <a:rPr lang="en-US" sz="2729">
                <a:solidFill>
                  <a:srgbClr val="F6E0F5"/>
                </a:solidFill>
                <a:latin typeface="Garet"/>
                <a:ea typeface="Garet"/>
                <a:cs typeface="Garet"/>
                <a:sym typeface="Garet"/>
              </a:rPr>
              <a:t>The second step is to:</a:t>
            </a:r>
          </a:p>
          <a:p>
            <a:pPr algn="l" marL="589235" indent="-294617" lvl="1">
              <a:lnSpc>
                <a:spcPts val="3820"/>
              </a:lnSpc>
              <a:buFont typeface="Arial"/>
              <a:buChar char="•"/>
            </a:pPr>
            <a:r>
              <a:rPr lang="en-US" sz="2729">
                <a:solidFill>
                  <a:srgbClr val="F6E0F5"/>
                </a:solidFill>
                <a:latin typeface="Garet"/>
                <a:ea typeface="Garet"/>
                <a:cs typeface="Garet"/>
                <a:sym typeface="Garet"/>
              </a:rPr>
              <a:t>Install the Solana command line interface (CLI) and other required tools.</a:t>
            </a:r>
          </a:p>
          <a:p>
            <a:pPr algn="l" marL="589235" indent="-294617" lvl="1">
              <a:lnSpc>
                <a:spcPts val="3820"/>
              </a:lnSpc>
              <a:buFont typeface="Arial"/>
              <a:buChar char="•"/>
            </a:pPr>
            <a:r>
              <a:rPr lang="en-US" sz="2729">
                <a:solidFill>
                  <a:srgbClr val="F6E0F5"/>
                </a:solidFill>
                <a:latin typeface="Garet"/>
                <a:ea typeface="Garet"/>
                <a:cs typeface="Garet"/>
                <a:sym typeface="Garet"/>
              </a:rPr>
              <a:t>Set up a Solana development wallet and create a testnet environment.</a:t>
            </a:r>
          </a:p>
          <a:p>
            <a:pPr algn="l" marL="589235" indent="-294617" lvl="1">
              <a:lnSpc>
                <a:spcPts val="3820"/>
              </a:lnSpc>
              <a:buFont typeface="Arial"/>
              <a:buChar char="•"/>
            </a:pPr>
            <a:r>
              <a:rPr lang="en-US" sz="2729">
                <a:solidFill>
                  <a:srgbClr val="F6E0F5"/>
                </a:solidFill>
                <a:latin typeface="Garet"/>
                <a:ea typeface="Garet"/>
                <a:cs typeface="Garet"/>
                <a:sym typeface="Garet"/>
              </a:rPr>
              <a:t>Install and familiarize yourself with the Rust programming language, which is necessary for creating Solana programs (smart contracts).</a:t>
            </a:r>
          </a:p>
          <a:p>
            <a:pPr algn="l" marL="589235" indent="-294617" lvl="1">
              <a:lnSpc>
                <a:spcPts val="3820"/>
              </a:lnSpc>
              <a:buFont typeface="Arial"/>
              <a:buChar char="•"/>
            </a:pPr>
            <a:r>
              <a:rPr lang="en-US" sz="2729">
                <a:solidFill>
                  <a:srgbClr val="F6E0F5"/>
                </a:solidFill>
                <a:latin typeface="Garet"/>
                <a:ea typeface="Garet"/>
                <a:cs typeface="Garet"/>
                <a:sym typeface="Garet"/>
              </a:rPr>
              <a:t>Set up a local Solana node for deeper testing.</a:t>
            </a:r>
          </a:p>
          <a:p>
            <a:pPr algn="l" marL="589235" indent="-294617" lvl="1">
              <a:lnSpc>
                <a:spcPts val="3820"/>
              </a:lnSpc>
              <a:buFont typeface="Arial"/>
              <a:buChar char="•"/>
            </a:pPr>
            <a:r>
              <a:rPr lang="en-US" sz="2729">
                <a:solidFill>
                  <a:srgbClr val="F6E0F5"/>
                </a:solidFill>
                <a:latin typeface="Garet"/>
                <a:ea typeface="Garet"/>
                <a:cs typeface="Garet"/>
                <a:sym typeface="Garet"/>
              </a:rPr>
              <a:t>Tools: Phantom Wallet, Solana Explorer, PostgreSQL</a:t>
            </a:r>
          </a:p>
          <a:p>
            <a:pPr algn="l">
              <a:lnSpc>
                <a:spcPts val="3820"/>
              </a:lnSpc>
              <a:spcBef>
                <a:spcPct val="0"/>
              </a:spcBef>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2"/>
            <a:stretch>
              <a:fillRect l="-35258" t="-5555" r="-24931" b="-72434"/>
            </a:stretch>
          </a:blipFill>
        </p:spPr>
      </p:sp>
      <p:sp>
        <p:nvSpPr>
          <p:cNvPr name="Freeform 3" id="3"/>
          <p:cNvSpPr/>
          <p:nvPr/>
        </p:nvSpPr>
        <p:spPr>
          <a:xfrm flipH="false" flipV="false" rot="0">
            <a:off x="16015874" y="830098"/>
            <a:ext cx="1628775" cy="1628775"/>
          </a:xfrm>
          <a:custGeom>
            <a:avLst/>
            <a:gdLst/>
            <a:ahLst/>
            <a:cxnLst/>
            <a:rect r="r" b="b" t="t" l="l"/>
            <a:pathLst>
              <a:path h="1628775" w="1628775">
                <a:moveTo>
                  <a:pt x="0" y="0"/>
                </a:moveTo>
                <a:lnTo>
                  <a:pt x="1628775" y="0"/>
                </a:lnTo>
                <a:lnTo>
                  <a:pt x="1628775" y="1628775"/>
                </a:lnTo>
                <a:lnTo>
                  <a:pt x="0" y="1628775"/>
                </a:lnTo>
                <a:lnTo>
                  <a:pt x="0" y="0"/>
                </a:lnTo>
                <a:close/>
              </a:path>
            </a:pathLst>
          </a:custGeom>
          <a:blipFill>
            <a:blip r:embed="rId3"/>
            <a:stretch>
              <a:fillRect l="0" t="0" r="0" b="0"/>
            </a:stretch>
          </a:blipFill>
        </p:spPr>
      </p:sp>
      <p:sp>
        <p:nvSpPr>
          <p:cNvPr name="Freeform 4" id="4"/>
          <p:cNvSpPr/>
          <p:nvPr/>
        </p:nvSpPr>
        <p:spPr>
          <a:xfrm flipH="true" flipV="false" rot="0">
            <a:off x="16552500" y="7306913"/>
            <a:ext cx="555524" cy="558571"/>
          </a:xfrm>
          <a:custGeom>
            <a:avLst/>
            <a:gdLst/>
            <a:ahLst/>
            <a:cxnLst/>
            <a:rect r="r" b="b" t="t" l="l"/>
            <a:pathLst>
              <a:path h="558571" w="555524">
                <a:moveTo>
                  <a:pt x="555524" y="0"/>
                </a:moveTo>
                <a:lnTo>
                  <a:pt x="0" y="0"/>
                </a:lnTo>
                <a:lnTo>
                  <a:pt x="0" y="558571"/>
                </a:lnTo>
                <a:lnTo>
                  <a:pt x="555524" y="558571"/>
                </a:lnTo>
                <a:lnTo>
                  <a:pt x="555524"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true" flipV="false" rot="0">
            <a:off x="17105700" y="7306913"/>
            <a:ext cx="555524" cy="558571"/>
          </a:xfrm>
          <a:custGeom>
            <a:avLst/>
            <a:gdLst/>
            <a:ahLst/>
            <a:cxnLst/>
            <a:rect r="r" b="b" t="t" l="l"/>
            <a:pathLst>
              <a:path h="558571" w="555524">
                <a:moveTo>
                  <a:pt x="555523" y="0"/>
                </a:moveTo>
                <a:lnTo>
                  <a:pt x="0" y="0"/>
                </a:lnTo>
                <a:lnTo>
                  <a:pt x="0" y="558571"/>
                </a:lnTo>
                <a:lnTo>
                  <a:pt x="555523" y="558571"/>
                </a:lnTo>
                <a:lnTo>
                  <a:pt x="555523"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2236071" y="2654156"/>
            <a:ext cx="13815858" cy="3607436"/>
          </a:xfrm>
          <a:prstGeom prst="rect">
            <a:avLst/>
          </a:prstGeom>
        </p:spPr>
        <p:txBody>
          <a:bodyPr anchor="t" rtlCol="false" tIns="0" lIns="0" bIns="0" rIns="0">
            <a:spAutoFit/>
          </a:bodyPr>
          <a:lstStyle/>
          <a:p>
            <a:pPr algn="l">
              <a:lnSpc>
                <a:spcPts val="4137"/>
              </a:lnSpc>
              <a:spcBef>
                <a:spcPct val="0"/>
              </a:spcBef>
            </a:pPr>
            <a:r>
              <a:rPr lang="en-US" sz="2955" spc="271">
                <a:solidFill>
                  <a:srgbClr val="FFFFFF"/>
                </a:solidFill>
                <a:latin typeface="Garet"/>
                <a:ea typeface="Garet"/>
                <a:cs typeface="Garet"/>
                <a:sym typeface="Garet"/>
              </a:rPr>
              <a:t>In your Anchor smart contract:</a:t>
            </a:r>
          </a:p>
          <a:p>
            <a:pPr algn="l" marL="638002" indent="-319001" lvl="1">
              <a:lnSpc>
                <a:spcPts val="4137"/>
              </a:lnSpc>
              <a:buFont typeface="Arial"/>
              <a:buChar char="•"/>
            </a:pPr>
            <a:r>
              <a:rPr lang="en-US" sz="2955" spc="271">
                <a:solidFill>
                  <a:srgbClr val="FFFFFF"/>
                </a:solidFill>
                <a:latin typeface="Garet"/>
                <a:ea typeface="Garet"/>
                <a:cs typeface="Garet"/>
                <a:sym typeface="Garet"/>
              </a:rPr>
              <a:t>Implement swap logic using the constant product formula.</a:t>
            </a:r>
          </a:p>
          <a:p>
            <a:pPr algn="l">
              <a:lnSpc>
                <a:spcPts val="4137"/>
              </a:lnSpc>
              <a:spcBef>
                <a:spcPct val="0"/>
              </a:spcBef>
            </a:pPr>
            <a:r>
              <a:rPr lang="en-US" sz="2955" spc="271">
                <a:solidFill>
                  <a:srgbClr val="FFFFFF"/>
                </a:solidFill>
                <a:latin typeface="Garet"/>
                <a:ea typeface="Garet"/>
                <a:cs typeface="Garet"/>
                <a:sym typeface="Garet"/>
              </a:rPr>
              <a:t>Develop a program that :</a:t>
            </a:r>
          </a:p>
          <a:p>
            <a:pPr algn="l" marL="638002" indent="-319001" lvl="1">
              <a:lnSpc>
                <a:spcPts val="4137"/>
              </a:lnSpc>
              <a:buFont typeface="Arial"/>
              <a:buChar char="•"/>
            </a:pPr>
            <a:r>
              <a:rPr lang="en-US" sz="2955" spc="271">
                <a:solidFill>
                  <a:srgbClr val="FFFFFF"/>
                </a:solidFill>
                <a:latin typeface="Garet"/>
                <a:ea typeface="Garet"/>
                <a:cs typeface="Garet"/>
                <a:sym typeface="Garet"/>
              </a:rPr>
              <a:t>Accepts token pairs</a:t>
            </a:r>
          </a:p>
          <a:p>
            <a:pPr algn="l" marL="638002" indent="-319001" lvl="1">
              <a:lnSpc>
                <a:spcPts val="4137"/>
              </a:lnSpc>
              <a:buFont typeface="Arial"/>
              <a:buChar char="•"/>
            </a:pPr>
            <a:r>
              <a:rPr lang="en-US" sz="2955" spc="271">
                <a:solidFill>
                  <a:srgbClr val="FFFFFF"/>
                </a:solidFill>
                <a:latin typeface="Garet"/>
                <a:ea typeface="Garet"/>
                <a:cs typeface="Garet"/>
                <a:sym typeface="Garet"/>
              </a:rPr>
              <a:t>Calculates prices and fees</a:t>
            </a:r>
          </a:p>
          <a:p>
            <a:pPr algn="l" marL="638002" indent="-319001" lvl="1">
              <a:lnSpc>
                <a:spcPts val="4137"/>
              </a:lnSpc>
              <a:buFont typeface="Arial"/>
              <a:buChar char="•"/>
            </a:pPr>
            <a:r>
              <a:rPr lang="en-US" sz="2955" spc="271">
                <a:solidFill>
                  <a:srgbClr val="FFFFFF"/>
                </a:solidFill>
                <a:latin typeface="Garet"/>
                <a:ea typeface="Garet"/>
                <a:cs typeface="Garet"/>
                <a:sym typeface="Garet"/>
              </a:rPr>
              <a:t>Mints and burns LP tokens</a:t>
            </a:r>
          </a:p>
          <a:p>
            <a:pPr algn="l" marL="638002" indent="-319001" lvl="1">
              <a:lnSpc>
                <a:spcPts val="4137"/>
              </a:lnSpc>
              <a:buFont typeface="Arial"/>
              <a:buChar char="•"/>
            </a:pPr>
            <a:r>
              <a:rPr lang="en-US" sz="2955" spc="271">
                <a:solidFill>
                  <a:srgbClr val="FFFFFF"/>
                </a:solidFill>
                <a:latin typeface="Garet"/>
                <a:ea typeface="Garet"/>
                <a:cs typeface="Garet"/>
                <a:sym typeface="Garet"/>
              </a:rPr>
              <a:t>Store pool data in Solana accounts</a:t>
            </a:r>
          </a:p>
        </p:txBody>
      </p:sp>
      <p:sp>
        <p:nvSpPr>
          <p:cNvPr name="Freeform 7" id="7"/>
          <p:cNvSpPr/>
          <p:nvPr/>
        </p:nvSpPr>
        <p:spPr>
          <a:xfrm flipH="false" flipV="false" rot="0">
            <a:off x="10958099" y="3628235"/>
            <a:ext cx="5057775" cy="5057775"/>
          </a:xfrm>
          <a:custGeom>
            <a:avLst/>
            <a:gdLst/>
            <a:ahLst/>
            <a:cxnLst/>
            <a:rect r="r" b="b" t="t" l="l"/>
            <a:pathLst>
              <a:path h="5057775" w="5057775">
                <a:moveTo>
                  <a:pt x="0" y="0"/>
                </a:moveTo>
                <a:lnTo>
                  <a:pt x="5057775" y="0"/>
                </a:lnTo>
                <a:lnTo>
                  <a:pt x="5057775" y="5057775"/>
                </a:lnTo>
                <a:lnTo>
                  <a:pt x="0" y="50577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8" id="8"/>
          <p:cNvGrpSpPr/>
          <p:nvPr/>
        </p:nvGrpSpPr>
        <p:grpSpPr>
          <a:xfrm rot="0">
            <a:off x="11509432" y="4179567"/>
            <a:ext cx="4256404" cy="3955111"/>
            <a:chOff x="0" y="0"/>
            <a:chExt cx="874718" cy="812800"/>
          </a:xfrm>
        </p:grpSpPr>
        <p:sp>
          <p:nvSpPr>
            <p:cNvPr name="Freeform 9" id="9"/>
            <p:cNvSpPr/>
            <p:nvPr/>
          </p:nvSpPr>
          <p:spPr>
            <a:xfrm flipH="false" flipV="false" rot="0">
              <a:off x="0" y="0"/>
              <a:ext cx="874718" cy="812800"/>
            </a:xfrm>
            <a:custGeom>
              <a:avLst/>
              <a:gdLst/>
              <a:ahLst/>
              <a:cxnLst/>
              <a:rect r="r" b="b" t="t" l="l"/>
              <a:pathLst>
                <a:path h="812800" w="874718">
                  <a:moveTo>
                    <a:pt x="0" y="0"/>
                  </a:moveTo>
                  <a:lnTo>
                    <a:pt x="874718" y="0"/>
                  </a:lnTo>
                  <a:lnTo>
                    <a:pt x="874718" y="812800"/>
                  </a:lnTo>
                  <a:lnTo>
                    <a:pt x="0" y="812800"/>
                  </a:lnTo>
                  <a:close/>
                </a:path>
              </a:pathLst>
            </a:custGeom>
            <a:blipFill>
              <a:blip r:embed="rId8"/>
              <a:stretch>
                <a:fillRect l="0" t="0" r="-65193" b="0"/>
              </a:stretch>
            </a:blipFill>
          </p:spPr>
        </p:sp>
      </p:grpSp>
      <p:sp>
        <p:nvSpPr>
          <p:cNvPr name="TextBox 10" id="10"/>
          <p:cNvSpPr txBox="true"/>
          <p:nvPr/>
        </p:nvSpPr>
        <p:spPr>
          <a:xfrm rot="0">
            <a:off x="653436" y="886930"/>
            <a:ext cx="13457078" cy="1429385"/>
          </a:xfrm>
          <a:prstGeom prst="rect">
            <a:avLst/>
          </a:prstGeom>
        </p:spPr>
        <p:txBody>
          <a:bodyPr anchor="t" rtlCol="false" tIns="0" lIns="0" bIns="0" rIns="0">
            <a:spAutoFit/>
          </a:bodyPr>
          <a:lstStyle/>
          <a:p>
            <a:pPr algn="l">
              <a:lnSpc>
                <a:spcPts val="5740"/>
              </a:lnSpc>
            </a:pPr>
            <a:r>
              <a:rPr lang="en-US" sz="4100" b="true">
                <a:solidFill>
                  <a:srgbClr val="A280EC"/>
                </a:solidFill>
                <a:latin typeface="Garet Bold"/>
                <a:ea typeface="Garet Bold"/>
                <a:cs typeface="Garet Bold"/>
                <a:sym typeface="Garet Bold"/>
              </a:rPr>
              <a:t>Step 3: Creating the AMM and Liquidity Pools:</a:t>
            </a:r>
          </a:p>
          <a:p>
            <a:pPr algn="l">
              <a:lnSpc>
                <a:spcPts val="5740"/>
              </a:lnSpc>
              <a:spcBef>
                <a:spcPct val="0"/>
              </a:spcBef>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35258" t="-5555" r="-24931" b="-72434"/>
            </a:stretch>
          </a:blipFill>
        </p:spPr>
      </p:sp>
      <p:sp>
        <p:nvSpPr>
          <p:cNvPr name="Freeform 3" id="3"/>
          <p:cNvSpPr/>
          <p:nvPr/>
        </p:nvSpPr>
        <p:spPr>
          <a:xfrm flipH="false" flipV="false" rot="0">
            <a:off x="16015874" y="830098"/>
            <a:ext cx="1628775" cy="1628775"/>
          </a:xfrm>
          <a:custGeom>
            <a:avLst/>
            <a:gdLst/>
            <a:ahLst/>
            <a:cxnLst/>
            <a:rect r="r" b="b" t="t" l="l"/>
            <a:pathLst>
              <a:path h="1628775" w="1628775">
                <a:moveTo>
                  <a:pt x="0" y="0"/>
                </a:moveTo>
                <a:lnTo>
                  <a:pt x="1628775" y="0"/>
                </a:lnTo>
                <a:lnTo>
                  <a:pt x="1628775" y="1628775"/>
                </a:lnTo>
                <a:lnTo>
                  <a:pt x="0" y="1628775"/>
                </a:lnTo>
                <a:lnTo>
                  <a:pt x="0" y="0"/>
                </a:lnTo>
                <a:close/>
              </a:path>
            </a:pathLst>
          </a:custGeom>
          <a:blipFill>
            <a:blip r:embed="rId3"/>
            <a:stretch>
              <a:fillRect l="0" t="0" r="0" b="0"/>
            </a:stretch>
          </a:blipFill>
        </p:spPr>
      </p:sp>
      <p:sp>
        <p:nvSpPr>
          <p:cNvPr name="Freeform 4" id="4"/>
          <p:cNvSpPr/>
          <p:nvPr/>
        </p:nvSpPr>
        <p:spPr>
          <a:xfrm flipH="true" flipV="false" rot="0">
            <a:off x="16552500" y="7306913"/>
            <a:ext cx="555524" cy="558571"/>
          </a:xfrm>
          <a:custGeom>
            <a:avLst/>
            <a:gdLst/>
            <a:ahLst/>
            <a:cxnLst/>
            <a:rect r="r" b="b" t="t" l="l"/>
            <a:pathLst>
              <a:path h="558571" w="555524">
                <a:moveTo>
                  <a:pt x="555524" y="0"/>
                </a:moveTo>
                <a:lnTo>
                  <a:pt x="0" y="0"/>
                </a:lnTo>
                <a:lnTo>
                  <a:pt x="0" y="558571"/>
                </a:lnTo>
                <a:lnTo>
                  <a:pt x="555524" y="558571"/>
                </a:lnTo>
                <a:lnTo>
                  <a:pt x="555524"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true" flipV="false" rot="0">
            <a:off x="17105700" y="7306913"/>
            <a:ext cx="555524" cy="558571"/>
          </a:xfrm>
          <a:custGeom>
            <a:avLst/>
            <a:gdLst/>
            <a:ahLst/>
            <a:cxnLst/>
            <a:rect r="r" b="b" t="t" l="l"/>
            <a:pathLst>
              <a:path h="558571" w="555524">
                <a:moveTo>
                  <a:pt x="555523" y="0"/>
                </a:moveTo>
                <a:lnTo>
                  <a:pt x="0" y="0"/>
                </a:lnTo>
                <a:lnTo>
                  <a:pt x="0" y="558571"/>
                </a:lnTo>
                <a:lnTo>
                  <a:pt x="555523" y="558571"/>
                </a:lnTo>
                <a:lnTo>
                  <a:pt x="555523"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2258165" y="2814638"/>
            <a:ext cx="9831279" cy="8229600"/>
          </a:xfrm>
          <a:custGeom>
            <a:avLst/>
            <a:gdLst/>
            <a:ahLst/>
            <a:cxnLst/>
            <a:rect r="r" b="b" t="t" l="l"/>
            <a:pathLst>
              <a:path h="8229600" w="9831279">
                <a:moveTo>
                  <a:pt x="0" y="0"/>
                </a:moveTo>
                <a:lnTo>
                  <a:pt x="9831280" y="0"/>
                </a:lnTo>
                <a:lnTo>
                  <a:pt x="9831280" y="8229600"/>
                </a:lnTo>
                <a:lnTo>
                  <a:pt x="0" y="8229600"/>
                </a:lnTo>
                <a:lnTo>
                  <a:pt x="0" y="0"/>
                </a:lnTo>
                <a:close/>
              </a:path>
            </a:pathLst>
          </a:custGeom>
          <a:blipFill>
            <a:blip r:embed="rId6"/>
            <a:stretch>
              <a:fillRect l="0" t="0" r="0" b="0"/>
            </a:stretch>
          </a:blipFill>
        </p:spPr>
      </p:sp>
      <p:sp>
        <p:nvSpPr>
          <p:cNvPr name="TextBox 7" id="7"/>
          <p:cNvSpPr txBox="true"/>
          <p:nvPr/>
        </p:nvSpPr>
        <p:spPr>
          <a:xfrm rot="0">
            <a:off x="5842409" y="744373"/>
            <a:ext cx="12445591" cy="1429385"/>
          </a:xfrm>
          <a:prstGeom prst="rect">
            <a:avLst/>
          </a:prstGeom>
        </p:spPr>
        <p:txBody>
          <a:bodyPr anchor="t" rtlCol="false" tIns="0" lIns="0" bIns="0" rIns="0">
            <a:spAutoFit/>
          </a:bodyPr>
          <a:lstStyle/>
          <a:p>
            <a:pPr algn="l">
              <a:lnSpc>
                <a:spcPts val="5740"/>
              </a:lnSpc>
            </a:pPr>
            <a:r>
              <a:rPr lang="en-US" sz="4100" b="true">
                <a:solidFill>
                  <a:srgbClr val="A280EC"/>
                </a:solidFill>
                <a:latin typeface="Garet Bold"/>
                <a:ea typeface="Garet Bold"/>
                <a:cs typeface="Garet Bold"/>
                <a:sym typeface="Garet Bold"/>
              </a:rPr>
              <a:t>Step 4: Develop Frontend Dapp:</a:t>
            </a:r>
          </a:p>
          <a:p>
            <a:pPr algn="l">
              <a:lnSpc>
                <a:spcPts val="5740"/>
              </a:lnSpc>
              <a:spcBef>
                <a:spcPct val="0"/>
              </a:spcBef>
            </a:pPr>
          </a:p>
        </p:txBody>
      </p:sp>
      <p:sp>
        <p:nvSpPr>
          <p:cNvPr name="TextBox 8" id="8"/>
          <p:cNvSpPr txBox="true"/>
          <p:nvPr/>
        </p:nvSpPr>
        <p:spPr>
          <a:xfrm rot="0">
            <a:off x="7297750" y="2116607"/>
            <a:ext cx="10085712" cy="4658763"/>
          </a:xfrm>
          <a:prstGeom prst="rect">
            <a:avLst/>
          </a:prstGeom>
        </p:spPr>
        <p:txBody>
          <a:bodyPr anchor="t" rtlCol="false" tIns="0" lIns="0" bIns="0" rIns="0">
            <a:spAutoFit/>
          </a:bodyPr>
          <a:lstStyle/>
          <a:p>
            <a:pPr algn="l">
              <a:lnSpc>
                <a:spcPts val="4130"/>
              </a:lnSpc>
            </a:pPr>
            <a:r>
              <a:rPr lang="en-US" sz="2950">
                <a:solidFill>
                  <a:srgbClr val="F6E0F5"/>
                </a:solidFill>
                <a:latin typeface="Garet"/>
                <a:ea typeface="Garet"/>
                <a:cs typeface="Garet"/>
                <a:sym typeface="Garet"/>
              </a:rPr>
              <a:t>This step that is connect with user with interface it is more focused on:</a:t>
            </a:r>
          </a:p>
          <a:p>
            <a:pPr algn="l" marL="636976" indent="-318488" lvl="1">
              <a:lnSpc>
                <a:spcPts val="4130"/>
              </a:lnSpc>
              <a:buFont typeface="Arial"/>
              <a:buChar char="•"/>
            </a:pPr>
            <a:r>
              <a:rPr lang="en-US" sz="2950">
                <a:solidFill>
                  <a:srgbClr val="F6E0F5"/>
                </a:solidFill>
                <a:latin typeface="Garet"/>
                <a:ea typeface="Garet"/>
                <a:cs typeface="Garet"/>
                <a:sym typeface="Garet"/>
              </a:rPr>
              <a:t>Design a user interface for interacting with the DEX.</a:t>
            </a:r>
          </a:p>
          <a:p>
            <a:pPr algn="l" marL="636976" indent="-318488" lvl="1">
              <a:lnSpc>
                <a:spcPts val="4130"/>
              </a:lnSpc>
              <a:buFont typeface="Arial"/>
              <a:buChar char="•"/>
            </a:pPr>
            <a:r>
              <a:rPr lang="en-US" sz="2950">
                <a:solidFill>
                  <a:srgbClr val="F6E0F5"/>
                </a:solidFill>
                <a:latin typeface="Garet"/>
                <a:ea typeface="Garet"/>
                <a:cs typeface="Garet"/>
                <a:sym typeface="Garet"/>
              </a:rPr>
              <a:t>Use Web3.js or equivalent libraries to connect the front-end to the Solana blockchain.</a:t>
            </a:r>
          </a:p>
          <a:p>
            <a:pPr algn="l" marL="636976" indent="-318488" lvl="1">
              <a:lnSpc>
                <a:spcPts val="4130"/>
              </a:lnSpc>
              <a:spcBef>
                <a:spcPct val="0"/>
              </a:spcBef>
              <a:buFont typeface="Arial"/>
              <a:buChar char="•"/>
            </a:pPr>
            <a:r>
              <a:rPr lang="en-US" sz="2950">
                <a:solidFill>
                  <a:srgbClr val="F6E0F5"/>
                </a:solidFill>
                <a:latin typeface="Garet"/>
                <a:ea typeface="Garet"/>
                <a:cs typeface="Garet"/>
                <a:sym typeface="Garet"/>
              </a:rPr>
              <a:t>Implement token swapping, liquidity pool management, and real-time market data display features.</a:t>
            </a:r>
          </a:p>
        </p:txBody>
      </p:sp>
      <p:sp>
        <p:nvSpPr>
          <p:cNvPr name="Freeform 9" id="9"/>
          <p:cNvSpPr/>
          <p:nvPr/>
        </p:nvSpPr>
        <p:spPr>
          <a:xfrm flipH="true" flipV="false" rot="0">
            <a:off x="4796886" y="7586199"/>
            <a:ext cx="4240473" cy="4240473"/>
          </a:xfrm>
          <a:custGeom>
            <a:avLst/>
            <a:gdLst/>
            <a:ahLst/>
            <a:cxnLst/>
            <a:rect r="r" b="b" t="t" l="l"/>
            <a:pathLst>
              <a:path h="4240473" w="4240473">
                <a:moveTo>
                  <a:pt x="4240473" y="0"/>
                </a:moveTo>
                <a:lnTo>
                  <a:pt x="0" y="0"/>
                </a:lnTo>
                <a:lnTo>
                  <a:pt x="0" y="4240472"/>
                </a:lnTo>
                <a:lnTo>
                  <a:pt x="4240473" y="4240472"/>
                </a:lnTo>
                <a:lnTo>
                  <a:pt x="4240473" y="0"/>
                </a:lnTo>
                <a:close/>
              </a:path>
            </a:pathLst>
          </a:custGeom>
          <a:blipFill>
            <a:blip r:embed="rId7"/>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2"/>
            <a:stretch>
              <a:fillRect l="-35258" t="-5555" r="-24931" b="-72434"/>
            </a:stretch>
          </a:blipFill>
        </p:spPr>
      </p:sp>
      <p:sp>
        <p:nvSpPr>
          <p:cNvPr name="Freeform 3" id="3"/>
          <p:cNvSpPr/>
          <p:nvPr/>
        </p:nvSpPr>
        <p:spPr>
          <a:xfrm flipH="false" flipV="false" rot="0">
            <a:off x="16015874" y="830098"/>
            <a:ext cx="1628775" cy="1628775"/>
          </a:xfrm>
          <a:custGeom>
            <a:avLst/>
            <a:gdLst/>
            <a:ahLst/>
            <a:cxnLst/>
            <a:rect r="r" b="b" t="t" l="l"/>
            <a:pathLst>
              <a:path h="1628775" w="1628775">
                <a:moveTo>
                  <a:pt x="0" y="0"/>
                </a:moveTo>
                <a:lnTo>
                  <a:pt x="1628775" y="0"/>
                </a:lnTo>
                <a:lnTo>
                  <a:pt x="1628775" y="1628775"/>
                </a:lnTo>
                <a:lnTo>
                  <a:pt x="0" y="1628775"/>
                </a:lnTo>
                <a:lnTo>
                  <a:pt x="0" y="0"/>
                </a:lnTo>
                <a:close/>
              </a:path>
            </a:pathLst>
          </a:custGeom>
          <a:blipFill>
            <a:blip r:embed="rId3"/>
            <a:stretch>
              <a:fillRect l="0" t="0" r="0" b="0"/>
            </a:stretch>
          </a:blipFill>
        </p:spPr>
      </p:sp>
      <p:sp>
        <p:nvSpPr>
          <p:cNvPr name="Freeform 4" id="4"/>
          <p:cNvSpPr/>
          <p:nvPr/>
        </p:nvSpPr>
        <p:spPr>
          <a:xfrm flipH="true" flipV="false" rot="0">
            <a:off x="16552500" y="7306913"/>
            <a:ext cx="555524" cy="558571"/>
          </a:xfrm>
          <a:custGeom>
            <a:avLst/>
            <a:gdLst/>
            <a:ahLst/>
            <a:cxnLst/>
            <a:rect r="r" b="b" t="t" l="l"/>
            <a:pathLst>
              <a:path h="558571" w="555524">
                <a:moveTo>
                  <a:pt x="555524" y="0"/>
                </a:moveTo>
                <a:lnTo>
                  <a:pt x="0" y="0"/>
                </a:lnTo>
                <a:lnTo>
                  <a:pt x="0" y="558571"/>
                </a:lnTo>
                <a:lnTo>
                  <a:pt x="555524" y="558571"/>
                </a:lnTo>
                <a:lnTo>
                  <a:pt x="555524"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true" flipV="false" rot="0">
            <a:off x="17105700" y="7306913"/>
            <a:ext cx="555524" cy="558571"/>
          </a:xfrm>
          <a:custGeom>
            <a:avLst/>
            <a:gdLst/>
            <a:ahLst/>
            <a:cxnLst/>
            <a:rect r="r" b="b" t="t" l="l"/>
            <a:pathLst>
              <a:path h="558571" w="555524">
                <a:moveTo>
                  <a:pt x="555523" y="0"/>
                </a:moveTo>
                <a:lnTo>
                  <a:pt x="0" y="0"/>
                </a:lnTo>
                <a:lnTo>
                  <a:pt x="0" y="558571"/>
                </a:lnTo>
                <a:lnTo>
                  <a:pt x="555523" y="558571"/>
                </a:lnTo>
                <a:lnTo>
                  <a:pt x="555523"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true" flipV="false" rot="0">
            <a:off x="16552500" y="-593495"/>
            <a:ext cx="4240473" cy="4240473"/>
          </a:xfrm>
          <a:custGeom>
            <a:avLst/>
            <a:gdLst/>
            <a:ahLst/>
            <a:cxnLst/>
            <a:rect r="r" b="b" t="t" l="l"/>
            <a:pathLst>
              <a:path h="4240473" w="4240473">
                <a:moveTo>
                  <a:pt x="4240473" y="0"/>
                </a:moveTo>
                <a:lnTo>
                  <a:pt x="0" y="0"/>
                </a:lnTo>
                <a:lnTo>
                  <a:pt x="0" y="4240473"/>
                </a:lnTo>
                <a:lnTo>
                  <a:pt x="4240473" y="4240473"/>
                </a:lnTo>
                <a:lnTo>
                  <a:pt x="4240473" y="0"/>
                </a:lnTo>
                <a:close/>
              </a:path>
            </a:pathLst>
          </a:custGeom>
          <a:blipFill>
            <a:blip r:embed="rId6"/>
            <a:stretch>
              <a:fillRect l="0" t="0" r="0" b="0"/>
            </a:stretch>
          </a:blipFill>
        </p:spPr>
      </p:sp>
      <p:sp>
        <p:nvSpPr>
          <p:cNvPr name="Freeform 7" id="7"/>
          <p:cNvSpPr/>
          <p:nvPr/>
        </p:nvSpPr>
        <p:spPr>
          <a:xfrm flipH="true" flipV="false" rot="0">
            <a:off x="-697275" y="7630763"/>
            <a:ext cx="4240473" cy="4240473"/>
          </a:xfrm>
          <a:custGeom>
            <a:avLst/>
            <a:gdLst/>
            <a:ahLst/>
            <a:cxnLst/>
            <a:rect r="r" b="b" t="t" l="l"/>
            <a:pathLst>
              <a:path h="4240473" w="4240473">
                <a:moveTo>
                  <a:pt x="4240473" y="0"/>
                </a:moveTo>
                <a:lnTo>
                  <a:pt x="0" y="0"/>
                </a:lnTo>
                <a:lnTo>
                  <a:pt x="0" y="4240473"/>
                </a:lnTo>
                <a:lnTo>
                  <a:pt x="4240473" y="4240473"/>
                </a:lnTo>
                <a:lnTo>
                  <a:pt x="4240473" y="0"/>
                </a:lnTo>
                <a:close/>
              </a:path>
            </a:pathLst>
          </a:custGeom>
          <a:blipFill>
            <a:blip r:embed="rId6"/>
            <a:stretch>
              <a:fillRect l="0" t="0" r="0" b="0"/>
            </a:stretch>
          </a:blipFill>
        </p:spPr>
      </p:sp>
      <p:sp>
        <p:nvSpPr>
          <p:cNvPr name="TextBox 8" id="8"/>
          <p:cNvSpPr txBox="true"/>
          <p:nvPr/>
        </p:nvSpPr>
        <p:spPr>
          <a:xfrm rot="0">
            <a:off x="2147791" y="2401723"/>
            <a:ext cx="15932294" cy="3632165"/>
          </a:xfrm>
          <a:prstGeom prst="rect">
            <a:avLst/>
          </a:prstGeom>
        </p:spPr>
        <p:txBody>
          <a:bodyPr anchor="t" rtlCol="false" tIns="0" lIns="0" bIns="0" rIns="0">
            <a:spAutoFit/>
          </a:bodyPr>
          <a:lstStyle/>
          <a:p>
            <a:pPr algn="l">
              <a:lnSpc>
                <a:spcPts val="4165"/>
              </a:lnSpc>
              <a:spcBef>
                <a:spcPct val="0"/>
              </a:spcBef>
            </a:pPr>
            <a:r>
              <a:rPr lang="en-US" sz="2975" spc="273">
                <a:solidFill>
                  <a:srgbClr val="FFFFFF"/>
                </a:solidFill>
                <a:latin typeface="Garet"/>
                <a:ea typeface="Garet"/>
                <a:cs typeface="Garet"/>
                <a:sym typeface="Garet"/>
              </a:rPr>
              <a:t>After frontend built, create token with desired features and do the following:</a:t>
            </a:r>
          </a:p>
          <a:p>
            <a:pPr algn="l" marL="642446" indent="-321223" lvl="1">
              <a:lnSpc>
                <a:spcPts val="4165"/>
              </a:lnSpc>
              <a:buFont typeface="Arial"/>
              <a:buChar char="•"/>
            </a:pPr>
            <a:r>
              <a:rPr lang="en-US" sz="2975" spc="273">
                <a:solidFill>
                  <a:srgbClr val="FFFFFF"/>
                </a:solidFill>
                <a:latin typeface="Garet"/>
                <a:ea typeface="Garet"/>
                <a:cs typeface="Garet"/>
                <a:sym typeface="Garet"/>
              </a:rPr>
              <a:t>Implement functionality for users to create new SPL tokens.</a:t>
            </a:r>
          </a:p>
          <a:p>
            <a:pPr algn="l" marL="642446" indent="-321223" lvl="1">
              <a:lnSpc>
                <a:spcPts val="4165"/>
              </a:lnSpc>
              <a:buFont typeface="Arial"/>
              <a:buChar char="•"/>
            </a:pPr>
            <a:r>
              <a:rPr lang="en-US" sz="2975" spc="273">
                <a:solidFill>
                  <a:srgbClr val="FFFFFF"/>
                </a:solidFill>
                <a:latin typeface="Garet"/>
                <a:ea typeface="Garet"/>
                <a:cs typeface="Garet"/>
                <a:sym typeface="Garet"/>
              </a:rPr>
              <a:t>Implement functionality to start and operate liquidity pools, and set the fees and parameters.</a:t>
            </a:r>
          </a:p>
          <a:p>
            <a:pPr algn="l" marL="642446" indent="-321223" lvl="1">
              <a:lnSpc>
                <a:spcPts val="4165"/>
              </a:lnSpc>
              <a:buFont typeface="Arial"/>
              <a:buChar char="•"/>
            </a:pPr>
            <a:r>
              <a:rPr lang="en-US" sz="2975" spc="273">
                <a:solidFill>
                  <a:srgbClr val="FFFFFF"/>
                </a:solidFill>
                <a:latin typeface="Garet"/>
                <a:ea typeface="Garet"/>
                <a:cs typeface="Garet"/>
                <a:sym typeface="Garet"/>
              </a:rPr>
              <a:t>Implement the functionality to add and withdraw liquidity from pools.</a:t>
            </a:r>
          </a:p>
        </p:txBody>
      </p:sp>
      <p:grpSp>
        <p:nvGrpSpPr>
          <p:cNvPr name="Group 9" id="9"/>
          <p:cNvGrpSpPr>
            <a:grpSpLocks noChangeAspect="true"/>
          </p:cNvGrpSpPr>
          <p:nvPr/>
        </p:nvGrpSpPr>
        <p:grpSpPr>
          <a:xfrm rot="0">
            <a:off x="8215844" y="5732669"/>
            <a:ext cx="3796189" cy="3796189"/>
            <a:chOff x="0" y="0"/>
            <a:chExt cx="14840029" cy="14840029"/>
          </a:xfrm>
        </p:grpSpPr>
        <p:sp>
          <p:nvSpPr>
            <p:cNvPr name="Freeform 10" id="10"/>
            <p:cNvSpPr/>
            <p:nvPr/>
          </p:nvSpPr>
          <p:spPr>
            <a:xfrm flipH="false" flipV="false" rot="0">
              <a:off x="-366471" y="-11891"/>
              <a:ext cx="15572971" cy="14863810"/>
            </a:xfrm>
            <a:custGeom>
              <a:avLst/>
              <a:gdLst/>
              <a:ahLst/>
              <a:cxnLst/>
              <a:rect r="r" b="b" t="t" l="l"/>
              <a:pathLst>
                <a:path h="14863810" w="15572971">
                  <a:moveTo>
                    <a:pt x="7786486" y="11891"/>
                  </a:moveTo>
                  <a:cubicBezTo>
                    <a:pt x="5127664" y="0"/>
                    <a:pt x="2665709" y="1411641"/>
                    <a:pt x="1332855" y="3712286"/>
                  </a:cubicBezTo>
                  <a:cubicBezTo>
                    <a:pt x="0" y="6012931"/>
                    <a:pt x="0" y="8850880"/>
                    <a:pt x="1332855" y="11151525"/>
                  </a:cubicBezTo>
                  <a:cubicBezTo>
                    <a:pt x="2665709" y="13452170"/>
                    <a:pt x="5127664" y="14863811"/>
                    <a:pt x="7786486" y="14851920"/>
                  </a:cubicBezTo>
                  <a:cubicBezTo>
                    <a:pt x="10445306" y="14863811"/>
                    <a:pt x="12907262" y="13452170"/>
                    <a:pt x="14240117" y="11151525"/>
                  </a:cubicBezTo>
                  <a:cubicBezTo>
                    <a:pt x="15572971" y="8850880"/>
                    <a:pt x="15572971" y="6012931"/>
                    <a:pt x="14240117" y="3712286"/>
                  </a:cubicBezTo>
                  <a:cubicBezTo>
                    <a:pt x="12907262" y="1411641"/>
                    <a:pt x="10445306" y="0"/>
                    <a:pt x="7786486" y="11891"/>
                  </a:cubicBezTo>
                  <a:close/>
                </a:path>
              </a:pathLst>
            </a:custGeom>
            <a:gradFill rotWithShape="true">
              <a:gsLst>
                <a:gs pos="0">
                  <a:srgbClr val="92A6DD">
                    <a:alpha val="100000"/>
                  </a:srgbClr>
                </a:gs>
                <a:gs pos="100000">
                  <a:srgbClr val="DF96DA">
                    <a:alpha val="100000"/>
                  </a:srgbClr>
                </a:gs>
              </a:gsLst>
              <a:lin ang="0"/>
            </a:gradFill>
          </p:spPr>
        </p:sp>
        <p:sp>
          <p:nvSpPr>
            <p:cNvPr name="Freeform 11" id="11"/>
            <p:cNvSpPr/>
            <p:nvPr/>
          </p:nvSpPr>
          <p:spPr>
            <a:xfrm flipH="false" flipV="false" rot="0">
              <a:off x="-156193" y="188812"/>
              <a:ext cx="15152415" cy="14462405"/>
            </a:xfrm>
            <a:custGeom>
              <a:avLst/>
              <a:gdLst/>
              <a:ahLst/>
              <a:cxnLst/>
              <a:rect r="r" b="b" t="t" l="l"/>
              <a:pathLst>
                <a:path h="14462405" w="15152415">
                  <a:moveTo>
                    <a:pt x="7576208" y="11570"/>
                  </a:moveTo>
                  <a:cubicBezTo>
                    <a:pt x="4989189" y="0"/>
                    <a:pt x="2593721" y="1373519"/>
                    <a:pt x="1296860" y="3612034"/>
                  </a:cubicBezTo>
                  <a:cubicBezTo>
                    <a:pt x="0" y="5850548"/>
                    <a:pt x="0" y="8611857"/>
                    <a:pt x="1296860" y="10850372"/>
                  </a:cubicBezTo>
                  <a:cubicBezTo>
                    <a:pt x="2593721" y="13088886"/>
                    <a:pt x="4989189" y="14462405"/>
                    <a:pt x="7576208" y="14450835"/>
                  </a:cubicBezTo>
                  <a:cubicBezTo>
                    <a:pt x="10163226" y="14462405"/>
                    <a:pt x="12558694" y="13088886"/>
                    <a:pt x="13855555" y="10850372"/>
                  </a:cubicBezTo>
                  <a:cubicBezTo>
                    <a:pt x="15152416" y="8611857"/>
                    <a:pt x="15152416" y="5850548"/>
                    <a:pt x="13855555" y="3612034"/>
                  </a:cubicBezTo>
                  <a:cubicBezTo>
                    <a:pt x="12558694" y="1373519"/>
                    <a:pt x="10163226" y="0"/>
                    <a:pt x="7576208" y="11570"/>
                  </a:cubicBezTo>
                  <a:close/>
                </a:path>
              </a:pathLst>
            </a:custGeom>
            <a:solidFill>
              <a:srgbClr val="FFFFFF"/>
            </a:solidFill>
          </p:spPr>
        </p:sp>
        <p:sp>
          <p:nvSpPr>
            <p:cNvPr name="Freeform 12" id="12"/>
            <p:cNvSpPr/>
            <p:nvPr/>
          </p:nvSpPr>
          <p:spPr>
            <a:xfrm flipH="false" flipV="false" rot="0">
              <a:off x="223301" y="551024"/>
              <a:ext cx="14393427" cy="13737979"/>
            </a:xfrm>
            <a:custGeom>
              <a:avLst/>
              <a:gdLst/>
              <a:ahLst/>
              <a:cxnLst/>
              <a:rect r="r" b="b" t="t" l="l"/>
              <a:pathLst>
                <a:path h="13737979" w="14393427">
                  <a:moveTo>
                    <a:pt x="7196714" y="10990"/>
                  </a:moveTo>
                  <a:cubicBezTo>
                    <a:pt x="4739280" y="0"/>
                    <a:pt x="2463801" y="1304719"/>
                    <a:pt x="1231900" y="3431106"/>
                  </a:cubicBezTo>
                  <a:cubicBezTo>
                    <a:pt x="0" y="5557493"/>
                    <a:pt x="0" y="8180487"/>
                    <a:pt x="1231900" y="10306874"/>
                  </a:cubicBezTo>
                  <a:cubicBezTo>
                    <a:pt x="2463801" y="12433261"/>
                    <a:pt x="4739280" y="13737980"/>
                    <a:pt x="7196714" y="13726990"/>
                  </a:cubicBezTo>
                  <a:cubicBezTo>
                    <a:pt x="9654147" y="13737980"/>
                    <a:pt x="11929626" y="12433261"/>
                    <a:pt x="13161527" y="10306874"/>
                  </a:cubicBezTo>
                  <a:cubicBezTo>
                    <a:pt x="14393427" y="8180487"/>
                    <a:pt x="14393427" y="5557493"/>
                    <a:pt x="13161527" y="3431106"/>
                  </a:cubicBezTo>
                  <a:cubicBezTo>
                    <a:pt x="11929626" y="1304719"/>
                    <a:pt x="9654147" y="0"/>
                    <a:pt x="7196714" y="10990"/>
                  </a:cubicBezTo>
                  <a:close/>
                </a:path>
              </a:pathLst>
            </a:custGeom>
            <a:blipFill>
              <a:blip r:embed="rId7"/>
              <a:stretch>
                <a:fillRect l="-16369" t="0" r="-16369" b="0"/>
              </a:stretch>
            </a:blipFill>
          </p:spPr>
        </p:sp>
      </p:grpSp>
      <p:sp>
        <p:nvSpPr>
          <p:cNvPr name="TextBox 13" id="13"/>
          <p:cNvSpPr txBox="true"/>
          <p:nvPr/>
        </p:nvSpPr>
        <p:spPr>
          <a:xfrm rot="0">
            <a:off x="1028700" y="744373"/>
            <a:ext cx="13600421" cy="705485"/>
          </a:xfrm>
          <a:prstGeom prst="rect">
            <a:avLst/>
          </a:prstGeom>
        </p:spPr>
        <p:txBody>
          <a:bodyPr anchor="t" rtlCol="false" tIns="0" lIns="0" bIns="0" rIns="0">
            <a:spAutoFit/>
          </a:bodyPr>
          <a:lstStyle/>
          <a:p>
            <a:pPr algn="l">
              <a:lnSpc>
                <a:spcPts val="5740"/>
              </a:lnSpc>
              <a:spcBef>
                <a:spcPct val="0"/>
              </a:spcBef>
            </a:pPr>
            <a:r>
              <a:rPr lang="en-US" sz="4100" b="true">
                <a:solidFill>
                  <a:srgbClr val="A280EC"/>
                </a:solidFill>
                <a:latin typeface="Garet Bold"/>
                <a:ea typeface="Garet Bold"/>
                <a:cs typeface="Garet Bold"/>
                <a:sym typeface="Garet Bold"/>
              </a:rPr>
              <a:t>Step 5: Token Creation &amp; Liquidity Management:</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35258" t="-5555" r="-24931" b="-72434"/>
            </a:stretch>
          </a:blipFill>
        </p:spPr>
      </p:sp>
      <p:sp>
        <p:nvSpPr>
          <p:cNvPr name="Freeform 3" id="3"/>
          <p:cNvSpPr/>
          <p:nvPr/>
        </p:nvSpPr>
        <p:spPr>
          <a:xfrm flipH="false" flipV="false" rot="0">
            <a:off x="16015874" y="830098"/>
            <a:ext cx="1628775" cy="1628775"/>
          </a:xfrm>
          <a:custGeom>
            <a:avLst/>
            <a:gdLst/>
            <a:ahLst/>
            <a:cxnLst/>
            <a:rect r="r" b="b" t="t" l="l"/>
            <a:pathLst>
              <a:path h="1628775" w="1628775">
                <a:moveTo>
                  <a:pt x="0" y="0"/>
                </a:moveTo>
                <a:lnTo>
                  <a:pt x="1628775" y="0"/>
                </a:lnTo>
                <a:lnTo>
                  <a:pt x="1628775" y="1628775"/>
                </a:lnTo>
                <a:lnTo>
                  <a:pt x="0" y="1628775"/>
                </a:lnTo>
                <a:lnTo>
                  <a:pt x="0" y="0"/>
                </a:lnTo>
                <a:close/>
              </a:path>
            </a:pathLst>
          </a:custGeom>
          <a:blipFill>
            <a:blip r:embed="rId3"/>
            <a:stretch>
              <a:fillRect l="0" t="0" r="0" b="0"/>
            </a:stretch>
          </a:blipFill>
        </p:spPr>
      </p:sp>
      <p:sp>
        <p:nvSpPr>
          <p:cNvPr name="Freeform 4" id="4"/>
          <p:cNvSpPr/>
          <p:nvPr/>
        </p:nvSpPr>
        <p:spPr>
          <a:xfrm flipH="true" flipV="false" rot="0">
            <a:off x="16552500" y="7306913"/>
            <a:ext cx="555524" cy="558571"/>
          </a:xfrm>
          <a:custGeom>
            <a:avLst/>
            <a:gdLst/>
            <a:ahLst/>
            <a:cxnLst/>
            <a:rect r="r" b="b" t="t" l="l"/>
            <a:pathLst>
              <a:path h="558571" w="555524">
                <a:moveTo>
                  <a:pt x="555524" y="0"/>
                </a:moveTo>
                <a:lnTo>
                  <a:pt x="0" y="0"/>
                </a:lnTo>
                <a:lnTo>
                  <a:pt x="0" y="558571"/>
                </a:lnTo>
                <a:lnTo>
                  <a:pt x="555524" y="558571"/>
                </a:lnTo>
                <a:lnTo>
                  <a:pt x="555524"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true" flipV="false" rot="0">
            <a:off x="17105700" y="7306913"/>
            <a:ext cx="555524" cy="558571"/>
          </a:xfrm>
          <a:custGeom>
            <a:avLst/>
            <a:gdLst/>
            <a:ahLst/>
            <a:cxnLst/>
            <a:rect r="r" b="b" t="t" l="l"/>
            <a:pathLst>
              <a:path h="558571" w="555524">
                <a:moveTo>
                  <a:pt x="555523" y="0"/>
                </a:moveTo>
                <a:lnTo>
                  <a:pt x="0" y="0"/>
                </a:lnTo>
                <a:lnTo>
                  <a:pt x="0" y="558571"/>
                </a:lnTo>
                <a:lnTo>
                  <a:pt x="555523" y="558571"/>
                </a:lnTo>
                <a:lnTo>
                  <a:pt x="555523"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557346" y="2232516"/>
            <a:ext cx="5199669" cy="6244144"/>
          </a:xfrm>
          <a:custGeom>
            <a:avLst/>
            <a:gdLst/>
            <a:ahLst/>
            <a:cxnLst/>
            <a:rect r="r" b="b" t="t" l="l"/>
            <a:pathLst>
              <a:path h="6244144" w="5199669">
                <a:moveTo>
                  <a:pt x="0" y="0"/>
                </a:moveTo>
                <a:lnTo>
                  <a:pt x="5199669" y="0"/>
                </a:lnTo>
                <a:lnTo>
                  <a:pt x="5199669" y="6244144"/>
                </a:lnTo>
                <a:lnTo>
                  <a:pt x="0" y="624414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7" id="7"/>
          <p:cNvSpPr txBox="true"/>
          <p:nvPr/>
        </p:nvSpPr>
        <p:spPr>
          <a:xfrm rot="0">
            <a:off x="7521422" y="2554335"/>
            <a:ext cx="11541709" cy="705485"/>
          </a:xfrm>
          <a:prstGeom prst="rect">
            <a:avLst/>
          </a:prstGeom>
        </p:spPr>
        <p:txBody>
          <a:bodyPr anchor="t" rtlCol="false" tIns="0" lIns="0" bIns="0" rIns="0">
            <a:spAutoFit/>
          </a:bodyPr>
          <a:lstStyle/>
          <a:p>
            <a:pPr algn="l">
              <a:lnSpc>
                <a:spcPts val="5740"/>
              </a:lnSpc>
              <a:spcBef>
                <a:spcPct val="0"/>
              </a:spcBef>
            </a:pPr>
            <a:r>
              <a:rPr lang="en-US" sz="4100" b="true">
                <a:solidFill>
                  <a:srgbClr val="A280EC"/>
                </a:solidFill>
                <a:latin typeface="Garet Bold"/>
                <a:ea typeface="Garet Bold"/>
                <a:cs typeface="Garet Bold"/>
                <a:sym typeface="Garet Bold"/>
              </a:rPr>
              <a:t>Step 6: Testing the DEX:</a:t>
            </a:r>
          </a:p>
        </p:txBody>
      </p:sp>
      <p:sp>
        <p:nvSpPr>
          <p:cNvPr name="TextBox 8" id="8"/>
          <p:cNvSpPr txBox="true"/>
          <p:nvPr/>
        </p:nvSpPr>
        <p:spPr>
          <a:xfrm rot="0">
            <a:off x="7979317" y="3867618"/>
            <a:ext cx="9681906" cy="2926315"/>
          </a:xfrm>
          <a:prstGeom prst="rect">
            <a:avLst/>
          </a:prstGeom>
        </p:spPr>
        <p:txBody>
          <a:bodyPr anchor="t" rtlCol="false" tIns="0" lIns="0" bIns="0" rIns="0">
            <a:spAutoFit/>
          </a:bodyPr>
          <a:lstStyle/>
          <a:p>
            <a:pPr algn="l" marL="600463" indent="-300231" lvl="1">
              <a:lnSpc>
                <a:spcPts val="3893"/>
              </a:lnSpc>
              <a:buFont typeface="Arial"/>
              <a:buChar char="•"/>
            </a:pPr>
            <a:r>
              <a:rPr lang="en-US" sz="2781">
                <a:solidFill>
                  <a:srgbClr val="F6E0F5"/>
                </a:solidFill>
                <a:latin typeface="Garet"/>
                <a:ea typeface="Garet"/>
                <a:cs typeface="Garet"/>
                <a:sym typeface="Garet"/>
              </a:rPr>
              <a:t>Write extensive unit tests for your smart contracts so they can be properly tested.</a:t>
            </a:r>
          </a:p>
          <a:p>
            <a:pPr algn="l" marL="600463" indent="-300231" lvl="1">
              <a:lnSpc>
                <a:spcPts val="3893"/>
              </a:lnSpc>
              <a:buFont typeface="Arial"/>
              <a:buChar char="•"/>
            </a:pPr>
            <a:r>
              <a:rPr lang="en-US" sz="2781">
                <a:solidFill>
                  <a:srgbClr val="F6E0F5"/>
                </a:solidFill>
                <a:latin typeface="Garet"/>
                <a:ea typeface="Garet"/>
                <a:cs typeface="Garet"/>
                <a:sym typeface="Garet"/>
              </a:rPr>
              <a:t>Perform exhaustive testing on the Solana testnet to catch any bugs or vulnerabilities.</a:t>
            </a:r>
          </a:p>
          <a:p>
            <a:pPr algn="l" marL="600463" indent="-300231" lvl="1">
              <a:lnSpc>
                <a:spcPts val="3893"/>
              </a:lnSpc>
              <a:spcBef>
                <a:spcPct val="0"/>
              </a:spcBef>
              <a:buFont typeface="Arial"/>
              <a:buChar char="•"/>
            </a:pPr>
            <a:r>
              <a:rPr lang="en-US" sz="2781">
                <a:solidFill>
                  <a:srgbClr val="F6E0F5"/>
                </a:solidFill>
                <a:latin typeface="Garet"/>
                <a:ea typeface="Garet"/>
                <a:cs typeface="Garet"/>
                <a:sym typeface="Garet"/>
              </a:rPr>
              <a:t>Run security audits.</a:t>
            </a:r>
          </a:p>
          <a:p>
            <a:pPr algn="l">
              <a:lnSpc>
                <a:spcPts val="3893"/>
              </a:lnSpc>
              <a:spcBef>
                <a:spcPct val="0"/>
              </a:spcBef>
            </a:pPr>
          </a:p>
        </p:txBody>
      </p:sp>
      <p:grpSp>
        <p:nvGrpSpPr>
          <p:cNvPr name="Group 9" id="9"/>
          <p:cNvGrpSpPr/>
          <p:nvPr/>
        </p:nvGrpSpPr>
        <p:grpSpPr>
          <a:xfrm rot="0">
            <a:off x="2322675" y="2949940"/>
            <a:ext cx="4012721" cy="4636258"/>
            <a:chOff x="0" y="0"/>
            <a:chExt cx="812800" cy="939101"/>
          </a:xfrm>
        </p:grpSpPr>
        <p:sp>
          <p:nvSpPr>
            <p:cNvPr name="Freeform 10" id="10"/>
            <p:cNvSpPr/>
            <p:nvPr/>
          </p:nvSpPr>
          <p:spPr>
            <a:xfrm flipH="false" flipV="false" rot="0">
              <a:off x="0" y="0"/>
              <a:ext cx="812800" cy="939101"/>
            </a:xfrm>
            <a:custGeom>
              <a:avLst/>
              <a:gdLst/>
              <a:ahLst/>
              <a:cxnLst/>
              <a:rect r="r" b="b" t="t" l="l"/>
              <a:pathLst>
                <a:path h="939101" w="812800">
                  <a:moveTo>
                    <a:pt x="0" y="0"/>
                  </a:moveTo>
                  <a:lnTo>
                    <a:pt x="812800" y="0"/>
                  </a:lnTo>
                  <a:lnTo>
                    <a:pt x="812800" y="939101"/>
                  </a:lnTo>
                  <a:lnTo>
                    <a:pt x="0" y="939101"/>
                  </a:lnTo>
                  <a:close/>
                </a:path>
              </a:pathLst>
            </a:custGeom>
            <a:blipFill>
              <a:blip r:embed="rId8"/>
              <a:stretch>
                <a:fillRect l="-36708" t="0" r="-36708" b="0"/>
              </a:stretch>
            </a:blipFill>
          </p:spPr>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2"/>
            <a:stretch>
              <a:fillRect l="-35258" t="-5555" r="-24931" b="-72434"/>
            </a:stretch>
          </a:blipFill>
        </p:spPr>
      </p:sp>
      <p:sp>
        <p:nvSpPr>
          <p:cNvPr name="Freeform 3" id="3"/>
          <p:cNvSpPr/>
          <p:nvPr/>
        </p:nvSpPr>
        <p:spPr>
          <a:xfrm flipH="false" flipV="false" rot="0">
            <a:off x="16015874" y="830098"/>
            <a:ext cx="1628775" cy="1628775"/>
          </a:xfrm>
          <a:custGeom>
            <a:avLst/>
            <a:gdLst/>
            <a:ahLst/>
            <a:cxnLst/>
            <a:rect r="r" b="b" t="t" l="l"/>
            <a:pathLst>
              <a:path h="1628775" w="1628775">
                <a:moveTo>
                  <a:pt x="0" y="0"/>
                </a:moveTo>
                <a:lnTo>
                  <a:pt x="1628775" y="0"/>
                </a:lnTo>
                <a:lnTo>
                  <a:pt x="1628775" y="1628775"/>
                </a:lnTo>
                <a:lnTo>
                  <a:pt x="0" y="1628775"/>
                </a:lnTo>
                <a:lnTo>
                  <a:pt x="0" y="0"/>
                </a:lnTo>
                <a:close/>
              </a:path>
            </a:pathLst>
          </a:custGeom>
          <a:blipFill>
            <a:blip r:embed="rId3"/>
            <a:stretch>
              <a:fillRect l="0" t="0" r="0" b="0"/>
            </a:stretch>
          </a:blipFill>
        </p:spPr>
      </p:sp>
      <p:sp>
        <p:nvSpPr>
          <p:cNvPr name="Freeform 4" id="4"/>
          <p:cNvSpPr/>
          <p:nvPr/>
        </p:nvSpPr>
        <p:spPr>
          <a:xfrm flipH="true" flipV="false" rot="0">
            <a:off x="16552500" y="7306913"/>
            <a:ext cx="555524" cy="558571"/>
          </a:xfrm>
          <a:custGeom>
            <a:avLst/>
            <a:gdLst/>
            <a:ahLst/>
            <a:cxnLst/>
            <a:rect r="r" b="b" t="t" l="l"/>
            <a:pathLst>
              <a:path h="558571" w="555524">
                <a:moveTo>
                  <a:pt x="555524" y="0"/>
                </a:moveTo>
                <a:lnTo>
                  <a:pt x="0" y="0"/>
                </a:lnTo>
                <a:lnTo>
                  <a:pt x="0" y="558571"/>
                </a:lnTo>
                <a:lnTo>
                  <a:pt x="555524" y="558571"/>
                </a:lnTo>
                <a:lnTo>
                  <a:pt x="555524"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true" flipV="false" rot="0">
            <a:off x="17105700" y="7306913"/>
            <a:ext cx="555524" cy="558571"/>
          </a:xfrm>
          <a:custGeom>
            <a:avLst/>
            <a:gdLst/>
            <a:ahLst/>
            <a:cxnLst/>
            <a:rect r="r" b="b" t="t" l="l"/>
            <a:pathLst>
              <a:path h="558571" w="555524">
                <a:moveTo>
                  <a:pt x="555523" y="0"/>
                </a:moveTo>
                <a:lnTo>
                  <a:pt x="0" y="0"/>
                </a:lnTo>
                <a:lnTo>
                  <a:pt x="0" y="558571"/>
                </a:lnTo>
                <a:lnTo>
                  <a:pt x="555523" y="558571"/>
                </a:lnTo>
                <a:lnTo>
                  <a:pt x="555523"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6" id="6"/>
          <p:cNvGrpSpPr>
            <a:grpSpLocks noChangeAspect="true"/>
          </p:cNvGrpSpPr>
          <p:nvPr/>
        </p:nvGrpSpPr>
        <p:grpSpPr>
          <a:xfrm rot="0">
            <a:off x="529866" y="4329449"/>
            <a:ext cx="3796189" cy="3796189"/>
            <a:chOff x="0" y="0"/>
            <a:chExt cx="14840029" cy="14840029"/>
          </a:xfrm>
        </p:grpSpPr>
        <p:sp>
          <p:nvSpPr>
            <p:cNvPr name="Freeform 7" id="7"/>
            <p:cNvSpPr/>
            <p:nvPr/>
          </p:nvSpPr>
          <p:spPr>
            <a:xfrm flipH="false" flipV="false" rot="0">
              <a:off x="-366471" y="-11891"/>
              <a:ext cx="15572971" cy="14863810"/>
            </a:xfrm>
            <a:custGeom>
              <a:avLst/>
              <a:gdLst/>
              <a:ahLst/>
              <a:cxnLst/>
              <a:rect r="r" b="b" t="t" l="l"/>
              <a:pathLst>
                <a:path h="14863810" w="15572971">
                  <a:moveTo>
                    <a:pt x="7786486" y="11891"/>
                  </a:moveTo>
                  <a:cubicBezTo>
                    <a:pt x="5127664" y="0"/>
                    <a:pt x="2665709" y="1411641"/>
                    <a:pt x="1332855" y="3712286"/>
                  </a:cubicBezTo>
                  <a:cubicBezTo>
                    <a:pt x="0" y="6012931"/>
                    <a:pt x="0" y="8850880"/>
                    <a:pt x="1332855" y="11151525"/>
                  </a:cubicBezTo>
                  <a:cubicBezTo>
                    <a:pt x="2665709" y="13452170"/>
                    <a:pt x="5127664" y="14863811"/>
                    <a:pt x="7786486" y="14851920"/>
                  </a:cubicBezTo>
                  <a:cubicBezTo>
                    <a:pt x="10445306" y="14863811"/>
                    <a:pt x="12907262" y="13452170"/>
                    <a:pt x="14240117" y="11151525"/>
                  </a:cubicBezTo>
                  <a:cubicBezTo>
                    <a:pt x="15572971" y="8850880"/>
                    <a:pt x="15572971" y="6012931"/>
                    <a:pt x="14240117" y="3712286"/>
                  </a:cubicBezTo>
                  <a:cubicBezTo>
                    <a:pt x="12907262" y="1411641"/>
                    <a:pt x="10445306" y="0"/>
                    <a:pt x="7786486" y="11891"/>
                  </a:cubicBezTo>
                  <a:close/>
                </a:path>
              </a:pathLst>
            </a:custGeom>
            <a:gradFill rotWithShape="true">
              <a:gsLst>
                <a:gs pos="0">
                  <a:srgbClr val="92A6DD">
                    <a:alpha val="100000"/>
                  </a:srgbClr>
                </a:gs>
                <a:gs pos="100000">
                  <a:srgbClr val="DF96DA">
                    <a:alpha val="100000"/>
                  </a:srgbClr>
                </a:gs>
              </a:gsLst>
              <a:lin ang="0"/>
            </a:gradFill>
          </p:spPr>
        </p:sp>
        <p:sp>
          <p:nvSpPr>
            <p:cNvPr name="Freeform 8" id="8"/>
            <p:cNvSpPr/>
            <p:nvPr/>
          </p:nvSpPr>
          <p:spPr>
            <a:xfrm flipH="false" flipV="false" rot="0">
              <a:off x="-156193" y="188812"/>
              <a:ext cx="15152415" cy="14462405"/>
            </a:xfrm>
            <a:custGeom>
              <a:avLst/>
              <a:gdLst/>
              <a:ahLst/>
              <a:cxnLst/>
              <a:rect r="r" b="b" t="t" l="l"/>
              <a:pathLst>
                <a:path h="14462405" w="15152415">
                  <a:moveTo>
                    <a:pt x="7576208" y="11570"/>
                  </a:moveTo>
                  <a:cubicBezTo>
                    <a:pt x="4989189" y="0"/>
                    <a:pt x="2593721" y="1373519"/>
                    <a:pt x="1296860" y="3612034"/>
                  </a:cubicBezTo>
                  <a:cubicBezTo>
                    <a:pt x="0" y="5850548"/>
                    <a:pt x="0" y="8611857"/>
                    <a:pt x="1296860" y="10850372"/>
                  </a:cubicBezTo>
                  <a:cubicBezTo>
                    <a:pt x="2593721" y="13088886"/>
                    <a:pt x="4989189" y="14462405"/>
                    <a:pt x="7576208" y="14450835"/>
                  </a:cubicBezTo>
                  <a:cubicBezTo>
                    <a:pt x="10163226" y="14462405"/>
                    <a:pt x="12558694" y="13088886"/>
                    <a:pt x="13855555" y="10850372"/>
                  </a:cubicBezTo>
                  <a:cubicBezTo>
                    <a:pt x="15152416" y="8611857"/>
                    <a:pt x="15152416" y="5850548"/>
                    <a:pt x="13855555" y="3612034"/>
                  </a:cubicBezTo>
                  <a:cubicBezTo>
                    <a:pt x="12558694" y="1373519"/>
                    <a:pt x="10163226" y="0"/>
                    <a:pt x="7576208" y="11570"/>
                  </a:cubicBezTo>
                  <a:close/>
                </a:path>
              </a:pathLst>
            </a:custGeom>
            <a:solidFill>
              <a:srgbClr val="FFFFFF"/>
            </a:solidFill>
          </p:spPr>
        </p:sp>
        <p:sp>
          <p:nvSpPr>
            <p:cNvPr name="Freeform 9" id="9"/>
            <p:cNvSpPr/>
            <p:nvPr/>
          </p:nvSpPr>
          <p:spPr>
            <a:xfrm flipH="false" flipV="false" rot="0">
              <a:off x="223301" y="551024"/>
              <a:ext cx="14393427" cy="13737979"/>
            </a:xfrm>
            <a:custGeom>
              <a:avLst/>
              <a:gdLst/>
              <a:ahLst/>
              <a:cxnLst/>
              <a:rect r="r" b="b" t="t" l="l"/>
              <a:pathLst>
                <a:path h="13737979" w="14393427">
                  <a:moveTo>
                    <a:pt x="7196714" y="10990"/>
                  </a:moveTo>
                  <a:cubicBezTo>
                    <a:pt x="4739280" y="0"/>
                    <a:pt x="2463801" y="1304719"/>
                    <a:pt x="1231900" y="3431106"/>
                  </a:cubicBezTo>
                  <a:cubicBezTo>
                    <a:pt x="0" y="5557493"/>
                    <a:pt x="0" y="8180487"/>
                    <a:pt x="1231900" y="10306874"/>
                  </a:cubicBezTo>
                  <a:cubicBezTo>
                    <a:pt x="2463801" y="12433261"/>
                    <a:pt x="4739280" y="13737980"/>
                    <a:pt x="7196714" y="13726990"/>
                  </a:cubicBezTo>
                  <a:cubicBezTo>
                    <a:pt x="9654147" y="13737980"/>
                    <a:pt x="11929626" y="12433261"/>
                    <a:pt x="13161527" y="10306874"/>
                  </a:cubicBezTo>
                  <a:cubicBezTo>
                    <a:pt x="14393427" y="8180487"/>
                    <a:pt x="14393427" y="5557493"/>
                    <a:pt x="13161527" y="3431106"/>
                  </a:cubicBezTo>
                  <a:cubicBezTo>
                    <a:pt x="11929626" y="1304719"/>
                    <a:pt x="9654147" y="0"/>
                    <a:pt x="7196714" y="10990"/>
                  </a:cubicBezTo>
                  <a:close/>
                </a:path>
              </a:pathLst>
            </a:custGeom>
            <a:blipFill>
              <a:blip r:embed="rId6"/>
              <a:stretch>
                <a:fillRect l="-38492" t="0" r="-38492" b="0"/>
              </a:stretch>
            </a:blipFill>
          </p:spPr>
        </p:sp>
      </p:grpSp>
      <p:grpSp>
        <p:nvGrpSpPr>
          <p:cNvPr name="Group 10" id="10"/>
          <p:cNvGrpSpPr>
            <a:grpSpLocks noChangeAspect="true"/>
          </p:cNvGrpSpPr>
          <p:nvPr/>
        </p:nvGrpSpPr>
        <p:grpSpPr>
          <a:xfrm rot="0">
            <a:off x="12756311" y="560778"/>
            <a:ext cx="3796189" cy="3796189"/>
            <a:chOff x="0" y="0"/>
            <a:chExt cx="14840029" cy="14840029"/>
          </a:xfrm>
        </p:grpSpPr>
        <p:sp>
          <p:nvSpPr>
            <p:cNvPr name="Freeform 11" id="11"/>
            <p:cNvSpPr/>
            <p:nvPr/>
          </p:nvSpPr>
          <p:spPr>
            <a:xfrm flipH="false" flipV="false" rot="0">
              <a:off x="-366471" y="-11891"/>
              <a:ext cx="15572971" cy="14863810"/>
            </a:xfrm>
            <a:custGeom>
              <a:avLst/>
              <a:gdLst/>
              <a:ahLst/>
              <a:cxnLst/>
              <a:rect r="r" b="b" t="t" l="l"/>
              <a:pathLst>
                <a:path h="14863810" w="15572971">
                  <a:moveTo>
                    <a:pt x="7786486" y="11891"/>
                  </a:moveTo>
                  <a:cubicBezTo>
                    <a:pt x="5127664" y="0"/>
                    <a:pt x="2665709" y="1411641"/>
                    <a:pt x="1332855" y="3712286"/>
                  </a:cubicBezTo>
                  <a:cubicBezTo>
                    <a:pt x="0" y="6012931"/>
                    <a:pt x="0" y="8850880"/>
                    <a:pt x="1332855" y="11151525"/>
                  </a:cubicBezTo>
                  <a:cubicBezTo>
                    <a:pt x="2665709" y="13452170"/>
                    <a:pt x="5127664" y="14863811"/>
                    <a:pt x="7786486" y="14851920"/>
                  </a:cubicBezTo>
                  <a:cubicBezTo>
                    <a:pt x="10445306" y="14863811"/>
                    <a:pt x="12907262" y="13452170"/>
                    <a:pt x="14240117" y="11151525"/>
                  </a:cubicBezTo>
                  <a:cubicBezTo>
                    <a:pt x="15572971" y="8850880"/>
                    <a:pt x="15572971" y="6012931"/>
                    <a:pt x="14240117" y="3712286"/>
                  </a:cubicBezTo>
                  <a:cubicBezTo>
                    <a:pt x="12907262" y="1411641"/>
                    <a:pt x="10445306" y="0"/>
                    <a:pt x="7786486" y="11891"/>
                  </a:cubicBezTo>
                  <a:close/>
                </a:path>
              </a:pathLst>
            </a:custGeom>
            <a:gradFill rotWithShape="true">
              <a:gsLst>
                <a:gs pos="0">
                  <a:srgbClr val="92A6DD">
                    <a:alpha val="100000"/>
                  </a:srgbClr>
                </a:gs>
                <a:gs pos="100000">
                  <a:srgbClr val="DF96DA">
                    <a:alpha val="100000"/>
                  </a:srgbClr>
                </a:gs>
              </a:gsLst>
              <a:lin ang="0"/>
            </a:gradFill>
          </p:spPr>
        </p:sp>
        <p:sp>
          <p:nvSpPr>
            <p:cNvPr name="Freeform 12" id="12"/>
            <p:cNvSpPr/>
            <p:nvPr/>
          </p:nvSpPr>
          <p:spPr>
            <a:xfrm flipH="false" flipV="false" rot="0">
              <a:off x="-156193" y="188812"/>
              <a:ext cx="15152415" cy="14462405"/>
            </a:xfrm>
            <a:custGeom>
              <a:avLst/>
              <a:gdLst/>
              <a:ahLst/>
              <a:cxnLst/>
              <a:rect r="r" b="b" t="t" l="l"/>
              <a:pathLst>
                <a:path h="14462405" w="15152415">
                  <a:moveTo>
                    <a:pt x="7576208" y="11570"/>
                  </a:moveTo>
                  <a:cubicBezTo>
                    <a:pt x="4989189" y="0"/>
                    <a:pt x="2593721" y="1373519"/>
                    <a:pt x="1296860" y="3612034"/>
                  </a:cubicBezTo>
                  <a:cubicBezTo>
                    <a:pt x="0" y="5850548"/>
                    <a:pt x="0" y="8611857"/>
                    <a:pt x="1296860" y="10850372"/>
                  </a:cubicBezTo>
                  <a:cubicBezTo>
                    <a:pt x="2593721" y="13088886"/>
                    <a:pt x="4989189" y="14462405"/>
                    <a:pt x="7576208" y="14450835"/>
                  </a:cubicBezTo>
                  <a:cubicBezTo>
                    <a:pt x="10163226" y="14462405"/>
                    <a:pt x="12558694" y="13088886"/>
                    <a:pt x="13855555" y="10850372"/>
                  </a:cubicBezTo>
                  <a:cubicBezTo>
                    <a:pt x="15152416" y="8611857"/>
                    <a:pt x="15152416" y="5850548"/>
                    <a:pt x="13855555" y="3612034"/>
                  </a:cubicBezTo>
                  <a:cubicBezTo>
                    <a:pt x="12558694" y="1373519"/>
                    <a:pt x="10163226" y="0"/>
                    <a:pt x="7576208" y="11570"/>
                  </a:cubicBezTo>
                  <a:close/>
                </a:path>
              </a:pathLst>
            </a:custGeom>
            <a:solidFill>
              <a:srgbClr val="FFFFFF"/>
            </a:solidFill>
          </p:spPr>
        </p:sp>
        <p:sp>
          <p:nvSpPr>
            <p:cNvPr name="Freeform 13" id="13"/>
            <p:cNvSpPr/>
            <p:nvPr/>
          </p:nvSpPr>
          <p:spPr>
            <a:xfrm flipH="false" flipV="false" rot="0">
              <a:off x="223301" y="551024"/>
              <a:ext cx="14393427" cy="13737979"/>
            </a:xfrm>
            <a:custGeom>
              <a:avLst/>
              <a:gdLst/>
              <a:ahLst/>
              <a:cxnLst/>
              <a:rect r="r" b="b" t="t" l="l"/>
              <a:pathLst>
                <a:path h="13737979" w="14393427">
                  <a:moveTo>
                    <a:pt x="7196714" y="10990"/>
                  </a:moveTo>
                  <a:cubicBezTo>
                    <a:pt x="4739280" y="0"/>
                    <a:pt x="2463801" y="1304719"/>
                    <a:pt x="1231900" y="3431106"/>
                  </a:cubicBezTo>
                  <a:cubicBezTo>
                    <a:pt x="0" y="5557493"/>
                    <a:pt x="0" y="8180487"/>
                    <a:pt x="1231900" y="10306874"/>
                  </a:cubicBezTo>
                  <a:cubicBezTo>
                    <a:pt x="2463801" y="12433261"/>
                    <a:pt x="4739280" y="13737980"/>
                    <a:pt x="7196714" y="13726990"/>
                  </a:cubicBezTo>
                  <a:cubicBezTo>
                    <a:pt x="9654147" y="13737980"/>
                    <a:pt x="11929626" y="12433261"/>
                    <a:pt x="13161527" y="10306874"/>
                  </a:cubicBezTo>
                  <a:cubicBezTo>
                    <a:pt x="14393427" y="8180487"/>
                    <a:pt x="14393427" y="5557493"/>
                    <a:pt x="13161527" y="3431106"/>
                  </a:cubicBezTo>
                  <a:cubicBezTo>
                    <a:pt x="11929626" y="1304719"/>
                    <a:pt x="9654147" y="0"/>
                    <a:pt x="7196714" y="10990"/>
                  </a:cubicBezTo>
                  <a:close/>
                </a:path>
              </a:pathLst>
            </a:custGeom>
            <a:blipFill>
              <a:blip r:embed="rId7"/>
              <a:stretch>
                <a:fillRect l="-24665" t="0" r="-24665" b="0"/>
              </a:stretch>
            </a:blipFill>
          </p:spPr>
        </p:sp>
      </p:grpSp>
      <p:grpSp>
        <p:nvGrpSpPr>
          <p:cNvPr name="Group 14" id="14"/>
          <p:cNvGrpSpPr/>
          <p:nvPr/>
        </p:nvGrpSpPr>
        <p:grpSpPr>
          <a:xfrm rot="0">
            <a:off x="4026017" y="3629007"/>
            <a:ext cx="300038" cy="300038"/>
            <a:chOff x="0" y="0"/>
            <a:chExt cx="79022" cy="79022"/>
          </a:xfrm>
        </p:grpSpPr>
        <p:sp>
          <p:nvSpPr>
            <p:cNvPr name="Freeform 15" id="15"/>
            <p:cNvSpPr/>
            <p:nvPr/>
          </p:nvSpPr>
          <p:spPr>
            <a:xfrm flipH="false" flipV="false" rot="0">
              <a:off x="0" y="0"/>
              <a:ext cx="79022" cy="79022"/>
            </a:xfrm>
            <a:custGeom>
              <a:avLst/>
              <a:gdLst/>
              <a:ahLst/>
              <a:cxnLst/>
              <a:rect r="r" b="b" t="t" l="l"/>
              <a:pathLst>
                <a:path h="79022" w="79022">
                  <a:moveTo>
                    <a:pt x="0" y="0"/>
                  </a:moveTo>
                  <a:lnTo>
                    <a:pt x="79022" y="0"/>
                  </a:lnTo>
                  <a:lnTo>
                    <a:pt x="79022" y="79022"/>
                  </a:lnTo>
                  <a:lnTo>
                    <a:pt x="0" y="79022"/>
                  </a:lnTo>
                  <a:close/>
                </a:path>
              </a:pathLst>
            </a:custGeom>
            <a:gradFill rotWithShape="true">
              <a:gsLst>
                <a:gs pos="0">
                  <a:srgbClr val="92A6DD">
                    <a:alpha val="100000"/>
                  </a:srgbClr>
                </a:gs>
                <a:gs pos="100000">
                  <a:srgbClr val="DF96DA">
                    <a:alpha val="100000"/>
                  </a:srgbClr>
                </a:gs>
              </a:gsLst>
              <a:lin ang="0"/>
            </a:gradFill>
          </p:spPr>
        </p:sp>
        <p:sp>
          <p:nvSpPr>
            <p:cNvPr name="TextBox 16" id="16"/>
            <p:cNvSpPr txBox="true"/>
            <p:nvPr/>
          </p:nvSpPr>
          <p:spPr>
            <a:xfrm>
              <a:off x="0" y="47625"/>
              <a:ext cx="79022" cy="31397"/>
            </a:xfrm>
            <a:prstGeom prst="rect">
              <a:avLst/>
            </a:prstGeom>
          </p:spPr>
          <p:txBody>
            <a:bodyPr anchor="ctr" rtlCol="false" tIns="50800" lIns="50800" bIns="50800" rIns="50800"/>
            <a:lstStyle/>
            <a:p>
              <a:pPr algn="ctr">
                <a:lnSpc>
                  <a:spcPts val="2425"/>
                </a:lnSpc>
              </a:pPr>
            </a:p>
          </p:txBody>
        </p:sp>
      </p:grpSp>
      <p:sp>
        <p:nvSpPr>
          <p:cNvPr name="TextBox 17" id="17"/>
          <p:cNvSpPr txBox="true"/>
          <p:nvPr/>
        </p:nvSpPr>
        <p:spPr>
          <a:xfrm rot="0">
            <a:off x="1456081" y="886930"/>
            <a:ext cx="14061400" cy="1429385"/>
          </a:xfrm>
          <a:prstGeom prst="rect">
            <a:avLst/>
          </a:prstGeom>
        </p:spPr>
        <p:txBody>
          <a:bodyPr anchor="t" rtlCol="false" tIns="0" lIns="0" bIns="0" rIns="0">
            <a:spAutoFit/>
          </a:bodyPr>
          <a:lstStyle/>
          <a:p>
            <a:pPr algn="l">
              <a:lnSpc>
                <a:spcPts val="5740"/>
              </a:lnSpc>
            </a:pPr>
            <a:r>
              <a:rPr lang="en-US" sz="4100" b="true">
                <a:solidFill>
                  <a:srgbClr val="A280EC"/>
                </a:solidFill>
                <a:latin typeface="Garet Bold"/>
                <a:ea typeface="Garet Bold"/>
                <a:cs typeface="Garet Bold"/>
                <a:sym typeface="Garet Bold"/>
              </a:rPr>
              <a:t>Step 7: Deploy to Mainnet :</a:t>
            </a:r>
          </a:p>
          <a:p>
            <a:pPr algn="l">
              <a:lnSpc>
                <a:spcPts val="5740"/>
              </a:lnSpc>
              <a:spcBef>
                <a:spcPct val="0"/>
              </a:spcBef>
            </a:pPr>
          </a:p>
        </p:txBody>
      </p:sp>
      <p:sp>
        <p:nvSpPr>
          <p:cNvPr name="TextBox 18" id="18"/>
          <p:cNvSpPr txBox="true"/>
          <p:nvPr/>
        </p:nvSpPr>
        <p:spPr>
          <a:xfrm rot="0">
            <a:off x="4548893" y="3459697"/>
            <a:ext cx="13571247" cy="2789241"/>
          </a:xfrm>
          <a:prstGeom prst="rect">
            <a:avLst/>
          </a:prstGeom>
        </p:spPr>
        <p:txBody>
          <a:bodyPr anchor="t" rtlCol="false" tIns="0" lIns="0" bIns="0" rIns="0">
            <a:spAutoFit/>
          </a:bodyPr>
          <a:lstStyle/>
          <a:p>
            <a:pPr algn="l">
              <a:lnSpc>
                <a:spcPts val="4429"/>
              </a:lnSpc>
              <a:spcBef>
                <a:spcPct val="0"/>
              </a:spcBef>
            </a:pPr>
            <a:r>
              <a:rPr lang="en-US" sz="3164">
                <a:solidFill>
                  <a:srgbClr val="FFFFFF"/>
                </a:solidFill>
                <a:latin typeface="Garet"/>
                <a:ea typeface="Garet"/>
                <a:cs typeface="Garet"/>
                <a:sym typeface="Garet"/>
              </a:rPr>
              <a:t>To deploy:</a:t>
            </a:r>
          </a:p>
          <a:p>
            <a:pPr algn="l" marL="683165" indent="-341582" lvl="1">
              <a:lnSpc>
                <a:spcPts val="4429"/>
              </a:lnSpc>
              <a:buFont typeface="Arial"/>
              <a:buChar char="•"/>
            </a:pPr>
            <a:r>
              <a:rPr lang="en-US" sz="3164">
                <a:solidFill>
                  <a:srgbClr val="FFFFFF"/>
                </a:solidFill>
                <a:latin typeface="Garet"/>
                <a:ea typeface="Garet"/>
                <a:cs typeface="Garet"/>
                <a:sym typeface="Garet"/>
              </a:rPr>
              <a:t>Top up your wallet with SOL</a:t>
            </a:r>
          </a:p>
          <a:p>
            <a:pPr algn="l" marL="683165" indent="-341582" lvl="1">
              <a:lnSpc>
                <a:spcPts val="4429"/>
              </a:lnSpc>
              <a:buFont typeface="Arial"/>
              <a:buChar char="•"/>
            </a:pPr>
            <a:r>
              <a:rPr lang="en-US" sz="3164">
                <a:solidFill>
                  <a:srgbClr val="FFFFFF"/>
                </a:solidFill>
                <a:latin typeface="Garet"/>
                <a:ea typeface="Garet"/>
                <a:cs typeface="Garet"/>
                <a:sym typeface="Garet"/>
              </a:rPr>
              <a:t>Develop and deploy smart contracts </a:t>
            </a:r>
          </a:p>
          <a:p>
            <a:pPr algn="l" marL="683165" indent="-341582" lvl="1">
              <a:lnSpc>
                <a:spcPts val="4429"/>
              </a:lnSpc>
              <a:buFont typeface="Arial"/>
              <a:buChar char="•"/>
            </a:pPr>
            <a:r>
              <a:rPr lang="en-US" sz="3164">
                <a:solidFill>
                  <a:srgbClr val="FFFFFF"/>
                </a:solidFill>
                <a:latin typeface="Garet"/>
                <a:ea typeface="Garet"/>
                <a:cs typeface="Garet"/>
                <a:sym typeface="Garet"/>
              </a:rPr>
              <a:t>Connect frontend to mainnet RPC endpoint</a:t>
            </a:r>
          </a:p>
          <a:p>
            <a:pPr algn="l" marL="683165" indent="-341582" lvl="1">
              <a:lnSpc>
                <a:spcPts val="4429"/>
              </a:lnSpc>
              <a:buFont typeface="Arial"/>
              <a:buChar char="•"/>
            </a:pPr>
            <a:r>
              <a:rPr lang="en-US" sz="3164">
                <a:solidFill>
                  <a:srgbClr val="FFFFFF"/>
                </a:solidFill>
                <a:latin typeface="Garet"/>
                <a:ea typeface="Garet"/>
                <a:cs typeface="Garet"/>
                <a:sym typeface="Garet"/>
              </a:rPr>
              <a:t>Launch with initial token liquidity and check on Solana Explorer</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35258" t="-5555" r="-24931" b="-72434"/>
            </a:stretch>
          </a:blipFill>
        </p:spPr>
      </p:sp>
      <p:sp>
        <p:nvSpPr>
          <p:cNvPr name="Freeform 3" id="3"/>
          <p:cNvSpPr/>
          <p:nvPr/>
        </p:nvSpPr>
        <p:spPr>
          <a:xfrm flipH="false" flipV="false" rot="0">
            <a:off x="16015874" y="830098"/>
            <a:ext cx="1628775" cy="1628775"/>
          </a:xfrm>
          <a:custGeom>
            <a:avLst/>
            <a:gdLst/>
            <a:ahLst/>
            <a:cxnLst/>
            <a:rect r="r" b="b" t="t" l="l"/>
            <a:pathLst>
              <a:path h="1628775" w="1628775">
                <a:moveTo>
                  <a:pt x="0" y="0"/>
                </a:moveTo>
                <a:lnTo>
                  <a:pt x="1628775" y="0"/>
                </a:lnTo>
                <a:lnTo>
                  <a:pt x="1628775" y="1628775"/>
                </a:lnTo>
                <a:lnTo>
                  <a:pt x="0" y="1628775"/>
                </a:lnTo>
                <a:lnTo>
                  <a:pt x="0" y="0"/>
                </a:lnTo>
                <a:close/>
              </a:path>
            </a:pathLst>
          </a:custGeom>
          <a:blipFill>
            <a:blip r:embed="rId3"/>
            <a:stretch>
              <a:fillRect l="0" t="0" r="0" b="0"/>
            </a:stretch>
          </a:blipFill>
        </p:spPr>
      </p:sp>
      <p:sp>
        <p:nvSpPr>
          <p:cNvPr name="Freeform 4" id="4"/>
          <p:cNvSpPr/>
          <p:nvPr/>
        </p:nvSpPr>
        <p:spPr>
          <a:xfrm flipH="false" flipV="false" rot="0">
            <a:off x="12096105" y="5320789"/>
            <a:ext cx="4734156" cy="3535291"/>
          </a:xfrm>
          <a:custGeom>
            <a:avLst/>
            <a:gdLst/>
            <a:ahLst/>
            <a:cxnLst/>
            <a:rect r="r" b="b" t="t" l="l"/>
            <a:pathLst>
              <a:path h="3535291" w="4734156">
                <a:moveTo>
                  <a:pt x="0" y="0"/>
                </a:moveTo>
                <a:lnTo>
                  <a:pt x="4734157" y="0"/>
                </a:lnTo>
                <a:lnTo>
                  <a:pt x="4734157" y="3535291"/>
                </a:lnTo>
                <a:lnTo>
                  <a:pt x="0" y="353529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5" id="5"/>
          <p:cNvSpPr txBox="true"/>
          <p:nvPr/>
        </p:nvSpPr>
        <p:spPr>
          <a:xfrm rot="0">
            <a:off x="1510628" y="942975"/>
            <a:ext cx="10972394" cy="705485"/>
          </a:xfrm>
          <a:prstGeom prst="rect">
            <a:avLst/>
          </a:prstGeom>
        </p:spPr>
        <p:txBody>
          <a:bodyPr anchor="t" rtlCol="false" tIns="0" lIns="0" bIns="0" rIns="0">
            <a:spAutoFit/>
          </a:bodyPr>
          <a:lstStyle/>
          <a:p>
            <a:pPr algn="l">
              <a:lnSpc>
                <a:spcPts val="5740"/>
              </a:lnSpc>
              <a:spcBef>
                <a:spcPct val="0"/>
              </a:spcBef>
            </a:pPr>
            <a:r>
              <a:rPr lang="en-US" sz="4100" b="true">
                <a:solidFill>
                  <a:srgbClr val="A280EC"/>
                </a:solidFill>
                <a:latin typeface="Garet Bold"/>
                <a:ea typeface="Garet Bold"/>
                <a:cs typeface="Garet Bold"/>
                <a:sym typeface="Garet Bold"/>
              </a:rPr>
              <a:t>Step 8: Monitor, Scale, and Secure :</a:t>
            </a:r>
          </a:p>
        </p:txBody>
      </p:sp>
      <p:sp>
        <p:nvSpPr>
          <p:cNvPr name="TextBox 6" id="6"/>
          <p:cNvSpPr txBox="true"/>
          <p:nvPr/>
        </p:nvSpPr>
        <p:spPr>
          <a:xfrm rot="0">
            <a:off x="1510628" y="2598985"/>
            <a:ext cx="14053664" cy="3324392"/>
          </a:xfrm>
          <a:prstGeom prst="rect">
            <a:avLst/>
          </a:prstGeom>
        </p:spPr>
        <p:txBody>
          <a:bodyPr anchor="t" rtlCol="false" tIns="0" lIns="0" bIns="0" rIns="0">
            <a:spAutoFit/>
          </a:bodyPr>
          <a:lstStyle/>
          <a:p>
            <a:pPr algn="l" marL="680237" indent="-340118" lvl="1">
              <a:lnSpc>
                <a:spcPts val="4410"/>
              </a:lnSpc>
              <a:buFont typeface="Arial"/>
              <a:buChar char="•"/>
            </a:pPr>
            <a:r>
              <a:rPr lang="en-US" sz="3150">
                <a:solidFill>
                  <a:srgbClr val="FFFFFF"/>
                </a:solidFill>
                <a:latin typeface="Garet"/>
                <a:ea typeface="Garet"/>
                <a:cs typeface="Garet"/>
                <a:sym typeface="Garet"/>
              </a:rPr>
              <a:t>Keep monitoring the performance of your DEX and resolve any issues that come up.</a:t>
            </a:r>
          </a:p>
          <a:p>
            <a:pPr algn="l" marL="680237" indent="-340118" lvl="1">
              <a:lnSpc>
                <a:spcPts val="4410"/>
              </a:lnSpc>
              <a:buFont typeface="Arial"/>
              <a:buChar char="•"/>
            </a:pPr>
            <a:r>
              <a:rPr lang="en-US" sz="3150">
                <a:solidFill>
                  <a:srgbClr val="FFFFFF"/>
                </a:solidFill>
                <a:latin typeface="Garet"/>
                <a:ea typeface="Garet"/>
                <a:cs typeface="Garet"/>
                <a:sym typeface="Garet"/>
              </a:rPr>
              <a:t>Execute scalability controls to manage growing transaction volumes.</a:t>
            </a:r>
          </a:p>
          <a:p>
            <a:pPr algn="l" marL="680237" indent="-340118" lvl="1">
              <a:lnSpc>
                <a:spcPts val="4410"/>
              </a:lnSpc>
              <a:buFont typeface="Arial"/>
              <a:buChar char="•"/>
            </a:pPr>
            <a:r>
              <a:rPr lang="en-US" sz="3150">
                <a:solidFill>
                  <a:srgbClr val="FFFFFF"/>
                </a:solidFill>
                <a:latin typeface="Garet"/>
                <a:ea typeface="Garet"/>
                <a:cs typeface="Garet"/>
                <a:sym typeface="Garet"/>
              </a:rPr>
              <a:t>Prioritize security by auditing on a regular basis and using best practices.</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2"/>
            <a:stretch>
              <a:fillRect l="-35258" t="-5555" r="-24931" b="-72434"/>
            </a:stretch>
          </a:blipFill>
        </p:spPr>
      </p:sp>
      <p:sp>
        <p:nvSpPr>
          <p:cNvPr name="Freeform 3" id="3"/>
          <p:cNvSpPr/>
          <p:nvPr/>
        </p:nvSpPr>
        <p:spPr>
          <a:xfrm flipH="false" flipV="false" rot="0">
            <a:off x="16015874" y="830098"/>
            <a:ext cx="1628775" cy="1628775"/>
          </a:xfrm>
          <a:custGeom>
            <a:avLst/>
            <a:gdLst/>
            <a:ahLst/>
            <a:cxnLst/>
            <a:rect r="r" b="b" t="t" l="l"/>
            <a:pathLst>
              <a:path h="1628775" w="1628775">
                <a:moveTo>
                  <a:pt x="0" y="0"/>
                </a:moveTo>
                <a:lnTo>
                  <a:pt x="1628775" y="0"/>
                </a:lnTo>
                <a:lnTo>
                  <a:pt x="1628775" y="1628775"/>
                </a:lnTo>
                <a:lnTo>
                  <a:pt x="0" y="1628775"/>
                </a:lnTo>
                <a:lnTo>
                  <a:pt x="0" y="0"/>
                </a:lnTo>
                <a:close/>
              </a:path>
            </a:pathLst>
          </a:custGeom>
          <a:blipFill>
            <a:blip r:embed="rId3"/>
            <a:stretch>
              <a:fillRect l="0" t="0" r="0" b="0"/>
            </a:stretch>
          </a:blipFill>
        </p:spPr>
      </p:sp>
      <p:sp>
        <p:nvSpPr>
          <p:cNvPr name="TextBox 4" id="4"/>
          <p:cNvSpPr txBox="true"/>
          <p:nvPr/>
        </p:nvSpPr>
        <p:spPr>
          <a:xfrm rot="0">
            <a:off x="602290" y="715798"/>
            <a:ext cx="14810996" cy="1998048"/>
          </a:xfrm>
          <a:prstGeom prst="rect">
            <a:avLst/>
          </a:prstGeom>
        </p:spPr>
        <p:txBody>
          <a:bodyPr anchor="t" rtlCol="false" tIns="0" lIns="0" bIns="0" rIns="0">
            <a:spAutoFit/>
          </a:bodyPr>
          <a:lstStyle/>
          <a:p>
            <a:pPr algn="l">
              <a:lnSpc>
                <a:spcPts val="8030"/>
              </a:lnSpc>
            </a:pPr>
            <a:r>
              <a:rPr lang="en-US" sz="5736" b="true">
                <a:solidFill>
                  <a:srgbClr val="A280EC"/>
                </a:solidFill>
                <a:latin typeface="Garet Bold"/>
                <a:ea typeface="Garet Bold"/>
                <a:cs typeface="Garet Bold"/>
                <a:sym typeface="Garet Bold"/>
              </a:rPr>
              <a:t>Features of Raydium Clone</a:t>
            </a:r>
          </a:p>
          <a:p>
            <a:pPr algn="l">
              <a:lnSpc>
                <a:spcPts val="8030"/>
              </a:lnSpc>
              <a:spcBef>
                <a:spcPct val="0"/>
              </a:spcBef>
            </a:pPr>
          </a:p>
        </p:txBody>
      </p:sp>
      <p:sp>
        <p:nvSpPr>
          <p:cNvPr name="Freeform 5" id="5"/>
          <p:cNvSpPr/>
          <p:nvPr/>
        </p:nvSpPr>
        <p:spPr>
          <a:xfrm flipH="false" flipV="false" rot="0">
            <a:off x="11612502" y="1456474"/>
            <a:ext cx="3246603" cy="3246603"/>
          </a:xfrm>
          <a:custGeom>
            <a:avLst/>
            <a:gdLst/>
            <a:ahLst/>
            <a:cxnLst/>
            <a:rect r="r" b="b" t="t" l="l"/>
            <a:pathLst>
              <a:path h="3246603" w="3246603">
                <a:moveTo>
                  <a:pt x="0" y="0"/>
                </a:moveTo>
                <a:lnTo>
                  <a:pt x="3246603" y="0"/>
                </a:lnTo>
                <a:lnTo>
                  <a:pt x="3246603" y="3246602"/>
                </a:lnTo>
                <a:lnTo>
                  <a:pt x="0" y="324660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6" id="6"/>
          <p:cNvGrpSpPr/>
          <p:nvPr/>
        </p:nvGrpSpPr>
        <p:grpSpPr>
          <a:xfrm rot="0">
            <a:off x="12049013" y="1924868"/>
            <a:ext cx="2575779" cy="2309814"/>
            <a:chOff x="0" y="0"/>
            <a:chExt cx="812800" cy="728874"/>
          </a:xfrm>
        </p:grpSpPr>
        <p:sp>
          <p:nvSpPr>
            <p:cNvPr name="Freeform 7" id="7"/>
            <p:cNvSpPr/>
            <p:nvPr/>
          </p:nvSpPr>
          <p:spPr>
            <a:xfrm flipH="false" flipV="false" rot="0">
              <a:off x="0" y="0"/>
              <a:ext cx="812800" cy="728874"/>
            </a:xfrm>
            <a:custGeom>
              <a:avLst/>
              <a:gdLst/>
              <a:ahLst/>
              <a:cxnLst/>
              <a:rect r="r" b="b" t="t" l="l"/>
              <a:pathLst>
                <a:path h="728874" w="812800">
                  <a:moveTo>
                    <a:pt x="0" y="0"/>
                  </a:moveTo>
                  <a:lnTo>
                    <a:pt x="812800" y="0"/>
                  </a:lnTo>
                  <a:lnTo>
                    <a:pt x="812800" y="728874"/>
                  </a:lnTo>
                  <a:lnTo>
                    <a:pt x="0" y="728874"/>
                  </a:lnTo>
                  <a:close/>
                </a:path>
              </a:pathLst>
            </a:custGeom>
            <a:blipFill>
              <a:blip r:embed="rId6"/>
              <a:stretch>
                <a:fillRect l="-42926" t="0" r="-42926" b="0"/>
              </a:stretch>
            </a:blipFill>
          </p:spPr>
        </p:sp>
      </p:grpSp>
      <p:sp>
        <p:nvSpPr>
          <p:cNvPr name="Freeform 8" id="8"/>
          <p:cNvSpPr/>
          <p:nvPr/>
        </p:nvSpPr>
        <p:spPr>
          <a:xfrm flipH="false" flipV="false" rot="0">
            <a:off x="11713601" y="4934397"/>
            <a:ext cx="3246603" cy="3246603"/>
          </a:xfrm>
          <a:custGeom>
            <a:avLst/>
            <a:gdLst/>
            <a:ahLst/>
            <a:cxnLst/>
            <a:rect r="r" b="b" t="t" l="l"/>
            <a:pathLst>
              <a:path h="3246603" w="3246603">
                <a:moveTo>
                  <a:pt x="0" y="0"/>
                </a:moveTo>
                <a:lnTo>
                  <a:pt x="3246602" y="0"/>
                </a:lnTo>
                <a:lnTo>
                  <a:pt x="3246602" y="3246603"/>
                </a:lnTo>
                <a:lnTo>
                  <a:pt x="0" y="324660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9" id="9"/>
          <p:cNvGrpSpPr/>
          <p:nvPr/>
        </p:nvGrpSpPr>
        <p:grpSpPr>
          <a:xfrm rot="0">
            <a:off x="12150111" y="5402791"/>
            <a:ext cx="2575779" cy="2309814"/>
            <a:chOff x="0" y="0"/>
            <a:chExt cx="812800" cy="728874"/>
          </a:xfrm>
        </p:grpSpPr>
        <p:sp>
          <p:nvSpPr>
            <p:cNvPr name="Freeform 10" id="10"/>
            <p:cNvSpPr/>
            <p:nvPr/>
          </p:nvSpPr>
          <p:spPr>
            <a:xfrm flipH="false" flipV="false" rot="0">
              <a:off x="0" y="0"/>
              <a:ext cx="812800" cy="728874"/>
            </a:xfrm>
            <a:custGeom>
              <a:avLst/>
              <a:gdLst/>
              <a:ahLst/>
              <a:cxnLst/>
              <a:rect r="r" b="b" t="t" l="l"/>
              <a:pathLst>
                <a:path h="728874" w="812800">
                  <a:moveTo>
                    <a:pt x="0" y="0"/>
                  </a:moveTo>
                  <a:lnTo>
                    <a:pt x="812800" y="0"/>
                  </a:lnTo>
                  <a:lnTo>
                    <a:pt x="812800" y="728874"/>
                  </a:lnTo>
                  <a:lnTo>
                    <a:pt x="0" y="728874"/>
                  </a:lnTo>
                  <a:close/>
                </a:path>
              </a:pathLst>
            </a:custGeom>
            <a:blipFill>
              <a:blip r:embed="rId7"/>
              <a:stretch>
                <a:fillRect l="0" t="-9158" r="0" b="-9158"/>
              </a:stretch>
            </a:blipFill>
          </p:spPr>
        </p:sp>
      </p:grpSp>
      <p:sp>
        <p:nvSpPr>
          <p:cNvPr name="TextBox 11" id="11"/>
          <p:cNvSpPr txBox="true"/>
          <p:nvPr/>
        </p:nvSpPr>
        <p:spPr>
          <a:xfrm rot="0">
            <a:off x="935142" y="1877243"/>
            <a:ext cx="11214970" cy="7174212"/>
          </a:xfrm>
          <a:prstGeom prst="rect">
            <a:avLst/>
          </a:prstGeom>
        </p:spPr>
        <p:txBody>
          <a:bodyPr anchor="t" rtlCol="false" tIns="0" lIns="0" bIns="0" rIns="0">
            <a:spAutoFit/>
          </a:bodyPr>
          <a:lstStyle/>
          <a:p>
            <a:pPr algn="l">
              <a:lnSpc>
                <a:spcPts val="4095"/>
              </a:lnSpc>
              <a:spcBef>
                <a:spcPct val="0"/>
              </a:spcBef>
            </a:pPr>
            <a:r>
              <a:rPr lang="en-US" b="true" sz="2925">
                <a:solidFill>
                  <a:srgbClr val="FFFFFF"/>
                </a:solidFill>
                <a:latin typeface="Garet Bold"/>
                <a:ea typeface="Garet Bold"/>
                <a:cs typeface="Garet Bold"/>
                <a:sym typeface="Garet Bold"/>
              </a:rPr>
              <a:t>High Speed Transactions :</a:t>
            </a:r>
          </a:p>
          <a:p>
            <a:pPr algn="l">
              <a:lnSpc>
                <a:spcPts val="4095"/>
              </a:lnSpc>
              <a:spcBef>
                <a:spcPct val="0"/>
              </a:spcBef>
            </a:pPr>
            <a:r>
              <a:rPr lang="en-US" sz="2925">
                <a:solidFill>
                  <a:srgbClr val="FFFFFF"/>
                </a:solidFill>
                <a:latin typeface="Garet"/>
                <a:ea typeface="Garet"/>
                <a:cs typeface="Garet"/>
                <a:sym typeface="Garet"/>
              </a:rPr>
              <a:t>      Tapping into the high speed of Solana transactions.</a:t>
            </a:r>
          </a:p>
          <a:p>
            <a:pPr algn="l">
              <a:lnSpc>
                <a:spcPts val="4095"/>
              </a:lnSpc>
              <a:spcBef>
                <a:spcPct val="0"/>
              </a:spcBef>
            </a:pPr>
            <a:r>
              <a:rPr lang="en-US" b="true" sz="2925">
                <a:solidFill>
                  <a:srgbClr val="FFFFFF"/>
                </a:solidFill>
                <a:latin typeface="Garet Bold"/>
                <a:ea typeface="Garet Bold"/>
                <a:cs typeface="Garet Bold"/>
                <a:sym typeface="Garet Bold"/>
              </a:rPr>
              <a:t>Low Transaction Fees :</a:t>
            </a:r>
          </a:p>
          <a:p>
            <a:pPr algn="l">
              <a:lnSpc>
                <a:spcPts val="4095"/>
              </a:lnSpc>
              <a:spcBef>
                <a:spcPct val="0"/>
              </a:spcBef>
            </a:pPr>
            <a:r>
              <a:rPr lang="en-US" sz="2925">
                <a:solidFill>
                  <a:srgbClr val="FFFFFF"/>
                </a:solidFill>
                <a:latin typeface="Garet"/>
                <a:ea typeface="Garet"/>
                <a:cs typeface="Garet"/>
                <a:sym typeface="Garet"/>
              </a:rPr>
              <a:t>      Benefiting from Solana cost effective infrastructure.</a:t>
            </a:r>
          </a:p>
          <a:p>
            <a:pPr algn="l">
              <a:lnSpc>
                <a:spcPts val="4095"/>
              </a:lnSpc>
              <a:spcBef>
                <a:spcPct val="0"/>
              </a:spcBef>
            </a:pPr>
            <a:r>
              <a:rPr lang="en-US" b="true" sz="2925">
                <a:solidFill>
                  <a:srgbClr val="FFFFFF"/>
                </a:solidFill>
                <a:latin typeface="Garet Bold"/>
                <a:ea typeface="Garet Bold"/>
                <a:cs typeface="Garet Bold"/>
                <a:sym typeface="Garet Bold"/>
              </a:rPr>
              <a:t>AMM and Order Book Integration:</a:t>
            </a:r>
          </a:p>
          <a:p>
            <a:pPr algn="l">
              <a:lnSpc>
                <a:spcPts val="4095"/>
              </a:lnSpc>
              <a:spcBef>
                <a:spcPct val="0"/>
              </a:spcBef>
            </a:pPr>
            <a:r>
              <a:rPr lang="en-US" sz="2925">
                <a:solidFill>
                  <a:srgbClr val="FFFFFF"/>
                </a:solidFill>
                <a:latin typeface="Garet"/>
                <a:ea typeface="Garet"/>
                <a:cs typeface="Garet"/>
                <a:sym typeface="Garet"/>
              </a:rPr>
              <a:t>      Tapping into the strengths of AMMs and order books.</a:t>
            </a:r>
          </a:p>
          <a:p>
            <a:pPr algn="l">
              <a:lnSpc>
                <a:spcPts val="4095"/>
              </a:lnSpc>
              <a:spcBef>
                <a:spcPct val="0"/>
              </a:spcBef>
            </a:pPr>
            <a:r>
              <a:rPr lang="en-US" b="true" sz="2925">
                <a:solidFill>
                  <a:srgbClr val="FFFFFF"/>
                </a:solidFill>
                <a:latin typeface="Garet Bold"/>
                <a:ea typeface="Garet Bold"/>
                <a:cs typeface="Garet Bold"/>
                <a:sym typeface="Garet Bold"/>
              </a:rPr>
              <a:t>Yield Farming and Staking:</a:t>
            </a:r>
          </a:p>
          <a:p>
            <a:pPr algn="l">
              <a:lnSpc>
                <a:spcPts val="4095"/>
              </a:lnSpc>
              <a:spcBef>
                <a:spcPct val="0"/>
              </a:spcBef>
            </a:pPr>
            <a:r>
              <a:rPr lang="en-US" sz="2925">
                <a:solidFill>
                  <a:srgbClr val="FFFFFF"/>
                </a:solidFill>
                <a:latin typeface="Garet"/>
                <a:ea typeface="Garet"/>
                <a:cs typeface="Garet"/>
                <a:sym typeface="Garet"/>
              </a:rPr>
              <a:t>      Providing opportunities for passive income.</a:t>
            </a:r>
          </a:p>
          <a:p>
            <a:pPr algn="l">
              <a:lnSpc>
                <a:spcPts val="4095"/>
              </a:lnSpc>
              <a:spcBef>
                <a:spcPct val="0"/>
              </a:spcBef>
            </a:pPr>
            <a:r>
              <a:rPr lang="en-US" b="true" sz="2925">
                <a:solidFill>
                  <a:srgbClr val="FFFFFF"/>
                </a:solidFill>
                <a:latin typeface="Garet Bold"/>
                <a:ea typeface="Garet Bold"/>
                <a:cs typeface="Garet Bold"/>
                <a:sym typeface="Garet Bold"/>
              </a:rPr>
              <a:t>Customizable Interface:</a:t>
            </a:r>
          </a:p>
          <a:p>
            <a:pPr algn="l">
              <a:lnSpc>
                <a:spcPts val="4095"/>
              </a:lnSpc>
              <a:spcBef>
                <a:spcPct val="0"/>
              </a:spcBef>
            </a:pPr>
            <a:r>
              <a:rPr lang="en-US" b="true" sz="2925">
                <a:solidFill>
                  <a:srgbClr val="FFFFFF"/>
                </a:solidFill>
                <a:latin typeface="Garet Bold"/>
                <a:ea typeface="Garet Bold"/>
                <a:cs typeface="Garet Bold"/>
                <a:sym typeface="Garet Bold"/>
              </a:rPr>
              <a:t>      </a:t>
            </a:r>
            <a:r>
              <a:rPr lang="en-US" sz="2925">
                <a:solidFill>
                  <a:srgbClr val="FFFFFF"/>
                </a:solidFill>
                <a:latin typeface="Garet"/>
                <a:ea typeface="Garet"/>
                <a:cs typeface="Garet"/>
                <a:sym typeface="Garet"/>
              </a:rPr>
              <a:t>Providing opportunities for branding and user   experience enhancement.</a:t>
            </a:r>
          </a:p>
          <a:p>
            <a:pPr algn="l">
              <a:lnSpc>
                <a:spcPts val="4095"/>
              </a:lnSpc>
              <a:spcBef>
                <a:spcPct val="0"/>
              </a:spcBef>
            </a:pPr>
            <a:r>
              <a:rPr lang="en-US" b="true" sz="2925">
                <a:solidFill>
                  <a:srgbClr val="FFFFFF"/>
                </a:solidFill>
                <a:latin typeface="Garet Bold"/>
                <a:ea typeface="Garet Bold"/>
                <a:cs typeface="Garet Bold"/>
                <a:sym typeface="Garet Bold"/>
              </a:rPr>
              <a:t>Token Launchpad Functionality :</a:t>
            </a:r>
          </a:p>
          <a:p>
            <a:pPr algn="l">
              <a:lnSpc>
                <a:spcPts val="4095"/>
              </a:lnSpc>
              <a:spcBef>
                <a:spcPct val="0"/>
              </a:spcBef>
            </a:pPr>
            <a:r>
              <a:rPr lang="en-US" sz="2925">
                <a:solidFill>
                  <a:srgbClr val="FFFFFF"/>
                </a:solidFill>
                <a:latin typeface="Garet"/>
                <a:ea typeface="Garet"/>
                <a:cs typeface="Garet"/>
                <a:sym typeface="Garet"/>
              </a:rPr>
              <a:t>      Enabling the launch of new projects.</a:t>
            </a:r>
          </a:p>
          <a:p>
            <a:pPr algn="l">
              <a:lnSpc>
                <a:spcPts val="4095"/>
              </a:lnSpc>
              <a:spcBef>
                <a:spcPct val="0"/>
              </a:spcBef>
            </a:pP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35258" t="-5555" r="-24931" b="-72434"/>
            </a:stretch>
          </a:blipFill>
        </p:spPr>
      </p:sp>
      <p:sp>
        <p:nvSpPr>
          <p:cNvPr name="Freeform 3" id="3"/>
          <p:cNvSpPr/>
          <p:nvPr/>
        </p:nvSpPr>
        <p:spPr>
          <a:xfrm flipH="false" flipV="false" rot="0">
            <a:off x="16015874" y="830098"/>
            <a:ext cx="1628775" cy="1628775"/>
          </a:xfrm>
          <a:custGeom>
            <a:avLst/>
            <a:gdLst/>
            <a:ahLst/>
            <a:cxnLst/>
            <a:rect r="r" b="b" t="t" l="l"/>
            <a:pathLst>
              <a:path h="1628775" w="1628775">
                <a:moveTo>
                  <a:pt x="0" y="0"/>
                </a:moveTo>
                <a:lnTo>
                  <a:pt x="1628775" y="0"/>
                </a:lnTo>
                <a:lnTo>
                  <a:pt x="1628775" y="1628775"/>
                </a:lnTo>
                <a:lnTo>
                  <a:pt x="0" y="1628775"/>
                </a:lnTo>
                <a:lnTo>
                  <a:pt x="0" y="0"/>
                </a:lnTo>
                <a:close/>
              </a:path>
            </a:pathLst>
          </a:custGeom>
          <a:blipFill>
            <a:blip r:embed="rId3"/>
            <a:stretch>
              <a:fillRect l="0" t="0" r="0" b="0"/>
            </a:stretch>
          </a:blipFill>
        </p:spPr>
      </p:sp>
      <p:sp>
        <p:nvSpPr>
          <p:cNvPr name="Freeform 4" id="4"/>
          <p:cNvSpPr/>
          <p:nvPr/>
        </p:nvSpPr>
        <p:spPr>
          <a:xfrm flipH="false" flipV="false" rot="0">
            <a:off x="1557346" y="3943350"/>
            <a:ext cx="3967673" cy="8229600"/>
          </a:xfrm>
          <a:custGeom>
            <a:avLst/>
            <a:gdLst/>
            <a:ahLst/>
            <a:cxnLst/>
            <a:rect r="r" b="b" t="t" l="l"/>
            <a:pathLst>
              <a:path h="8229600" w="3967673">
                <a:moveTo>
                  <a:pt x="0" y="0"/>
                </a:moveTo>
                <a:lnTo>
                  <a:pt x="3967673" y="0"/>
                </a:lnTo>
                <a:lnTo>
                  <a:pt x="3967673" y="8229600"/>
                </a:lnTo>
                <a:lnTo>
                  <a:pt x="0" y="8229600"/>
                </a:lnTo>
                <a:lnTo>
                  <a:pt x="0" y="0"/>
                </a:lnTo>
                <a:close/>
              </a:path>
            </a:pathLst>
          </a:custGeom>
          <a:blipFill>
            <a:blip r:embed="rId4"/>
            <a:stretch>
              <a:fillRect l="0" t="0" r="0" b="0"/>
            </a:stretch>
          </a:blipFill>
        </p:spPr>
      </p:sp>
      <p:sp>
        <p:nvSpPr>
          <p:cNvPr name="TextBox 5" id="5"/>
          <p:cNvSpPr txBox="true"/>
          <p:nvPr/>
        </p:nvSpPr>
        <p:spPr>
          <a:xfrm rot="0">
            <a:off x="6860897" y="3485662"/>
            <a:ext cx="5543293" cy="1327652"/>
          </a:xfrm>
          <a:prstGeom prst="rect">
            <a:avLst/>
          </a:prstGeom>
        </p:spPr>
        <p:txBody>
          <a:bodyPr anchor="t" rtlCol="false" tIns="0" lIns="0" bIns="0" rIns="0">
            <a:spAutoFit/>
          </a:bodyPr>
          <a:lstStyle/>
          <a:p>
            <a:pPr algn="l">
              <a:lnSpc>
                <a:spcPts val="10822"/>
              </a:lnSpc>
              <a:spcBef>
                <a:spcPct val="0"/>
              </a:spcBef>
            </a:pPr>
            <a:r>
              <a:rPr lang="en-US" sz="7730" b="true">
                <a:solidFill>
                  <a:srgbClr val="F6E0F5"/>
                </a:solidFill>
                <a:latin typeface="Garet Bold"/>
                <a:ea typeface="Garet Bold"/>
                <a:cs typeface="Garet Bold"/>
                <a:sym typeface="Garet Bold"/>
              </a:rPr>
              <a:t>Summary</a:t>
            </a:r>
          </a:p>
        </p:txBody>
      </p:sp>
      <p:sp>
        <p:nvSpPr>
          <p:cNvPr name="TextBox 6" id="6"/>
          <p:cNvSpPr txBox="true"/>
          <p:nvPr/>
        </p:nvSpPr>
        <p:spPr>
          <a:xfrm rot="0">
            <a:off x="6860897" y="2399812"/>
            <a:ext cx="6951277" cy="1327652"/>
          </a:xfrm>
          <a:prstGeom prst="rect">
            <a:avLst/>
          </a:prstGeom>
        </p:spPr>
        <p:txBody>
          <a:bodyPr anchor="t" rtlCol="false" tIns="0" lIns="0" bIns="0" rIns="0">
            <a:spAutoFit/>
          </a:bodyPr>
          <a:lstStyle/>
          <a:p>
            <a:pPr algn="l">
              <a:lnSpc>
                <a:spcPts val="10822"/>
              </a:lnSpc>
              <a:spcBef>
                <a:spcPct val="0"/>
              </a:spcBef>
            </a:pPr>
            <a:r>
              <a:rPr lang="en-US" sz="7730" b="true">
                <a:solidFill>
                  <a:srgbClr val="A280EC"/>
                </a:solidFill>
                <a:latin typeface="Garet Bold"/>
                <a:ea typeface="Garet Bold"/>
                <a:cs typeface="Garet Bold"/>
                <a:sym typeface="Garet Bold"/>
              </a:rPr>
              <a:t>Conclusion</a:t>
            </a:r>
          </a:p>
        </p:txBody>
      </p:sp>
      <p:sp>
        <p:nvSpPr>
          <p:cNvPr name="TextBox 7" id="7"/>
          <p:cNvSpPr txBox="true"/>
          <p:nvPr/>
        </p:nvSpPr>
        <p:spPr>
          <a:xfrm rot="0">
            <a:off x="6860897" y="4932854"/>
            <a:ext cx="8494452" cy="4084514"/>
          </a:xfrm>
          <a:prstGeom prst="rect">
            <a:avLst/>
          </a:prstGeom>
        </p:spPr>
        <p:txBody>
          <a:bodyPr anchor="t" rtlCol="false" tIns="0" lIns="0" bIns="0" rIns="0">
            <a:spAutoFit/>
          </a:bodyPr>
          <a:lstStyle/>
          <a:p>
            <a:pPr algn="l">
              <a:lnSpc>
                <a:spcPts val="3244"/>
              </a:lnSpc>
            </a:pPr>
            <a:r>
              <a:rPr lang="en-US" sz="2317">
                <a:solidFill>
                  <a:srgbClr val="F6E0F5"/>
                </a:solidFill>
                <a:latin typeface="Garet"/>
                <a:ea typeface="Garet"/>
                <a:cs typeface="Garet"/>
                <a:sym typeface="Garet"/>
              </a:rPr>
              <a:t>Creating a Raydium clone demands an in depth knowledge of Solana architecture and DeFi principles. By following these steps and keeping security and user experience at the top priority, you can develop a robust and successful decentralized exchange. Do not forget that the DeFi landscape is ever evolving, and constant learning and adjustment are necessary to achieve sustained success. Always keep in mind to make users aware of the risk involved in engaging in DeFi.</a:t>
            </a:r>
          </a:p>
          <a:p>
            <a:pPr algn="l">
              <a:lnSpc>
                <a:spcPts val="3244"/>
              </a:lnSpc>
              <a:spcBef>
                <a:spcPct val="0"/>
              </a:spcBef>
            </a:pPr>
          </a:p>
        </p:txBody>
      </p:sp>
      <p:sp>
        <p:nvSpPr>
          <p:cNvPr name="Freeform 8" id="8"/>
          <p:cNvSpPr/>
          <p:nvPr/>
        </p:nvSpPr>
        <p:spPr>
          <a:xfrm flipH="true" flipV="false" rot="0">
            <a:off x="2122125" y="2693077"/>
            <a:ext cx="4240473" cy="4240473"/>
          </a:xfrm>
          <a:custGeom>
            <a:avLst/>
            <a:gdLst/>
            <a:ahLst/>
            <a:cxnLst/>
            <a:rect r="r" b="b" t="t" l="l"/>
            <a:pathLst>
              <a:path h="4240473" w="4240473">
                <a:moveTo>
                  <a:pt x="4240473" y="0"/>
                </a:moveTo>
                <a:lnTo>
                  <a:pt x="0" y="0"/>
                </a:lnTo>
                <a:lnTo>
                  <a:pt x="0" y="4240473"/>
                </a:lnTo>
                <a:lnTo>
                  <a:pt x="4240473" y="4240473"/>
                </a:lnTo>
                <a:lnTo>
                  <a:pt x="4240473" y="0"/>
                </a:lnTo>
                <a:close/>
              </a:path>
            </a:pathLst>
          </a:custGeom>
          <a:blipFill>
            <a:blip r:embed="rId5"/>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156" t="0" r="-2479" b="-18484"/>
            </a:stretch>
          </a:blipFill>
        </p:spPr>
      </p:sp>
      <p:sp>
        <p:nvSpPr>
          <p:cNvPr name="Freeform 3" id="3"/>
          <p:cNvSpPr/>
          <p:nvPr/>
        </p:nvSpPr>
        <p:spPr>
          <a:xfrm flipH="false" flipV="false" rot="0">
            <a:off x="16015874" y="830098"/>
            <a:ext cx="1628775" cy="1628775"/>
          </a:xfrm>
          <a:custGeom>
            <a:avLst/>
            <a:gdLst/>
            <a:ahLst/>
            <a:cxnLst/>
            <a:rect r="r" b="b" t="t" l="l"/>
            <a:pathLst>
              <a:path h="1628775" w="1628775">
                <a:moveTo>
                  <a:pt x="0" y="0"/>
                </a:moveTo>
                <a:lnTo>
                  <a:pt x="1628775" y="0"/>
                </a:lnTo>
                <a:lnTo>
                  <a:pt x="1628775" y="1628775"/>
                </a:lnTo>
                <a:lnTo>
                  <a:pt x="0" y="1628775"/>
                </a:lnTo>
                <a:lnTo>
                  <a:pt x="0" y="0"/>
                </a:lnTo>
                <a:close/>
              </a:path>
            </a:pathLst>
          </a:custGeom>
          <a:blipFill>
            <a:blip r:embed="rId3"/>
            <a:stretch>
              <a:fillRect l="0" t="0" r="0" b="0"/>
            </a:stretch>
          </a:blipFill>
        </p:spPr>
      </p:sp>
      <p:sp>
        <p:nvSpPr>
          <p:cNvPr name="Freeform 4" id="4"/>
          <p:cNvSpPr/>
          <p:nvPr/>
        </p:nvSpPr>
        <p:spPr>
          <a:xfrm flipH="false" flipV="false" rot="0">
            <a:off x="-891511" y="-891511"/>
            <a:ext cx="4240473" cy="4240473"/>
          </a:xfrm>
          <a:custGeom>
            <a:avLst/>
            <a:gdLst/>
            <a:ahLst/>
            <a:cxnLst/>
            <a:rect r="r" b="b" t="t" l="l"/>
            <a:pathLst>
              <a:path h="4240473" w="4240473">
                <a:moveTo>
                  <a:pt x="0" y="0"/>
                </a:moveTo>
                <a:lnTo>
                  <a:pt x="4240472" y="0"/>
                </a:lnTo>
                <a:lnTo>
                  <a:pt x="4240472" y="4240472"/>
                </a:lnTo>
                <a:lnTo>
                  <a:pt x="0" y="4240472"/>
                </a:lnTo>
                <a:lnTo>
                  <a:pt x="0" y="0"/>
                </a:lnTo>
                <a:close/>
              </a:path>
            </a:pathLst>
          </a:custGeom>
          <a:blipFill>
            <a:blip r:embed="rId4"/>
            <a:stretch>
              <a:fillRect l="0" t="0" r="0" b="0"/>
            </a:stretch>
          </a:blipFill>
        </p:spPr>
      </p:sp>
      <p:sp>
        <p:nvSpPr>
          <p:cNvPr name="TextBox 5" id="5"/>
          <p:cNvSpPr txBox="true"/>
          <p:nvPr/>
        </p:nvSpPr>
        <p:spPr>
          <a:xfrm rot="0">
            <a:off x="2299650" y="3188938"/>
            <a:ext cx="13102912" cy="2432097"/>
          </a:xfrm>
          <a:prstGeom prst="rect">
            <a:avLst/>
          </a:prstGeom>
        </p:spPr>
        <p:txBody>
          <a:bodyPr anchor="t" rtlCol="false" tIns="0" lIns="0" bIns="0" rIns="0">
            <a:spAutoFit/>
          </a:bodyPr>
          <a:lstStyle/>
          <a:p>
            <a:pPr algn="ctr">
              <a:lnSpc>
                <a:spcPts val="19900"/>
              </a:lnSpc>
              <a:spcBef>
                <a:spcPct val="0"/>
              </a:spcBef>
            </a:pPr>
            <a:r>
              <a:rPr lang="en-US" b="true" sz="14214">
                <a:solidFill>
                  <a:srgbClr val="F6E0F5"/>
                </a:solidFill>
                <a:latin typeface="Garet Bold"/>
                <a:ea typeface="Garet Bold"/>
                <a:cs typeface="Garet Bold"/>
                <a:sym typeface="Garet Bold"/>
              </a:rPr>
              <a:t>THANK YOU!</a:t>
            </a:r>
          </a:p>
        </p:txBody>
      </p:sp>
      <p:sp>
        <p:nvSpPr>
          <p:cNvPr name="Freeform 6" id="6"/>
          <p:cNvSpPr/>
          <p:nvPr/>
        </p:nvSpPr>
        <p:spPr>
          <a:xfrm flipH="false" flipV="false" rot="0">
            <a:off x="15691514" y="6933276"/>
            <a:ext cx="4240473" cy="4240473"/>
          </a:xfrm>
          <a:custGeom>
            <a:avLst/>
            <a:gdLst/>
            <a:ahLst/>
            <a:cxnLst/>
            <a:rect r="r" b="b" t="t" l="l"/>
            <a:pathLst>
              <a:path h="4240473" w="4240473">
                <a:moveTo>
                  <a:pt x="0" y="0"/>
                </a:moveTo>
                <a:lnTo>
                  <a:pt x="4240472" y="0"/>
                </a:lnTo>
                <a:lnTo>
                  <a:pt x="4240472" y="4240473"/>
                </a:lnTo>
                <a:lnTo>
                  <a:pt x="0" y="4240473"/>
                </a:lnTo>
                <a:lnTo>
                  <a:pt x="0" y="0"/>
                </a:lnTo>
                <a:close/>
              </a:path>
            </a:pathLst>
          </a:custGeom>
          <a:blipFill>
            <a:blip r:embed="rId4"/>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DAGjpzwymBI</dc:identifier>
  <dcterms:modified xsi:type="dcterms:W3CDTF">2011-08-01T06:04:30Z</dcterms:modified>
  <cp:revision>1</cp:revision>
  <dc:title>How to Build a Raydium Clone : A Step by Step Guide </dc:title>
</cp:coreProperties>
</file>