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3" r:id="rId8"/>
  </p:sldIdLst>
  <p:sldSz cx="18288000" cy="10287000"/>
  <p:notesSz cx="6858000" cy="9144000"/>
  <p:embeddedFontLst>
    <p:embeddedFont>
      <p:font typeface="Canva Sans" panose="020B0604020202020204" charset="0"/>
      <p:regular r:id="rId9"/>
    </p:embeddedFont>
    <p:embeddedFont>
      <p:font typeface="Canva Sans Bold" panose="020B0604020202020204" charset="0"/>
      <p:regular r:id="rId10"/>
    </p:embeddedFont>
    <p:embeddedFont>
      <p:font typeface="Montserrat 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856" autoAdjust="0"/>
  </p:normalViewPr>
  <p:slideViewPr>
    <p:cSldViewPr>
      <p:cViewPr>
        <p:scale>
          <a:sx n="33" d="100"/>
          <a:sy n="33" d="100"/>
        </p:scale>
        <p:origin x="1954" y="13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growthwayadvertising.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social-media-marketing-servic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social-media-marketing-servic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social-media-marketing-servic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hyperlink" Target="https://growthwayadvertising.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2238992" y="-2461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862805" y="-5598215"/>
            <a:ext cx="22553547" cy="8933879"/>
            <a:chOff x="0" y="0"/>
            <a:chExt cx="5940029" cy="2352956"/>
          </a:xfrm>
        </p:grpSpPr>
        <p:sp>
          <p:nvSpPr>
            <p:cNvPr id="4" name="Freeform 4"/>
            <p:cNvSpPr/>
            <p:nvPr/>
          </p:nvSpPr>
          <p:spPr>
            <a:xfrm>
              <a:off x="0" y="0"/>
              <a:ext cx="5940029" cy="2352956"/>
            </a:xfrm>
            <a:custGeom>
              <a:avLst/>
              <a:gdLst/>
              <a:ahLst/>
              <a:cxnLst/>
              <a:rect l="l" t="t" r="r" b="b"/>
              <a:pathLst>
                <a:path w="5940029" h="2352956">
                  <a:moveTo>
                    <a:pt x="14074" y="0"/>
                  </a:moveTo>
                  <a:lnTo>
                    <a:pt x="5925955" y="0"/>
                  </a:lnTo>
                  <a:cubicBezTo>
                    <a:pt x="5929688" y="0"/>
                    <a:pt x="5933267" y="1483"/>
                    <a:pt x="5935907" y="4122"/>
                  </a:cubicBezTo>
                  <a:cubicBezTo>
                    <a:pt x="5938546" y="6762"/>
                    <a:pt x="5940029" y="10341"/>
                    <a:pt x="5940029" y="14074"/>
                  </a:cubicBezTo>
                  <a:lnTo>
                    <a:pt x="5940029" y="2338882"/>
                  </a:lnTo>
                  <a:cubicBezTo>
                    <a:pt x="5940029" y="2346655"/>
                    <a:pt x="5933728" y="2352956"/>
                    <a:pt x="5925955" y="2352956"/>
                  </a:cubicBezTo>
                  <a:lnTo>
                    <a:pt x="14074" y="2352956"/>
                  </a:lnTo>
                  <a:cubicBezTo>
                    <a:pt x="6301" y="2352956"/>
                    <a:pt x="0" y="2346655"/>
                    <a:pt x="0" y="2338882"/>
                  </a:cubicBezTo>
                  <a:lnTo>
                    <a:pt x="0" y="14074"/>
                  </a:lnTo>
                  <a:cubicBezTo>
                    <a:pt x="0" y="6301"/>
                    <a:pt x="6301" y="0"/>
                    <a:pt x="14074" y="0"/>
                  </a:cubicBezTo>
                  <a:close/>
                </a:path>
              </a:pathLst>
            </a:custGeom>
            <a:solidFill>
              <a:srgbClr val="FFFFFF"/>
            </a:solidFill>
            <a:ln w="38100" cap="rnd">
              <a:solidFill>
                <a:srgbClr val="FFFFFF"/>
              </a:solidFill>
              <a:prstDash val="solid"/>
              <a:round/>
            </a:ln>
          </p:spPr>
        </p:sp>
        <p:sp>
          <p:nvSpPr>
            <p:cNvPr id="5" name="TextBox 5"/>
            <p:cNvSpPr txBox="1"/>
            <p:nvPr/>
          </p:nvSpPr>
          <p:spPr>
            <a:xfrm>
              <a:off x="0" y="-38100"/>
              <a:ext cx="5940029" cy="239105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97001" y="5483687"/>
            <a:ext cx="14757399" cy="1260730"/>
          </a:xfrm>
          <a:prstGeom prst="rect">
            <a:avLst/>
          </a:prstGeom>
        </p:spPr>
        <p:txBody>
          <a:bodyPr wrap="square" lIns="0" tIns="0" rIns="0" bIns="0" rtlCol="0" anchor="t">
            <a:spAutoFit/>
          </a:bodyPr>
          <a:lstStyle/>
          <a:p>
            <a:pPr algn="l">
              <a:lnSpc>
                <a:spcPts val="5118"/>
              </a:lnSpc>
            </a:pPr>
            <a:r>
              <a:rPr lang="en-US" sz="3600" b="1" i="0" u="none" strike="noStrike" dirty="0">
                <a:solidFill>
                  <a:schemeClr val="bg1"/>
                </a:solidFill>
                <a:effectLst/>
                <a:latin typeface="Arial" panose="020B0604020202020204" pitchFamily="34" charset="0"/>
              </a:rPr>
              <a:t>How to Choose the Best Social Media Marketing Services for Your Business</a:t>
            </a:r>
            <a:endParaRPr lang="en-US" sz="3600" b="1" dirty="0">
              <a:solidFill>
                <a:schemeClr val="bg1"/>
              </a:solidFill>
              <a:latin typeface="Canva Sans Bold"/>
              <a:ea typeface="Canva Sans Bold"/>
              <a:cs typeface="Canva Sans Bold"/>
              <a:sym typeface="Canva Sans Bold"/>
            </a:endParaRPr>
          </a:p>
        </p:txBody>
      </p:sp>
      <p:sp>
        <p:nvSpPr>
          <p:cNvPr id="7" name="Freeform 7"/>
          <p:cNvSpPr/>
          <p:nvPr/>
        </p:nvSpPr>
        <p:spPr>
          <a:xfrm>
            <a:off x="6268696"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4"/>
            <a:stretch>
              <a:fillRect t="-113592" b="-124579"/>
            </a:stretch>
          </a:blipFill>
        </p:spPr>
      </p:sp>
      <p:sp>
        <p:nvSpPr>
          <p:cNvPr id="8" name="TextBox 8"/>
          <p:cNvSpPr txBox="1"/>
          <p:nvPr/>
        </p:nvSpPr>
        <p:spPr>
          <a:xfrm>
            <a:off x="4543187" y="8931287"/>
            <a:ext cx="9201626" cy="654025"/>
          </a:xfrm>
          <a:prstGeom prst="rect">
            <a:avLst/>
          </a:prstGeom>
        </p:spPr>
        <p:txBody>
          <a:bodyPr wrap="square" lIns="0" tIns="0" rIns="0" bIns="0" rtlCol="0" anchor="t">
            <a:spAutoFit/>
          </a:bodyPr>
          <a:lstStyle/>
          <a:p>
            <a:pPr>
              <a:lnSpc>
                <a:spcPts val="5118"/>
              </a:lnSpc>
            </a:pPr>
            <a:r>
              <a:rPr lang="en-US" sz="4374" b="1" dirty="0">
                <a:solidFill>
                  <a:srgbClr val="FFFFFF"/>
                </a:solidFill>
                <a:latin typeface="Canva Sans Bold"/>
                <a:sym typeface="Canva Sans Bold"/>
                <a:hlinkClick r:id="rId5" tooltip="https://growthwayadvertising.com">
                  <a:extLst>
                    <a:ext uri="{A12FA001-AC4F-418D-AE19-62706E023703}">
                      <ahyp:hlinkClr xmlns:ahyp="http://schemas.microsoft.com/office/drawing/2018/hyperlinkcolor" val="tx"/>
                    </a:ext>
                  </a:extLst>
                </a:hlinkClick>
              </a:rPr>
              <a:t>www.growthwayadvertising.com </a:t>
            </a:r>
          </a:p>
        </p:txBody>
      </p:sp>
      <p:sp>
        <p:nvSpPr>
          <p:cNvPr id="9" name="Freeform 9"/>
          <p:cNvSpPr/>
          <p:nvPr/>
        </p:nvSpPr>
        <p:spPr>
          <a:xfrm rot="-783467">
            <a:off x="14610493" y="6504487"/>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5800406" y="-2753813"/>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141093" y="7333452"/>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981200" y="844662"/>
            <a:ext cx="14933610" cy="8597675"/>
          </a:xfrm>
          <a:prstGeom prst="rect">
            <a:avLst/>
          </a:prstGeom>
        </p:spPr>
        <p:txBody>
          <a:bodyPr lIns="0" tIns="0" rIns="0" bIns="0" rtlCol="0" anchor="t">
            <a:spAutoFit/>
          </a:bodyPr>
          <a:lstStyle/>
          <a:p>
            <a:pPr rtl="0">
              <a:buNone/>
            </a:pPr>
            <a:br>
              <a:rPr lang="en-US" sz="3200" b="0" dirty="0">
                <a:solidFill>
                  <a:schemeClr val="bg1"/>
                </a:solidFill>
                <a:effectLst/>
                <a:latin typeface="Arial" panose="020B0604020202020204" pitchFamily="34" charset="0"/>
                <a:cs typeface="Arial" panose="020B0604020202020204" pitchFamily="34" charset="0"/>
              </a:rPr>
            </a:br>
            <a:r>
              <a:rPr lang="en-US" sz="3200" b="0" i="0" u="none" strike="noStrike" dirty="0">
                <a:solidFill>
                  <a:schemeClr val="bg1"/>
                </a:solidFill>
                <a:effectLst/>
                <a:latin typeface="Arial" panose="020B0604020202020204" pitchFamily="34" charset="0"/>
                <a:cs typeface="Arial" panose="020B0604020202020204" pitchFamily="34" charset="0"/>
              </a:rPr>
              <a:t>Business achievement in contemporary digital times requires a solid online stance for organizations. Social media marketing services constitute an effective approach to connect with customers while expanding brand recognition and generating sales outcomes. Selecting the right social media marketing agency remains tough due to abundant agency options in the market. This guide will show you step-by-step how to find a matching partner that will boost your brand successfulness.</a:t>
            </a:r>
            <a:endParaRPr lang="en-US" sz="3200" b="0" dirty="0">
              <a:solidFill>
                <a:schemeClr val="bg1"/>
              </a:solidFill>
              <a:effectLst/>
              <a:latin typeface="Arial" panose="020B0604020202020204" pitchFamily="34" charset="0"/>
              <a:cs typeface="Arial" panose="020B0604020202020204" pitchFamily="34" charset="0"/>
            </a:endParaRPr>
          </a:p>
          <a:p>
            <a:pPr rtl="0">
              <a:spcBef>
                <a:spcPts val="1600"/>
              </a:spcBef>
              <a:spcAft>
                <a:spcPts val="400"/>
              </a:spcAft>
              <a:buNone/>
            </a:pPr>
            <a:br>
              <a:rPr lang="en-US" sz="3200" b="0" dirty="0">
                <a:solidFill>
                  <a:schemeClr val="bg1"/>
                </a:solidFill>
                <a:effectLst/>
                <a:latin typeface="Arial" panose="020B0604020202020204" pitchFamily="34" charset="0"/>
                <a:cs typeface="Arial" panose="020B0604020202020204" pitchFamily="34" charset="0"/>
              </a:rPr>
            </a:br>
            <a:r>
              <a:rPr lang="en-US" sz="3200" b="1" i="0" u="none" strike="noStrike" dirty="0">
                <a:solidFill>
                  <a:schemeClr val="bg1"/>
                </a:solidFill>
                <a:effectLst/>
                <a:latin typeface="Arial" panose="020B0604020202020204" pitchFamily="34" charset="0"/>
                <a:cs typeface="Arial" panose="020B0604020202020204" pitchFamily="34" charset="0"/>
              </a:rPr>
              <a:t>Understand Your Business Needs</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Social media marketing company selection requires you to establish your business objectives first. Your organization needs help with follower growth along with higher engagement rates and lead generation while improving service assistance. The process of selecting a </a:t>
            </a:r>
            <a:r>
              <a:rPr lang="en-US" sz="3200" b="1" i="0" u="sng"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best social media marketing agency</a:t>
            </a:r>
            <a:r>
              <a:rPr lang="en-US" sz="3200" b="0" i="0" u="none" strike="noStrike" dirty="0">
                <a:solidFill>
                  <a:schemeClr val="bg1"/>
                </a:solidFill>
                <a:effectLst/>
                <a:latin typeface="Arial" panose="020B0604020202020204" pitchFamily="34" charset="0"/>
                <a:cs typeface="Arial" panose="020B0604020202020204" pitchFamily="34" charset="0"/>
              </a:rPr>
              <a:t> becomes easier when you define specific goals because this helps match your vision with an agency that produces measurable outcomes.</a:t>
            </a:r>
            <a:endParaRPr lang="en-US" sz="3200" b="0" dirty="0">
              <a:solidFill>
                <a:schemeClr val="bg1"/>
              </a:solidFill>
              <a:effectLst/>
              <a:latin typeface="Arial" panose="020B0604020202020204" pitchFamily="34" charset="0"/>
              <a:cs typeface="Arial" panose="020B0604020202020204" pitchFamily="34" charset="0"/>
            </a:endParaRPr>
          </a:p>
          <a:p>
            <a:pPr>
              <a:buNone/>
            </a:pPr>
            <a:br>
              <a:rPr lang="en-US" sz="3200" b="0" dirty="0">
                <a:effectLst/>
                <a:latin typeface="Arial" panose="020B0604020202020204" pitchFamily="34" charset="0"/>
                <a:cs typeface="Arial" panose="020B0604020202020204" pitchFamily="34" charset="0"/>
              </a:rPr>
            </a:br>
            <a:endParaRPr lang="en-US" sz="3003" dirty="0">
              <a:solidFill>
                <a:srgbClr val="FFFFFF"/>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133600" y="1115258"/>
            <a:ext cx="14933610" cy="9171742"/>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Look for Industry Experience</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All social media marketing organizations differ in their capabilities and services. Most successful agencies achieve results because they demonstrate extensive experience working within your business sector. Experienced social media agencies have deep insights about your audience thus they develop strategies that effectively connect with them. Request data supporting their capabilities by asking for case studies and client testimonials along with performance marker information.</a:t>
            </a:r>
            <a:endParaRPr lang="en-US" sz="3200" b="0" dirty="0">
              <a:solidFill>
                <a:schemeClr val="bg1"/>
              </a:solidFill>
              <a:effectLst/>
            </a:endParaRPr>
          </a:p>
          <a:p>
            <a:pPr rtl="0">
              <a:spcBef>
                <a:spcPts val="1600"/>
              </a:spcBef>
              <a:spcAft>
                <a:spcPts val="400"/>
              </a:spcAft>
              <a:buNone/>
            </a:pPr>
            <a:br>
              <a:rPr lang="en-US" sz="3200" b="0" dirty="0">
                <a:solidFill>
                  <a:schemeClr val="bg1"/>
                </a:solidFill>
                <a:effectLst/>
              </a:rPr>
            </a:br>
            <a:r>
              <a:rPr lang="en-US" sz="3200" b="1" i="0" u="none" strike="noStrike" dirty="0">
                <a:solidFill>
                  <a:schemeClr val="bg1"/>
                </a:solidFill>
                <a:effectLst/>
                <a:latin typeface="Arial" panose="020B0604020202020204" pitchFamily="34" charset="0"/>
              </a:rPr>
              <a:t>Evaluate Their Services</a:t>
            </a:r>
            <a:endParaRPr lang="en-US" sz="3200" b="1" dirty="0">
              <a:solidFill>
                <a:schemeClr val="bg1"/>
              </a:solidFill>
              <a:effectLst/>
            </a:endParaRPr>
          </a:p>
          <a:p>
            <a:pPr rtl="0">
              <a:buNone/>
            </a:pPr>
            <a:r>
              <a:rPr lang="en-US" sz="3200" b="0" i="0" u="none" strike="noStrike" dirty="0">
                <a:solidFill>
                  <a:schemeClr val="bg1"/>
                </a:solidFill>
                <a:effectLst/>
                <a:latin typeface="Arial" panose="020B0604020202020204" pitchFamily="34" charset="0"/>
              </a:rPr>
              <a:t>Complete social media management firms supply their clients with content development services as well as communal engagement platforms and analysis tools in addition to paid promotional methods. Review the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social media management services</a:t>
            </a:r>
            <a:r>
              <a:rPr lang="en-US" sz="3200" b="0" i="0" u="none" strike="noStrike" dirty="0">
                <a:solidFill>
                  <a:schemeClr val="bg1"/>
                </a:solidFill>
                <a:effectLst/>
                <a:latin typeface="Arial" panose="020B0604020202020204" pitchFamily="34" charset="0"/>
              </a:rPr>
              <a:t> the agency delivers because they should align with your company requirements. High-level organizations excel at social media digital marketing by integrating professional approaches between free and paid advertising strategies.</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Canva Sans"/>
              <a:ea typeface="Canva Sans"/>
              <a:cs typeface="Arial" panose="020B0604020202020204" pitchFamily="34" charset="0"/>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8186857"/>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cs typeface="Arial" panose="020B0604020202020204" pitchFamily="34" charset="0"/>
              </a:rPr>
              <a:t>Consider Their Strategic Approach</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The most effective social media marketing agency dedicates time to grasp your brand identity as well as both your industry rivals and market dynamics. The agency must develop a transparent direction via content calendars combined with KPIs and campaign planning. A results-oriented methodology allows your </a:t>
            </a:r>
            <a:r>
              <a:rPr lang="en-US" sz="3200" b="1" i="0" u="sng"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social media marketing services</a:t>
            </a:r>
            <a:r>
              <a:rPr lang="en-US" sz="3200" b="0" i="0" u="none" strike="noStrike" dirty="0">
                <a:solidFill>
                  <a:schemeClr val="bg1"/>
                </a:solidFill>
                <a:effectLst/>
                <a:latin typeface="Arial" panose="020B0604020202020204" pitchFamily="34" charset="0"/>
                <a:cs typeface="Arial" panose="020B0604020202020204" pitchFamily="34" charset="0"/>
              </a:rPr>
              <a:t> expenditures to generate positive returns.</a:t>
            </a:r>
            <a:endParaRPr lang="en-US" sz="3200" b="0" dirty="0">
              <a:solidFill>
                <a:schemeClr val="bg1"/>
              </a:solidFill>
              <a:effectLst/>
              <a:latin typeface="Arial" panose="020B0604020202020204" pitchFamily="34" charset="0"/>
              <a:cs typeface="Arial" panose="020B0604020202020204" pitchFamily="34" charset="0"/>
            </a:endParaRPr>
          </a:p>
          <a:p>
            <a:pPr rtl="0">
              <a:spcBef>
                <a:spcPts val="1600"/>
              </a:spcBef>
              <a:spcAft>
                <a:spcPts val="400"/>
              </a:spcAft>
              <a:buNone/>
            </a:pPr>
            <a:br>
              <a:rPr lang="en-US" sz="3200" b="0" dirty="0">
                <a:solidFill>
                  <a:schemeClr val="bg1"/>
                </a:solidFill>
                <a:effectLst/>
                <a:latin typeface="Arial" panose="020B0604020202020204" pitchFamily="34" charset="0"/>
                <a:cs typeface="Arial" panose="020B0604020202020204" pitchFamily="34" charset="0"/>
              </a:rPr>
            </a:br>
            <a:r>
              <a:rPr lang="en-US" sz="3200" b="1" i="0" u="none" strike="noStrike" dirty="0">
                <a:solidFill>
                  <a:schemeClr val="bg1"/>
                </a:solidFill>
                <a:effectLst/>
                <a:latin typeface="Arial" panose="020B0604020202020204" pitchFamily="34" charset="0"/>
                <a:cs typeface="Arial" panose="020B0604020202020204" pitchFamily="34" charset="0"/>
              </a:rPr>
              <a:t>Focus on Paid Advertising Expertise</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Social advertisement effectiveness determines how well it can reach larger audiences. Look for a social media marketing company that demonstrates exceptional performance in managing precise advertising campaigns which operate simultaneously on Facebook along with Instagram and LinkedIn and Twitter platforms. Organizations need their management team to maximize ad spending while generating conversions in order to achieve return on investment.</a:t>
            </a:r>
            <a:endParaRPr lang="en-US" sz="3200" b="0" dirty="0">
              <a:solidFill>
                <a:schemeClr val="bg1"/>
              </a:solidFill>
              <a:effectLst/>
              <a:latin typeface="Arial" panose="020B0604020202020204" pitchFamily="34" charset="0"/>
              <a:cs typeface="Arial" panose="020B0604020202020204" pitchFamily="34" charset="0"/>
            </a:endParaRPr>
          </a:p>
          <a:p>
            <a:pPr>
              <a:buNone/>
            </a:pPr>
            <a:br>
              <a:rPr lang="en-US" sz="3200" dirty="0">
                <a:solidFill>
                  <a:schemeClr val="bg1"/>
                </a:solidFill>
                <a:latin typeface="Arial" panose="020B0604020202020204" pitchFamily="34" charset="0"/>
                <a:cs typeface="Arial" panose="020B0604020202020204" pitchFamily="34" charset="0"/>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54729"/>
            <a:ext cx="14933610" cy="6709529"/>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cs typeface="Arial" panose="020B0604020202020204" pitchFamily="34" charset="0"/>
              </a:rPr>
              <a:t>Check Communication and Transparency</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Open social media management collaborations need reliable communication alongside total transparency in their reports. The company should provide steady feedback together with evaluation reports as well as knowledgeable data which helps you understand better.</a:t>
            </a:r>
            <a:endParaRPr lang="en-US" sz="3200" b="0" dirty="0">
              <a:solidFill>
                <a:schemeClr val="bg1"/>
              </a:solidFill>
              <a:effectLst/>
              <a:latin typeface="Arial" panose="020B0604020202020204" pitchFamily="34" charset="0"/>
              <a:cs typeface="Arial" panose="020B0604020202020204" pitchFamily="34" charset="0"/>
            </a:endParaRPr>
          </a:p>
          <a:p>
            <a:pPr rtl="0">
              <a:spcBef>
                <a:spcPts val="1600"/>
              </a:spcBef>
              <a:spcAft>
                <a:spcPts val="400"/>
              </a:spcAft>
              <a:buNone/>
            </a:pPr>
            <a:br>
              <a:rPr lang="en-US" sz="3200" b="0" dirty="0">
                <a:solidFill>
                  <a:schemeClr val="bg1"/>
                </a:solidFill>
                <a:effectLst/>
                <a:latin typeface="Arial" panose="020B0604020202020204" pitchFamily="34" charset="0"/>
                <a:cs typeface="Arial" panose="020B0604020202020204" pitchFamily="34" charset="0"/>
              </a:rPr>
            </a:br>
            <a:r>
              <a:rPr lang="en-US" sz="3200" b="1" i="0" u="none" strike="noStrike" dirty="0">
                <a:solidFill>
                  <a:schemeClr val="bg1"/>
                </a:solidFill>
                <a:effectLst/>
                <a:latin typeface="Arial" panose="020B0604020202020204" pitchFamily="34" charset="0"/>
                <a:cs typeface="Arial" panose="020B0604020202020204" pitchFamily="34" charset="0"/>
              </a:rPr>
              <a:t>Social Media Services in India</a:t>
            </a:r>
            <a:endParaRPr lang="en-US" sz="3200" b="1" dirty="0">
              <a:solidFill>
                <a:schemeClr val="bg1"/>
              </a:solidFill>
              <a:effectLst/>
              <a:latin typeface="Arial" panose="020B0604020202020204" pitchFamily="34" charset="0"/>
              <a:cs typeface="Arial" panose="020B0604020202020204" pitchFamily="34" charset="0"/>
            </a:endParaRPr>
          </a:p>
          <a:p>
            <a:pPr>
              <a:buNone/>
            </a:pPr>
            <a:r>
              <a:rPr lang="en-US" sz="3200" b="0" i="0" u="none" strike="noStrike" dirty="0">
                <a:solidFill>
                  <a:schemeClr val="bg1"/>
                </a:solidFill>
                <a:effectLst/>
                <a:latin typeface="Arial" panose="020B0604020202020204" pitchFamily="34" charset="0"/>
                <a:cs typeface="Arial" panose="020B0604020202020204" pitchFamily="34" charset="0"/>
              </a:rPr>
              <a:t>If you're exploring </a:t>
            </a:r>
            <a:r>
              <a:rPr lang="en-US" sz="3200" b="1" i="0" u="sng"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social media marketing service in India</a:t>
            </a:r>
            <a:r>
              <a:rPr lang="en-US" sz="3200" b="0" i="0" u="none" strike="noStrike" dirty="0">
                <a:solidFill>
                  <a:schemeClr val="bg1"/>
                </a:solidFill>
                <a:effectLst/>
                <a:latin typeface="Arial" panose="020B0604020202020204" pitchFamily="34" charset="0"/>
                <a:cs typeface="Arial" panose="020B0604020202020204" pitchFamily="34" charset="0"/>
              </a:rPr>
              <a:t>, you’ll find a thriving market with skilled professionals and competitive pricing. Indian social media marketing services that lead the market segment deliver customized strategies which benefit businesses at every level including startups and established enterprises. Working with a top-rated Indian agency provides your business with substantial benefits for both specified market areas and worldwide operations.</a:t>
            </a: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4483279"/>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cs typeface="Arial" panose="020B0604020202020204" pitchFamily="34" charset="0"/>
              </a:rPr>
              <a:t>Conclusion</a:t>
            </a:r>
            <a:endParaRPr lang="en-US" sz="3200" b="1" dirty="0">
              <a:solidFill>
                <a:schemeClr val="bg1"/>
              </a:solidFill>
              <a:effectLst/>
              <a:latin typeface="Arial" panose="020B0604020202020204" pitchFamily="34" charset="0"/>
              <a:cs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cs typeface="Arial" panose="020B0604020202020204" pitchFamily="34" charset="0"/>
              </a:rPr>
              <a:t>A company’s brand growth depends on selecting the perfect social media marketing services. Your process should start with goal evaluation then move into agency scouting and must focus on the elements of experience and strategy and communication. Your business success online will benefit from dedicated social media marketing agency support at any company size.</a:t>
            </a:r>
            <a:endParaRPr lang="en-US" sz="3200" b="0" dirty="0">
              <a:solidFill>
                <a:schemeClr val="bg1"/>
              </a:solidFill>
              <a:effectLst/>
              <a:latin typeface="Arial" panose="020B0604020202020204" pitchFamily="34" charset="0"/>
              <a:cs typeface="Arial" panose="020B0604020202020204" pitchFamily="34" charset="0"/>
            </a:endParaRPr>
          </a:p>
          <a:p>
            <a:pPr>
              <a:buNone/>
            </a:pPr>
            <a:br>
              <a:rPr lang="en-US" sz="3200" b="0" dirty="0">
                <a:solidFill>
                  <a:schemeClr val="bg1"/>
                </a:solidFill>
                <a:effectLst/>
                <a:latin typeface="Arial" panose="020B0604020202020204" pitchFamily="34" charset="0"/>
                <a:cs typeface="Arial" panose="020B0604020202020204" pitchFamily="34" charset="0"/>
              </a:rPr>
            </a:br>
            <a:br>
              <a:rPr lang="en-US" sz="3200" b="0" dirty="0">
                <a:solidFill>
                  <a:schemeClr val="bg1"/>
                </a:solidFill>
                <a:effectLst/>
                <a:latin typeface="Arial" panose="020B0604020202020204" pitchFamily="34" charset="0"/>
                <a:cs typeface="Arial" panose="020B0604020202020204" pitchFamily="34" charset="0"/>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grpSp>
        <p:nvGrpSpPr>
          <p:cNvPr id="2" name="Group 2"/>
          <p:cNvGrpSpPr/>
          <p:nvPr/>
        </p:nvGrpSpPr>
        <p:grpSpPr>
          <a:xfrm>
            <a:off x="693643" y="896171"/>
            <a:ext cx="16900714" cy="8933879"/>
            <a:chOff x="0" y="0"/>
            <a:chExt cx="4451217" cy="2352956"/>
          </a:xfrm>
        </p:grpSpPr>
        <p:sp>
          <p:nvSpPr>
            <p:cNvPr id="3" name="Freeform 3"/>
            <p:cNvSpPr/>
            <p:nvPr/>
          </p:nvSpPr>
          <p:spPr>
            <a:xfrm>
              <a:off x="0" y="0"/>
              <a:ext cx="4451217" cy="2352956"/>
            </a:xfrm>
            <a:custGeom>
              <a:avLst/>
              <a:gdLst/>
              <a:ahLst/>
              <a:cxnLst/>
              <a:rect l="l" t="t" r="r" b="b"/>
              <a:pathLst>
                <a:path w="4451217" h="2352956">
                  <a:moveTo>
                    <a:pt x="18781" y="0"/>
                  </a:moveTo>
                  <a:lnTo>
                    <a:pt x="4432436" y="0"/>
                  </a:lnTo>
                  <a:cubicBezTo>
                    <a:pt x="4442808" y="0"/>
                    <a:pt x="4451217" y="8409"/>
                    <a:pt x="4451217" y="18781"/>
                  </a:cubicBezTo>
                  <a:lnTo>
                    <a:pt x="4451217" y="2334174"/>
                  </a:lnTo>
                  <a:cubicBezTo>
                    <a:pt x="4451217" y="2339155"/>
                    <a:pt x="4449239" y="2343933"/>
                    <a:pt x="4445716" y="2347455"/>
                  </a:cubicBezTo>
                  <a:cubicBezTo>
                    <a:pt x="4442194" y="2350977"/>
                    <a:pt x="4437417" y="2352956"/>
                    <a:pt x="4432436" y="2352956"/>
                  </a:cubicBezTo>
                  <a:lnTo>
                    <a:pt x="18781" y="2352956"/>
                  </a:lnTo>
                  <a:cubicBezTo>
                    <a:pt x="8409" y="2352956"/>
                    <a:pt x="0" y="2344547"/>
                    <a:pt x="0" y="2334174"/>
                  </a:cubicBezTo>
                  <a:lnTo>
                    <a:pt x="0" y="18781"/>
                  </a:lnTo>
                  <a:cubicBezTo>
                    <a:pt x="0" y="8409"/>
                    <a:pt x="8409" y="0"/>
                    <a:pt x="18781" y="0"/>
                  </a:cubicBezTo>
                  <a:close/>
                </a:path>
              </a:pathLst>
            </a:custGeom>
            <a:solidFill>
              <a:srgbClr val="D9D9D9">
                <a:alpha val="36863"/>
              </a:srgbClr>
            </a:solidFill>
            <a:ln w="38100" cap="rnd">
              <a:solidFill>
                <a:srgbClr val="FFFFFF">
                  <a:alpha val="36863"/>
                </a:srgbClr>
              </a:solidFill>
              <a:prstDash val="solid"/>
              <a:round/>
            </a:ln>
          </p:spPr>
        </p:sp>
        <p:sp>
          <p:nvSpPr>
            <p:cNvPr id="4" name="TextBox 4"/>
            <p:cNvSpPr txBox="1"/>
            <p:nvPr/>
          </p:nvSpPr>
          <p:spPr>
            <a:xfrm>
              <a:off x="0" y="-38100"/>
              <a:ext cx="4451217" cy="2391056"/>
            </a:xfrm>
            <a:prstGeom prst="rect">
              <a:avLst/>
            </a:prstGeom>
          </p:spPr>
          <p:txBody>
            <a:bodyPr lIns="50800" tIns="50800" rIns="50800" bIns="50800" rtlCol="0" anchor="ctr"/>
            <a:lstStyle/>
            <a:p>
              <a:pPr algn="ctr">
                <a:lnSpc>
                  <a:spcPts val="2659"/>
                </a:lnSpc>
              </a:pPr>
              <a:endParaRPr/>
            </a:p>
            <a:p>
              <a:pPr algn="ctr">
                <a:lnSpc>
                  <a:spcPts val="2659"/>
                </a:lnSpc>
              </a:pPr>
              <a:r>
                <a:rPr lang="en-US" sz="1899" b="1">
                  <a:solidFill>
                    <a:srgbClr val="000000">
                      <a:alpha val="36863"/>
                    </a:srgbClr>
                  </a:solidFill>
                  <a:latin typeface="Canva Sans Bold"/>
                  <a:ea typeface="Canva Sans Bold"/>
                  <a:cs typeface="Canva Sans Bold"/>
                  <a:sym typeface="Canva Sans Bold"/>
                </a:rPr>
                <a:t> </a:t>
              </a:r>
            </a:p>
            <a:p>
              <a:pPr algn="ctr">
                <a:lnSpc>
                  <a:spcPts val="2659"/>
                </a:lnSpc>
              </a:pPr>
              <a:endParaRPr lang="en-US" sz="1899" b="1">
                <a:solidFill>
                  <a:srgbClr val="000000">
                    <a:alpha val="36863"/>
                  </a:srgbClr>
                </a:solidFill>
                <a:latin typeface="Canva Sans Bold"/>
                <a:ea typeface="Canva Sans Bold"/>
                <a:cs typeface="Canva Sans Bold"/>
                <a:sym typeface="Canva Sans Bold"/>
              </a:endParaRPr>
            </a:p>
          </p:txBody>
        </p:sp>
      </p:grpSp>
      <p:sp>
        <p:nvSpPr>
          <p:cNvPr id="5" name="Freeform 5"/>
          <p:cNvSpPr/>
          <p:nvPr/>
        </p:nvSpPr>
        <p:spPr>
          <a:xfrm rot="-8685411">
            <a:off x="13234342" y="-4138400"/>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709720" y="3316382"/>
            <a:ext cx="4657554" cy="5941918"/>
            <a:chOff x="0" y="0"/>
            <a:chExt cx="584705" cy="745943"/>
          </a:xfrm>
        </p:grpSpPr>
        <p:sp>
          <p:nvSpPr>
            <p:cNvPr id="7" name="Freeform 7"/>
            <p:cNvSpPr/>
            <p:nvPr/>
          </p:nvSpPr>
          <p:spPr>
            <a:xfrm>
              <a:off x="0" y="0"/>
              <a:ext cx="584705" cy="745943"/>
            </a:xfrm>
            <a:custGeom>
              <a:avLst/>
              <a:gdLst/>
              <a:ahLst/>
              <a:cxnLst/>
              <a:rect l="l" t="t" r="r" b="b"/>
              <a:pathLst>
                <a:path w="584705" h="745943">
                  <a:moveTo>
                    <a:pt x="29920" y="0"/>
                  </a:moveTo>
                  <a:lnTo>
                    <a:pt x="554785" y="0"/>
                  </a:lnTo>
                  <a:cubicBezTo>
                    <a:pt x="562721" y="0"/>
                    <a:pt x="570331" y="3152"/>
                    <a:pt x="575942" y="8763"/>
                  </a:cubicBezTo>
                  <a:cubicBezTo>
                    <a:pt x="581553" y="14375"/>
                    <a:pt x="584705" y="21985"/>
                    <a:pt x="584705" y="29920"/>
                  </a:cubicBezTo>
                  <a:lnTo>
                    <a:pt x="584705" y="716023"/>
                  </a:lnTo>
                  <a:cubicBezTo>
                    <a:pt x="584705" y="723958"/>
                    <a:pt x="581553" y="731569"/>
                    <a:pt x="575942" y="737180"/>
                  </a:cubicBezTo>
                  <a:cubicBezTo>
                    <a:pt x="570331" y="742791"/>
                    <a:pt x="562721" y="745943"/>
                    <a:pt x="554785" y="745943"/>
                  </a:cubicBezTo>
                  <a:lnTo>
                    <a:pt x="29920" y="745943"/>
                  </a:lnTo>
                  <a:cubicBezTo>
                    <a:pt x="13396" y="745943"/>
                    <a:pt x="0" y="732548"/>
                    <a:pt x="0" y="716023"/>
                  </a:cubicBezTo>
                  <a:lnTo>
                    <a:pt x="0" y="29920"/>
                  </a:lnTo>
                  <a:cubicBezTo>
                    <a:pt x="0" y="13396"/>
                    <a:pt x="13396" y="0"/>
                    <a:pt x="29920" y="0"/>
                  </a:cubicBezTo>
                  <a:close/>
                </a:path>
              </a:pathLst>
            </a:custGeom>
            <a:blipFill>
              <a:blip r:embed="rId4">
                <a:alphaModFix amt="74000"/>
              </a:blip>
              <a:stretch>
                <a:fillRect l="-60694" r="-60694"/>
              </a:stretch>
            </a:blipFill>
          </p:spPr>
        </p:sp>
      </p:grpSp>
      <p:sp>
        <p:nvSpPr>
          <p:cNvPr id="8" name="Freeform 8"/>
          <p:cNvSpPr/>
          <p:nvPr/>
        </p:nvSpPr>
        <p:spPr>
          <a:xfrm>
            <a:off x="12885601" y="4229941"/>
            <a:ext cx="4430471" cy="4114800"/>
          </a:xfrm>
          <a:custGeom>
            <a:avLst/>
            <a:gdLst/>
            <a:ahLst/>
            <a:cxnLst/>
            <a:rect l="l" t="t" r="r" b="b"/>
            <a:pathLst>
              <a:path w="4430471" h="4114800">
                <a:moveTo>
                  <a:pt x="0" y="0"/>
                </a:moveTo>
                <a:lnTo>
                  <a:pt x="4430471" y="0"/>
                </a:lnTo>
                <a:lnTo>
                  <a:pt x="443047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920726" y="1622528"/>
            <a:ext cx="11492009" cy="8251170"/>
          </a:xfrm>
          <a:prstGeom prst="rect">
            <a:avLst/>
          </a:prstGeom>
        </p:spPr>
        <p:txBody>
          <a:bodyPr wrap="square" lIns="0" tIns="0" rIns="0" bIns="0" rtlCol="0" anchor="t">
            <a:spAutoFit/>
          </a:bodyPr>
          <a:lstStyle/>
          <a:p>
            <a:pPr algn="l">
              <a:lnSpc>
                <a:spcPts val="3750"/>
              </a:lnSpc>
              <a:spcBef>
                <a:spcPct val="0"/>
              </a:spcBef>
            </a:pPr>
            <a:endParaRPr dirty="0"/>
          </a:p>
          <a:p>
            <a:pPr algn="l">
              <a:lnSpc>
                <a:spcPts val="3750"/>
              </a:lnSpc>
              <a:spcBef>
                <a:spcPct val="0"/>
              </a:spcBef>
            </a:pPr>
            <a:endParaRPr dirty="0"/>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We combine creative marketing strategies with digital media and technology to drive your brand’s scalable and sustainable growth.</a:t>
            </a: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With almost 10+ years of award-winning digital and creative marketing experience across start-ups, SMEs, and multi-national B2B and B2C brands, we love what we do!</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 Visit: </a:t>
            </a:r>
            <a:r>
              <a:rPr lang="en-US" sz="2679" strike="noStrike" spc="-34" dirty="0">
                <a:solidFill>
                  <a:srgbClr val="FFFFFF"/>
                </a:solidFill>
                <a:latin typeface="Canva Sans"/>
                <a:ea typeface="Canva Sans"/>
                <a:cs typeface="Canva Sans"/>
                <a:sym typeface="Canva Sans"/>
                <a:hlinkClick r:id="rId7" tooltip="https://growthwayadvertising.com"/>
              </a:rPr>
              <a:t>www.growthwayadvertising.com </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hlinkClick r:id="rId7" tooltip="https://growthwayadvertising.com"/>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Call Us At: 91+ 7709280369</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Email: Bhavesh@growthwayadvertising.com</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Office No – 703, ANP Landmark, Sr. no. 89, </a:t>
            </a:r>
            <a:r>
              <a:rPr lang="en-US" sz="2679" u="none" strike="noStrike" spc="-34" dirty="0" err="1">
                <a:solidFill>
                  <a:srgbClr val="FFFFFF"/>
                </a:solidFill>
                <a:latin typeface="Canva Sans"/>
                <a:ea typeface="Canva Sans"/>
                <a:cs typeface="Canva Sans"/>
                <a:sym typeface="Canva Sans"/>
              </a:rPr>
              <a:t>Bhumkar</a:t>
            </a:r>
            <a:r>
              <a:rPr lang="en-US" sz="2679" u="none" strike="noStrike" spc="-34" dirty="0">
                <a:solidFill>
                  <a:srgbClr val="FFFFFF"/>
                </a:solidFill>
                <a:latin typeface="Canva Sans"/>
                <a:ea typeface="Canva Sans"/>
                <a:cs typeface="Canva Sans"/>
                <a:sym typeface="Canva Sans"/>
              </a:rPr>
              <a:t> </a:t>
            </a:r>
            <a:r>
              <a:rPr lang="en-US" sz="2679" u="none" strike="noStrike" spc="-34" dirty="0" err="1">
                <a:solidFill>
                  <a:srgbClr val="FFFFFF"/>
                </a:solidFill>
                <a:latin typeface="Canva Sans"/>
                <a:ea typeface="Canva Sans"/>
                <a:cs typeface="Canva Sans"/>
                <a:sym typeface="Canva Sans"/>
              </a:rPr>
              <a:t>Chowk,Hinjawadi</a:t>
            </a:r>
            <a:r>
              <a:rPr lang="en-US" sz="2679" u="none" strike="noStrike" spc="-34" dirty="0">
                <a:solidFill>
                  <a:srgbClr val="FFFFFF"/>
                </a:solidFill>
                <a:latin typeface="Canva Sans"/>
                <a:ea typeface="Canva Sans"/>
                <a:cs typeface="Canva Sans"/>
                <a:sym typeface="Canva Sans"/>
              </a:rPr>
              <a:t> – </a:t>
            </a:r>
            <a:r>
              <a:rPr lang="en-US" sz="2679" u="none" strike="noStrike" spc="-34" dirty="0" err="1">
                <a:solidFill>
                  <a:srgbClr val="FFFFFF"/>
                </a:solidFill>
                <a:latin typeface="Canva Sans"/>
                <a:ea typeface="Canva Sans"/>
                <a:cs typeface="Canva Sans"/>
                <a:sym typeface="Canva Sans"/>
              </a:rPr>
              <a:t>Wakad</a:t>
            </a:r>
            <a:r>
              <a:rPr lang="en-US" sz="2679" u="none" strike="noStrike" spc="-34" dirty="0">
                <a:solidFill>
                  <a:srgbClr val="FFFFFF"/>
                </a:solidFill>
                <a:latin typeface="Canva Sans"/>
                <a:ea typeface="Canva Sans"/>
                <a:cs typeface="Canva Sans"/>
                <a:sym typeface="Canva Sans"/>
              </a:rPr>
              <a:t> Rd, Pune, Maharashtra 411057</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p:txBody>
      </p:sp>
      <p:sp>
        <p:nvSpPr>
          <p:cNvPr id="10" name="TextBox 10"/>
          <p:cNvSpPr txBox="1"/>
          <p:nvPr/>
        </p:nvSpPr>
        <p:spPr>
          <a:xfrm>
            <a:off x="1028700" y="1275202"/>
            <a:ext cx="11492008" cy="875628"/>
          </a:xfrm>
          <a:prstGeom prst="rect">
            <a:avLst/>
          </a:prstGeom>
        </p:spPr>
        <p:txBody>
          <a:bodyPr lIns="0" tIns="0" rIns="0" bIns="0" rtlCol="0" anchor="t">
            <a:spAutoFit/>
          </a:bodyPr>
          <a:lstStyle/>
          <a:p>
            <a:pPr marL="0" lvl="0" indent="0" algn="l">
              <a:lnSpc>
                <a:spcPts val="6702"/>
              </a:lnSpc>
              <a:spcBef>
                <a:spcPct val="0"/>
              </a:spcBef>
            </a:pPr>
            <a:r>
              <a:rPr lang="en-US" sz="6205" b="1" spc="-179">
                <a:solidFill>
                  <a:srgbClr val="FFFFFF"/>
                </a:solidFill>
                <a:latin typeface="Montserrat Bold"/>
                <a:ea typeface="Montserrat Bold"/>
                <a:cs typeface="Montserrat Bold"/>
                <a:sym typeface="Montserrat Bold"/>
              </a:rPr>
              <a:t> Contact us</a:t>
            </a:r>
          </a:p>
        </p:txBody>
      </p:sp>
      <p:sp>
        <p:nvSpPr>
          <p:cNvPr id="11" name="Freeform 11"/>
          <p:cNvSpPr/>
          <p:nvPr/>
        </p:nvSpPr>
        <p:spPr>
          <a:xfrm>
            <a:off x="12111991"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8"/>
            <a:stretch>
              <a:fillRect t="-113592" b="-124579"/>
            </a:stretch>
          </a:blipFill>
        </p:spPr>
      </p:sp>
      <p:sp>
        <p:nvSpPr>
          <p:cNvPr id="12" name="Freeform 12"/>
          <p:cNvSpPr/>
          <p:nvPr/>
        </p:nvSpPr>
        <p:spPr>
          <a:xfrm rot="-8685411">
            <a:off x="-8242247" y="-344366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13" name="Freeform 13"/>
          <p:cNvSpPr/>
          <p:nvPr/>
        </p:nvSpPr>
        <p:spPr>
          <a:xfrm rot="3532694">
            <a:off x="-5504109" y="6688564"/>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709</Words>
  <Application>Microsoft Office PowerPoint</Application>
  <PresentationFormat>Custom</PresentationFormat>
  <Paragraphs>38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Montserrat Bold</vt:lpstr>
      <vt:lpstr>Arial</vt:lpstr>
      <vt:lpstr>Canva Sans Bold</vt:lpstr>
      <vt:lpstr>Calibri</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Purple 3D Project Presentation</dc:title>
  <cp:lastModifiedBy>Abhijeet Walke</cp:lastModifiedBy>
  <cp:revision>3</cp:revision>
  <dcterms:created xsi:type="dcterms:W3CDTF">2006-08-16T00:00:00Z</dcterms:created>
  <dcterms:modified xsi:type="dcterms:W3CDTF">2025-04-14T05:12:10Z</dcterms:modified>
  <dc:identifier>DAGkNYEZyyY</dc:identifier>
</cp:coreProperties>
</file>