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Lst>
  <p:sldSz cx="18288000" cy="10287000"/>
  <p:notesSz cx="6858000" cy="9144000"/>
  <p:embeddedFontLst>
    <p:embeddedFont>
      <p:font typeface="Montserrat Ultra-Bold" charset="1" panose="00000900000000000000"/>
      <p:regular r:id="rId14"/>
    </p:embeddedFont>
    <p:embeddedFont>
      <p:font typeface="Montserrat Bold" charset="1" panose="00000800000000000000"/>
      <p:regular r:id="rId15"/>
    </p:embeddedFont>
    <p:embeddedFont>
      <p:font typeface="Canva Sans Bold" charset="1" panose="020B0803030501040103"/>
      <p:regular r:id="rId16"/>
    </p:embeddedFont>
    <p:embeddedFont>
      <p:font typeface="Montserrat Classic" charset="1" panose="00000500000000000000"/>
      <p:regular r:id="rId17"/>
    </p:embeddedFont>
    <p:embeddedFont>
      <p:font typeface="Montserrat Classic Bold" charset="1" panose="00000800000000000000"/>
      <p:regular r:id="rId18"/>
    </p:embeddedFont>
    <p:embeddedFont>
      <p:font typeface="Canva Sans" charset="1" panose="020B0503030501040103"/>
      <p:regular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hire-solana-developers/" TargetMode="External" Type="http://schemas.openxmlformats.org/officeDocument/2006/relationships/hyperlink"/></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hire-solana-developers/" TargetMode="External" Type="http://schemas.openxmlformats.org/officeDocument/2006/relationships/hyperlink"/></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11.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342155"/>
        </a:solidFill>
      </p:bgPr>
    </p:bg>
    <p:spTree>
      <p:nvGrpSpPr>
        <p:cNvPr id="1" name=""/>
        <p:cNvGrpSpPr/>
        <p:nvPr/>
      </p:nvGrpSpPr>
      <p:grpSpPr>
        <a:xfrm>
          <a:off x="0" y="0"/>
          <a:ext cx="0" cy="0"/>
          <a:chOff x="0" y="0"/>
          <a:chExt cx="0" cy="0"/>
        </a:xfrm>
      </p:grpSpPr>
      <p:sp>
        <p:nvSpPr>
          <p:cNvPr name="Freeform 2" id="2"/>
          <p:cNvSpPr/>
          <p:nvPr/>
        </p:nvSpPr>
        <p:spPr>
          <a:xfrm flipH="false" flipV="false" rot="0">
            <a:off x="12702764" y="0"/>
            <a:ext cx="5585236" cy="4114800"/>
          </a:xfrm>
          <a:custGeom>
            <a:avLst/>
            <a:gdLst/>
            <a:ahLst/>
            <a:cxnLst/>
            <a:rect r="r" b="b" t="t" l="l"/>
            <a:pathLst>
              <a:path h="4114800" w="5585236">
                <a:moveTo>
                  <a:pt x="0" y="0"/>
                </a:moveTo>
                <a:lnTo>
                  <a:pt x="5585236" y="0"/>
                </a:lnTo>
                <a:lnTo>
                  <a:pt x="5585236"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5400000">
            <a:off x="13427437" y="5436982"/>
            <a:ext cx="5585236" cy="4114800"/>
          </a:xfrm>
          <a:custGeom>
            <a:avLst/>
            <a:gdLst/>
            <a:ahLst/>
            <a:cxnLst/>
            <a:rect r="r" b="b" t="t" l="l"/>
            <a:pathLst>
              <a:path h="4114800" w="5585236">
                <a:moveTo>
                  <a:pt x="0" y="0"/>
                </a:moveTo>
                <a:lnTo>
                  <a:pt x="5585235" y="0"/>
                </a:lnTo>
                <a:lnTo>
                  <a:pt x="5585235"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5400000">
            <a:off x="-735218" y="735218"/>
            <a:ext cx="5585236" cy="4114800"/>
          </a:xfrm>
          <a:custGeom>
            <a:avLst/>
            <a:gdLst/>
            <a:ahLst/>
            <a:cxnLst/>
            <a:rect r="r" b="b" t="t" l="l"/>
            <a:pathLst>
              <a:path h="4114800" w="5585236">
                <a:moveTo>
                  <a:pt x="0" y="0"/>
                </a:moveTo>
                <a:lnTo>
                  <a:pt x="5585236" y="0"/>
                </a:lnTo>
                <a:lnTo>
                  <a:pt x="5585236"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5" id="5"/>
          <p:cNvSpPr txBox="true"/>
          <p:nvPr/>
        </p:nvSpPr>
        <p:spPr>
          <a:xfrm rot="0">
            <a:off x="1028700" y="2840243"/>
            <a:ext cx="8299259" cy="5361829"/>
          </a:xfrm>
          <a:prstGeom prst="rect">
            <a:avLst/>
          </a:prstGeom>
        </p:spPr>
        <p:txBody>
          <a:bodyPr anchor="t" rtlCol="false" tIns="0" lIns="0" bIns="0" rIns="0">
            <a:spAutoFit/>
          </a:bodyPr>
          <a:lstStyle/>
          <a:p>
            <a:pPr algn="ctr">
              <a:lnSpc>
                <a:spcPts val="7014"/>
              </a:lnSpc>
            </a:pPr>
            <a:r>
              <a:rPr lang="en-US" b="true" sz="6319" spc="164">
                <a:solidFill>
                  <a:srgbClr val="E0F19C"/>
                </a:solidFill>
                <a:latin typeface="Montserrat Ultra-Bold"/>
                <a:ea typeface="Montserrat Ultra-Bold"/>
                <a:cs typeface="Montserrat Ultra-Bold"/>
                <a:sym typeface="Montserrat Ultra-Bold"/>
              </a:rPr>
              <a:t>The Future of Solana Development: How to Hire for Long-Term Success</a:t>
            </a:r>
          </a:p>
        </p:txBody>
      </p:sp>
      <p:sp>
        <p:nvSpPr>
          <p:cNvPr name="Freeform 6" id="6"/>
          <p:cNvSpPr/>
          <p:nvPr/>
        </p:nvSpPr>
        <p:spPr>
          <a:xfrm flipH="false" flipV="false" rot="-10800000">
            <a:off x="0" y="6172200"/>
            <a:ext cx="5585236" cy="4114800"/>
          </a:xfrm>
          <a:custGeom>
            <a:avLst/>
            <a:gdLst/>
            <a:ahLst/>
            <a:cxnLst/>
            <a:rect r="r" b="b" t="t" l="l"/>
            <a:pathLst>
              <a:path h="4114800" w="5585236">
                <a:moveTo>
                  <a:pt x="0" y="0"/>
                </a:moveTo>
                <a:lnTo>
                  <a:pt x="5585236" y="0"/>
                </a:lnTo>
                <a:lnTo>
                  <a:pt x="5585236"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0">
            <a:off x="9693014" y="2792618"/>
            <a:ext cx="7566286" cy="5044191"/>
          </a:xfrm>
          <a:custGeom>
            <a:avLst/>
            <a:gdLst/>
            <a:ahLst/>
            <a:cxnLst/>
            <a:rect r="r" b="b" t="t" l="l"/>
            <a:pathLst>
              <a:path h="5044191" w="7566286">
                <a:moveTo>
                  <a:pt x="0" y="0"/>
                </a:moveTo>
                <a:lnTo>
                  <a:pt x="7566286" y="0"/>
                </a:lnTo>
                <a:lnTo>
                  <a:pt x="7566286" y="5044190"/>
                </a:lnTo>
                <a:lnTo>
                  <a:pt x="0" y="5044190"/>
                </a:lnTo>
                <a:lnTo>
                  <a:pt x="0" y="0"/>
                </a:lnTo>
                <a:close/>
              </a:path>
            </a:pathLst>
          </a:custGeom>
          <a:blipFill>
            <a:blip r:embed="rId4"/>
            <a:stretch>
              <a:fillRect l="0" t="0" r="0" b="0"/>
            </a:stretch>
          </a:blipFill>
        </p:spPr>
      </p:sp>
      <p:sp>
        <p:nvSpPr>
          <p:cNvPr name="Freeform 8" id="8"/>
          <p:cNvSpPr/>
          <p:nvPr/>
        </p:nvSpPr>
        <p:spPr>
          <a:xfrm flipH="false" flipV="false" rot="0">
            <a:off x="7216464" y="1028700"/>
            <a:ext cx="3561486" cy="1106948"/>
          </a:xfrm>
          <a:custGeom>
            <a:avLst/>
            <a:gdLst/>
            <a:ahLst/>
            <a:cxnLst/>
            <a:rect r="r" b="b" t="t" l="l"/>
            <a:pathLst>
              <a:path h="1106948" w="3561486">
                <a:moveTo>
                  <a:pt x="0" y="0"/>
                </a:moveTo>
                <a:lnTo>
                  <a:pt x="3561486" y="0"/>
                </a:lnTo>
                <a:lnTo>
                  <a:pt x="3561486" y="1106948"/>
                </a:lnTo>
                <a:lnTo>
                  <a:pt x="0" y="1106948"/>
                </a:lnTo>
                <a:lnTo>
                  <a:pt x="0" y="0"/>
                </a:lnTo>
                <a:close/>
              </a:path>
            </a:pathLst>
          </a:custGeom>
          <a:blipFill>
            <a:blip r:embed="rId5"/>
            <a:stretch>
              <a:fillRect l="0" t="0" r="0" b="0"/>
            </a:stretch>
          </a:blipFill>
        </p:spPr>
      </p:sp>
      <p:sp>
        <p:nvSpPr>
          <p:cNvPr name="TextBox 9" id="9"/>
          <p:cNvSpPr txBox="true"/>
          <p:nvPr/>
        </p:nvSpPr>
        <p:spPr>
          <a:xfrm rot="0">
            <a:off x="6387194" y="9191625"/>
            <a:ext cx="6008833" cy="596901"/>
          </a:xfrm>
          <a:prstGeom prst="rect">
            <a:avLst/>
          </a:prstGeom>
        </p:spPr>
        <p:txBody>
          <a:bodyPr anchor="t" rtlCol="false" tIns="0" lIns="0" bIns="0" rIns="0">
            <a:spAutoFit/>
          </a:bodyPr>
          <a:lstStyle/>
          <a:p>
            <a:pPr algn="l">
              <a:lnSpc>
                <a:spcPts val="4899"/>
              </a:lnSpc>
            </a:pPr>
            <a:r>
              <a:rPr lang="en-US" sz="3499" b="true">
                <a:solidFill>
                  <a:srgbClr val="4DD9D2"/>
                </a:solidFill>
                <a:latin typeface="Montserrat Bold"/>
                <a:ea typeface="Montserrat Bold"/>
                <a:cs typeface="Montserrat Bold"/>
                <a:sym typeface="Montserrat Bold"/>
              </a:rPr>
              <a:t>www.blockchainx.tech</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5C3C86"/>
        </a:solidFill>
      </p:bgPr>
    </p:bg>
    <p:spTree>
      <p:nvGrpSpPr>
        <p:cNvPr id="1" name=""/>
        <p:cNvGrpSpPr/>
        <p:nvPr/>
      </p:nvGrpSpPr>
      <p:grpSpPr>
        <a:xfrm>
          <a:off x="0" y="0"/>
          <a:ext cx="0" cy="0"/>
          <a:chOff x="0" y="0"/>
          <a:chExt cx="0" cy="0"/>
        </a:xfrm>
      </p:grpSpPr>
      <p:grpSp>
        <p:nvGrpSpPr>
          <p:cNvPr name="Group 2" id="2"/>
          <p:cNvGrpSpPr/>
          <p:nvPr/>
        </p:nvGrpSpPr>
        <p:grpSpPr>
          <a:xfrm rot="0">
            <a:off x="1028700" y="691049"/>
            <a:ext cx="16230600" cy="8724821"/>
            <a:chOff x="0" y="0"/>
            <a:chExt cx="4274726" cy="2297895"/>
          </a:xfrm>
        </p:grpSpPr>
        <p:sp>
          <p:nvSpPr>
            <p:cNvPr name="Freeform 3" id="3"/>
            <p:cNvSpPr/>
            <p:nvPr/>
          </p:nvSpPr>
          <p:spPr>
            <a:xfrm flipH="false" flipV="false" rot="0">
              <a:off x="0" y="0"/>
              <a:ext cx="4274726" cy="2297895"/>
            </a:xfrm>
            <a:custGeom>
              <a:avLst/>
              <a:gdLst/>
              <a:ahLst/>
              <a:cxnLst/>
              <a:rect r="r" b="b" t="t" l="l"/>
              <a:pathLst>
                <a:path h="2297895" w="4274726">
                  <a:moveTo>
                    <a:pt x="0" y="0"/>
                  </a:moveTo>
                  <a:lnTo>
                    <a:pt x="4274726" y="0"/>
                  </a:lnTo>
                  <a:lnTo>
                    <a:pt x="4274726" y="2297895"/>
                  </a:lnTo>
                  <a:lnTo>
                    <a:pt x="0" y="2297895"/>
                  </a:lnTo>
                  <a:close/>
                </a:path>
              </a:pathLst>
            </a:custGeom>
            <a:solidFill>
              <a:srgbClr val="F5A0A7"/>
            </a:solidFill>
          </p:spPr>
        </p:sp>
        <p:sp>
          <p:nvSpPr>
            <p:cNvPr name="TextBox 4" id="4"/>
            <p:cNvSpPr txBox="true"/>
            <p:nvPr/>
          </p:nvSpPr>
          <p:spPr>
            <a:xfrm>
              <a:off x="0" y="-47625"/>
              <a:ext cx="4274726" cy="2345520"/>
            </a:xfrm>
            <a:prstGeom prst="rect">
              <a:avLst/>
            </a:prstGeom>
          </p:spPr>
          <p:txBody>
            <a:bodyPr anchor="ctr" rtlCol="false" tIns="50800" lIns="50800" bIns="50800" rIns="50800"/>
            <a:lstStyle/>
            <a:p>
              <a:pPr algn="ctr">
                <a:lnSpc>
                  <a:spcPts val="3359"/>
                </a:lnSpc>
              </a:pPr>
            </a:p>
          </p:txBody>
        </p:sp>
      </p:grpSp>
      <p:sp>
        <p:nvSpPr>
          <p:cNvPr name="TextBox 5" id="5"/>
          <p:cNvSpPr txBox="true"/>
          <p:nvPr/>
        </p:nvSpPr>
        <p:spPr>
          <a:xfrm rot="0">
            <a:off x="1533763" y="1820413"/>
            <a:ext cx="14815293" cy="6370843"/>
          </a:xfrm>
          <a:prstGeom prst="rect">
            <a:avLst/>
          </a:prstGeom>
        </p:spPr>
        <p:txBody>
          <a:bodyPr anchor="t" rtlCol="false" tIns="0" lIns="0" bIns="0" rIns="0">
            <a:spAutoFit/>
          </a:bodyPr>
          <a:lstStyle/>
          <a:p>
            <a:pPr algn="ctr" marL="0" indent="0" lvl="0">
              <a:lnSpc>
                <a:spcPts val="4272"/>
              </a:lnSpc>
            </a:pPr>
            <a:r>
              <a:rPr lang="en-US" b="true" sz="2738">
                <a:solidFill>
                  <a:srgbClr val="095D40"/>
                </a:solidFill>
                <a:latin typeface="Montserrat Bold"/>
                <a:ea typeface="Montserrat Bold"/>
                <a:cs typeface="Montserrat Bold"/>
                <a:sym typeface="Montserrat Bold"/>
              </a:rPr>
              <a:t>Solana has quickly established itself among the leading blockchain platforms, offering unmatched speed, low transaction costs, and scalability that rivals those of traditional systems. Its unique architecture bolstered by innovations such as Proof of History (PoH) positions Solana to accommodate mass adoption levels that other blockchains barely cope with. As the ecosystem grows-from DeFi and decentralized exchanges (DEXs) to gaming, NFTs, and the tokenization of real-world assets-businesses are recognizing that building on Solana is not merely a fad</a:t>
            </a:r>
            <a:r>
              <a:rPr lang="en-US" b="true" sz="2738" u="none">
                <a:solidFill>
                  <a:srgbClr val="095D40"/>
                </a:solidFill>
                <a:latin typeface="Montserrat Bold"/>
                <a:ea typeface="Montserrat Bold"/>
                <a:cs typeface="Montserrat Bold"/>
                <a:sym typeface="Montserrat Bold"/>
              </a:rPr>
              <a:t> </a:t>
            </a:r>
            <a:r>
              <a:rPr lang="en-US" b="true" sz="2738">
                <a:solidFill>
                  <a:srgbClr val="095D40"/>
                </a:solidFill>
                <a:latin typeface="Montserrat Bold"/>
                <a:ea typeface="Montserrat Bold"/>
                <a:cs typeface="Montserrat Bold"/>
                <a:sym typeface="Montserrat Bold"/>
              </a:rPr>
              <a:t>bu</a:t>
            </a:r>
            <a:r>
              <a:rPr lang="en-US" b="true" sz="2738" u="none">
                <a:solidFill>
                  <a:srgbClr val="095D40"/>
                </a:solidFill>
                <a:latin typeface="Montserrat Bold"/>
                <a:ea typeface="Montserrat Bold"/>
                <a:cs typeface="Montserrat Bold"/>
                <a:sym typeface="Montserrat Bold"/>
              </a:rPr>
              <a:t>t </a:t>
            </a:r>
            <a:r>
              <a:rPr lang="en-US" b="true" sz="2738">
                <a:solidFill>
                  <a:srgbClr val="095D40"/>
                </a:solidFill>
                <a:latin typeface="Montserrat Bold"/>
                <a:ea typeface="Montserrat Bold"/>
                <a:cs typeface="Montserrat Bold"/>
                <a:sym typeface="Montserrat Bold"/>
              </a:rPr>
              <a:t>a </a:t>
            </a:r>
            <a:r>
              <a:rPr lang="en-US" b="true" sz="2738" u="none">
                <a:solidFill>
                  <a:srgbClr val="095D40"/>
                </a:solidFill>
                <a:latin typeface="Montserrat Bold"/>
                <a:ea typeface="Montserrat Bold"/>
                <a:cs typeface="Montserrat Bold"/>
                <a:sym typeface="Montserrat Bold"/>
              </a:rPr>
              <a:t>lon</a:t>
            </a:r>
            <a:r>
              <a:rPr lang="en-US" b="true" sz="2738">
                <a:solidFill>
                  <a:srgbClr val="095D40"/>
                </a:solidFill>
                <a:latin typeface="Montserrat Bold"/>
                <a:ea typeface="Montserrat Bold"/>
                <a:cs typeface="Montserrat Bold"/>
                <a:sym typeface="Montserrat Bold"/>
              </a:rPr>
              <a:t>g-</a:t>
            </a:r>
            <a:r>
              <a:rPr lang="en-US" b="true" sz="2738" u="none">
                <a:solidFill>
                  <a:srgbClr val="095D40"/>
                </a:solidFill>
                <a:latin typeface="Montserrat Bold"/>
                <a:ea typeface="Montserrat Bold"/>
                <a:cs typeface="Montserrat Bold"/>
                <a:sym typeface="Montserrat Bold"/>
              </a:rPr>
              <a:t>t</a:t>
            </a:r>
            <a:r>
              <a:rPr lang="en-US" b="true" sz="2738">
                <a:solidFill>
                  <a:srgbClr val="095D40"/>
                </a:solidFill>
                <a:latin typeface="Montserrat Bold"/>
                <a:ea typeface="Montserrat Bold"/>
                <a:cs typeface="Montserrat Bold"/>
                <a:sym typeface="Montserrat Bold"/>
              </a:rPr>
              <a:t>er</a:t>
            </a:r>
            <a:r>
              <a:rPr lang="en-US" b="true" sz="2738" u="none">
                <a:solidFill>
                  <a:srgbClr val="095D40"/>
                </a:solidFill>
                <a:latin typeface="Montserrat Bold"/>
                <a:ea typeface="Montserrat Bold"/>
                <a:cs typeface="Montserrat Bold"/>
                <a:sym typeface="Montserrat Bold"/>
              </a:rPr>
              <a:t>m</a:t>
            </a:r>
            <a:r>
              <a:rPr lang="en-US" b="true" sz="2738">
                <a:solidFill>
                  <a:srgbClr val="095D40"/>
                </a:solidFill>
                <a:latin typeface="Montserrat Bold"/>
                <a:ea typeface="Montserrat Bold"/>
                <a:cs typeface="Montserrat Bold"/>
                <a:sym typeface="Montserrat Bold"/>
              </a:rPr>
              <a:t> investment for the future of finance, technology, and digital ownership. It is crucial to </a:t>
            </a:r>
            <a:r>
              <a:rPr lang="en-US" b="true" sz="2738" u="sng">
                <a:solidFill>
                  <a:srgbClr val="A30052"/>
                </a:solidFill>
                <a:latin typeface="Montserrat Bold"/>
                <a:ea typeface="Montserrat Bold"/>
                <a:cs typeface="Montserrat Bold"/>
                <a:sym typeface="Montserrat Bold"/>
                <a:hlinkClick r:id="rId2" tooltip="https://www.blockchainx.tech/hire-solana-developers/"/>
              </a:rPr>
              <a:t>Hire professional Solana developers</a:t>
            </a:r>
            <a:r>
              <a:rPr lang="en-US" b="true" sz="2738">
                <a:solidFill>
                  <a:srgbClr val="095D40"/>
                </a:solidFill>
                <a:latin typeface="Montserrat Bold"/>
                <a:ea typeface="Montserrat Bold"/>
                <a:cs typeface="Montserrat Bold"/>
                <a:sym typeface="Montserrat Bold"/>
              </a:rPr>
              <a:t> who understand not only the present environment but who are also ready to ada</a:t>
            </a:r>
            <a:r>
              <a:rPr lang="en-US" b="true" sz="2738" u="none">
                <a:solidFill>
                  <a:srgbClr val="095D40"/>
                </a:solidFill>
                <a:latin typeface="Montserrat Bold"/>
                <a:ea typeface="Montserrat Bold"/>
                <a:cs typeface="Montserrat Bold"/>
                <a:sym typeface="Montserrat Bold"/>
              </a:rPr>
              <a:t>pt </a:t>
            </a:r>
            <a:r>
              <a:rPr lang="en-US" b="true" sz="2738">
                <a:solidFill>
                  <a:srgbClr val="095D40"/>
                </a:solidFill>
                <a:latin typeface="Montserrat Bold"/>
                <a:ea typeface="Montserrat Bold"/>
                <a:cs typeface="Montserrat Bold"/>
                <a:sym typeface="Montserrat Bold"/>
              </a:rPr>
              <a:t>to the fast-changing world of this platform to stay competitive. The right team today ensures your success tomorrow.</a:t>
            </a:r>
          </a:p>
        </p:txBody>
      </p:sp>
    </p:spTree>
  </p:cSld>
  <p:clrMapOvr>
    <a:masterClrMapping/>
  </p:clrMapOvr>
</p:sld>
</file>

<file path=ppt/slides/slide3.xml><?xml version="1.0" encoding="utf-8"?>
<p:sld xmlns:p="http://schemas.openxmlformats.org/presentationml/2006/main" xmlns:a="http://schemas.openxmlformats.org/drawingml/2006/main">
  <p:cSld>
    <p:bg>
      <p:bgPr>
        <a:solidFill>
          <a:srgbClr val="F5A0A7"/>
        </a:solidFill>
      </p:bgPr>
    </p:bg>
    <p:spTree>
      <p:nvGrpSpPr>
        <p:cNvPr id="1" name=""/>
        <p:cNvGrpSpPr/>
        <p:nvPr/>
      </p:nvGrpSpPr>
      <p:grpSpPr>
        <a:xfrm>
          <a:off x="0" y="0"/>
          <a:ext cx="0" cy="0"/>
          <a:chOff x="0" y="0"/>
          <a:chExt cx="0" cy="0"/>
        </a:xfrm>
      </p:grpSpPr>
      <p:grpSp>
        <p:nvGrpSpPr>
          <p:cNvPr name="Group 2" id="2"/>
          <p:cNvGrpSpPr/>
          <p:nvPr/>
        </p:nvGrpSpPr>
        <p:grpSpPr>
          <a:xfrm rot="0">
            <a:off x="-926289" y="-1396647"/>
            <a:ext cx="19214289" cy="3732165"/>
            <a:chOff x="0" y="0"/>
            <a:chExt cx="5060554" cy="982957"/>
          </a:xfrm>
        </p:grpSpPr>
        <p:sp>
          <p:nvSpPr>
            <p:cNvPr name="Freeform 3" id="3"/>
            <p:cNvSpPr/>
            <p:nvPr/>
          </p:nvSpPr>
          <p:spPr>
            <a:xfrm flipH="false" flipV="false" rot="0">
              <a:off x="0" y="0"/>
              <a:ext cx="5060554" cy="982957"/>
            </a:xfrm>
            <a:custGeom>
              <a:avLst/>
              <a:gdLst/>
              <a:ahLst/>
              <a:cxnLst/>
              <a:rect r="r" b="b" t="t" l="l"/>
              <a:pathLst>
                <a:path h="982957" w="5060554">
                  <a:moveTo>
                    <a:pt x="0" y="0"/>
                  </a:moveTo>
                  <a:lnTo>
                    <a:pt x="5060554" y="0"/>
                  </a:lnTo>
                  <a:lnTo>
                    <a:pt x="5060554" y="982957"/>
                  </a:lnTo>
                  <a:lnTo>
                    <a:pt x="0" y="982957"/>
                  </a:lnTo>
                  <a:close/>
                </a:path>
              </a:pathLst>
            </a:custGeom>
            <a:solidFill>
              <a:srgbClr val="5C3C86"/>
            </a:solidFill>
          </p:spPr>
        </p:sp>
        <p:sp>
          <p:nvSpPr>
            <p:cNvPr name="TextBox 4" id="4"/>
            <p:cNvSpPr txBox="true"/>
            <p:nvPr/>
          </p:nvSpPr>
          <p:spPr>
            <a:xfrm>
              <a:off x="0" y="-47625"/>
              <a:ext cx="5060554" cy="1030582"/>
            </a:xfrm>
            <a:prstGeom prst="rect">
              <a:avLst/>
            </a:prstGeom>
          </p:spPr>
          <p:txBody>
            <a:bodyPr anchor="ctr" rtlCol="false" tIns="50800" lIns="50800" bIns="50800" rIns="50800"/>
            <a:lstStyle/>
            <a:p>
              <a:pPr algn="ctr">
                <a:lnSpc>
                  <a:spcPts val="3359"/>
                </a:lnSpc>
              </a:pPr>
            </a:p>
          </p:txBody>
        </p:sp>
      </p:grpSp>
      <p:sp>
        <p:nvSpPr>
          <p:cNvPr name="TextBox 5" id="5"/>
          <p:cNvSpPr txBox="true"/>
          <p:nvPr/>
        </p:nvSpPr>
        <p:spPr>
          <a:xfrm rot="0">
            <a:off x="1672916" y="749376"/>
            <a:ext cx="15427048" cy="887095"/>
          </a:xfrm>
          <a:prstGeom prst="rect">
            <a:avLst/>
          </a:prstGeom>
        </p:spPr>
        <p:txBody>
          <a:bodyPr anchor="t" rtlCol="false" tIns="0" lIns="0" bIns="0" rIns="0">
            <a:spAutoFit/>
          </a:bodyPr>
          <a:lstStyle/>
          <a:p>
            <a:pPr algn="ctr">
              <a:lnSpc>
                <a:spcPts val="7279"/>
              </a:lnSpc>
            </a:pPr>
            <a:r>
              <a:rPr lang="en-US" sz="5199" b="true">
                <a:solidFill>
                  <a:srgbClr val="FCFBF1"/>
                </a:solidFill>
                <a:latin typeface="Canva Sans Bold"/>
                <a:ea typeface="Canva Sans Bold"/>
                <a:cs typeface="Canva Sans Bold"/>
                <a:sym typeface="Canva Sans Bold"/>
              </a:rPr>
              <a:t>The New Skill Set of a Modern Solana Developer</a:t>
            </a:r>
          </a:p>
        </p:txBody>
      </p:sp>
      <p:sp>
        <p:nvSpPr>
          <p:cNvPr name="TextBox 6" id="6"/>
          <p:cNvSpPr txBox="true"/>
          <p:nvPr/>
        </p:nvSpPr>
        <p:spPr>
          <a:xfrm rot="0">
            <a:off x="1028700" y="2773785"/>
            <a:ext cx="15977772" cy="6903687"/>
          </a:xfrm>
          <a:prstGeom prst="rect">
            <a:avLst/>
          </a:prstGeom>
        </p:spPr>
        <p:txBody>
          <a:bodyPr anchor="t" rtlCol="false" tIns="0" lIns="0" bIns="0" rIns="0">
            <a:spAutoFit/>
          </a:bodyPr>
          <a:lstStyle/>
          <a:p>
            <a:pPr algn="ctr">
              <a:lnSpc>
                <a:spcPts val="4623"/>
              </a:lnSpc>
            </a:pPr>
            <a:r>
              <a:rPr lang="en-US" sz="3302">
                <a:solidFill>
                  <a:srgbClr val="29741D"/>
                </a:solidFill>
                <a:latin typeface="Montserrat Classic"/>
                <a:ea typeface="Montserrat Classic"/>
                <a:cs typeface="Montserrat Classic"/>
                <a:sym typeface="Montserrat Classic"/>
              </a:rPr>
              <a:t>All that Solana developers used to know was at least a little programming in either Rust or C. They would also have to decipher smart contract security, optimization techniques required for Solana's highly parallel runtime (Sealevel), and concentrated knowledge about dApp architecture. Besides coding, ideal developers should know the basics of tokenomics, Layer 1 and Layer 2 designs, DeFi primitives, and the reason why user-centric design is so critical in Web3. Soft skills transformed into a team sport along with an adaptive creative problem-solving and a growth mindset are instead as important as technical know-how in such a rapid transitional space. The more developers get involved with Solana hackathons and open source projects and forums, the more they learn by bringing real-world knowledge that cannot be taught in the classroom.</a:t>
            </a:r>
          </a:p>
        </p:txBody>
      </p:sp>
    </p:spTree>
  </p:cSld>
  <p:clrMapOvr>
    <a:masterClrMapping/>
  </p:clrMapOvr>
</p:sld>
</file>

<file path=ppt/slides/slide4.xml><?xml version="1.0" encoding="utf-8"?>
<p:sld xmlns:p="http://schemas.openxmlformats.org/presentationml/2006/main" xmlns:a="http://schemas.openxmlformats.org/drawingml/2006/main">
  <p:cSld>
    <p:bg>
      <p:bgPr>
        <a:solidFill>
          <a:srgbClr val="F5A0A7"/>
        </a:solidFill>
      </p:bgPr>
    </p:bg>
    <p:spTree>
      <p:nvGrpSpPr>
        <p:cNvPr id="1" name=""/>
        <p:cNvGrpSpPr/>
        <p:nvPr/>
      </p:nvGrpSpPr>
      <p:grpSpPr>
        <a:xfrm>
          <a:off x="0" y="0"/>
          <a:ext cx="0" cy="0"/>
          <a:chOff x="0" y="0"/>
          <a:chExt cx="0" cy="0"/>
        </a:xfrm>
      </p:grpSpPr>
      <p:grpSp>
        <p:nvGrpSpPr>
          <p:cNvPr name="Group 2" id="2"/>
          <p:cNvGrpSpPr/>
          <p:nvPr/>
        </p:nvGrpSpPr>
        <p:grpSpPr>
          <a:xfrm rot="0">
            <a:off x="-926289" y="-1396647"/>
            <a:ext cx="19214289" cy="3732165"/>
            <a:chOff x="0" y="0"/>
            <a:chExt cx="5060554" cy="982957"/>
          </a:xfrm>
        </p:grpSpPr>
        <p:sp>
          <p:nvSpPr>
            <p:cNvPr name="Freeform 3" id="3"/>
            <p:cNvSpPr/>
            <p:nvPr/>
          </p:nvSpPr>
          <p:spPr>
            <a:xfrm flipH="false" flipV="false" rot="0">
              <a:off x="0" y="0"/>
              <a:ext cx="5060554" cy="982957"/>
            </a:xfrm>
            <a:custGeom>
              <a:avLst/>
              <a:gdLst/>
              <a:ahLst/>
              <a:cxnLst/>
              <a:rect r="r" b="b" t="t" l="l"/>
              <a:pathLst>
                <a:path h="982957" w="5060554">
                  <a:moveTo>
                    <a:pt x="0" y="0"/>
                  </a:moveTo>
                  <a:lnTo>
                    <a:pt x="5060554" y="0"/>
                  </a:lnTo>
                  <a:lnTo>
                    <a:pt x="5060554" y="982957"/>
                  </a:lnTo>
                  <a:lnTo>
                    <a:pt x="0" y="982957"/>
                  </a:lnTo>
                  <a:close/>
                </a:path>
              </a:pathLst>
            </a:custGeom>
            <a:solidFill>
              <a:srgbClr val="5C3C86"/>
            </a:solidFill>
          </p:spPr>
        </p:sp>
        <p:sp>
          <p:nvSpPr>
            <p:cNvPr name="TextBox 4" id="4"/>
            <p:cNvSpPr txBox="true"/>
            <p:nvPr/>
          </p:nvSpPr>
          <p:spPr>
            <a:xfrm>
              <a:off x="0" y="-47625"/>
              <a:ext cx="5060554" cy="1030582"/>
            </a:xfrm>
            <a:prstGeom prst="rect">
              <a:avLst/>
            </a:prstGeom>
          </p:spPr>
          <p:txBody>
            <a:bodyPr anchor="ctr" rtlCol="false" tIns="50800" lIns="50800" bIns="50800" rIns="50800"/>
            <a:lstStyle/>
            <a:p>
              <a:pPr algn="ctr">
                <a:lnSpc>
                  <a:spcPts val="3359"/>
                </a:lnSpc>
              </a:pPr>
            </a:p>
          </p:txBody>
        </p:sp>
      </p:grpSp>
      <p:sp>
        <p:nvSpPr>
          <p:cNvPr name="TextBox 5" id="5"/>
          <p:cNvSpPr txBox="true"/>
          <p:nvPr/>
        </p:nvSpPr>
        <p:spPr>
          <a:xfrm rot="0">
            <a:off x="2866458" y="749376"/>
            <a:ext cx="13039963" cy="887095"/>
          </a:xfrm>
          <a:prstGeom prst="rect">
            <a:avLst/>
          </a:prstGeom>
        </p:spPr>
        <p:txBody>
          <a:bodyPr anchor="t" rtlCol="false" tIns="0" lIns="0" bIns="0" rIns="0">
            <a:spAutoFit/>
          </a:bodyPr>
          <a:lstStyle/>
          <a:p>
            <a:pPr algn="ctr">
              <a:lnSpc>
                <a:spcPts val="7279"/>
              </a:lnSpc>
            </a:pPr>
            <a:r>
              <a:rPr lang="en-US" sz="5199" b="true">
                <a:solidFill>
                  <a:srgbClr val="FCFBF1"/>
                </a:solidFill>
                <a:latin typeface="Canva Sans Bold"/>
                <a:ea typeface="Canva Sans Bold"/>
                <a:cs typeface="Canva Sans Bold"/>
                <a:sym typeface="Canva Sans Bold"/>
              </a:rPr>
              <a:t>Hiring for Potential, Not Just Experience</a:t>
            </a:r>
          </a:p>
        </p:txBody>
      </p:sp>
      <p:sp>
        <p:nvSpPr>
          <p:cNvPr name="TextBox 6" id="6"/>
          <p:cNvSpPr txBox="true"/>
          <p:nvPr/>
        </p:nvSpPr>
        <p:spPr>
          <a:xfrm rot="0">
            <a:off x="691969" y="2818805"/>
            <a:ext cx="16567331" cy="6903687"/>
          </a:xfrm>
          <a:prstGeom prst="rect">
            <a:avLst/>
          </a:prstGeom>
        </p:spPr>
        <p:txBody>
          <a:bodyPr anchor="t" rtlCol="false" tIns="0" lIns="0" bIns="0" rIns="0">
            <a:spAutoFit/>
          </a:bodyPr>
          <a:lstStyle/>
          <a:p>
            <a:pPr algn="ctr">
              <a:lnSpc>
                <a:spcPts val="4623"/>
              </a:lnSpc>
            </a:pPr>
            <a:r>
              <a:rPr lang="en-US" sz="3302">
                <a:solidFill>
                  <a:srgbClr val="29741D"/>
                </a:solidFill>
                <a:latin typeface="Montserrat Classic"/>
                <a:ea typeface="Montserrat Classic"/>
                <a:cs typeface="Montserrat Classic"/>
                <a:sym typeface="Montserrat Classic"/>
              </a:rPr>
              <a:t>Traditional criteria for hiring, such as “years of experience,” may fall short in a field as new and rapidly evolving as Solana development. Most of Solana's top engineers just a few years back entered the blockchain space and are now outperforming their counterparts with sheer passion, rapid learning, and an unyielding focus on hands-on experimentation. Instead of finding candidates that check every technical box today, organizations should be looking for builders who show curiosity, have an intrinsic motivation to pioneer their ideas, and have a sincere interest in what blockchain technology can offer. Better outcomes can be achieved in the long term by investing in those hungry to grow—and enabling them through proper internal mentorship, educational resources, and chances for innovation—versus working with an exclusive pool of so-called “veterans” who may always be in demand and short.</a:t>
            </a:r>
          </a:p>
        </p:txBody>
      </p:sp>
    </p:spTree>
  </p:cSld>
  <p:clrMapOvr>
    <a:masterClrMapping/>
  </p:clrMapOvr>
</p:sld>
</file>

<file path=ppt/slides/slide5.xml><?xml version="1.0" encoding="utf-8"?>
<p:sld xmlns:p="http://schemas.openxmlformats.org/presentationml/2006/main" xmlns:a="http://schemas.openxmlformats.org/drawingml/2006/main">
  <p:cSld>
    <p:bg>
      <p:bgPr>
        <a:solidFill>
          <a:srgbClr val="F5A0A7"/>
        </a:solidFill>
      </p:bgPr>
    </p:bg>
    <p:spTree>
      <p:nvGrpSpPr>
        <p:cNvPr id="1" name=""/>
        <p:cNvGrpSpPr/>
        <p:nvPr/>
      </p:nvGrpSpPr>
      <p:grpSpPr>
        <a:xfrm>
          <a:off x="0" y="0"/>
          <a:ext cx="0" cy="0"/>
          <a:chOff x="0" y="0"/>
          <a:chExt cx="0" cy="0"/>
        </a:xfrm>
      </p:grpSpPr>
      <p:grpSp>
        <p:nvGrpSpPr>
          <p:cNvPr name="Group 2" id="2"/>
          <p:cNvGrpSpPr/>
          <p:nvPr/>
        </p:nvGrpSpPr>
        <p:grpSpPr>
          <a:xfrm rot="0">
            <a:off x="-926289" y="-1396647"/>
            <a:ext cx="19214289" cy="3732165"/>
            <a:chOff x="0" y="0"/>
            <a:chExt cx="5060554" cy="982957"/>
          </a:xfrm>
        </p:grpSpPr>
        <p:sp>
          <p:nvSpPr>
            <p:cNvPr name="Freeform 3" id="3"/>
            <p:cNvSpPr/>
            <p:nvPr/>
          </p:nvSpPr>
          <p:spPr>
            <a:xfrm flipH="false" flipV="false" rot="0">
              <a:off x="0" y="0"/>
              <a:ext cx="5060554" cy="982957"/>
            </a:xfrm>
            <a:custGeom>
              <a:avLst/>
              <a:gdLst/>
              <a:ahLst/>
              <a:cxnLst/>
              <a:rect r="r" b="b" t="t" l="l"/>
              <a:pathLst>
                <a:path h="982957" w="5060554">
                  <a:moveTo>
                    <a:pt x="0" y="0"/>
                  </a:moveTo>
                  <a:lnTo>
                    <a:pt x="5060554" y="0"/>
                  </a:lnTo>
                  <a:lnTo>
                    <a:pt x="5060554" y="982957"/>
                  </a:lnTo>
                  <a:lnTo>
                    <a:pt x="0" y="982957"/>
                  </a:lnTo>
                  <a:close/>
                </a:path>
              </a:pathLst>
            </a:custGeom>
            <a:solidFill>
              <a:srgbClr val="5C3C86"/>
            </a:solidFill>
          </p:spPr>
        </p:sp>
        <p:sp>
          <p:nvSpPr>
            <p:cNvPr name="TextBox 4" id="4"/>
            <p:cNvSpPr txBox="true"/>
            <p:nvPr/>
          </p:nvSpPr>
          <p:spPr>
            <a:xfrm>
              <a:off x="0" y="-47625"/>
              <a:ext cx="5060554" cy="1030582"/>
            </a:xfrm>
            <a:prstGeom prst="rect">
              <a:avLst/>
            </a:prstGeom>
          </p:spPr>
          <p:txBody>
            <a:bodyPr anchor="ctr" rtlCol="false" tIns="50800" lIns="50800" bIns="50800" rIns="50800"/>
            <a:lstStyle/>
            <a:p>
              <a:pPr algn="ctr">
                <a:lnSpc>
                  <a:spcPts val="3359"/>
                </a:lnSpc>
              </a:pPr>
            </a:p>
          </p:txBody>
        </p:sp>
      </p:grpSp>
      <p:sp>
        <p:nvSpPr>
          <p:cNvPr name="TextBox 5" id="5"/>
          <p:cNvSpPr txBox="true"/>
          <p:nvPr/>
        </p:nvSpPr>
        <p:spPr>
          <a:xfrm rot="0">
            <a:off x="242440" y="231645"/>
            <a:ext cx="17803120" cy="1811020"/>
          </a:xfrm>
          <a:prstGeom prst="rect">
            <a:avLst/>
          </a:prstGeom>
        </p:spPr>
        <p:txBody>
          <a:bodyPr anchor="t" rtlCol="false" tIns="0" lIns="0" bIns="0" rIns="0">
            <a:spAutoFit/>
          </a:bodyPr>
          <a:lstStyle/>
          <a:p>
            <a:pPr algn="ctr">
              <a:lnSpc>
                <a:spcPts val="7279"/>
              </a:lnSpc>
            </a:pPr>
            <a:r>
              <a:rPr lang="en-US" sz="5199" b="true">
                <a:solidFill>
                  <a:srgbClr val="FCFBF1"/>
                </a:solidFill>
                <a:latin typeface="Canva Sans Bold"/>
                <a:ea typeface="Canva Sans Bold"/>
                <a:cs typeface="Canva Sans Bold"/>
                <a:sym typeface="Canva Sans Bold"/>
              </a:rPr>
              <a:t>In-House vs. Remote Teams: What Works Best for Solana Projects</a:t>
            </a:r>
          </a:p>
        </p:txBody>
      </p:sp>
      <p:sp>
        <p:nvSpPr>
          <p:cNvPr name="TextBox 6" id="6"/>
          <p:cNvSpPr txBox="true"/>
          <p:nvPr/>
        </p:nvSpPr>
        <p:spPr>
          <a:xfrm rot="0">
            <a:off x="691969" y="2818805"/>
            <a:ext cx="16567331" cy="6903687"/>
          </a:xfrm>
          <a:prstGeom prst="rect">
            <a:avLst/>
          </a:prstGeom>
        </p:spPr>
        <p:txBody>
          <a:bodyPr anchor="t" rtlCol="false" tIns="0" lIns="0" bIns="0" rIns="0">
            <a:spAutoFit/>
          </a:bodyPr>
          <a:lstStyle/>
          <a:p>
            <a:pPr algn="ctr">
              <a:lnSpc>
                <a:spcPts val="4623"/>
              </a:lnSpc>
            </a:pPr>
            <a:r>
              <a:rPr lang="en-US" sz="3302">
                <a:solidFill>
                  <a:srgbClr val="29741D"/>
                </a:solidFill>
                <a:latin typeface="Montserrat Classic"/>
                <a:ea typeface="Montserrat Classic"/>
                <a:cs typeface="Montserrat Classic"/>
                <a:sym typeface="Montserrat Classic"/>
              </a:rPr>
              <a:t>The global and decentralized nature of Web3 does not make remote teams just a choice; it actually gives developers a competitive advantage. Solana developers are located worldwide, from North America to Europe to some of the fastest-growing hubs in Asia and Latin America. Remote working allows companies to recruit niche skills, work across time zones, and scale development work without the limitation of being at one place. For collaborative projects that require quick iterations, heavy cross-functional coordination, or protection of delicate IP, having an in-house team or hybrid team allows for greater control and cultural alignment. In practice, most successful Solana projects adopt a hybrid approach: a core team in close physical quarters, enhanced with remote contributors who have specialty in certain modules or areas of expertise.</a:t>
            </a:r>
          </a:p>
        </p:txBody>
      </p:sp>
    </p:spTree>
  </p:cSld>
  <p:clrMapOvr>
    <a:masterClrMapping/>
  </p:clrMapOvr>
</p:sld>
</file>

<file path=ppt/slides/slide6.xml><?xml version="1.0" encoding="utf-8"?>
<p:sld xmlns:p="http://schemas.openxmlformats.org/presentationml/2006/main" xmlns:a="http://schemas.openxmlformats.org/drawingml/2006/main">
  <p:cSld>
    <p:bg>
      <p:bgPr>
        <a:solidFill>
          <a:srgbClr val="F5A0A7"/>
        </a:solidFill>
      </p:bgPr>
    </p:bg>
    <p:spTree>
      <p:nvGrpSpPr>
        <p:cNvPr id="1" name=""/>
        <p:cNvGrpSpPr/>
        <p:nvPr/>
      </p:nvGrpSpPr>
      <p:grpSpPr>
        <a:xfrm>
          <a:off x="0" y="0"/>
          <a:ext cx="0" cy="0"/>
          <a:chOff x="0" y="0"/>
          <a:chExt cx="0" cy="0"/>
        </a:xfrm>
      </p:grpSpPr>
      <p:grpSp>
        <p:nvGrpSpPr>
          <p:cNvPr name="Group 2" id="2"/>
          <p:cNvGrpSpPr/>
          <p:nvPr/>
        </p:nvGrpSpPr>
        <p:grpSpPr>
          <a:xfrm rot="0">
            <a:off x="-926289" y="-1396647"/>
            <a:ext cx="19214289" cy="3732165"/>
            <a:chOff x="0" y="0"/>
            <a:chExt cx="5060554" cy="982957"/>
          </a:xfrm>
        </p:grpSpPr>
        <p:sp>
          <p:nvSpPr>
            <p:cNvPr name="Freeform 3" id="3"/>
            <p:cNvSpPr/>
            <p:nvPr/>
          </p:nvSpPr>
          <p:spPr>
            <a:xfrm flipH="false" flipV="false" rot="0">
              <a:off x="0" y="0"/>
              <a:ext cx="5060554" cy="982957"/>
            </a:xfrm>
            <a:custGeom>
              <a:avLst/>
              <a:gdLst/>
              <a:ahLst/>
              <a:cxnLst/>
              <a:rect r="r" b="b" t="t" l="l"/>
              <a:pathLst>
                <a:path h="982957" w="5060554">
                  <a:moveTo>
                    <a:pt x="0" y="0"/>
                  </a:moveTo>
                  <a:lnTo>
                    <a:pt x="5060554" y="0"/>
                  </a:lnTo>
                  <a:lnTo>
                    <a:pt x="5060554" y="982957"/>
                  </a:lnTo>
                  <a:lnTo>
                    <a:pt x="0" y="982957"/>
                  </a:lnTo>
                  <a:close/>
                </a:path>
              </a:pathLst>
            </a:custGeom>
            <a:solidFill>
              <a:srgbClr val="5C3C86"/>
            </a:solidFill>
          </p:spPr>
        </p:sp>
        <p:sp>
          <p:nvSpPr>
            <p:cNvPr name="TextBox 4" id="4"/>
            <p:cNvSpPr txBox="true"/>
            <p:nvPr/>
          </p:nvSpPr>
          <p:spPr>
            <a:xfrm>
              <a:off x="0" y="-47625"/>
              <a:ext cx="5060554" cy="1030582"/>
            </a:xfrm>
            <a:prstGeom prst="rect">
              <a:avLst/>
            </a:prstGeom>
          </p:spPr>
          <p:txBody>
            <a:bodyPr anchor="ctr" rtlCol="false" tIns="50800" lIns="50800" bIns="50800" rIns="50800"/>
            <a:lstStyle/>
            <a:p>
              <a:pPr algn="ctr">
                <a:lnSpc>
                  <a:spcPts val="3359"/>
                </a:lnSpc>
              </a:pPr>
            </a:p>
          </p:txBody>
        </p:sp>
      </p:grpSp>
      <p:sp>
        <p:nvSpPr>
          <p:cNvPr name="TextBox 5" id="5"/>
          <p:cNvSpPr txBox="true"/>
          <p:nvPr/>
        </p:nvSpPr>
        <p:spPr>
          <a:xfrm rot="0">
            <a:off x="3683198" y="749376"/>
            <a:ext cx="10921603" cy="887095"/>
          </a:xfrm>
          <a:prstGeom prst="rect">
            <a:avLst/>
          </a:prstGeom>
        </p:spPr>
        <p:txBody>
          <a:bodyPr anchor="t" rtlCol="false" tIns="0" lIns="0" bIns="0" rIns="0">
            <a:spAutoFit/>
          </a:bodyPr>
          <a:lstStyle/>
          <a:p>
            <a:pPr algn="ctr">
              <a:lnSpc>
                <a:spcPts val="7279"/>
              </a:lnSpc>
            </a:pPr>
            <a:r>
              <a:rPr lang="en-US" sz="5199" b="true">
                <a:solidFill>
                  <a:srgbClr val="FCFBF1"/>
                </a:solidFill>
                <a:latin typeface="Canva Sans Bold"/>
                <a:ea typeface="Canva Sans Bold"/>
                <a:cs typeface="Canva Sans Bold"/>
                <a:sym typeface="Canva Sans Bold"/>
              </a:rPr>
              <a:t>Retention Is the New Recruitment</a:t>
            </a:r>
          </a:p>
        </p:txBody>
      </p:sp>
      <p:sp>
        <p:nvSpPr>
          <p:cNvPr name="TextBox 6" id="6"/>
          <p:cNvSpPr txBox="true"/>
          <p:nvPr/>
        </p:nvSpPr>
        <p:spPr>
          <a:xfrm rot="0">
            <a:off x="1028700" y="2928615"/>
            <a:ext cx="16010626" cy="6727654"/>
          </a:xfrm>
          <a:prstGeom prst="rect">
            <a:avLst/>
          </a:prstGeom>
        </p:spPr>
        <p:txBody>
          <a:bodyPr anchor="t" rtlCol="false" tIns="0" lIns="0" bIns="0" rIns="0">
            <a:spAutoFit/>
          </a:bodyPr>
          <a:lstStyle/>
          <a:p>
            <a:pPr algn="ctr">
              <a:lnSpc>
                <a:spcPts val="4154"/>
              </a:lnSpc>
            </a:pPr>
            <a:r>
              <a:rPr lang="en-US" sz="2967">
                <a:solidFill>
                  <a:srgbClr val="29741D"/>
                </a:solidFill>
                <a:latin typeface="Montserrat Classic"/>
                <a:ea typeface="Montserrat Classic"/>
                <a:cs typeface="Montserrat Classic"/>
                <a:sym typeface="Montserrat Classic"/>
              </a:rPr>
              <a:t>In the world of recruiting for blockchain talent, retaining your best developers probably could be given as much value as hiring. Losing even a single key Solana engineer may cost many months, if not years, of development on your project while causing a massive loss in knowledge. That's why it's important to create environments for your organization in which developers can get as much of a sense of ownership and mission alignment as well as personal career growth. Retention measures can include serious token equity, performance-based bonuses, continuous learning opportunities, leadership opportunities or even pathways that lead to product ownership. It's important to keep a culture of innovation and psychological well-being where developers can experiment, exchange ideas, and be considered more than just technical output. Companies investing in the long-term growth of their teams will naturally have strong loyalty toward their organization and a highly motivated workforce to meet the next level of innovation in blockchain.</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F5A0A7"/>
        </a:solidFill>
      </p:bgPr>
    </p:bg>
    <p:spTree>
      <p:nvGrpSpPr>
        <p:cNvPr id="1" name=""/>
        <p:cNvGrpSpPr/>
        <p:nvPr/>
      </p:nvGrpSpPr>
      <p:grpSpPr>
        <a:xfrm>
          <a:off x="0" y="0"/>
          <a:ext cx="0" cy="0"/>
          <a:chOff x="0" y="0"/>
          <a:chExt cx="0" cy="0"/>
        </a:xfrm>
      </p:grpSpPr>
      <p:grpSp>
        <p:nvGrpSpPr>
          <p:cNvPr name="Group 2" id="2"/>
          <p:cNvGrpSpPr/>
          <p:nvPr/>
        </p:nvGrpSpPr>
        <p:grpSpPr>
          <a:xfrm rot="0">
            <a:off x="-926289" y="-1396647"/>
            <a:ext cx="19214289" cy="3732165"/>
            <a:chOff x="0" y="0"/>
            <a:chExt cx="5060554" cy="982957"/>
          </a:xfrm>
        </p:grpSpPr>
        <p:sp>
          <p:nvSpPr>
            <p:cNvPr name="Freeform 3" id="3"/>
            <p:cNvSpPr/>
            <p:nvPr/>
          </p:nvSpPr>
          <p:spPr>
            <a:xfrm flipH="false" flipV="false" rot="0">
              <a:off x="0" y="0"/>
              <a:ext cx="5060554" cy="982957"/>
            </a:xfrm>
            <a:custGeom>
              <a:avLst/>
              <a:gdLst/>
              <a:ahLst/>
              <a:cxnLst/>
              <a:rect r="r" b="b" t="t" l="l"/>
              <a:pathLst>
                <a:path h="982957" w="5060554">
                  <a:moveTo>
                    <a:pt x="0" y="0"/>
                  </a:moveTo>
                  <a:lnTo>
                    <a:pt x="5060554" y="0"/>
                  </a:lnTo>
                  <a:lnTo>
                    <a:pt x="5060554" y="982957"/>
                  </a:lnTo>
                  <a:lnTo>
                    <a:pt x="0" y="982957"/>
                  </a:lnTo>
                  <a:close/>
                </a:path>
              </a:pathLst>
            </a:custGeom>
            <a:solidFill>
              <a:srgbClr val="5C3C86"/>
            </a:solidFill>
          </p:spPr>
        </p:sp>
        <p:sp>
          <p:nvSpPr>
            <p:cNvPr name="TextBox 4" id="4"/>
            <p:cNvSpPr txBox="true"/>
            <p:nvPr/>
          </p:nvSpPr>
          <p:spPr>
            <a:xfrm>
              <a:off x="0" y="-47625"/>
              <a:ext cx="5060554" cy="1030582"/>
            </a:xfrm>
            <a:prstGeom prst="rect">
              <a:avLst/>
            </a:prstGeom>
          </p:spPr>
          <p:txBody>
            <a:bodyPr anchor="ctr" rtlCol="false" tIns="50800" lIns="50800" bIns="50800" rIns="50800"/>
            <a:lstStyle/>
            <a:p>
              <a:pPr algn="ctr">
                <a:lnSpc>
                  <a:spcPts val="3359"/>
                </a:lnSpc>
              </a:pPr>
            </a:p>
          </p:txBody>
        </p:sp>
      </p:grpSp>
      <p:sp>
        <p:nvSpPr>
          <p:cNvPr name="TextBox 5" id="5"/>
          <p:cNvSpPr txBox="true"/>
          <p:nvPr/>
        </p:nvSpPr>
        <p:spPr>
          <a:xfrm rot="0">
            <a:off x="5310157" y="-18485"/>
            <a:ext cx="7667686" cy="1884820"/>
          </a:xfrm>
          <a:prstGeom prst="rect">
            <a:avLst/>
          </a:prstGeom>
        </p:spPr>
        <p:txBody>
          <a:bodyPr anchor="t" rtlCol="false" tIns="0" lIns="0" bIns="0" rIns="0">
            <a:spAutoFit/>
          </a:bodyPr>
          <a:lstStyle/>
          <a:p>
            <a:pPr algn="ctr">
              <a:lnSpc>
                <a:spcPts val="15401"/>
              </a:lnSpc>
            </a:pPr>
            <a:r>
              <a:rPr lang="en-US" sz="11001" b="true">
                <a:solidFill>
                  <a:srgbClr val="FCFBF1"/>
                </a:solidFill>
                <a:latin typeface="Canva Sans Bold"/>
                <a:ea typeface="Canva Sans Bold"/>
                <a:cs typeface="Canva Sans Bold"/>
                <a:sym typeface="Canva Sans Bold"/>
              </a:rPr>
              <a:t>Conclusion</a:t>
            </a:r>
          </a:p>
        </p:txBody>
      </p:sp>
      <p:sp>
        <p:nvSpPr>
          <p:cNvPr name="TextBox 6" id="6"/>
          <p:cNvSpPr txBox="true"/>
          <p:nvPr/>
        </p:nvSpPr>
        <p:spPr>
          <a:xfrm rot="0">
            <a:off x="713559" y="3296842"/>
            <a:ext cx="16860881" cy="6267859"/>
          </a:xfrm>
          <a:prstGeom prst="rect">
            <a:avLst/>
          </a:prstGeom>
        </p:spPr>
        <p:txBody>
          <a:bodyPr anchor="t" rtlCol="false" tIns="0" lIns="0" bIns="0" rIns="0">
            <a:spAutoFit/>
          </a:bodyPr>
          <a:lstStyle/>
          <a:p>
            <a:pPr algn="ctr">
              <a:lnSpc>
                <a:spcPts val="4177"/>
              </a:lnSpc>
            </a:pPr>
            <a:r>
              <a:rPr lang="en-US" sz="2983">
                <a:solidFill>
                  <a:srgbClr val="29741D"/>
                </a:solidFill>
                <a:latin typeface="Montserrat Classic"/>
                <a:ea typeface="Montserrat Classic"/>
                <a:cs typeface="Montserrat Classic"/>
                <a:sym typeface="Montserrat Classic"/>
              </a:rPr>
              <a:t>Hiring for Solana development is not just about filling technical roles, but actually, building a robust and future-ready team around this swift-changing ecosystem where one of the fastest-evolving sectors in the tech world exists-in doing so, would possibly set long-term success for companies by focusing on hiring for potential rather than pure experience, by creating a strategic mix of in-house and remote team structures, and by putting the whole endeavor under a strong retention and car</a:t>
            </a:r>
            <a:r>
              <a:rPr lang="en-US" sz="2983" u="none">
                <a:solidFill>
                  <a:srgbClr val="29741D"/>
                </a:solidFill>
                <a:latin typeface="Montserrat Classic"/>
                <a:ea typeface="Montserrat Classic"/>
                <a:cs typeface="Montserrat Classic"/>
                <a:sym typeface="Montserrat Classic"/>
              </a:rPr>
              <a:t>e</a:t>
            </a:r>
            <a:r>
              <a:rPr lang="en-US" sz="2983">
                <a:solidFill>
                  <a:srgbClr val="29741D"/>
                </a:solidFill>
                <a:latin typeface="Montserrat Classic"/>
                <a:ea typeface="Montserrat Classic"/>
                <a:cs typeface="Montserrat Classic"/>
                <a:sym typeface="Montserrat Classic"/>
              </a:rPr>
              <a:t>er</a:t>
            </a:r>
            <a:r>
              <a:rPr lang="en-US" sz="2983" u="none">
                <a:solidFill>
                  <a:srgbClr val="29741D"/>
                </a:solidFill>
                <a:latin typeface="Montserrat Classic"/>
                <a:ea typeface="Montserrat Classic"/>
                <a:cs typeface="Montserrat Classic"/>
                <a:sym typeface="Montserrat Classic"/>
              </a:rPr>
              <a:t> </a:t>
            </a:r>
            <a:r>
              <a:rPr lang="en-US" sz="2983">
                <a:solidFill>
                  <a:srgbClr val="29741D"/>
                </a:solidFill>
                <a:latin typeface="Montserrat Classic"/>
                <a:ea typeface="Montserrat Classic"/>
                <a:cs typeface="Montserrat Classic"/>
                <a:sym typeface="Montserrat Classic"/>
              </a:rPr>
              <a:t>d</a:t>
            </a:r>
            <a:r>
              <a:rPr lang="en-US" sz="2983" u="none">
                <a:solidFill>
                  <a:srgbClr val="29741D"/>
                </a:solidFill>
                <a:latin typeface="Montserrat Classic"/>
                <a:ea typeface="Montserrat Classic"/>
                <a:cs typeface="Montserrat Classic"/>
                <a:sym typeface="Montserrat Classic"/>
              </a:rPr>
              <a:t>evelopment a</a:t>
            </a:r>
            <a:r>
              <a:rPr lang="en-US" sz="2983">
                <a:solidFill>
                  <a:srgbClr val="29741D"/>
                </a:solidFill>
                <a:latin typeface="Montserrat Classic"/>
                <a:ea typeface="Montserrat Classic"/>
                <a:cs typeface="Montserrat Classic"/>
                <a:sym typeface="Montserrat Classic"/>
              </a:rPr>
              <a:t>genda. All </a:t>
            </a:r>
            <a:r>
              <a:rPr lang="en-US" sz="2983" u="none">
                <a:solidFill>
                  <a:srgbClr val="29741D"/>
                </a:solidFill>
                <a:latin typeface="Montserrat Classic"/>
                <a:ea typeface="Montserrat Classic"/>
                <a:cs typeface="Montserrat Classic"/>
                <a:sym typeface="Montserrat Classic"/>
              </a:rPr>
              <a:t>of</a:t>
            </a:r>
            <a:r>
              <a:rPr lang="en-US" sz="2983">
                <a:solidFill>
                  <a:srgbClr val="29741D"/>
                </a:solidFill>
                <a:latin typeface="Montserrat Classic"/>
                <a:ea typeface="Montserrat Classic"/>
                <a:cs typeface="Montserrat Classic"/>
                <a:sym typeface="Montserrat Classic"/>
              </a:rPr>
              <a:t> that, whether you are developing your core engineering team or scaling out globally, will be critical to bringing in the very best of such a pool of </a:t>
            </a:r>
            <a:r>
              <a:rPr lang="en-US" b="true" sz="2983" u="sng">
                <a:solidFill>
                  <a:srgbClr val="A30052"/>
                </a:solidFill>
                <a:latin typeface="Montserrat Classic Bold"/>
                <a:ea typeface="Montserrat Classic Bold"/>
                <a:cs typeface="Montserrat Classic Bold"/>
                <a:sym typeface="Montserrat Classic Bold"/>
                <a:hlinkClick r:id="rId2" tooltip="https://www.blockchainx.tech/hire-solana-developers/"/>
              </a:rPr>
              <a:t>Top remote Solana developers</a:t>
            </a:r>
            <a:r>
              <a:rPr lang="en-US" sz="2983">
                <a:solidFill>
                  <a:srgbClr val="29741D"/>
                </a:solidFill>
                <a:latin typeface="Montserrat Classic"/>
                <a:ea typeface="Montserrat Classic"/>
                <a:cs typeface="Montserrat Classic"/>
                <a:sym typeface="Montserrat Classic"/>
              </a:rPr>
              <a:t> to scale fast and keep an edge on innovation. The Solana ecosystem will cast its web wider into new domains-from payments and gaming to AI-integration, and there the nimble, skillful, and passionate team of the future will emerge. Future-proof your Solana team today to seize tomorrow's greatest opportunities.</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5C3C86"/>
        </a:solidFill>
      </p:bgPr>
    </p:bg>
    <p:spTree>
      <p:nvGrpSpPr>
        <p:cNvPr id="1" name=""/>
        <p:cNvGrpSpPr/>
        <p:nvPr/>
      </p:nvGrpSpPr>
      <p:grpSpPr>
        <a:xfrm>
          <a:off x="0" y="0"/>
          <a:ext cx="0" cy="0"/>
          <a:chOff x="0" y="0"/>
          <a:chExt cx="0" cy="0"/>
        </a:xfrm>
      </p:grpSpPr>
      <p:grpSp>
        <p:nvGrpSpPr>
          <p:cNvPr name="Group 2" id="2"/>
          <p:cNvGrpSpPr/>
          <p:nvPr/>
        </p:nvGrpSpPr>
        <p:grpSpPr>
          <a:xfrm rot="0">
            <a:off x="1565262" y="1129265"/>
            <a:ext cx="15108257" cy="8269714"/>
            <a:chOff x="0" y="0"/>
            <a:chExt cx="2024078" cy="1107907"/>
          </a:xfrm>
        </p:grpSpPr>
        <p:sp>
          <p:nvSpPr>
            <p:cNvPr name="Freeform 3" id="3"/>
            <p:cNvSpPr/>
            <p:nvPr/>
          </p:nvSpPr>
          <p:spPr>
            <a:xfrm flipH="false" flipV="false" rot="0">
              <a:off x="0" y="0"/>
              <a:ext cx="2024078" cy="1107907"/>
            </a:xfrm>
            <a:custGeom>
              <a:avLst/>
              <a:gdLst/>
              <a:ahLst/>
              <a:cxnLst/>
              <a:rect r="r" b="b" t="t" l="l"/>
              <a:pathLst>
                <a:path h="1107907" w="2024078">
                  <a:moveTo>
                    <a:pt x="0" y="0"/>
                  </a:moveTo>
                  <a:lnTo>
                    <a:pt x="2024078" y="0"/>
                  </a:lnTo>
                  <a:lnTo>
                    <a:pt x="2024078" y="1107907"/>
                  </a:lnTo>
                  <a:lnTo>
                    <a:pt x="0" y="1107907"/>
                  </a:lnTo>
                  <a:close/>
                </a:path>
              </a:pathLst>
            </a:custGeom>
            <a:solidFill>
              <a:srgbClr val="F5A0A7"/>
            </a:solidFill>
          </p:spPr>
        </p:sp>
        <p:sp>
          <p:nvSpPr>
            <p:cNvPr name="TextBox 4" id="4"/>
            <p:cNvSpPr txBox="true"/>
            <p:nvPr/>
          </p:nvSpPr>
          <p:spPr>
            <a:xfrm>
              <a:off x="0" y="-47625"/>
              <a:ext cx="2024078" cy="1155532"/>
            </a:xfrm>
            <a:prstGeom prst="rect">
              <a:avLst/>
            </a:prstGeom>
          </p:spPr>
          <p:txBody>
            <a:bodyPr anchor="ctr" rtlCol="false" tIns="50800" lIns="50800" bIns="50800" rIns="50800"/>
            <a:lstStyle/>
            <a:p>
              <a:pPr algn="ctr">
                <a:lnSpc>
                  <a:spcPts val="3359"/>
                </a:lnSpc>
              </a:pPr>
            </a:p>
          </p:txBody>
        </p:sp>
      </p:grpSp>
      <p:sp>
        <p:nvSpPr>
          <p:cNvPr name="Freeform 5" id="5"/>
          <p:cNvSpPr/>
          <p:nvPr/>
        </p:nvSpPr>
        <p:spPr>
          <a:xfrm flipH="false" flipV="false" rot="0">
            <a:off x="6108395" y="5712377"/>
            <a:ext cx="745986" cy="745986"/>
          </a:xfrm>
          <a:custGeom>
            <a:avLst/>
            <a:gdLst/>
            <a:ahLst/>
            <a:cxnLst/>
            <a:rect r="r" b="b" t="t" l="l"/>
            <a:pathLst>
              <a:path h="745986" w="745986">
                <a:moveTo>
                  <a:pt x="0" y="0"/>
                </a:moveTo>
                <a:lnTo>
                  <a:pt x="745986" y="0"/>
                </a:lnTo>
                <a:lnTo>
                  <a:pt x="745986" y="745986"/>
                </a:lnTo>
                <a:lnTo>
                  <a:pt x="0" y="74598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6108395" y="7116286"/>
            <a:ext cx="742537" cy="742537"/>
          </a:xfrm>
          <a:custGeom>
            <a:avLst/>
            <a:gdLst/>
            <a:ahLst/>
            <a:cxnLst/>
            <a:rect r="r" b="b" t="t" l="l"/>
            <a:pathLst>
              <a:path h="742537" w="742537">
                <a:moveTo>
                  <a:pt x="0" y="0"/>
                </a:moveTo>
                <a:lnTo>
                  <a:pt x="742537" y="0"/>
                </a:lnTo>
                <a:lnTo>
                  <a:pt x="742537" y="742537"/>
                </a:lnTo>
                <a:lnTo>
                  <a:pt x="0" y="74253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0">
            <a:off x="6108395" y="8516746"/>
            <a:ext cx="741554" cy="741554"/>
          </a:xfrm>
          <a:custGeom>
            <a:avLst/>
            <a:gdLst/>
            <a:ahLst/>
            <a:cxnLst/>
            <a:rect r="r" b="b" t="t" l="l"/>
            <a:pathLst>
              <a:path h="741554" w="741554">
                <a:moveTo>
                  <a:pt x="0" y="0"/>
                </a:moveTo>
                <a:lnTo>
                  <a:pt x="741554" y="0"/>
                </a:lnTo>
                <a:lnTo>
                  <a:pt x="741554" y="741554"/>
                </a:lnTo>
                <a:lnTo>
                  <a:pt x="0" y="74155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0">
            <a:off x="1966710" y="5634149"/>
            <a:ext cx="3706812" cy="3706812"/>
          </a:xfrm>
          <a:custGeom>
            <a:avLst/>
            <a:gdLst/>
            <a:ahLst/>
            <a:cxnLst/>
            <a:rect r="r" b="b" t="t" l="l"/>
            <a:pathLst>
              <a:path h="3706812" w="3706812">
                <a:moveTo>
                  <a:pt x="0" y="0"/>
                </a:moveTo>
                <a:lnTo>
                  <a:pt x="3706811" y="0"/>
                </a:lnTo>
                <a:lnTo>
                  <a:pt x="3706811" y="3706812"/>
                </a:lnTo>
                <a:lnTo>
                  <a:pt x="0" y="3706812"/>
                </a:lnTo>
                <a:lnTo>
                  <a:pt x="0" y="0"/>
                </a:lnTo>
                <a:close/>
              </a:path>
            </a:pathLst>
          </a:custGeom>
          <a:blipFill>
            <a:blip r:embed="rId8"/>
            <a:stretch>
              <a:fillRect l="0" t="0" r="0" b="0"/>
            </a:stretch>
          </a:blipFill>
        </p:spPr>
      </p:sp>
      <p:sp>
        <p:nvSpPr>
          <p:cNvPr name="TextBox 9" id="9"/>
          <p:cNvSpPr txBox="true"/>
          <p:nvPr/>
        </p:nvSpPr>
        <p:spPr>
          <a:xfrm rot="0">
            <a:off x="4414865" y="1524000"/>
            <a:ext cx="9590723" cy="3610142"/>
          </a:xfrm>
          <a:prstGeom prst="rect">
            <a:avLst/>
          </a:prstGeom>
        </p:spPr>
        <p:txBody>
          <a:bodyPr anchor="t" rtlCol="false" tIns="0" lIns="0" bIns="0" rIns="0">
            <a:spAutoFit/>
          </a:bodyPr>
          <a:lstStyle/>
          <a:p>
            <a:pPr algn="ctr">
              <a:lnSpc>
                <a:spcPts val="13646"/>
              </a:lnSpc>
            </a:pPr>
            <a:r>
              <a:rPr lang="en-US" b="true" sz="15685">
                <a:solidFill>
                  <a:srgbClr val="064472"/>
                </a:solidFill>
                <a:latin typeface="Montserrat Bold"/>
                <a:ea typeface="Montserrat Bold"/>
                <a:cs typeface="Montserrat Bold"/>
                <a:sym typeface="Montserrat Bold"/>
              </a:rPr>
              <a:t>THANK</a:t>
            </a:r>
          </a:p>
          <a:p>
            <a:pPr algn="ctr" marL="0" indent="0" lvl="0">
              <a:lnSpc>
                <a:spcPts val="13646"/>
              </a:lnSpc>
            </a:pPr>
            <a:r>
              <a:rPr lang="en-US" b="true" sz="15685">
                <a:solidFill>
                  <a:srgbClr val="064472"/>
                </a:solidFill>
                <a:latin typeface="Montserrat Bold"/>
                <a:ea typeface="Montserrat Bold"/>
                <a:cs typeface="Montserrat Bold"/>
                <a:sym typeface="Montserrat Bold"/>
              </a:rPr>
              <a:t>YOU</a:t>
            </a:r>
          </a:p>
        </p:txBody>
      </p:sp>
      <p:sp>
        <p:nvSpPr>
          <p:cNvPr name="TextBox 10" id="10"/>
          <p:cNvSpPr txBox="true"/>
          <p:nvPr/>
        </p:nvSpPr>
        <p:spPr>
          <a:xfrm rot="0">
            <a:off x="7499617" y="5645702"/>
            <a:ext cx="4651296" cy="580390"/>
          </a:xfrm>
          <a:prstGeom prst="rect">
            <a:avLst/>
          </a:prstGeom>
        </p:spPr>
        <p:txBody>
          <a:bodyPr anchor="t" rtlCol="false" tIns="0" lIns="0" bIns="0" rIns="0">
            <a:spAutoFit/>
          </a:bodyPr>
          <a:lstStyle/>
          <a:p>
            <a:pPr algn="ctr">
              <a:lnSpc>
                <a:spcPts val="4759"/>
              </a:lnSpc>
            </a:pPr>
            <a:r>
              <a:rPr lang="en-US" sz="3399">
                <a:solidFill>
                  <a:srgbClr val="064472"/>
                </a:solidFill>
                <a:latin typeface="Canva Sans"/>
                <a:ea typeface="Canva Sans"/>
                <a:cs typeface="Canva Sans"/>
                <a:sym typeface="Canva Sans"/>
              </a:rPr>
              <a:t>www.blockchainx.tech</a:t>
            </a:r>
          </a:p>
        </p:txBody>
      </p:sp>
      <p:sp>
        <p:nvSpPr>
          <p:cNvPr name="TextBox 11" id="11"/>
          <p:cNvSpPr txBox="true"/>
          <p:nvPr/>
        </p:nvSpPr>
        <p:spPr>
          <a:xfrm rot="0">
            <a:off x="7499617" y="7100276"/>
            <a:ext cx="5549146" cy="580390"/>
          </a:xfrm>
          <a:prstGeom prst="rect">
            <a:avLst/>
          </a:prstGeom>
        </p:spPr>
        <p:txBody>
          <a:bodyPr anchor="t" rtlCol="false" tIns="0" lIns="0" bIns="0" rIns="0">
            <a:spAutoFit/>
          </a:bodyPr>
          <a:lstStyle/>
          <a:p>
            <a:pPr algn="ctr">
              <a:lnSpc>
                <a:spcPts val="4759"/>
              </a:lnSpc>
            </a:pPr>
            <a:r>
              <a:rPr lang="en-US" sz="3399">
                <a:solidFill>
                  <a:srgbClr val="064472"/>
                </a:solidFill>
                <a:latin typeface="Canva Sans"/>
                <a:ea typeface="Canva Sans"/>
                <a:cs typeface="Canva Sans"/>
                <a:sym typeface="Canva Sans"/>
              </a:rPr>
              <a:t>contact@blockchainx.tech</a:t>
            </a:r>
          </a:p>
        </p:txBody>
      </p:sp>
      <p:sp>
        <p:nvSpPr>
          <p:cNvPr name="TextBox 12" id="12"/>
          <p:cNvSpPr txBox="true"/>
          <p:nvPr/>
        </p:nvSpPr>
        <p:spPr>
          <a:xfrm rot="0">
            <a:off x="7514062" y="8556966"/>
            <a:ext cx="3392329" cy="580390"/>
          </a:xfrm>
          <a:prstGeom prst="rect">
            <a:avLst/>
          </a:prstGeom>
        </p:spPr>
        <p:txBody>
          <a:bodyPr anchor="t" rtlCol="false" tIns="0" lIns="0" bIns="0" rIns="0">
            <a:spAutoFit/>
          </a:bodyPr>
          <a:lstStyle/>
          <a:p>
            <a:pPr algn="ctr">
              <a:lnSpc>
                <a:spcPts val="4759"/>
              </a:lnSpc>
            </a:pPr>
            <a:r>
              <a:rPr lang="en-US" sz="3399">
                <a:solidFill>
                  <a:srgbClr val="064472"/>
                </a:solidFill>
                <a:latin typeface="Canva Sans"/>
                <a:ea typeface="Canva Sans"/>
                <a:cs typeface="Canva Sans"/>
                <a:sym typeface="Canva Sans"/>
              </a:rPr>
              <a:t>+91 7708889555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DAGl_kInHLA</dc:identifier>
  <dcterms:modified xsi:type="dcterms:W3CDTF">2011-08-01T06:04:30Z</dcterms:modified>
  <cp:revision>1</cp:revision>
  <dc:title>The Future of Solana Development: How to Hire for Long-Term Success</dc:title>
</cp:coreProperties>
</file>