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Canva Sans Bold" charset="1" panose="020B0803030501040103"/>
      <p:regular r:id="rId15"/>
    </p:embeddedFont>
    <p:embeddedFont>
      <p:font typeface="Now Bold" charset="1" panose="00000800000000000000"/>
      <p:regular r:id="rId16"/>
    </p:embeddedFont>
    <p:embeddedFont>
      <p:font typeface="DM Sans" charset="1" panose="00000000000000000000"/>
      <p:regular r:id="rId17"/>
    </p:embeddedFont>
    <p:embeddedFont>
      <p:font typeface="DM Sans Bold" charset="1" panose="00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https://www.blockchainx.tech/remitano-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5.svg" Type="http://schemas.openxmlformats.org/officeDocument/2006/relationships/image"/><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grpSp>
        <p:nvGrpSpPr>
          <p:cNvPr name="Group 2" id="2"/>
          <p:cNvGrpSpPr/>
          <p:nvPr/>
        </p:nvGrpSpPr>
        <p:grpSpPr>
          <a:xfrm rot="-5400000">
            <a:off x="11392544" y="4154952"/>
            <a:ext cx="11958151" cy="1929323"/>
            <a:chOff x="0" y="0"/>
            <a:chExt cx="3149472" cy="508135"/>
          </a:xfrm>
        </p:grpSpPr>
        <p:sp>
          <p:nvSpPr>
            <p:cNvPr name="Freeform 3" id="3"/>
            <p:cNvSpPr/>
            <p:nvPr/>
          </p:nvSpPr>
          <p:spPr>
            <a:xfrm flipH="false" flipV="false" rot="0">
              <a:off x="0" y="0"/>
              <a:ext cx="3149472" cy="508135"/>
            </a:xfrm>
            <a:custGeom>
              <a:avLst/>
              <a:gdLst/>
              <a:ahLst/>
              <a:cxnLst/>
              <a:rect r="r" b="b" t="t" l="l"/>
              <a:pathLst>
                <a:path h="508135" w="3149472">
                  <a:moveTo>
                    <a:pt x="0" y="0"/>
                  </a:moveTo>
                  <a:lnTo>
                    <a:pt x="3149472" y="0"/>
                  </a:lnTo>
                  <a:lnTo>
                    <a:pt x="3149472" y="508135"/>
                  </a:lnTo>
                  <a:lnTo>
                    <a:pt x="0" y="508135"/>
                  </a:lnTo>
                  <a:close/>
                </a:path>
              </a:pathLst>
            </a:custGeom>
            <a:solidFill>
              <a:srgbClr val="145DA0"/>
            </a:solidFill>
          </p:spPr>
        </p:sp>
        <p:sp>
          <p:nvSpPr>
            <p:cNvPr name="TextBox 4" id="4"/>
            <p:cNvSpPr txBox="true"/>
            <p:nvPr/>
          </p:nvSpPr>
          <p:spPr>
            <a:xfrm>
              <a:off x="0" y="-28575"/>
              <a:ext cx="3149472" cy="536710"/>
            </a:xfrm>
            <a:prstGeom prst="rect">
              <a:avLst/>
            </a:prstGeom>
          </p:spPr>
          <p:txBody>
            <a:bodyPr anchor="ctr" rtlCol="false" tIns="50800" lIns="50800" bIns="50800" rIns="50800"/>
            <a:lstStyle/>
            <a:p>
              <a:pPr algn="ctr">
                <a:lnSpc>
                  <a:spcPts val="2590"/>
                </a:lnSpc>
              </a:pPr>
            </a:p>
          </p:txBody>
        </p:sp>
      </p:grpSp>
      <p:sp>
        <p:nvSpPr>
          <p:cNvPr name="Freeform 5" id="5"/>
          <p:cNvSpPr/>
          <p:nvPr/>
        </p:nvSpPr>
        <p:spPr>
          <a:xfrm flipH="false" flipV="false" rot="0">
            <a:off x="11208957" y="-1011147"/>
            <a:ext cx="2647750" cy="2647750"/>
          </a:xfrm>
          <a:custGeom>
            <a:avLst/>
            <a:gdLst/>
            <a:ahLst/>
            <a:cxnLst/>
            <a:rect r="r" b="b" t="t" l="l"/>
            <a:pathLst>
              <a:path h="2647750" w="2647750">
                <a:moveTo>
                  <a:pt x="0" y="0"/>
                </a:moveTo>
                <a:lnTo>
                  <a:pt x="2647750" y="0"/>
                </a:lnTo>
                <a:lnTo>
                  <a:pt x="2647750" y="2647750"/>
                </a:lnTo>
                <a:lnTo>
                  <a:pt x="0" y="26477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a:grpSpLocks noChangeAspect="true"/>
          </p:cNvGrpSpPr>
          <p:nvPr/>
        </p:nvGrpSpPr>
        <p:grpSpPr>
          <a:xfrm rot="0">
            <a:off x="9557851" y="0"/>
            <a:ext cx="8730149" cy="10438343"/>
            <a:chOff x="0" y="0"/>
            <a:chExt cx="8603361" cy="10286746"/>
          </a:xfrm>
        </p:grpSpPr>
        <p:sp>
          <p:nvSpPr>
            <p:cNvPr name="Freeform 7" id="7"/>
            <p:cNvSpPr/>
            <p:nvPr/>
          </p:nvSpPr>
          <p:spPr>
            <a:xfrm flipH="false" flipV="false" rot="0">
              <a:off x="-2794" y="-128"/>
              <a:ext cx="8606155" cy="10286874"/>
            </a:xfrm>
            <a:custGeom>
              <a:avLst/>
              <a:gdLst/>
              <a:ahLst/>
              <a:cxnLst/>
              <a:rect r="r" b="b" t="t" l="l"/>
              <a:pathLst>
                <a:path h="10286874" w="8606155">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4"/>
              <a:stretch>
                <a:fillRect l="-9783" t="0" r="-9783" b="0"/>
              </a:stretch>
            </a:blipFill>
          </p:spPr>
        </p:sp>
      </p:grpSp>
      <p:sp>
        <p:nvSpPr>
          <p:cNvPr name="Freeform 8" id="8"/>
          <p:cNvSpPr/>
          <p:nvPr/>
        </p:nvSpPr>
        <p:spPr>
          <a:xfrm flipH="false" flipV="false" rot="0">
            <a:off x="-295175" y="8630507"/>
            <a:ext cx="2647750" cy="2647750"/>
          </a:xfrm>
          <a:custGeom>
            <a:avLst/>
            <a:gdLst/>
            <a:ahLst/>
            <a:cxnLst/>
            <a:rect r="r" b="b" t="t" l="l"/>
            <a:pathLst>
              <a:path h="2647750" w="2647750">
                <a:moveTo>
                  <a:pt x="0" y="0"/>
                </a:moveTo>
                <a:lnTo>
                  <a:pt x="2647750" y="0"/>
                </a:lnTo>
                <a:lnTo>
                  <a:pt x="2647750" y="2647751"/>
                </a:lnTo>
                <a:lnTo>
                  <a:pt x="0" y="26477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028700" y="2415552"/>
            <a:ext cx="2576752" cy="811677"/>
          </a:xfrm>
          <a:custGeom>
            <a:avLst/>
            <a:gdLst/>
            <a:ahLst/>
            <a:cxnLst/>
            <a:rect r="r" b="b" t="t" l="l"/>
            <a:pathLst>
              <a:path h="811677" w="2576752">
                <a:moveTo>
                  <a:pt x="0" y="0"/>
                </a:moveTo>
                <a:lnTo>
                  <a:pt x="2576752" y="0"/>
                </a:lnTo>
                <a:lnTo>
                  <a:pt x="2576752" y="811677"/>
                </a:lnTo>
                <a:lnTo>
                  <a:pt x="0" y="811677"/>
                </a:lnTo>
                <a:lnTo>
                  <a:pt x="0" y="0"/>
                </a:lnTo>
                <a:close/>
              </a:path>
            </a:pathLst>
          </a:custGeom>
          <a:blipFill>
            <a:blip r:embed="rId5"/>
            <a:stretch>
              <a:fillRect l="0" t="0" r="0" b="0"/>
            </a:stretch>
          </a:blipFill>
        </p:spPr>
      </p:sp>
      <p:sp>
        <p:nvSpPr>
          <p:cNvPr name="TextBox 10" id="10"/>
          <p:cNvSpPr txBox="true"/>
          <p:nvPr/>
        </p:nvSpPr>
        <p:spPr>
          <a:xfrm rot="0">
            <a:off x="1028700" y="3342138"/>
            <a:ext cx="9352240" cy="3724288"/>
          </a:xfrm>
          <a:prstGeom prst="rect">
            <a:avLst/>
          </a:prstGeom>
        </p:spPr>
        <p:txBody>
          <a:bodyPr anchor="t" rtlCol="false" tIns="0" lIns="0" bIns="0" rIns="0">
            <a:spAutoFit/>
          </a:bodyPr>
          <a:lstStyle/>
          <a:p>
            <a:pPr algn="l">
              <a:lnSpc>
                <a:spcPts val="9974"/>
              </a:lnSpc>
            </a:pPr>
            <a:r>
              <a:rPr lang="en-US" sz="7124" b="true">
                <a:solidFill>
                  <a:srgbClr val="FFFFFF"/>
                </a:solidFill>
                <a:latin typeface="Canva Sans Bold"/>
                <a:ea typeface="Canva Sans Bold"/>
                <a:cs typeface="Canva Sans Bold"/>
                <a:sym typeface="Canva Sans Bold"/>
              </a:rPr>
              <a:t>Start your own</a:t>
            </a:r>
            <a:r>
              <a:rPr lang="en-US" sz="7124" b="true">
                <a:solidFill>
                  <a:srgbClr val="004AAD"/>
                </a:solidFill>
                <a:latin typeface="Canva Sans Bold"/>
                <a:ea typeface="Canva Sans Bold"/>
                <a:cs typeface="Canva Sans Bold"/>
                <a:sym typeface="Canva Sans Bold"/>
              </a:rPr>
              <a:t> </a:t>
            </a:r>
            <a:r>
              <a:rPr lang="en-US" sz="7124" b="true">
                <a:solidFill>
                  <a:srgbClr val="8D49B5"/>
                </a:solidFill>
                <a:latin typeface="Canva Sans Bold"/>
                <a:ea typeface="Canva Sans Bold"/>
                <a:cs typeface="Canva Sans Bold"/>
                <a:sym typeface="Canva Sans Bold"/>
              </a:rPr>
              <a:t>P2P crypto exchange </a:t>
            </a:r>
            <a:r>
              <a:rPr lang="en-US" sz="7124" b="true">
                <a:solidFill>
                  <a:srgbClr val="FFFFFF"/>
                </a:solidFill>
                <a:latin typeface="Canva Sans Bold"/>
                <a:ea typeface="Canva Sans Bold"/>
                <a:cs typeface="Canva Sans Bold"/>
                <a:sym typeface="Canva Sans Bold"/>
              </a:rPr>
              <a:t>like</a:t>
            </a:r>
            <a:r>
              <a:rPr lang="en-US" sz="7124" b="true">
                <a:solidFill>
                  <a:srgbClr val="8D49B5"/>
                </a:solidFill>
                <a:latin typeface="Canva Sans Bold"/>
                <a:ea typeface="Canva Sans Bold"/>
                <a:cs typeface="Canva Sans Bold"/>
                <a:sym typeface="Canva Sans Bold"/>
              </a:rPr>
              <a:t> Remitano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8D49B5"/>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4">
              <a:alphaModFix amt="29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1162189"/>
            <a:ext cx="5817135" cy="847725"/>
          </a:xfrm>
          <a:prstGeom prst="rect">
            <a:avLst/>
          </a:prstGeom>
        </p:spPr>
        <p:txBody>
          <a:bodyPr anchor="t" rtlCol="false" tIns="0" lIns="0" bIns="0" rIns="0">
            <a:spAutoFit/>
          </a:bodyPr>
          <a:lstStyle/>
          <a:p>
            <a:pPr algn="l" marL="0" indent="0" lvl="0">
              <a:lnSpc>
                <a:spcPts val="6679"/>
              </a:lnSpc>
              <a:spcBef>
                <a:spcPct val="0"/>
              </a:spcBef>
            </a:pPr>
            <a:r>
              <a:rPr lang="en-US" b="true" sz="5566">
                <a:solidFill>
                  <a:srgbClr val="FFFFFF"/>
                </a:solidFill>
                <a:latin typeface="Now Bold"/>
                <a:ea typeface="Now Bold"/>
                <a:cs typeface="Now Bold"/>
                <a:sym typeface="Now Bold"/>
              </a:rPr>
              <a:t>INTRODUCTION</a:t>
            </a:r>
          </a:p>
        </p:txBody>
      </p:sp>
      <p:sp>
        <p:nvSpPr>
          <p:cNvPr name="TextBox 5" id="5"/>
          <p:cNvSpPr txBox="true"/>
          <p:nvPr/>
        </p:nvSpPr>
        <p:spPr>
          <a:xfrm rot="0">
            <a:off x="1028700" y="2523459"/>
            <a:ext cx="16230600" cy="6275070"/>
          </a:xfrm>
          <a:prstGeom prst="rect">
            <a:avLst/>
          </a:prstGeom>
        </p:spPr>
        <p:txBody>
          <a:bodyPr anchor="t" rtlCol="false" tIns="0" lIns="0" bIns="0" rIns="0">
            <a:spAutoFit/>
          </a:bodyPr>
          <a:lstStyle/>
          <a:p>
            <a:pPr algn="l">
              <a:lnSpc>
                <a:spcPts val="4139"/>
              </a:lnSpc>
            </a:pPr>
            <a:r>
              <a:rPr lang="en-US" sz="2999">
                <a:solidFill>
                  <a:srgbClr val="FFFFFF"/>
                </a:solidFill>
                <a:latin typeface="DM Sans"/>
                <a:ea typeface="DM Sans"/>
                <a:cs typeface="DM Sans"/>
                <a:sym typeface="DM Sans"/>
              </a:rPr>
              <a:t>Cryptocurrency has established itself as a booming business as peer-to-peer (P2P) crypto exchanges receive significant growing popularity. P2P exchanges grant power to their users because they implement direct crypto trading without platform intermediary involvement. Remitano represents one of the top P2P platforms which has established its position through a user-friendly design and powerful security capabilities and personalized user services.</a:t>
            </a:r>
          </a:p>
          <a:p>
            <a:pPr algn="l">
              <a:lnSpc>
                <a:spcPts val="4139"/>
              </a:lnSpc>
            </a:pPr>
          </a:p>
          <a:p>
            <a:pPr algn="l" marL="0" indent="0" lvl="0">
              <a:lnSpc>
                <a:spcPts val="4139"/>
              </a:lnSpc>
              <a:spcBef>
                <a:spcPct val="0"/>
              </a:spcBef>
            </a:pPr>
            <a:r>
              <a:rPr lang="en-US" sz="2999">
                <a:solidFill>
                  <a:srgbClr val="FFFFFF"/>
                </a:solidFill>
                <a:latin typeface="DM Sans"/>
                <a:ea typeface="DM Sans"/>
                <a:cs typeface="DM Sans"/>
                <a:sym typeface="DM Sans"/>
              </a:rPr>
              <a:t>Entrepreneurs and startups seeking entry into the crypto field can create a profitable P2P crypto exchange such as Remitano. A</a:t>
            </a:r>
            <a:r>
              <a:rPr lang="en-US" b="true" sz="2999" u="sng">
                <a:solidFill>
                  <a:srgbClr val="004AAD"/>
                </a:solidFill>
                <a:latin typeface="DM Sans Bold"/>
                <a:ea typeface="DM Sans Bold"/>
                <a:cs typeface="DM Sans Bold"/>
                <a:sym typeface="DM Sans Bold"/>
                <a:hlinkClick r:id="rId6" tooltip="https://www.blockchainx.tech/remitano-clone-script/"/>
              </a:rPr>
              <a:t> Remitano clone script</a:t>
            </a:r>
            <a:r>
              <a:rPr lang="en-US" sz="2999">
                <a:solidFill>
                  <a:srgbClr val="FFFFFF"/>
                </a:solidFill>
                <a:latin typeface="DM Sans"/>
                <a:ea typeface="DM Sans"/>
                <a:cs typeface="DM Sans"/>
                <a:sym typeface="DM Sans"/>
              </a:rPr>
              <a:t> helps developers speed up project development and deliver efficient customized services. The following information outlines the process of founding a P2P crypto exchange through clone scripts while examining key features and benefits of using this development approach.</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8D49B5"/>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4">
              <a:alphaModFix amt="29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1494407"/>
            <a:ext cx="7743191" cy="771525"/>
          </a:xfrm>
          <a:prstGeom prst="rect">
            <a:avLst/>
          </a:prstGeom>
        </p:spPr>
        <p:txBody>
          <a:bodyPr anchor="t" rtlCol="false" tIns="0" lIns="0" bIns="0" rIns="0">
            <a:spAutoFit/>
          </a:bodyPr>
          <a:lstStyle/>
          <a:p>
            <a:pPr algn="l" marL="0" indent="0" lvl="0">
              <a:lnSpc>
                <a:spcPts val="6079"/>
              </a:lnSpc>
              <a:spcBef>
                <a:spcPct val="0"/>
              </a:spcBef>
            </a:pPr>
            <a:r>
              <a:rPr lang="en-US" b="true" sz="5066">
                <a:solidFill>
                  <a:srgbClr val="FFFFFF"/>
                </a:solidFill>
                <a:latin typeface="Now Bold"/>
                <a:ea typeface="Now Bold"/>
                <a:cs typeface="Now Bold"/>
                <a:sym typeface="Now Bold"/>
              </a:rPr>
              <a:t>CONCEPT IN BUSINESS</a:t>
            </a:r>
          </a:p>
        </p:txBody>
      </p:sp>
      <p:sp>
        <p:nvSpPr>
          <p:cNvPr name="TextBox 5" id="5"/>
          <p:cNvSpPr txBox="true"/>
          <p:nvPr/>
        </p:nvSpPr>
        <p:spPr>
          <a:xfrm rot="0">
            <a:off x="1028700" y="3185016"/>
            <a:ext cx="16230600" cy="4169335"/>
          </a:xfrm>
          <a:prstGeom prst="rect">
            <a:avLst/>
          </a:prstGeom>
        </p:spPr>
        <p:txBody>
          <a:bodyPr anchor="t" rtlCol="false" tIns="0" lIns="0" bIns="0" rIns="0">
            <a:spAutoFit/>
          </a:bodyPr>
          <a:lstStyle/>
          <a:p>
            <a:pPr algn="l">
              <a:lnSpc>
                <a:spcPts val="4182"/>
              </a:lnSpc>
            </a:pPr>
            <a:r>
              <a:rPr lang="en-US" sz="3031">
                <a:solidFill>
                  <a:srgbClr val="FFFFFF"/>
                </a:solidFill>
                <a:latin typeface="DM Sans"/>
                <a:ea typeface="DM Sans"/>
                <a:cs typeface="DM Sans"/>
                <a:sym typeface="DM Sans"/>
              </a:rPr>
              <a:t>A P2P crypto exchange runs through peer-to-peer protocols which enable users to conduct direct cryptocurrency trades via a decentralized platform. On P2P platforms users establish buy or sell offers for direct cryptocurrency transactions without the intervention of a third-party while the platform matches them by specific parameters like payment methods and prices and locations.</a:t>
            </a:r>
          </a:p>
          <a:p>
            <a:pPr algn="l">
              <a:lnSpc>
                <a:spcPts val="4182"/>
              </a:lnSpc>
            </a:pPr>
          </a:p>
          <a:p>
            <a:pPr algn="l" marL="0" indent="0" lvl="0">
              <a:lnSpc>
                <a:spcPts val="4182"/>
              </a:lnSpc>
              <a:spcBef>
                <a:spcPct val="0"/>
              </a:spcBef>
            </a:pPr>
            <a:r>
              <a:rPr lang="en-US" sz="3031">
                <a:solidFill>
                  <a:srgbClr val="FFFFFF"/>
                </a:solidFill>
                <a:latin typeface="DM Sans"/>
                <a:ea typeface="DM Sans"/>
                <a:cs typeface="DM Sans"/>
                <a:sym typeface="DM Sans"/>
              </a:rPr>
              <a:t>The P2P crypto exchange Remitano demonstrates successful implementation with its user-friendly security-driven platform that operates internationally.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8D49B5"/>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4">
              <a:alphaModFix amt="29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1113009"/>
            <a:ext cx="12968334" cy="771525"/>
          </a:xfrm>
          <a:prstGeom prst="rect">
            <a:avLst/>
          </a:prstGeom>
        </p:spPr>
        <p:txBody>
          <a:bodyPr anchor="t" rtlCol="false" tIns="0" lIns="0" bIns="0" rIns="0">
            <a:spAutoFit/>
          </a:bodyPr>
          <a:lstStyle/>
          <a:p>
            <a:pPr algn="l" marL="0" indent="0" lvl="0">
              <a:lnSpc>
                <a:spcPts val="6079"/>
              </a:lnSpc>
              <a:spcBef>
                <a:spcPct val="0"/>
              </a:spcBef>
            </a:pPr>
            <a:r>
              <a:rPr lang="en-US" b="true" sz="5066">
                <a:solidFill>
                  <a:srgbClr val="FFFFFF"/>
                </a:solidFill>
                <a:latin typeface="Now Bold"/>
                <a:ea typeface="Now Bold"/>
                <a:cs typeface="Now Bold"/>
                <a:sym typeface="Now Bold"/>
              </a:rPr>
              <a:t>REMITANO CLONE SCRIPT - OVERVIEW</a:t>
            </a:r>
          </a:p>
        </p:txBody>
      </p:sp>
      <p:sp>
        <p:nvSpPr>
          <p:cNvPr name="TextBox 5" id="5"/>
          <p:cNvSpPr txBox="true"/>
          <p:nvPr/>
        </p:nvSpPr>
        <p:spPr>
          <a:xfrm rot="0">
            <a:off x="1028700" y="2462220"/>
            <a:ext cx="16230600" cy="6986778"/>
          </a:xfrm>
          <a:prstGeom prst="rect">
            <a:avLst/>
          </a:prstGeom>
        </p:spPr>
        <p:txBody>
          <a:bodyPr anchor="t" rtlCol="false" tIns="0" lIns="0" bIns="0" rIns="0">
            <a:spAutoFit/>
          </a:bodyPr>
          <a:lstStyle/>
          <a:p>
            <a:pPr algn="l">
              <a:lnSpc>
                <a:spcPts val="3725"/>
              </a:lnSpc>
            </a:pPr>
            <a:r>
              <a:rPr lang="en-US" sz="2699">
                <a:solidFill>
                  <a:srgbClr val="FFFFFF"/>
                </a:solidFill>
                <a:latin typeface="DM Sans"/>
                <a:ea typeface="DM Sans"/>
                <a:cs typeface="DM Sans"/>
                <a:sym typeface="DM Sans"/>
              </a:rPr>
              <a:t>The Remitano clone script functions as a pre-packaged software platform that delivers duplicate operation capabilities just like the official Remitano P2P exchange. A clone script incorporates all necessary features and backend frameworks together with design elements that enable fast exchange platform deployment. The main benefits of using clone scripts include:</a:t>
            </a:r>
          </a:p>
          <a:p>
            <a:pPr algn="l">
              <a:lnSpc>
                <a:spcPts val="3725"/>
              </a:lnSpc>
            </a:pPr>
          </a:p>
          <a:p>
            <a:pPr algn="l" marL="582928" indent="-291464" lvl="1">
              <a:lnSpc>
                <a:spcPts val="3725"/>
              </a:lnSpc>
              <a:buFont typeface="Arial"/>
              <a:buChar char="•"/>
            </a:pPr>
            <a:r>
              <a:rPr lang="en-US" b="true" sz="2699">
                <a:solidFill>
                  <a:srgbClr val="FFFFFF"/>
                </a:solidFill>
                <a:latin typeface="DM Sans Bold"/>
                <a:ea typeface="DM Sans Bold"/>
                <a:cs typeface="DM Sans Bold"/>
                <a:sym typeface="DM Sans Bold"/>
              </a:rPr>
              <a:t>Reduced Development Time</a:t>
            </a:r>
            <a:r>
              <a:rPr lang="en-US" sz="2699">
                <a:solidFill>
                  <a:srgbClr val="FFFFFF"/>
                </a:solidFill>
                <a:latin typeface="DM Sans"/>
                <a:ea typeface="DM Sans"/>
                <a:cs typeface="DM Sans"/>
                <a:sym typeface="DM Sans"/>
              </a:rPr>
              <a:t>: Launch your platform in weeks instead of months.</a:t>
            </a:r>
          </a:p>
          <a:p>
            <a:pPr algn="l">
              <a:lnSpc>
                <a:spcPts val="3725"/>
              </a:lnSpc>
            </a:pPr>
          </a:p>
          <a:p>
            <a:pPr algn="l" marL="582928" indent="-291464" lvl="1">
              <a:lnSpc>
                <a:spcPts val="3725"/>
              </a:lnSpc>
              <a:buFont typeface="Arial"/>
              <a:buChar char="•"/>
            </a:pPr>
            <a:r>
              <a:rPr lang="en-US" b="true" sz="2699">
                <a:solidFill>
                  <a:srgbClr val="FFFFFF"/>
                </a:solidFill>
                <a:latin typeface="DM Sans Bold"/>
                <a:ea typeface="DM Sans Bold"/>
                <a:cs typeface="DM Sans Bold"/>
                <a:sym typeface="DM Sans Bold"/>
              </a:rPr>
              <a:t>Cost-Effective</a:t>
            </a:r>
            <a:r>
              <a:rPr lang="en-US" sz="2699">
                <a:solidFill>
                  <a:srgbClr val="FFFFFF"/>
                </a:solidFill>
                <a:latin typeface="DM Sans"/>
                <a:ea typeface="DM Sans"/>
                <a:cs typeface="DM Sans"/>
                <a:sym typeface="DM Sans"/>
              </a:rPr>
              <a:t>: Save money on building from scratch.</a:t>
            </a:r>
          </a:p>
          <a:p>
            <a:pPr algn="l">
              <a:lnSpc>
                <a:spcPts val="3725"/>
              </a:lnSpc>
            </a:pPr>
          </a:p>
          <a:p>
            <a:pPr algn="l" marL="582928" indent="-291464" lvl="1">
              <a:lnSpc>
                <a:spcPts val="3725"/>
              </a:lnSpc>
              <a:buFont typeface="Arial"/>
              <a:buChar char="•"/>
            </a:pPr>
            <a:r>
              <a:rPr lang="en-US" b="true" sz="2699">
                <a:solidFill>
                  <a:srgbClr val="FFFFFF"/>
                </a:solidFill>
                <a:latin typeface="DM Sans Bold"/>
                <a:ea typeface="DM Sans Bold"/>
                <a:cs typeface="DM Sans Bold"/>
                <a:sym typeface="DM Sans Bold"/>
              </a:rPr>
              <a:t>Customizable</a:t>
            </a:r>
            <a:r>
              <a:rPr lang="en-US" sz="2699">
                <a:solidFill>
                  <a:srgbClr val="FFFFFF"/>
                </a:solidFill>
                <a:latin typeface="DM Sans"/>
                <a:ea typeface="DM Sans"/>
                <a:cs typeface="DM Sans"/>
                <a:sym typeface="DM Sans"/>
              </a:rPr>
              <a:t>: Tailor the UI/UX, features, and branding as per your business needs.</a:t>
            </a:r>
          </a:p>
          <a:p>
            <a:pPr algn="l">
              <a:lnSpc>
                <a:spcPts val="3725"/>
              </a:lnSpc>
            </a:pPr>
          </a:p>
          <a:p>
            <a:pPr algn="l" marL="582928" indent="-291464" lvl="1">
              <a:lnSpc>
                <a:spcPts val="3725"/>
              </a:lnSpc>
              <a:buFont typeface="Arial"/>
              <a:buChar char="•"/>
            </a:pPr>
            <a:r>
              <a:rPr lang="en-US" b="true" sz="2699">
                <a:solidFill>
                  <a:srgbClr val="FFFFFF"/>
                </a:solidFill>
                <a:latin typeface="DM Sans Bold"/>
                <a:ea typeface="DM Sans Bold"/>
                <a:cs typeface="DM Sans Bold"/>
                <a:sym typeface="DM Sans Bold"/>
              </a:rPr>
              <a:t>Scalable</a:t>
            </a:r>
            <a:r>
              <a:rPr lang="en-US" sz="2699">
                <a:solidFill>
                  <a:srgbClr val="FFFFFF"/>
                </a:solidFill>
                <a:latin typeface="DM Sans"/>
                <a:ea typeface="DM Sans"/>
                <a:cs typeface="DM Sans"/>
                <a:sym typeface="DM Sans"/>
              </a:rPr>
              <a:t>: Easily expand your platform as user demand grows.</a:t>
            </a:r>
          </a:p>
          <a:p>
            <a:pPr algn="l">
              <a:lnSpc>
                <a:spcPts val="3725"/>
              </a:lnSpc>
            </a:pPr>
          </a:p>
          <a:p>
            <a:pPr algn="l" marL="0" indent="0" lvl="0">
              <a:lnSpc>
                <a:spcPts val="3725"/>
              </a:lnSpc>
              <a:spcBef>
                <a:spcPct val="0"/>
              </a:spcBef>
            </a:pPr>
            <a:r>
              <a:rPr lang="en-US" sz="2699">
                <a:solidFill>
                  <a:srgbClr val="FFFFFF"/>
                </a:solidFill>
                <a:latin typeface="DM Sans"/>
                <a:ea typeface="DM Sans"/>
                <a:cs typeface="DM Sans"/>
                <a:sym typeface="DM Sans"/>
              </a:rPr>
              <a:t>Your business journey into crypto exchange development will get a strong start through implementing a Remitano clone script whether you operate as a new startup or an established organization.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grpSp>
        <p:nvGrpSpPr>
          <p:cNvPr name="Group 2" id="2"/>
          <p:cNvGrpSpPr/>
          <p:nvPr/>
        </p:nvGrpSpPr>
        <p:grpSpPr>
          <a:xfrm rot="0">
            <a:off x="1601869" y="4075776"/>
            <a:ext cx="3790525" cy="2273181"/>
            <a:chOff x="0" y="0"/>
            <a:chExt cx="1438818" cy="862860"/>
          </a:xfrm>
        </p:grpSpPr>
        <p:sp>
          <p:nvSpPr>
            <p:cNvPr name="Freeform 3" id="3"/>
            <p:cNvSpPr/>
            <p:nvPr/>
          </p:nvSpPr>
          <p:spPr>
            <a:xfrm flipH="false" flipV="false" rot="0">
              <a:off x="0" y="0"/>
              <a:ext cx="1438818" cy="862860"/>
            </a:xfrm>
            <a:custGeom>
              <a:avLst/>
              <a:gdLst/>
              <a:ahLst/>
              <a:cxnLst/>
              <a:rect r="r" b="b" t="t" l="l"/>
              <a:pathLst>
                <a:path h="862860" w="1438818">
                  <a:moveTo>
                    <a:pt x="0" y="0"/>
                  </a:moveTo>
                  <a:lnTo>
                    <a:pt x="1438818" y="0"/>
                  </a:lnTo>
                  <a:lnTo>
                    <a:pt x="1438818" y="862860"/>
                  </a:lnTo>
                  <a:lnTo>
                    <a:pt x="0" y="862860"/>
                  </a:lnTo>
                  <a:close/>
                </a:path>
              </a:pathLst>
            </a:custGeom>
            <a:solidFill>
              <a:srgbClr val="8D49B5"/>
            </a:solidFill>
            <a:ln w="9525" cap="sq">
              <a:solidFill>
                <a:srgbClr val="FFFFFF"/>
              </a:solidFill>
              <a:prstDash val="solid"/>
              <a:miter/>
            </a:ln>
          </p:spPr>
        </p:sp>
        <p:sp>
          <p:nvSpPr>
            <p:cNvPr name="TextBox 4" id="4"/>
            <p:cNvSpPr txBox="true"/>
            <p:nvPr/>
          </p:nvSpPr>
          <p:spPr>
            <a:xfrm>
              <a:off x="0" y="-38100"/>
              <a:ext cx="1438818" cy="900960"/>
            </a:xfrm>
            <a:prstGeom prst="rect">
              <a:avLst/>
            </a:prstGeom>
          </p:spPr>
          <p:txBody>
            <a:bodyPr anchor="ctr" rtlCol="false" tIns="50800" lIns="50800" bIns="50800" rIns="50800"/>
            <a:lstStyle/>
            <a:p>
              <a:pPr algn="ctr">
                <a:lnSpc>
                  <a:spcPts val="3483"/>
                </a:lnSpc>
              </a:pPr>
            </a:p>
          </p:txBody>
        </p:sp>
      </p:grpSp>
      <p:sp>
        <p:nvSpPr>
          <p:cNvPr name="AutoShape 5" id="5"/>
          <p:cNvSpPr/>
          <p:nvPr/>
        </p:nvSpPr>
        <p:spPr>
          <a:xfrm flipV="true">
            <a:off x="1815539" y="5632096"/>
            <a:ext cx="3195868" cy="0"/>
          </a:xfrm>
          <a:prstGeom prst="line">
            <a:avLst/>
          </a:prstGeom>
          <a:ln cap="flat" w="38100">
            <a:solidFill>
              <a:srgbClr val="FFFFFF"/>
            </a:solidFill>
            <a:prstDash val="solid"/>
            <a:headEnd type="none" len="sm" w="sm"/>
            <a:tailEnd type="none" len="sm" w="sm"/>
          </a:ln>
        </p:spPr>
      </p:sp>
      <p:grpSp>
        <p:nvGrpSpPr>
          <p:cNvPr name="Group 6" id="6"/>
          <p:cNvGrpSpPr/>
          <p:nvPr/>
        </p:nvGrpSpPr>
        <p:grpSpPr>
          <a:xfrm rot="0">
            <a:off x="5747554" y="4075776"/>
            <a:ext cx="3790525" cy="2273181"/>
            <a:chOff x="0" y="0"/>
            <a:chExt cx="1438818" cy="862860"/>
          </a:xfrm>
        </p:grpSpPr>
        <p:sp>
          <p:nvSpPr>
            <p:cNvPr name="Freeform 7" id="7"/>
            <p:cNvSpPr/>
            <p:nvPr/>
          </p:nvSpPr>
          <p:spPr>
            <a:xfrm flipH="false" flipV="false" rot="0">
              <a:off x="0" y="0"/>
              <a:ext cx="1438818" cy="862860"/>
            </a:xfrm>
            <a:custGeom>
              <a:avLst/>
              <a:gdLst/>
              <a:ahLst/>
              <a:cxnLst/>
              <a:rect r="r" b="b" t="t" l="l"/>
              <a:pathLst>
                <a:path h="862860" w="1438818">
                  <a:moveTo>
                    <a:pt x="0" y="0"/>
                  </a:moveTo>
                  <a:lnTo>
                    <a:pt x="1438818" y="0"/>
                  </a:lnTo>
                  <a:lnTo>
                    <a:pt x="1438818" y="862860"/>
                  </a:lnTo>
                  <a:lnTo>
                    <a:pt x="0" y="862860"/>
                  </a:lnTo>
                  <a:close/>
                </a:path>
              </a:pathLst>
            </a:custGeom>
            <a:solidFill>
              <a:srgbClr val="8D49B5"/>
            </a:solidFill>
            <a:ln w="9525" cap="sq">
              <a:solidFill>
                <a:srgbClr val="FFFFFF"/>
              </a:solidFill>
              <a:prstDash val="solid"/>
              <a:miter/>
            </a:ln>
          </p:spPr>
        </p:sp>
        <p:sp>
          <p:nvSpPr>
            <p:cNvPr name="TextBox 8" id="8"/>
            <p:cNvSpPr txBox="true"/>
            <p:nvPr/>
          </p:nvSpPr>
          <p:spPr>
            <a:xfrm>
              <a:off x="0" y="-38100"/>
              <a:ext cx="1438818" cy="900960"/>
            </a:xfrm>
            <a:prstGeom prst="rect">
              <a:avLst/>
            </a:prstGeom>
          </p:spPr>
          <p:txBody>
            <a:bodyPr anchor="ctr" rtlCol="false" tIns="50800" lIns="50800" bIns="50800" rIns="50800"/>
            <a:lstStyle/>
            <a:p>
              <a:pPr algn="ctr">
                <a:lnSpc>
                  <a:spcPts val="3483"/>
                </a:lnSpc>
              </a:pPr>
            </a:p>
          </p:txBody>
        </p:sp>
      </p:grpSp>
      <p:sp>
        <p:nvSpPr>
          <p:cNvPr name="AutoShape 9" id="9"/>
          <p:cNvSpPr/>
          <p:nvPr/>
        </p:nvSpPr>
        <p:spPr>
          <a:xfrm>
            <a:off x="5961224" y="5632096"/>
            <a:ext cx="3195868" cy="0"/>
          </a:xfrm>
          <a:prstGeom prst="line">
            <a:avLst/>
          </a:prstGeom>
          <a:ln cap="flat" w="38100">
            <a:solidFill>
              <a:srgbClr val="FFFFFF"/>
            </a:solidFill>
            <a:prstDash val="solid"/>
            <a:headEnd type="none" len="sm" w="sm"/>
            <a:tailEnd type="none" len="sm" w="sm"/>
          </a:ln>
        </p:spPr>
      </p:sp>
      <p:grpSp>
        <p:nvGrpSpPr>
          <p:cNvPr name="Group 10" id="10"/>
          <p:cNvGrpSpPr/>
          <p:nvPr/>
        </p:nvGrpSpPr>
        <p:grpSpPr>
          <a:xfrm rot="0">
            <a:off x="1601869" y="6862367"/>
            <a:ext cx="3790525" cy="2252658"/>
            <a:chOff x="0" y="0"/>
            <a:chExt cx="1438818" cy="855070"/>
          </a:xfrm>
        </p:grpSpPr>
        <p:sp>
          <p:nvSpPr>
            <p:cNvPr name="Freeform 11" id="11"/>
            <p:cNvSpPr/>
            <p:nvPr/>
          </p:nvSpPr>
          <p:spPr>
            <a:xfrm flipH="false" flipV="false" rot="0">
              <a:off x="0" y="0"/>
              <a:ext cx="1438818" cy="855070"/>
            </a:xfrm>
            <a:custGeom>
              <a:avLst/>
              <a:gdLst/>
              <a:ahLst/>
              <a:cxnLst/>
              <a:rect r="r" b="b" t="t" l="l"/>
              <a:pathLst>
                <a:path h="855070" w="1438818">
                  <a:moveTo>
                    <a:pt x="0" y="0"/>
                  </a:moveTo>
                  <a:lnTo>
                    <a:pt x="1438818" y="0"/>
                  </a:lnTo>
                  <a:lnTo>
                    <a:pt x="1438818" y="855070"/>
                  </a:lnTo>
                  <a:lnTo>
                    <a:pt x="0" y="855070"/>
                  </a:lnTo>
                  <a:close/>
                </a:path>
              </a:pathLst>
            </a:custGeom>
            <a:solidFill>
              <a:srgbClr val="8D49B5"/>
            </a:solidFill>
            <a:ln w="9525" cap="sq">
              <a:solidFill>
                <a:srgbClr val="FFFFFF"/>
              </a:solidFill>
              <a:prstDash val="solid"/>
              <a:miter/>
            </a:ln>
          </p:spPr>
        </p:sp>
        <p:sp>
          <p:nvSpPr>
            <p:cNvPr name="TextBox 12" id="12"/>
            <p:cNvSpPr txBox="true"/>
            <p:nvPr/>
          </p:nvSpPr>
          <p:spPr>
            <a:xfrm>
              <a:off x="0" y="-38100"/>
              <a:ext cx="1438818" cy="893170"/>
            </a:xfrm>
            <a:prstGeom prst="rect">
              <a:avLst/>
            </a:prstGeom>
          </p:spPr>
          <p:txBody>
            <a:bodyPr anchor="ctr" rtlCol="false" tIns="50800" lIns="50800" bIns="50800" rIns="50800"/>
            <a:lstStyle/>
            <a:p>
              <a:pPr algn="ctr">
                <a:lnSpc>
                  <a:spcPts val="3483"/>
                </a:lnSpc>
              </a:pPr>
            </a:p>
          </p:txBody>
        </p:sp>
      </p:grpSp>
      <p:sp>
        <p:nvSpPr>
          <p:cNvPr name="AutoShape 13" id="13"/>
          <p:cNvSpPr/>
          <p:nvPr/>
        </p:nvSpPr>
        <p:spPr>
          <a:xfrm flipV="true">
            <a:off x="1815539" y="8399637"/>
            <a:ext cx="3195868" cy="0"/>
          </a:xfrm>
          <a:prstGeom prst="line">
            <a:avLst/>
          </a:prstGeom>
          <a:ln cap="flat" w="38100">
            <a:solidFill>
              <a:srgbClr val="FFFFFF"/>
            </a:solidFill>
            <a:prstDash val="solid"/>
            <a:headEnd type="none" len="sm" w="sm"/>
            <a:tailEnd type="none" len="sm" w="sm"/>
          </a:ln>
        </p:spPr>
      </p:sp>
      <p:grpSp>
        <p:nvGrpSpPr>
          <p:cNvPr name="Group 14" id="14"/>
          <p:cNvGrpSpPr/>
          <p:nvPr/>
        </p:nvGrpSpPr>
        <p:grpSpPr>
          <a:xfrm rot="0">
            <a:off x="5747554" y="6862367"/>
            <a:ext cx="3790525" cy="2252658"/>
            <a:chOff x="0" y="0"/>
            <a:chExt cx="1438818" cy="855070"/>
          </a:xfrm>
        </p:grpSpPr>
        <p:sp>
          <p:nvSpPr>
            <p:cNvPr name="Freeform 15" id="15"/>
            <p:cNvSpPr/>
            <p:nvPr/>
          </p:nvSpPr>
          <p:spPr>
            <a:xfrm flipH="false" flipV="false" rot="0">
              <a:off x="0" y="0"/>
              <a:ext cx="1438818" cy="855070"/>
            </a:xfrm>
            <a:custGeom>
              <a:avLst/>
              <a:gdLst/>
              <a:ahLst/>
              <a:cxnLst/>
              <a:rect r="r" b="b" t="t" l="l"/>
              <a:pathLst>
                <a:path h="855070" w="1438818">
                  <a:moveTo>
                    <a:pt x="0" y="0"/>
                  </a:moveTo>
                  <a:lnTo>
                    <a:pt x="1438818" y="0"/>
                  </a:lnTo>
                  <a:lnTo>
                    <a:pt x="1438818" y="855070"/>
                  </a:lnTo>
                  <a:lnTo>
                    <a:pt x="0" y="855070"/>
                  </a:lnTo>
                  <a:close/>
                </a:path>
              </a:pathLst>
            </a:custGeom>
            <a:solidFill>
              <a:srgbClr val="8D49B5"/>
            </a:solidFill>
            <a:ln w="9525" cap="sq">
              <a:solidFill>
                <a:srgbClr val="FFFFFF"/>
              </a:solidFill>
              <a:prstDash val="solid"/>
              <a:miter/>
            </a:ln>
          </p:spPr>
        </p:sp>
        <p:sp>
          <p:nvSpPr>
            <p:cNvPr name="TextBox 16" id="16"/>
            <p:cNvSpPr txBox="true"/>
            <p:nvPr/>
          </p:nvSpPr>
          <p:spPr>
            <a:xfrm>
              <a:off x="0" y="-38100"/>
              <a:ext cx="1438818" cy="893170"/>
            </a:xfrm>
            <a:prstGeom prst="rect">
              <a:avLst/>
            </a:prstGeom>
          </p:spPr>
          <p:txBody>
            <a:bodyPr anchor="ctr" rtlCol="false" tIns="50800" lIns="50800" bIns="50800" rIns="50800"/>
            <a:lstStyle/>
            <a:p>
              <a:pPr algn="ctr">
                <a:lnSpc>
                  <a:spcPts val="3483"/>
                </a:lnSpc>
              </a:pPr>
            </a:p>
          </p:txBody>
        </p:sp>
      </p:grpSp>
      <p:sp>
        <p:nvSpPr>
          <p:cNvPr name="AutoShape 17" id="17"/>
          <p:cNvSpPr/>
          <p:nvPr/>
        </p:nvSpPr>
        <p:spPr>
          <a:xfrm flipV="true">
            <a:off x="5961224" y="8418687"/>
            <a:ext cx="3195868" cy="0"/>
          </a:xfrm>
          <a:prstGeom prst="line">
            <a:avLst/>
          </a:prstGeom>
          <a:ln cap="flat" w="38100">
            <a:solidFill>
              <a:srgbClr val="FFFFFF"/>
            </a:solidFill>
            <a:prstDash val="solid"/>
            <a:headEnd type="none" len="sm" w="sm"/>
            <a:tailEnd type="none" len="sm" w="sm"/>
          </a:ln>
        </p:spPr>
      </p:sp>
      <p:grpSp>
        <p:nvGrpSpPr>
          <p:cNvPr name="Group 18" id="18"/>
          <p:cNvGrpSpPr/>
          <p:nvPr/>
        </p:nvGrpSpPr>
        <p:grpSpPr>
          <a:xfrm rot="0">
            <a:off x="11776438" y="2501262"/>
            <a:ext cx="10143733" cy="8074770"/>
            <a:chOff x="0" y="0"/>
            <a:chExt cx="7977032" cy="6350000"/>
          </a:xfrm>
        </p:grpSpPr>
        <p:sp>
          <p:nvSpPr>
            <p:cNvPr name="Freeform 19" id="19"/>
            <p:cNvSpPr/>
            <p:nvPr/>
          </p:nvSpPr>
          <p:spPr>
            <a:xfrm flipH="false" flipV="false" rot="0">
              <a:off x="0" y="0"/>
              <a:ext cx="7977032" cy="6350000"/>
            </a:xfrm>
            <a:custGeom>
              <a:avLst/>
              <a:gdLst/>
              <a:ahLst/>
              <a:cxnLst/>
              <a:rect r="r" b="b" t="t" l="l"/>
              <a:pathLst>
                <a:path h="6350000" w="7977032">
                  <a:moveTo>
                    <a:pt x="3988516" y="6350000"/>
                  </a:moveTo>
                  <a:lnTo>
                    <a:pt x="0" y="4762500"/>
                  </a:lnTo>
                  <a:lnTo>
                    <a:pt x="0" y="1587500"/>
                  </a:lnTo>
                  <a:lnTo>
                    <a:pt x="3988516" y="0"/>
                  </a:lnTo>
                  <a:lnTo>
                    <a:pt x="7977032" y="1587500"/>
                  </a:lnTo>
                  <a:lnTo>
                    <a:pt x="7977032" y="4762500"/>
                  </a:lnTo>
                  <a:lnTo>
                    <a:pt x="3988516" y="6350000"/>
                  </a:lnTo>
                  <a:close/>
                </a:path>
              </a:pathLst>
            </a:custGeom>
            <a:solidFill>
              <a:srgbClr val="56AEFF"/>
            </a:solidFill>
            <a:ln w="12700">
              <a:solidFill>
                <a:srgbClr val="000000"/>
              </a:solidFill>
            </a:ln>
          </p:spPr>
        </p:sp>
      </p:grpSp>
      <p:grpSp>
        <p:nvGrpSpPr>
          <p:cNvPr name="Group 20" id="20"/>
          <p:cNvGrpSpPr/>
          <p:nvPr/>
        </p:nvGrpSpPr>
        <p:grpSpPr>
          <a:xfrm rot="0">
            <a:off x="11983693" y="2689826"/>
            <a:ext cx="9715405" cy="7733806"/>
            <a:chOff x="0" y="0"/>
            <a:chExt cx="7977032" cy="6350000"/>
          </a:xfrm>
        </p:grpSpPr>
        <p:sp>
          <p:nvSpPr>
            <p:cNvPr name="Freeform 21" id="21"/>
            <p:cNvSpPr/>
            <p:nvPr/>
          </p:nvSpPr>
          <p:spPr>
            <a:xfrm flipH="false" flipV="false" rot="0">
              <a:off x="0" y="0"/>
              <a:ext cx="7977032" cy="6350000"/>
            </a:xfrm>
            <a:custGeom>
              <a:avLst/>
              <a:gdLst/>
              <a:ahLst/>
              <a:cxnLst/>
              <a:rect r="r" b="b" t="t" l="l"/>
              <a:pathLst>
                <a:path h="6350000" w="7977032">
                  <a:moveTo>
                    <a:pt x="3988516" y="6350000"/>
                  </a:moveTo>
                  <a:lnTo>
                    <a:pt x="0" y="4762500"/>
                  </a:lnTo>
                  <a:lnTo>
                    <a:pt x="0" y="1587500"/>
                  </a:lnTo>
                  <a:lnTo>
                    <a:pt x="3988516" y="0"/>
                  </a:lnTo>
                  <a:lnTo>
                    <a:pt x="7977032" y="1587500"/>
                  </a:lnTo>
                  <a:lnTo>
                    <a:pt x="7977032" y="4762500"/>
                  </a:lnTo>
                  <a:lnTo>
                    <a:pt x="3988516" y="6350000"/>
                  </a:lnTo>
                  <a:close/>
                </a:path>
              </a:pathLst>
            </a:custGeom>
            <a:blipFill>
              <a:blip r:embed="rId2"/>
              <a:stretch>
                <a:fillRect l="0" t="-13047" r="0" b="-13047"/>
              </a:stretch>
            </a:blipFill>
          </p:spPr>
        </p:sp>
      </p:grpSp>
      <p:grpSp>
        <p:nvGrpSpPr>
          <p:cNvPr name="Group 22" id="22"/>
          <p:cNvGrpSpPr/>
          <p:nvPr/>
        </p:nvGrpSpPr>
        <p:grpSpPr>
          <a:xfrm rot="0">
            <a:off x="9897321" y="4075776"/>
            <a:ext cx="3790525" cy="2273181"/>
            <a:chOff x="0" y="0"/>
            <a:chExt cx="1438818" cy="862860"/>
          </a:xfrm>
        </p:grpSpPr>
        <p:sp>
          <p:nvSpPr>
            <p:cNvPr name="Freeform 23" id="23"/>
            <p:cNvSpPr/>
            <p:nvPr/>
          </p:nvSpPr>
          <p:spPr>
            <a:xfrm flipH="false" flipV="false" rot="0">
              <a:off x="0" y="0"/>
              <a:ext cx="1438818" cy="862860"/>
            </a:xfrm>
            <a:custGeom>
              <a:avLst/>
              <a:gdLst/>
              <a:ahLst/>
              <a:cxnLst/>
              <a:rect r="r" b="b" t="t" l="l"/>
              <a:pathLst>
                <a:path h="862860" w="1438818">
                  <a:moveTo>
                    <a:pt x="0" y="0"/>
                  </a:moveTo>
                  <a:lnTo>
                    <a:pt x="1438818" y="0"/>
                  </a:lnTo>
                  <a:lnTo>
                    <a:pt x="1438818" y="862860"/>
                  </a:lnTo>
                  <a:lnTo>
                    <a:pt x="0" y="862860"/>
                  </a:lnTo>
                  <a:close/>
                </a:path>
              </a:pathLst>
            </a:custGeom>
            <a:solidFill>
              <a:srgbClr val="8D49B5"/>
            </a:solidFill>
            <a:ln w="9525" cap="sq">
              <a:solidFill>
                <a:srgbClr val="FFFFFF"/>
              </a:solidFill>
              <a:prstDash val="solid"/>
              <a:miter/>
            </a:ln>
          </p:spPr>
        </p:sp>
        <p:sp>
          <p:nvSpPr>
            <p:cNvPr name="TextBox 24" id="24"/>
            <p:cNvSpPr txBox="true"/>
            <p:nvPr/>
          </p:nvSpPr>
          <p:spPr>
            <a:xfrm>
              <a:off x="0" y="-38100"/>
              <a:ext cx="1438818" cy="900960"/>
            </a:xfrm>
            <a:prstGeom prst="rect">
              <a:avLst/>
            </a:prstGeom>
          </p:spPr>
          <p:txBody>
            <a:bodyPr anchor="ctr" rtlCol="false" tIns="50800" lIns="50800" bIns="50800" rIns="50800"/>
            <a:lstStyle/>
            <a:p>
              <a:pPr algn="ctr">
                <a:lnSpc>
                  <a:spcPts val="3483"/>
                </a:lnSpc>
              </a:pPr>
            </a:p>
          </p:txBody>
        </p:sp>
      </p:grpSp>
      <p:sp>
        <p:nvSpPr>
          <p:cNvPr name="AutoShape 25" id="25"/>
          <p:cNvSpPr/>
          <p:nvPr/>
        </p:nvSpPr>
        <p:spPr>
          <a:xfrm flipV="true">
            <a:off x="10110992" y="5632096"/>
            <a:ext cx="3195868" cy="0"/>
          </a:xfrm>
          <a:prstGeom prst="line">
            <a:avLst/>
          </a:prstGeom>
          <a:ln cap="flat" w="38100">
            <a:solidFill>
              <a:srgbClr val="FFFFFF"/>
            </a:solidFill>
            <a:prstDash val="solid"/>
            <a:headEnd type="none" len="sm" w="sm"/>
            <a:tailEnd type="none" len="sm" w="sm"/>
          </a:ln>
        </p:spPr>
      </p:sp>
      <p:grpSp>
        <p:nvGrpSpPr>
          <p:cNvPr name="Group 26" id="26"/>
          <p:cNvGrpSpPr/>
          <p:nvPr/>
        </p:nvGrpSpPr>
        <p:grpSpPr>
          <a:xfrm rot="0">
            <a:off x="9897321" y="6862367"/>
            <a:ext cx="3790525" cy="2252658"/>
            <a:chOff x="0" y="0"/>
            <a:chExt cx="1438818" cy="855070"/>
          </a:xfrm>
        </p:grpSpPr>
        <p:sp>
          <p:nvSpPr>
            <p:cNvPr name="Freeform 27" id="27"/>
            <p:cNvSpPr/>
            <p:nvPr/>
          </p:nvSpPr>
          <p:spPr>
            <a:xfrm flipH="false" flipV="false" rot="0">
              <a:off x="0" y="0"/>
              <a:ext cx="1438818" cy="855070"/>
            </a:xfrm>
            <a:custGeom>
              <a:avLst/>
              <a:gdLst/>
              <a:ahLst/>
              <a:cxnLst/>
              <a:rect r="r" b="b" t="t" l="l"/>
              <a:pathLst>
                <a:path h="855070" w="1438818">
                  <a:moveTo>
                    <a:pt x="0" y="0"/>
                  </a:moveTo>
                  <a:lnTo>
                    <a:pt x="1438818" y="0"/>
                  </a:lnTo>
                  <a:lnTo>
                    <a:pt x="1438818" y="855070"/>
                  </a:lnTo>
                  <a:lnTo>
                    <a:pt x="0" y="855070"/>
                  </a:lnTo>
                  <a:close/>
                </a:path>
              </a:pathLst>
            </a:custGeom>
            <a:solidFill>
              <a:srgbClr val="8D49B5"/>
            </a:solidFill>
            <a:ln w="9525" cap="sq">
              <a:solidFill>
                <a:srgbClr val="FFFFFF"/>
              </a:solidFill>
              <a:prstDash val="solid"/>
              <a:miter/>
            </a:ln>
          </p:spPr>
        </p:sp>
        <p:sp>
          <p:nvSpPr>
            <p:cNvPr name="TextBox 28" id="28"/>
            <p:cNvSpPr txBox="true"/>
            <p:nvPr/>
          </p:nvSpPr>
          <p:spPr>
            <a:xfrm>
              <a:off x="0" y="-38100"/>
              <a:ext cx="1438818" cy="893170"/>
            </a:xfrm>
            <a:prstGeom prst="rect">
              <a:avLst/>
            </a:prstGeom>
          </p:spPr>
          <p:txBody>
            <a:bodyPr anchor="ctr" rtlCol="false" tIns="50800" lIns="50800" bIns="50800" rIns="50800"/>
            <a:lstStyle/>
            <a:p>
              <a:pPr algn="ctr">
                <a:lnSpc>
                  <a:spcPts val="3483"/>
                </a:lnSpc>
              </a:pPr>
            </a:p>
          </p:txBody>
        </p:sp>
      </p:grpSp>
      <p:sp>
        <p:nvSpPr>
          <p:cNvPr name="AutoShape 29" id="29"/>
          <p:cNvSpPr/>
          <p:nvPr/>
        </p:nvSpPr>
        <p:spPr>
          <a:xfrm flipV="true">
            <a:off x="10110992" y="8418687"/>
            <a:ext cx="3195868" cy="0"/>
          </a:xfrm>
          <a:prstGeom prst="line">
            <a:avLst/>
          </a:prstGeom>
          <a:ln cap="flat" w="38100">
            <a:solidFill>
              <a:srgbClr val="FFFFFF"/>
            </a:solidFill>
            <a:prstDash val="solid"/>
            <a:headEnd type="none" len="sm" w="sm"/>
            <a:tailEnd type="none" len="sm" w="sm"/>
          </a:ln>
        </p:spPr>
      </p:sp>
      <p:sp>
        <p:nvSpPr>
          <p:cNvPr name="Freeform 30" id="30"/>
          <p:cNvSpPr/>
          <p:nvPr/>
        </p:nvSpPr>
        <p:spPr>
          <a:xfrm flipH="false" flipV="false" rot="0">
            <a:off x="-7631327" y="597505"/>
            <a:ext cx="9077445" cy="9077445"/>
          </a:xfrm>
          <a:custGeom>
            <a:avLst/>
            <a:gdLst/>
            <a:ahLst/>
            <a:cxnLst/>
            <a:rect r="r" b="b" t="t" l="l"/>
            <a:pathLst>
              <a:path h="9077445" w="9077445">
                <a:moveTo>
                  <a:pt x="0" y="0"/>
                </a:moveTo>
                <a:lnTo>
                  <a:pt x="9077444" y="0"/>
                </a:lnTo>
                <a:lnTo>
                  <a:pt x="9077444" y="9077445"/>
                </a:lnTo>
                <a:lnTo>
                  <a:pt x="0" y="907744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31" id="31"/>
          <p:cNvSpPr txBox="true"/>
          <p:nvPr/>
        </p:nvSpPr>
        <p:spPr>
          <a:xfrm rot="0">
            <a:off x="1815539" y="5787487"/>
            <a:ext cx="3363184" cy="318796"/>
          </a:xfrm>
          <a:prstGeom prst="rect">
            <a:avLst/>
          </a:prstGeom>
        </p:spPr>
        <p:txBody>
          <a:bodyPr anchor="t" rtlCol="false" tIns="0" lIns="0" bIns="0" rIns="0">
            <a:spAutoFit/>
          </a:bodyPr>
          <a:lstStyle/>
          <a:p>
            <a:pPr algn="ctr">
              <a:lnSpc>
                <a:spcPts val="2605"/>
              </a:lnSpc>
            </a:pPr>
            <a:r>
              <a:rPr lang="en-US" sz="1887">
                <a:solidFill>
                  <a:srgbClr val="FFFFFF"/>
                </a:solidFill>
                <a:latin typeface="DM Sans"/>
                <a:ea typeface="DM Sans"/>
                <a:cs typeface="DM Sans"/>
                <a:sym typeface="DM Sans"/>
              </a:rPr>
              <a:t>Define Your Niche and Region</a:t>
            </a:r>
          </a:p>
        </p:txBody>
      </p:sp>
      <p:sp>
        <p:nvSpPr>
          <p:cNvPr name="TextBox 32" id="32"/>
          <p:cNvSpPr txBox="true"/>
          <p:nvPr/>
        </p:nvSpPr>
        <p:spPr>
          <a:xfrm rot="0">
            <a:off x="2271038" y="4217535"/>
            <a:ext cx="2452186" cy="973796"/>
          </a:xfrm>
          <a:prstGeom prst="rect">
            <a:avLst/>
          </a:prstGeom>
        </p:spPr>
        <p:txBody>
          <a:bodyPr anchor="t" rtlCol="false" tIns="0" lIns="0" bIns="0" rIns="0">
            <a:spAutoFit/>
          </a:bodyPr>
          <a:lstStyle/>
          <a:p>
            <a:pPr algn="ctr">
              <a:lnSpc>
                <a:spcPts val="7914"/>
              </a:lnSpc>
            </a:pPr>
            <a:r>
              <a:rPr lang="en-US" sz="5735" b="true">
                <a:solidFill>
                  <a:srgbClr val="FFFFFF"/>
                </a:solidFill>
                <a:latin typeface="DM Sans Bold"/>
                <a:ea typeface="DM Sans Bold"/>
                <a:cs typeface="DM Sans Bold"/>
                <a:sym typeface="DM Sans Bold"/>
              </a:rPr>
              <a:t>01</a:t>
            </a:r>
          </a:p>
        </p:txBody>
      </p:sp>
      <p:sp>
        <p:nvSpPr>
          <p:cNvPr name="TextBox 33" id="33"/>
          <p:cNvSpPr txBox="true"/>
          <p:nvPr/>
        </p:nvSpPr>
        <p:spPr>
          <a:xfrm rot="0">
            <a:off x="5961224" y="5686476"/>
            <a:ext cx="3363184" cy="642646"/>
          </a:xfrm>
          <a:prstGeom prst="rect">
            <a:avLst/>
          </a:prstGeom>
        </p:spPr>
        <p:txBody>
          <a:bodyPr anchor="t" rtlCol="false" tIns="0" lIns="0" bIns="0" rIns="0">
            <a:spAutoFit/>
          </a:bodyPr>
          <a:lstStyle/>
          <a:p>
            <a:pPr algn="ctr">
              <a:lnSpc>
                <a:spcPts val="2605"/>
              </a:lnSpc>
            </a:pPr>
            <a:r>
              <a:rPr lang="en-US" sz="1887">
                <a:solidFill>
                  <a:srgbClr val="FFFFFF"/>
                </a:solidFill>
                <a:latin typeface="DM Sans"/>
                <a:ea typeface="DM Sans"/>
                <a:cs typeface="DM Sans"/>
                <a:sym typeface="DM Sans"/>
              </a:rPr>
              <a:t>Choose the Right Tech Partner</a:t>
            </a:r>
          </a:p>
        </p:txBody>
      </p:sp>
      <p:sp>
        <p:nvSpPr>
          <p:cNvPr name="TextBox 34" id="34"/>
          <p:cNvSpPr txBox="true"/>
          <p:nvPr/>
        </p:nvSpPr>
        <p:spPr>
          <a:xfrm rot="0">
            <a:off x="6416723" y="4217535"/>
            <a:ext cx="2452186" cy="973796"/>
          </a:xfrm>
          <a:prstGeom prst="rect">
            <a:avLst/>
          </a:prstGeom>
        </p:spPr>
        <p:txBody>
          <a:bodyPr anchor="t" rtlCol="false" tIns="0" lIns="0" bIns="0" rIns="0">
            <a:spAutoFit/>
          </a:bodyPr>
          <a:lstStyle/>
          <a:p>
            <a:pPr algn="ctr">
              <a:lnSpc>
                <a:spcPts val="7914"/>
              </a:lnSpc>
            </a:pPr>
            <a:r>
              <a:rPr lang="en-US" sz="5735" b="true">
                <a:solidFill>
                  <a:srgbClr val="FFFFFF"/>
                </a:solidFill>
                <a:latin typeface="DM Sans Bold"/>
                <a:ea typeface="DM Sans Bold"/>
                <a:cs typeface="DM Sans Bold"/>
                <a:sym typeface="DM Sans Bold"/>
              </a:rPr>
              <a:t>02</a:t>
            </a:r>
          </a:p>
        </p:txBody>
      </p:sp>
      <p:sp>
        <p:nvSpPr>
          <p:cNvPr name="TextBox 35" id="35"/>
          <p:cNvSpPr txBox="true"/>
          <p:nvPr/>
        </p:nvSpPr>
        <p:spPr>
          <a:xfrm rot="0">
            <a:off x="1812869" y="8552037"/>
            <a:ext cx="3363184" cy="318796"/>
          </a:xfrm>
          <a:prstGeom prst="rect">
            <a:avLst/>
          </a:prstGeom>
        </p:spPr>
        <p:txBody>
          <a:bodyPr anchor="t" rtlCol="false" tIns="0" lIns="0" bIns="0" rIns="0">
            <a:spAutoFit/>
          </a:bodyPr>
          <a:lstStyle/>
          <a:p>
            <a:pPr algn="ctr">
              <a:lnSpc>
                <a:spcPts val="2605"/>
              </a:lnSpc>
            </a:pPr>
            <a:r>
              <a:rPr lang="en-US" sz="1887">
                <a:solidFill>
                  <a:srgbClr val="FFFFFF"/>
                </a:solidFill>
                <a:latin typeface="DM Sans"/>
                <a:ea typeface="DM Sans"/>
                <a:cs typeface="DM Sans"/>
                <a:sym typeface="DM Sans"/>
              </a:rPr>
              <a:t>Focus on User Experience</a:t>
            </a:r>
          </a:p>
        </p:txBody>
      </p:sp>
      <p:sp>
        <p:nvSpPr>
          <p:cNvPr name="TextBox 36" id="36"/>
          <p:cNvSpPr txBox="true"/>
          <p:nvPr/>
        </p:nvSpPr>
        <p:spPr>
          <a:xfrm rot="0">
            <a:off x="2271038" y="7004126"/>
            <a:ext cx="2452186" cy="973796"/>
          </a:xfrm>
          <a:prstGeom prst="rect">
            <a:avLst/>
          </a:prstGeom>
        </p:spPr>
        <p:txBody>
          <a:bodyPr anchor="t" rtlCol="false" tIns="0" lIns="0" bIns="0" rIns="0">
            <a:spAutoFit/>
          </a:bodyPr>
          <a:lstStyle/>
          <a:p>
            <a:pPr algn="ctr">
              <a:lnSpc>
                <a:spcPts val="7914"/>
              </a:lnSpc>
            </a:pPr>
            <a:r>
              <a:rPr lang="en-US" sz="5735" b="true">
                <a:solidFill>
                  <a:srgbClr val="FFFFFF"/>
                </a:solidFill>
                <a:latin typeface="DM Sans Bold"/>
                <a:ea typeface="DM Sans Bold"/>
                <a:cs typeface="DM Sans Bold"/>
                <a:sym typeface="DM Sans Bold"/>
              </a:rPr>
              <a:t>04</a:t>
            </a:r>
          </a:p>
        </p:txBody>
      </p:sp>
      <p:sp>
        <p:nvSpPr>
          <p:cNvPr name="TextBox 37" id="37"/>
          <p:cNvSpPr txBox="true"/>
          <p:nvPr/>
        </p:nvSpPr>
        <p:spPr>
          <a:xfrm rot="0">
            <a:off x="5864588" y="8574079"/>
            <a:ext cx="3560540" cy="318796"/>
          </a:xfrm>
          <a:prstGeom prst="rect">
            <a:avLst/>
          </a:prstGeom>
        </p:spPr>
        <p:txBody>
          <a:bodyPr anchor="t" rtlCol="false" tIns="0" lIns="0" bIns="0" rIns="0">
            <a:spAutoFit/>
          </a:bodyPr>
          <a:lstStyle/>
          <a:p>
            <a:pPr algn="ctr">
              <a:lnSpc>
                <a:spcPts val="2605"/>
              </a:lnSpc>
            </a:pPr>
            <a:r>
              <a:rPr lang="en-US" sz="1887">
                <a:solidFill>
                  <a:srgbClr val="FFFFFF"/>
                </a:solidFill>
                <a:latin typeface="DM Sans"/>
                <a:ea typeface="DM Sans"/>
                <a:cs typeface="DM Sans"/>
                <a:sym typeface="DM Sans"/>
              </a:rPr>
              <a:t>Marketing and User Acquisition</a:t>
            </a:r>
          </a:p>
        </p:txBody>
      </p:sp>
      <p:sp>
        <p:nvSpPr>
          <p:cNvPr name="TextBox 38" id="38"/>
          <p:cNvSpPr txBox="true"/>
          <p:nvPr/>
        </p:nvSpPr>
        <p:spPr>
          <a:xfrm rot="0">
            <a:off x="6416723" y="7004126"/>
            <a:ext cx="2452186" cy="973796"/>
          </a:xfrm>
          <a:prstGeom prst="rect">
            <a:avLst/>
          </a:prstGeom>
        </p:spPr>
        <p:txBody>
          <a:bodyPr anchor="t" rtlCol="false" tIns="0" lIns="0" bIns="0" rIns="0">
            <a:spAutoFit/>
          </a:bodyPr>
          <a:lstStyle/>
          <a:p>
            <a:pPr algn="ctr">
              <a:lnSpc>
                <a:spcPts val="7914"/>
              </a:lnSpc>
            </a:pPr>
            <a:r>
              <a:rPr lang="en-US" sz="5735" b="true">
                <a:solidFill>
                  <a:srgbClr val="FFFFFF"/>
                </a:solidFill>
                <a:latin typeface="DM Sans Bold"/>
                <a:ea typeface="DM Sans Bold"/>
                <a:cs typeface="DM Sans Bold"/>
                <a:sym typeface="DM Sans Bold"/>
              </a:rPr>
              <a:t>05</a:t>
            </a:r>
          </a:p>
        </p:txBody>
      </p:sp>
      <p:sp>
        <p:nvSpPr>
          <p:cNvPr name="TextBox 39" id="39"/>
          <p:cNvSpPr txBox="true"/>
          <p:nvPr/>
        </p:nvSpPr>
        <p:spPr>
          <a:xfrm rot="0">
            <a:off x="10110992" y="5787487"/>
            <a:ext cx="3363184" cy="318796"/>
          </a:xfrm>
          <a:prstGeom prst="rect">
            <a:avLst/>
          </a:prstGeom>
        </p:spPr>
        <p:txBody>
          <a:bodyPr anchor="t" rtlCol="false" tIns="0" lIns="0" bIns="0" rIns="0">
            <a:spAutoFit/>
          </a:bodyPr>
          <a:lstStyle/>
          <a:p>
            <a:pPr algn="ctr">
              <a:lnSpc>
                <a:spcPts val="2605"/>
              </a:lnSpc>
            </a:pPr>
            <a:r>
              <a:rPr lang="en-US" sz="1887">
                <a:solidFill>
                  <a:srgbClr val="FFFFFF"/>
                </a:solidFill>
                <a:latin typeface="DM Sans"/>
                <a:ea typeface="DM Sans"/>
                <a:cs typeface="DM Sans"/>
                <a:sym typeface="DM Sans"/>
              </a:rPr>
              <a:t>Implement Strong Security</a:t>
            </a:r>
          </a:p>
        </p:txBody>
      </p:sp>
      <p:sp>
        <p:nvSpPr>
          <p:cNvPr name="TextBox 40" id="40"/>
          <p:cNvSpPr txBox="true"/>
          <p:nvPr/>
        </p:nvSpPr>
        <p:spPr>
          <a:xfrm rot="0">
            <a:off x="10566491" y="4217535"/>
            <a:ext cx="2452186" cy="973796"/>
          </a:xfrm>
          <a:prstGeom prst="rect">
            <a:avLst/>
          </a:prstGeom>
        </p:spPr>
        <p:txBody>
          <a:bodyPr anchor="t" rtlCol="false" tIns="0" lIns="0" bIns="0" rIns="0">
            <a:spAutoFit/>
          </a:bodyPr>
          <a:lstStyle/>
          <a:p>
            <a:pPr algn="ctr">
              <a:lnSpc>
                <a:spcPts val="7914"/>
              </a:lnSpc>
            </a:pPr>
            <a:r>
              <a:rPr lang="en-US" sz="5735" b="true">
                <a:solidFill>
                  <a:srgbClr val="FFFFFF"/>
                </a:solidFill>
                <a:latin typeface="DM Sans Bold"/>
                <a:ea typeface="DM Sans Bold"/>
                <a:cs typeface="DM Sans Bold"/>
                <a:sym typeface="DM Sans Bold"/>
              </a:rPr>
              <a:t>03</a:t>
            </a:r>
          </a:p>
        </p:txBody>
      </p:sp>
      <p:sp>
        <p:nvSpPr>
          <p:cNvPr name="TextBox 41" id="41"/>
          <p:cNvSpPr txBox="true"/>
          <p:nvPr/>
        </p:nvSpPr>
        <p:spPr>
          <a:xfrm rot="0">
            <a:off x="10046514" y="8574079"/>
            <a:ext cx="3459847" cy="318796"/>
          </a:xfrm>
          <a:prstGeom prst="rect">
            <a:avLst/>
          </a:prstGeom>
        </p:spPr>
        <p:txBody>
          <a:bodyPr anchor="t" rtlCol="false" tIns="0" lIns="0" bIns="0" rIns="0">
            <a:spAutoFit/>
          </a:bodyPr>
          <a:lstStyle/>
          <a:p>
            <a:pPr algn="ctr">
              <a:lnSpc>
                <a:spcPts val="2605"/>
              </a:lnSpc>
            </a:pPr>
            <a:r>
              <a:rPr lang="en-US" sz="1887">
                <a:solidFill>
                  <a:srgbClr val="FFFFFF"/>
                </a:solidFill>
                <a:latin typeface="DM Sans"/>
                <a:ea typeface="DM Sans"/>
                <a:cs typeface="DM Sans"/>
                <a:sym typeface="DM Sans"/>
              </a:rPr>
              <a:t>Ongoing Support and Updates</a:t>
            </a:r>
          </a:p>
        </p:txBody>
      </p:sp>
      <p:sp>
        <p:nvSpPr>
          <p:cNvPr name="TextBox 42" id="42"/>
          <p:cNvSpPr txBox="true"/>
          <p:nvPr/>
        </p:nvSpPr>
        <p:spPr>
          <a:xfrm rot="0">
            <a:off x="10566491" y="7004126"/>
            <a:ext cx="2452186" cy="973796"/>
          </a:xfrm>
          <a:prstGeom prst="rect">
            <a:avLst/>
          </a:prstGeom>
        </p:spPr>
        <p:txBody>
          <a:bodyPr anchor="t" rtlCol="false" tIns="0" lIns="0" bIns="0" rIns="0">
            <a:spAutoFit/>
          </a:bodyPr>
          <a:lstStyle/>
          <a:p>
            <a:pPr algn="ctr">
              <a:lnSpc>
                <a:spcPts val="7914"/>
              </a:lnSpc>
            </a:pPr>
            <a:r>
              <a:rPr lang="en-US" sz="5735" b="true">
                <a:solidFill>
                  <a:srgbClr val="FFFFFF"/>
                </a:solidFill>
                <a:latin typeface="DM Sans Bold"/>
                <a:ea typeface="DM Sans Bold"/>
                <a:cs typeface="DM Sans Bold"/>
                <a:sym typeface="DM Sans Bold"/>
              </a:rPr>
              <a:t>06</a:t>
            </a:r>
          </a:p>
        </p:txBody>
      </p:sp>
      <p:sp>
        <p:nvSpPr>
          <p:cNvPr name="TextBox 43" id="43"/>
          <p:cNvSpPr txBox="true"/>
          <p:nvPr/>
        </p:nvSpPr>
        <p:spPr>
          <a:xfrm rot="0">
            <a:off x="1601869" y="914400"/>
            <a:ext cx="14435887" cy="2254251"/>
          </a:xfrm>
          <a:prstGeom prst="rect">
            <a:avLst/>
          </a:prstGeom>
        </p:spPr>
        <p:txBody>
          <a:bodyPr anchor="t" rtlCol="false" tIns="0" lIns="0" bIns="0" rIns="0">
            <a:spAutoFit/>
          </a:bodyPr>
          <a:lstStyle/>
          <a:p>
            <a:pPr algn="ctr">
              <a:lnSpc>
                <a:spcPts val="9099"/>
              </a:lnSpc>
            </a:pPr>
            <a:r>
              <a:rPr lang="en-US" sz="6499" b="true">
                <a:solidFill>
                  <a:srgbClr val="FFFFFF"/>
                </a:solidFill>
                <a:latin typeface="Canva Sans Bold"/>
                <a:ea typeface="Canva Sans Bold"/>
                <a:cs typeface="Canva Sans Bold"/>
                <a:sym typeface="Canva Sans Bold"/>
              </a:rPr>
              <a:t>Start Your P2P Crypto Exchange Like Remitano</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grpSp>
        <p:nvGrpSpPr>
          <p:cNvPr name="Group 2" id="2"/>
          <p:cNvGrpSpPr/>
          <p:nvPr/>
        </p:nvGrpSpPr>
        <p:grpSpPr>
          <a:xfrm rot="0">
            <a:off x="10982623" y="4586506"/>
            <a:ext cx="4432959" cy="1427059"/>
            <a:chOff x="0" y="0"/>
            <a:chExt cx="4289760" cy="1380960"/>
          </a:xfrm>
        </p:grpSpPr>
        <p:sp>
          <p:nvSpPr>
            <p:cNvPr name="Freeform 3" id="3"/>
            <p:cNvSpPr/>
            <p:nvPr/>
          </p:nvSpPr>
          <p:spPr>
            <a:xfrm flipH="false" flipV="false" rot="0">
              <a:off x="0" y="0"/>
              <a:ext cx="4289806" cy="1380998"/>
            </a:xfrm>
            <a:custGeom>
              <a:avLst/>
              <a:gdLst/>
              <a:ahLst/>
              <a:cxnLst/>
              <a:rect r="r" b="b" t="t" l="l"/>
              <a:pathLst>
                <a:path h="1380998" w="4289806">
                  <a:moveTo>
                    <a:pt x="4013454" y="876173"/>
                  </a:moveTo>
                  <a:lnTo>
                    <a:pt x="3530854" y="0"/>
                  </a:lnTo>
                  <a:lnTo>
                    <a:pt x="758825" y="0"/>
                  </a:lnTo>
                  <a:lnTo>
                    <a:pt x="279400" y="876173"/>
                  </a:lnTo>
                  <a:lnTo>
                    <a:pt x="0" y="1380998"/>
                  </a:lnTo>
                  <a:lnTo>
                    <a:pt x="4289806" y="1380998"/>
                  </a:lnTo>
                  <a:lnTo>
                    <a:pt x="4013454" y="876173"/>
                  </a:lnTo>
                  <a:close/>
                </a:path>
              </a:pathLst>
            </a:custGeom>
            <a:solidFill>
              <a:srgbClr val="4BD1FB"/>
            </a:solidFill>
          </p:spPr>
        </p:sp>
      </p:grpSp>
      <p:grpSp>
        <p:nvGrpSpPr>
          <p:cNvPr name="Group 4" id="4"/>
          <p:cNvGrpSpPr/>
          <p:nvPr/>
        </p:nvGrpSpPr>
        <p:grpSpPr>
          <a:xfrm rot="0">
            <a:off x="11815942" y="1873011"/>
            <a:ext cx="2769297" cy="2611562"/>
            <a:chOff x="0" y="0"/>
            <a:chExt cx="2679840" cy="2527200"/>
          </a:xfrm>
        </p:grpSpPr>
        <p:sp>
          <p:nvSpPr>
            <p:cNvPr name="Freeform 5" id="5"/>
            <p:cNvSpPr/>
            <p:nvPr/>
          </p:nvSpPr>
          <p:spPr>
            <a:xfrm flipH="false" flipV="false" rot="0">
              <a:off x="0" y="0"/>
              <a:ext cx="2679827" cy="2527173"/>
            </a:xfrm>
            <a:custGeom>
              <a:avLst/>
              <a:gdLst/>
              <a:ahLst/>
              <a:cxnLst/>
              <a:rect r="r" b="b" t="t" l="l"/>
              <a:pathLst>
                <a:path h="2527173" w="2679827">
                  <a:moveTo>
                    <a:pt x="1343152" y="0"/>
                  </a:moveTo>
                  <a:lnTo>
                    <a:pt x="0" y="2527173"/>
                  </a:lnTo>
                  <a:lnTo>
                    <a:pt x="2679827" y="2527173"/>
                  </a:lnTo>
                  <a:lnTo>
                    <a:pt x="1343152" y="0"/>
                  </a:lnTo>
                  <a:close/>
                </a:path>
              </a:pathLst>
            </a:custGeom>
            <a:solidFill>
              <a:srgbClr val="CFF4FF"/>
            </a:solidFill>
          </p:spPr>
        </p:sp>
      </p:grpSp>
      <p:grpSp>
        <p:nvGrpSpPr>
          <p:cNvPr name="Group 6" id="6"/>
          <p:cNvGrpSpPr/>
          <p:nvPr/>
        </p:nvGrpSpPr>
        <p:grpSpPr>
          <a:xfrm rot="0">
            <a:off x="9135929" y="7686899"/>
            <a:ext cx="8123371" cy="1571401"/>
            <a:chOff x="0" y="0"/>
            <a:chExt cx="7860960" cy="1520640"/>
          </a:xfrm>
        </p:grpSpPr>
        <p:sp>
          <p:nvSpPr>
            <p:cNvPr name="Freeform 7" id="7"/>
            <p:cNvSpPr/>
            <p:nvPr/>
          </p:nvSpPr>
          <p:spPr>
            <a:xfrm flipH="false" flipV="false" rot="0">
              <a:off x="0" y="0"/>
              <a:ext cx="7860919" cy="1520698"/>
            </a:xfrm>
            <a:custGeom>
              <a:avLst/>
              <a:gdLst/>
              <a:ahLst/>
              <a:cxnLst/>
              <a:rect r="r" b="b" t="t" l="l"/>
              <a:pathLst>
                <a:path h="1520698" w="7860919">
                  <a:moveTo>
                    <a:pt x="879475" y="0"/>
                  </a:moveTo>
                  <a:lnTo>
                    <a:pt x="0" y="1520698"/>
                  </a:lnTo>
                  <a:lnTo>
                    <a:pt x="3933698" y="1520698"/>
                  </a:lnTo>
                  <a:lnTo>
                    <a:pt x="7860919" y="1520698"/>
                  </a:lnTo>
                  <a:lnTo>
                    <a:pt x="6981571" y="0"/>
                  </a:lnTo>
                  <a:lnTo>
                    <a:pt x="879475" y="0"/>
                  </a:lnTo>
                  <a:close/>
                </a:path>
              </a:pathLst>
            </a:custGeom>
            <a:solidFill>
              <a:srgbClr val="0071C9"/>
            </a:solidFill>
          </p:spPr>
        </p:sp>
      </p:grpSp>
      <p:grpSp>
        <p:nvGrpSpPr>
          <p:cNvPr name="Group 8" id="8"/>
          <p:cNvGrpSpPr/>
          <p:nvPr/>
        </p:nvGrpSpPr>
        <p:grpSpPr>
          <a:xfrm rot="0">
            <a:off x="10116567" y="6131866"/>
            <a:ext cx="6168048" cy="1424082"/>
            <a:chOff x="0" y="0"/>
            <a:chExt cx="5968800" cy="1378080"/>
          </a:xfrm>
        </p:grpSpPr>
        <p:sp>
          <p:nvSpPr>
            <p:cNvPr name="Freeform 9" id="9"/>
            <p:cNvSpPr/>
            <p:nvPr/>
          </p:nvSpPr>
          <p:spPr>
            <a:xfrm flipH="false" flipV="false" rot="0">
              <a:off x="0" y="0"/>
              <a:ext cx="5968746" cy="1378077"/>
            </a:xfrm>
            <a:custGeom>
              <a:avLst/>
              <a:gdLst/>
              <a:ahLst/>
              <a:cxnLst/>
              <a:rect r="r" b="b" t="t" l="l"/>
              <a:pathLst>
                <a:path h="1378077" w="5968746">
                  <a:moveTo>
                    <a:pt x="5194173" y="0"/>
                  </a:moveTo>
                  <a:lnTo>
                    <a:pt x="774700" y="0"/>
                  </a:lnTo>
                  <a:lnTo>
                    <a:pt x="0" y="1378077"/>
                  </a:lnTo>
                  <a:lnTo>
                    <a:pt x="5968746" y="1378077"/>
                  </a:lnTo>
                  <a:lnTo>
                    <a:pt x="5194173" y="0"/>
                  </a:lnTo>
                  <a:close/>
                </a:path>
              </a:pathLst>
            </a:custGeom>
            <a:solidFill>
              <a:srgbClr val="56AEFF"/>
            </a:solidFill>
          </p:spPr>
        </p:sp>
      </p:grpSp>
      <p:sp>
        <p:nvSpPr>
          <p:cNvPr name="Freeform 10" id="10"/>
          <p:cNvSpPr/>
          <p:nvPr/>
        </p:nvSpPr>
        <p:spPr>
          <a:xfrm flipH="false" flipV="false" rot="0">
            <a:off x="12557312" y="4699474"/>
            <a:ext cx="1137117" cy="1137117"/>
          </a:xfrm>
          <a:custGeom>
            <a:avLst/>
            <a:gdLst/>
            <a:ahLst/>
            <a:cxnLst/>
            <a:rect r="r" b="b" t="t" l="l"/>
            <a:pathLst>
              <a:path h="1137117" w="1137117">
                <a:moveTo>
                  <a:pt x="0" y="0"/>
                </a:moveTo>
                <a:lnTo>
                  <a:pt x="1137117" y="0"/>
                </a:lnTo>
                <a:lnTo>
                  <a:pt x="1137117" y="1137117"/>
                </a:lnTo>
                <a:lnTo>
                  <a:pt x="0" y="11371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12557312" y="6363602"/>
            <a:ext cx="1280605" cy="973260"/>
          </a:xfrm>
          <a:custGeom>
            <a:avLst/>
            <a:gdLst/>
            <a:ahLst/>
            <a:cxnLst/>
            <a:rect r="r" b="b" t="t" l="l"/>
            <a:pathLst>
              <a:path h="973260" w="1280605">
                <a:moveTo>
                  <a:pt x="0" y="0"/>
                </a:moveTo>
                <a:lnTo>
                  <a:pt x="1280605" y="0"/>
                </a:lnTo>
                <a:lnTo>
                  <a:pt x="1280605" y="973260"/>
                </a:lnTo>
                <a:lnTo>
                  <a:pt x="0" y="9732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2434923" y="7852312"/>
            <a:ext cx="1525382" cy="1240575"/>
          </a:xfrm>
          <a:custGeom>
            <a:avLst/>
            <a:gdLst/>
            <a:ahLst/>
            <a:cxnLst/>
            <a:rect r="r" b="b" t="t" l="l"/>
            <a:pathLst>
              <a:path h="1240575" w="1525382">
                <a:moveTo>
                  <a:pt x="0" y="0"/>
                </a:moveTo>
                <a:lnTo>
                  <a:pt x="1525383" y="0"/>
                </a:lnTo>
                <a:lnTo>
                  <a:pt x="1525383" y="1240575"/>
                </a:lnTo>
                <a:lnTo>
                  <a:pt x="0" y="1240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2650582" y="2884820"/>
            <a:ext cx="1187335" cy="1187335"/>
          </a:xfrm>
          <a:custGeom>
            <a:avLst/>
            <a:gdLst/>
            <a:ahLst/>
            <a:cxnLst/>
            <a:rect r="r" b="b" t="t" l="l"/>
            <a:pathLst>
              <a:path h="1187335" w="1187335">
                <a:moveTo>
                  <a:pt x="0" y="0"/>
                </a:moveTo>
                <a:lnTo>
                  <a:pt x="1187335" y="0"/>
                </a:lnTo>
                <a:lnTo>
                  <a:pt x="1187335" y="1187336"/>
                </a:lnTo>
                <a:lnTo>
                  <a:pt x="0" y="118733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4" id="14"/>
          <p:cNvSpPr txBox="true"/>
          <p:nvPr/>
        </p:nvSpPr>
        <p:spPr>
          <a:xfrm rot="0">
            <a:off x="4319270" y="3255278"/>
            <a:ext cx="1346212" cy="1045438"/>
          </a:xfrm>
          <a:prstGeom prst="rect">
            <a:avLst/>
          </a:prstGeom>
        </p:spPr>
        <p:txBody>
          <a:bodyPr anchor="t" rtlCol="false" tIns="0" lIns="0" bIns="0" rIns="0">
            <a:spAutoFit/>
          </a:bodyPr>
          <a:lstStyle/>
          <a:p>
            <a:pPr algn="ctr" marL="0" indent="0" lvl="0">
              <a:lnSpc>
                <a:spcPts val="8453"/>
              </a:lnSpc>
              <a:spcBef>
                <a:spcPct val="0"/>
              </a:spcBef>
            </a:pPr>
            <a:r>
              <a:rPr lang="en-US" b="true" sz="6125">
                <a:solidFill>
                  <a:srgbClr val="8D49B5"/>
                </a:solidFill>
                <a:latin typeface="DM Sans Bold"/>
                <a:ea typeface="DM Sans Bold"/>
                <a:cs typeface="DM Sans Bold"/>
                <a:sym typeface="DM Sans Bold"/>
              </a:rPr>
              <a:t>01</a:t>
            </a:r>
          </a:p>
        </p:txBody>
      </p:sp>
      <p:sp>
        <p:nvSpPr>
          <p:cNvPr name="TextBox 15" id="15"/>
          <p:cNvSpPr txBox="true"/>
          <p:nvPr/>
        </p:nvSpPr>
        <p:spPr>
          <a:xfrm rot="0">
            <a:off x="4319270" y="4869657"/>
            <a:ext cx="1346212" cy="1045438"/>
          </a:xfrm>
          <a:prstGeom prst="rect">
            <a:avLst/>
          </a:prstGeom>
        </p:spPr>
        <p:txBody>
          <a:bodyPr anchor="t" rtlCol="false" tIns="0" lIns="0" bIns="0" rIns="0">
            <a:spAutoFit/>
          </a:bodyPr>
          <a:lstStyle/>
          <a:p>
            <a:pPr algn="ctr" marL="0" indent="0" lvl="0">
              <a:lnSpc>
                <a:spcPts val="8453"/>
              </a:lnSpc>
              <a:spcBef>
                <a:spcPct val="0"/>
              </a:spcBef>
            </a:pPr>
            <a:r>
              <a:rPr lang="en-US" b="true" sz="6125">
                <a:solidFill>
                  <a:srgbClr val="8D49B5"/>
                </a:solidFill>
                <a:latin typeface="DM Sans Bold"/>
                <a:ea typeface="DM Sans Bold"/>
                <a:cs typeface="DM Sans Bold"/>
                <a:sym typeface="DM Sans Bold"/>
              </a:rPr>
              <a:t>02</a:t>
            </a:r>
          </a:p>
        </p:txBody>
      </p:sp>
      <p:sp>
        <p:nvSpPr>
          <p:cNvPr name="TextBox 16" id="16"/>
          <p:cNvSpPr txBox="true"/>
          <p:nvPr/>
        </p:nvSpPr>
        <p:spPr>
          <a:xfrm rot="0">
            <a:off x="4319270" y="6480643"/>
            <a:ext cx="1346212" cy="1045438"/>
          </a:xfrm>
          <a:prstGeom prst="rect">
            <a:avLst/>
          </a:prstGeom>
        </p:spPr>
        <p:txBody>
          <a:bodyPr anchor="t" rtlCol="false" tIns="0" lIns="0" bIns="0" rIns="0">
            <a:spAutoFit/>
          </a:bodyPr>
          <a:lstStyle/>
          <a:p>
            <a:pPr algn="ctr" marL="0" indent="0" lvl="0">
              <a:lnSpc>
                <a:spcPts val="8453"/>
              </a:lnSpc>
              <a:spcBef>
                <a:spcPct val="0"/>
              </a:spcBef>
            </a:pPr>
            <a:r>
              <a:rPr lang="en-US" b="true" sz="6125">
                <a:solidFill>
                  <a:srgbClr val="8D49B5"/>
                </a:solidFill>
                <a:latin typeface="DM Sans Bold"/>
                <a:ea typeface="DM Sans Bold"/>
                <a:cs typeface="DM Sans Bold"/>
                <a:sym typeface="DM Sans Bold"/>
              </a:rPr>
              <a:t>03</a:t>
            </a:r>
          </a:p>
        </p:txBody>
      </p:sp>
      <p:sp>
        <p:nvSpPr>
          <p:cNvPr name="TextBox 17" id="17"/>
          <p:cNvSpPr txBox="true"/>
          <p:nvPr/>
        </p:nvSpPr>
        <p:spPr>
          <a:xfrm rot="0">
            <a:off x="4319270" y="8095022"/>
            <a:ext cx="1346212" cy="1045438"/>
          </a:xfrm>
          <a:prstGeom prst="rect">
            <a:avLst/>
          </a:prstGeom>
        </p:spPr>
        <p:txBody>
          <a:bodyPr anchor="t" rtlCol="false" tIns="0" lIns="0" bIns="0" rIns="0">
            <a:spAutoFit/>
          </a:bodyPr>
          <a:lstStyle/>
          <a:p>
            <a:pPr algn="ctr" marL="0" indent="0" lvl="0">
              <a:lnSpc>
                <a:spcPts val="8453"/>
              </a:lnSpc>
              <a:spcBef>
                <a:spcPct val="0"/>
              </a:spcBef>
            </a:pPr>
            <a:r>
              <a:rPr lang="en-US" b="true" sz="6125">
                <a:solidFill>
                  <a:srgbClr val="8D49B5"/>
                </a:solidFill>
                <a:latin typeface="DM Sans Bold"/>
                <a:ea typeface="DM Sans Bold"/>
                <a:cs typeface="DM Sans Bold"/>
                <a:sym typeface="DM Sans Bold"/>
              </a:rPr>
              <a:t>04</a:t>
            </a:r>
          </a:p>
        </p:txBody>
      </p:sp>
      <p:sp>
        <p:nvSpPr>
          <p:cNvPr name="Freeform 18" id="18"/>
          <p:cNvSpPr/>
          <p:nvPr/>
        </p:nvSpPr>
        <p:spPr>
          <a:xfrm flipH="false" flipV="false" rot="0">
            <a:off x="15128164" y="-2586935"/>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9" id="19"/>
          <p:cNvSpPr/>
          <p:nvPr/>
        </p:nvSpPr>
        <p:spPr>
          <a:xfrm flipH="false" flipV="false" rot="0">
            <a:off x="-3359890" y="7239384"/>
            <a:ext cx="5956513" cy="5956513"/>
          </a:xfrm>
          <a:custGeom>
            <a:avLst/>
            <a:gdLst/>
            <a:ahLst/>
            <a:cxnLst/>
            <a:rect r="r" b="b" t="t" l="l"/>
            <a:pathLst>
              <a:path h="5956513" w="5956513">
                <a:moveTo>
                  <a:pt x="0" y="0"/>
                </a:moveTo>
                <a:lnTo>
                  <a:pt x="5956513" y="0"/>
                </a:lnTo>
                <a:lnTo>
                  <a:pt x="5956513" y="5956513"/>
                </a:lnTo>
                <a:lnTo>
                  <a:pt x="0" y="59565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0" id="20"/>
          <p:cNvSpPr txBox="true"/>
          <p:nvPr/>
        </p:nvSpPr>
        <p:spPr>
          <a:xfrm rot="0">
            <a:off x="5665482" y="3712083"/>
            <a:ext cx="8919757" cy="454701"/>
          </a:xfrm>
          <a:prstGeom prst="rect">
            <a:avLst/>
          </a:prstGeom>
        </p:spPr>
        <p:txBody>
          <a:bodyPr anchor="t" rtlCol="false" tIns="0" lIns="0" bIns="0" rIns="0">
            <a:spAutoFit/>
          </a:bodyPr>
          <a:lstStyle/>
          <a:p>
            <a:pPr algn="l" marL="0" indent="0" lvl="0">
              <a:lnSpc>
                <a:spcPts val="3716"/>
              </a:lnSpc>
              <a:spcBef>
                <a:spcPct val="0"/>
              </a:spcBef>
            </a:pPr>
            <a:r>
              <a:rPr lang="en-US" sz="2693">
                <a:solidFill>
                  <a:srgbClr val="FFFFFF"/>
                </a:solidFill>
                <a:latin typeface="DM Sans"/>
                <a:ea typeface="DM Sans"/>
                <a:cs typeface="DM Sans"/>
                <a:sym typeface="DM Sans"/>
              </a:rPr>
              <a:t>U</a:t>
            </a:r>
            <a:r>
              <a:rPr lang="en-US" sz="2693" strike="noStrike" u="none">
                <a:solidFill>
                  <a:srgbClr val="FFFFFF"/>
                </a:solidFill>
                <a:latin typeface="DM Sans"/>
                <a:ea typeface="DM Sans"/>
                <a:cs typeface="DM Sans"/>
                <a:sym typeface="DM Sans"/>
              </a:rPr>
              <a:t>ser Registration &amp; KYC</a:t>
            </a:r>
          </a:p>
        </p:txBody>
      </p:sp>
      <p:sp>
        <p:nvSpPr>
          <p:cNvPr name="TextBox 21" id="21"/>
          <p:cNvSpPr txBox="true"/>
          <p:nvPr/>
        </p:nvSpPr>
        <p:spPr>
          <a:xfrm rot="0">
            <a:off x="5665482" y="5198363"/>
            <a:ext cx="8919757" cy="454701"/>
          </a:xfrm>
          <a:prstGeom prst="rect">
            <a:avLst/>
          </a:prstGeom>
        </p:spPr>
        <p:txBody>
          <a:bodyPr anchor="t" rtlCol="false" tIns="0" lIns="0" bIns="0" rIns="0">
            <a:spAutoFit/>
          </a:bodyPr>
          <a:lstStyle/>
          <a:p>
            <a:pPr algn="l" marL="0" indent="0" lvl="0">
              <a:lnSpc>
                <a:spcPts val="3716"/>
              </a:lnSpc>
              <a:spcBef>
                <a:spcPct val="0"/>
              </a:spcBef>
            </a:pPr>
            <a:r>
              <a:rPr lang="en-US" sz="2693">
                <a:solidFill>
                  <a:srgbClr val="FFFFFF"/>
                </a:solidFill>
                <a:latin typeface="DM Sans"/>
                <a:ea typeface="DM Sans"/>
                <a:cs typeface="DM Sans"/>
                <a:sym typeface="DM Sans"/>
              </a:rPr>
              <a:t>E</a:t>
            </a:r>
            <a:r>
              <a:rPr lang="en-US" sz="2693" strike="noStrike" u="none">
                <a:solidFill>
                  <a:srgbClr val="FFFFFF"/>
                </a:solidFill>
                <a:latin typeface="DM Sans"/>
                <a:ea typeface="DM Sans"/>
                <a:cs typeface="DM Sans"/>
                <a:sym typeface="DM Sans"/>
              </a:rPr>
              <a:t>scrow System</a:t>
            </a:r>
          </a:p>
        </p:txBody>
      </p:sp>
      <p:sp>
        <p:nvSpPr>
          <p:cNvPr name="TextBox 22" id="22"/>
          <p:cNvSpPr txBox="true"/>
          <p:nvPr/>
        </p:nvSpPr>
        <p:spPr>
          <a:xfrm rot="0">
            <a:off x="5665482" y="6809349"/>
            <a:ext cx="8919757" cy="454701"/>
          </a:xfrm>
          <a:prstGeom prst="rect">
            <a:avLst/>
          </a:prstGeom>
        </p:spPr>
        <p:txBody>
          <a:bodyPr anchor="t" rtlCol="false" tIns="0" lIns="0" bIns="0" rIns="0">
            <a:spAutoFit/>
          </a:bodyPr>
          <a:lstStyle/>
          <a:p>
            <a:pPr algn="l" marL="0" indent="0" lvl="0">
              <a:lnSpc>
                <a:spcPts val="3716"/>
              </a:lnSpc>
              <a:spcBef>
                <a:spcPct val="0"/>
              </a:spcBef>
            </a:pPr>
            <a:r>
              <a:rPr lang="en-US" sz="2693">
                <a:solidFill>
                  <a:srgbClr val="FFFFFF"/>
                </a:solidFill>
                <a:latin typeface="DM Sans"/>
                <a:ea typeface="DM Sans"/>
                <a:cs typeface="DM Sans"/>
                <a:sym typeface="DM Sans"/>
              </a:rPr>
              <a:t>M</a:t>
            </a:r>
            <a:r>
              <a:rPr lang="en-US" sz="2693" strike="noStrike" u="none">
                <a:solidFill>
                  <a:srgbClr val="FFFFFF"/>
                </a:solidFill>
                <a:latin typeface="DM Sans"/>
                <a:ea typeface="DM Sans"/>
                <a:cs typeface="DM Sans"/>
                <a:sym typeface="DM Sans"/>
              </a:rPr>
              <a:t>ultiple Payment Options</a:t>
            </a:r>
          </a:p>
        </p:txBody>
      </p:sp>
      <p:sp>
        <p:nvSpPr>
          <p:cNvPr name="TextBox 23" id="23"/>
          <p:cNvSpPr txBox="true"/>
          <p:nvPr/>
        </p:nvSpPr>
        <p:spPr>
          <a:xfrm rot="0">
            <a:off x="5665482" y="8162954"/>
            <a:ext cx="8919757" cy="454701"/>
          </a:xfrm>
          <a:prstGeom prst="rect">
            <a:avLst/>
          </a:prstGeom>
        </p:spPr>
        <p:txBody>
          <a:bodyPr anchor="t" rtlCol="false" tIns="0" lIns="0" bIns="0" rIns="0">
            <a:spAutoFit/>
          </a:bodyPr>
          <a:lstStyle/>
          <a:p>
            <a:pPr algn="l" marL="0" indent="0" lvl="0">
              <a:lnSpc>
                <a:spcPts val="3716"/>
              </a:lnSpc>
              <a:spcBef>
                <a:spcPct val="0"/>
              </a:spcBef>
            </a:pPr>
            <a:r>
              <a:rPr lang="en-US" sz="2693" strike="noStrike" u="none">
                <a:solidFill>
                  <a:srgbClr val="FFFFFF"/>
                </a:solidFill>
                <a:latin typeface="DM Sans"/>
                <a:ea typeface="DM Sans"/>
                <a:cs typeface="DM Sans"/>
                <a:sym typeface="DM Sans"/>
              </a:rPr>
              <a:t>Dispute Resolution</a:t>
            </a:r>
          </a:p>
        </p:txBody>
      </p:sp>
      <p:sp>
        <p:nvSpPr>
          <p:cNvPr name="AutoShape 24" id="24"/>
          <p:cNvSpPr/>
          <p:nvPr/>
        </p:nvSpPr>
        <p:spPr>
          <a:xfrm flipH="true" flipV="true">
            <a:off x="4624659" y="4795077"/>
            <a:ext cx="823932" cy="0"/>
          </a:xfrm>
          <a:prstGeom prst="line">
            <a:avLst/>
          </a:prstGeom>
          <a:ln cap="flat" w="66675">
            <a:solidFill>
              <a:srgbClr val="4BD1FB"/>
            </a:solidFill>
            <a:prstDash val="solid"/>
            <a:headEnd type="none" len="sm" w="sm"/>
            <a:tailEnd type="none" len="sm" w="sm"/>
          </a:ln>
        </p:spPr>
      </p:sp>
      <p:sp>
        <p:nvSpPr>
          <p:cNvPr name="AutoShape 25" id="25"/>
          <p:cNvSpPr/>
          <p:nvPr/>
        </p:nvSpPr>
        <p:spPr>
          <a:xfrm flipH="true" flipV="true">
            <a:off x="4536160" y="6390893"/>
            <a:ext cx="823932" cy="0"/>
          </a:xfrm>
          <a:prstGeom prst="line">
            <a:avLst/>
          </a:prstGeom>
          <a:ln cap="flat" w="66675">
            <a:solidFill>
              <a:srgbClr val="4BD1FB"/>
            </a:solidFill>
            <a:prstDash val="solid"/>
            <a:headEnd type="none" len="sm" w="sm"/>
            <a:tailEnd type="none" len="sm" w="sm"/>
          </a:ln>
        </p:spPr>
      </p:sp>
      <p:sp>
        <p:nvSpPr>
          <p:cNvPr name="AutoShape 26" id="26"/>
          <p:cNvSpPr/>
          <p:nvPr/>
        </p:nvSpPr>
        <p:spPr>
          <a:xfrm flipH="true">
            <a:off x="4536160" y="7989649"/>
            <a:ext cx="823932" cy="0"/>
          </a:xfrm>
          <a:prstGeom prst="line">
            <a:avLst/>
          </a:prstGeom>
          <a:ln cap="flat" w="66675">
            <a:solidFill>
              <a:srgbClr val="4BD1FB"/>
            </a:solidFill>
            <a:prstDash val="solid"/>
            <a:headEnd type="none" len="sm" w="sm"/>
            <a:tailEnd type="none" len="sm" w="sm"/>
          </a:ln>
        </p:spPr>
      </p:sp>
      <p:sp>
        <p:nvSpPr>
          <p:cNvPr name="TextBox 27" id="27"/>
          <p:cNvSpPr txBox="true"/>
          <p:nvPr/>
        </p:nvSpPr>
        <p:spPr>
          <a:xfrm rot="0">
            <a:off x="1028700" y="801195"/>
            <a:ext cx="10958871" cy="1692263"/>
          </a:xfrm>
          <a:prstGeom prst="rect">
            <a:avLst/>
          </a:prstGeom>
        </p:spPr>
        <p:txBody>
          <a:bodyPr anchor="t" rtlCol="false" tIns="0" lIns="0" bIns="0" rIns="0">
            <a:spAutoFit/>
          </a:bodyPr>
          <a:lstStyle/>
          <a:p>
            <a:pPr algn="ctr">
              <a:lnSpc>
                <a:spcPts val="6842"/>
              </a:lnSpc>
            </a:pPr>
            <a:r>
              <a:rPr lang="en-US" sz="4887" b="true">
                <a:solidFill>
                  <a:srgbClr val="FFFFFF"/>
                </a:solidFill>
                <a:latin typeface="Canva Sans Bold"/>
                <a:ea typeface="Canva Sans Bold"/>
                <a:cs typeface="Canva Sans Bold"/>
                <a:sym typeface="Canva Sans Bold"/>
              </a:rPr>
              <a:t>Key Features of Remitano Clone Script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8D49B5"/>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4">
              <a:alphaModFix amt="29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1019175"/>
            <a:ext cx="16230600" cy="1474409"/>
          </a:xfrm>
          <a:prstGeom prst="rect">
            <a:avLst/>
          </a:prstGeom>
        </p:spPr>
        <p:txBody>
          <a:bodyPr anchor="t" rtlCol="false" tIns="0" lIns="0" bIns="0" rIns="0">
            <a:spAutoFit/>
          </a:bodyPr>
          <a:lstStyle/>
          <a:p>
            <a:pPr algn="l" marL="0" indent="0" lvl="0">
              <a:lnSpc>
                <a:spcPts val="5719"/>
              </a:lnSpc>
              <a:spcBef>
                <a:spcPct val="0"/>
              </a:spcBef>
            </a:pPr>
            <a:r>
              <a:rPr lang="en-US" b="true" sz="4766">
                <a:solidFill>
                  <a:srgbClr val="FFFFFF"/>
                </a:solidFill>
                <a:latin typeface="Now Bold"/>
                <a:ea typeface="Now Bold"/>
                <a:cs typeface="Now Bold"/>
                <a:sym typeface="Now Bold"/>
              </a:rPr>
              <a:t>BEST P2P CRYPTO EXCHANGE LIKE REMITANO PROVIDER</a:t>
            </a:r>
          </a:p>
        </p:txBody>
      </p:sp>
      <p:sp>
        <p:nvSpPr>
          <p:cNvPr name="TextBox 5" id="5"/>
          <p:cNvSpPr txBox="true"/>
          <p:nvPr/>
        </p:nvSpPr>
        <p:spPr>
          <a:xfrm rot="0">
            <a:off x="909344" y="3507105"/>
            <a:ext cx="16349956" cy="5751195"/>
          </a:xfrm>
          <a:prstGeom prst="rect">
            <a:avLst/>
          </a:prstGeom>
        </p:spPr>
        <p:txBody>
          <a:bodyPr anchor="t" rtlCol="false" tIns="0" lIns="0" bIns="0" rIns="0">
            <a:spAutoFit/>
          </a:bodyPr>
          <a:lstStyle/>
          <a:p>
            <a:pPr algn="l" marL="0" indent="0" lvl="0">
              <a:lnSpc>
                <a:spcPts val="4139"/>
              </a:lnSpc>
              <a:spcBef>
                <a:spcPct val="0"/>
              </a:spcBef>
            </a:pPr>
            <a:r>
              <a:rPr lang="en-US" sz="2999">
                <a:solidFill>
                  <a:srgbClr val="FFFFFF"/>
                </a:solidFill>
                <a:latin typeface="DM Sans"/>
                <a:ea typeface="DM Sans"/>
                <a:cs typeface="DM Sans"/>
                <a:sym typeface="DM Sans"/>
              </a:rPr>
              <a:t>The decent</a:t>
            </a:r>
            <a:r>
              <a:rPr lang="en-US" sz="2999" strike="noStrike" u="none">
                <a:solidFill>
                  <a:srgbClr val="FFFFFF"/>
                </a:solidFill>
                <a:latin typeface="DM Sans"/>
                <a:ea typeface="DM Sans"/>
                <a:cs typeface="DM Sans"/>
                <a:sym typeface="DM Sans"/>
              </a:rPr>
              <a:t>ralized operation and privacy features together with flexible exchange systems of peer-to-peer (P2P) trading platforms have rapidly increased their popularity in the cryptocurrency market. The platform known as Remitano provides an industry-leading model of P2P crypto trading that maintains both security and efficiency. Entrepreneurs seeking to establish their own exchange should select BlockchainX because this company emerges as a top choice for technical partnership.</a:t>
            </a:r>
          </a:p>
          <a:p>
            <a:pPr algn="l" marL="0" indent="0" lvl="0">
              <a:lnSpc>
                <a:spcPts val="4139"/>
              </a:lnSpc>
              <a:spcBef>
                <a:spcPct val="0"/>
              </a:spcBef>
            </a:pPr>
          </a:p>
          <a:p>
            <a:pPr algn="l" marL="0" indent="0" lvl="0">
              <a:lnSpc>
                <a:spcPts val="4139"/>
              </a:lnSpc>
              <a:spcBef>
                <a:spcPct val="0"/>
              </a:spcBef>
            </a:pPr>
            <a:r>
              <a:rPr lang="en-US" sz="2999" strike="noStrike" u="none">
                <a:solidFill>
                  <a:srgbClr val="FFFFFF"/>
                </a:solidFill>
                <a:latin typeface="DM Sans"/>
                <a:ea typeface="DM Sans"/>
                <a:cs typeface="DM Sans"/>
                <a:sym typeface="DM Sans"/>
              </a:rPr>
              <a:t>Users can find BlockchainX to be one of the leading providers of P2P crypto exchange scripts that enables startups to develop platforms which replicate Remitano's functionality. BlockchainX provides the necessary tools and technology which enables businesses to create either a regional market leader or a worldwide trading hub.</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11819063" y="6707583"/>
            <a:ext cx="4337366" cy="4337366"/>
          </a:xfrm>
          <a:custGeom>
            <a:avLst/>
            <a:gdLst/>
            <a:ahLst/>
            <a:cxnLst/>
            <a:rect r="r" b="b" t="t" l="l"/>
            <a:pathLst>
              <a:path h="4337366" w="4337366">
                <a:moveTo>
                  <a:pt x="0" y="0"/>
                </a:moveTo>
                <a:lnTo>
                  <a:pt x="4337366" y="0"/>
                </a:lnTo>
                <a:lnTo>
                  <a:pt x="4337366" y="4337366"/>
                </a:lnTo>
                <a:lnTo>
                  <a:pt x="0" y="4337366"/>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2253781"/>
            <a:ext cx="10511700" cy="7141464"/>
          </a:xfrm>
          <a:prstGeom prst="rect">
            <a:avLst/>
          </a:prstGeom>
        </p:spPr>
        <p:txBody>
          <a:bodyPr anchor="t" rtlCol="false" tIns="0" lIns="0" bIns="0" rIns="0">
            <a:spAutoFit/>
          </a:bodyPr>
          <a:lstStyle/>
          <a:p>
            <a:pPr algn="l">
              <a:lnSpc>
                <a:spcPts val="3588"/>
              </a:lnSpc>
            </a:pPr>
            <a:r>
              <a:rPr lang="en-US" sz="2600">
                <a:solidFill>
                  <a:srgbClr val="FFFFFF"/>
                </a:solidFill>
                <a:latin typeface="DM Sans"/>
                <a:ea typeface="DM Sans"/>
                <a:cs typeface="DM Sans"/>
                <a:sym typeface="DM Sans"/>
              </a:rPr>
              <a:t>Initiating a P2P crypto exchange platform like Remitano represents an attractive business opportunity within the decentralized financial market of the present day. A properly designed strategy combined with suitable technology selected from available features helps develop a safe, convenient and successful cloud-based crypto platform within an expanding marketplace.</a:t>
            </a:r>
          </a:p>
          <a:p>
            <a:pPr algn="l">
              <a:lnSpc>
                <a:spcPts val="3588"/>
              </a:lnSpc>
            </a:pPr>
          </a:p>
          <a:p>
            <a:pPr algn="l">
              <a:lnSpc>
                <a:spcPts val="3588"/>
              </a:lnSpc>
            </a:pPr>
            <a:r>
              <a:rPr lang="en-US" sz="2600">
                <a:solidFill>
                  <a:srgbClr val="FFFFFF"/>
                </a:solidFill>
                <a:latin typeface="DM Sans"/>
                <a:ea typeface="DM Sans"/>
                <a:cs typeface="DM Sans"/>
                <a:sym typeface="DM Sans"/>
              </a:rPr>
              <a:t>A Remitano clone script provides startups with an efficient platform to launch their operation because it reduces both market entry risks and operational costs. Your emphasis on branding and user base development can occur after you select a customizable script that also offers scalable security features.</a:t>
            </a:r>
          </a:p>
          <a:p>
            <a:pPr algn="l">
              <a:lnSpc>
                <a:spcPts val="3588"/>
              </a:lnSpc>
            </a:pPr>
          </a:p>
          <a:p>
            <a:pPr algn="l">
              <a:lnSpc>
                <a:spcPts val="3588"/>
              </a:lnSpc>
            </a:pPr>
            <a:r>
              <a:rPr lang="en-US" sz="2600">
                <a:solidFill>
                  <a:srgbClr val="FFFFFF"/>
                </a:solidFill>
                <a:latin typeface="DM Sans"/>
                <a:ea typeface="DM Sans"/>
                <a:cs typeface="DM Sans"/>
                <a:sym typeface="DM Sans"/>
              </a:rPr>
              <a:t>The financial world moving toward decentralization means you possess the capacity to spearhead this revolution through proper tools.</a:t>
            </a:r>
          </a:p>
        </p:txBody>
      </p:sp>
      <p:sp>
        <p:nvSpPr>
          <p:cNvPr name="Freeform 4" id="4"/>
          <p:cNvSpPr/>
          <p:nvPr/>
        </p:nvSpPr>
        <p:spPr>
          <a:xfrm flipH="false" flipV="false" rot="0">
            <a:off x="-892467" y="8377832"/>
            <a:ext cx="4337366" cy="4337366"/>
          </a:xfrm>
          <a:custGeom>
            <a:avLst/>
            <a:gdLst/>
            <a:ahLst/>
            <a:cxnLst/>
            <a:rect r="r" b="b" t="t" l="l"/>
            <a:pathLst>
              <a:path h="4337366" w="4337366">
                <a:moveTo>
                  <a:pt x="0" y="0"/>
                </a:moveTo>
                <a:lnTo>
                  <a:pt x="4337366" y="0"/>
                </a:lnTo>
                <a:lnTo>
                  <a:pt x="4337366" y="4337366"/>
                </a:lnTo>
                <a:lnTo>
                  <a:pt x="0" y="4337366"/>
                </a:lnTo>
                <a:lnTo>
                  <a:pt x="0" y="0"/>
                </a:lnTo>
                <a:close/>
              </a:path>
            </a:pathLst>
          </a:custGeom>
          <a:blipFill>
            <a:blip r:embed="rId2">
              <a:alphaModFix amt="29000"/>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5400000">
            <a:off x="10829608" y="482390"/>
            <a:ext cx="8901756" cy="7480171"/>
            <a:chOff x="0" y="0"/>
            <a:chExt cx="3964297" cy="3331210"/>
          </a:xfrm>
        </p:grpSpPr>
        <p:sp>
          <p:nvSpPr>
            <p:cNvPr name="Freeform 6" id="6"/>
            <p:cNvSpPr/>
            <p:nvPr/>
          </p:nvSpPr>
          <p:spPr>
            <a:xfrm flipH="false" flipV="false" rot="0">
              <a:off x="0" y="0"/>
              <a:ext cx="3964297" cy="3331210"/>
            </a:xfrm>
            <a:custGeom>
              <a:avLst/>
              <a:gdLst/>
              <a:ahLst/>
              <a:cxnLst/>
              <a:rect r="r" b="b" t="t" l="l"/>
              <a:pathLst>
                <a:path h="3331210" w="3964297">
                  <a:moveTo>
                    <a:pt x="3964297" y="3331210"/>
                  </a:moveTo>
                  <a:lnTo>
                    <a:pt x="0" y="3331210"/>
                  </a:lnTo>
                  <a:cubicBezTo>
                    <a:pt x="0" y="1490980"/>
                    <a:pt x="1774336" y="0"/>
                    <a:pt x="3964297" y="0"/>
                  </a:cubicBezTo>
                  <a:lnTo>
                    <a:pt x="3964297" y="3331210"/>
                  </a:lnTo>
                  <a:close/>
                </a:path>
              </a:pathLst>
            </a:custGeom>
            <a:blipFill>
              <a:blip r:embed="rId4"/>
              <a:stretch>
                <a:fillRect l="0" t="-9726" r="0" b="-9726"/>
              </a:stretch>
            </a:blipFill>
          </p:spPr>
        </p:sp>
      </p:grpSp>
      <p:sp>
        <p:nvSpPr>
          <p:cNvPr name="TextBox 7" id="7"/>
          <p:cNvSpPr txBox="true"/>
          <p:nvPr/>
        </p:nvSpPr>
        <p:spPr>
          <a:xfrm rot="0">
            <a:off x="1028700" y="1019175"/>
            <a:ext cx="4796714" cy="993890"/>
          </a:xfrm>
          <a:prstGeom prst="rect">
            <a:avLst/>
          </a:prstGeom>
        </p:spPr>
        <p:txBody>
          <a:bodyPr anchor="t" rtlCol="false" tIns="0" lIns="0" bIns="0" rIns="0">
            <a:spAutoFit/>
          </a:bodyPr>
          <a:lstStyle/>
          <a:p>
            <a:pPr algn="l" marL="0" indent="0" lvl="0">
              <a:lnSpc>
                <a:spcPts val="7711"/>
              </a:lnSpc>
              <a:spcBef>
                <a:spcPct val="0"/>
              </a:spcBef>
            </a:pPr>
            <a:r>
              <a:rPr lang="en-US" b="true" sz="6426">
                <a:solidFill>
                  <a:srgbClr val="56AEFF"/>
                </a:solidFill>
                <a:latin typeface="Now Bold"/>
                <a:ea typeface="Now Bold"/>
                <a:cs typeface="Now Bold"/>
                <a:sym typeface="Now Bold"/>
              </a:rPr>
              <a:t>Conclusion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51D40"/>
        </a:solidFill>
      </p:bgPr>
    </p:bg>
    <p:spTree>
      <p:nvGrpSpPr>
        <p:cNvPr id="1" name=""/>
        <p:cNvGrpSpPr/>
        <p:nvPr/>
      </p:nvGrpSpPr>
      <p:grpSpPr>
        <a:xfrm>
          <a:off x="0" y="0"/>
          <a:ext cx="0" cy="0"/>
          <a:chOff x="0" y="0"/>
          <a:chExt cx="0" cy="0"/>
        </a:xfrm>
      </p:grpSpPr>
      <p:sp>
        <p:nvSpPr>
          <p:cNvPr name="Freeform 2" id="2"/>
          <p:cNvSpPr/>
          <p:nvPr/>
        </p:nvSpPr>
        <p:spPr>
          <a:xfrm flipH="false" flipV="false" rot="0">
            <a:off x="16683520" y="1590911"/>
            <a:ext cx="2651835" cy="2651835"/>
          </a:xfrm>
          <a:custGeom>
            <a:avLst/>
            <a:gdLst/>
            <a:ahLst/>
            <a:cxnLst/>
            <a:rect r="r" b="b" t="t" l="l"/>
            <a:pathLst>
              <a:path h="2651835" w="2651835">
                <a:moveTo>
                  <a:pt x="0" y="0"/>
                </a:moveTo>
                <a:lnTo>
                  <a:pt x="2651835" y="0"/>
                </a:lnTo>
                <a:lnTo>
                  <a:pt x="2651835" y="2651835"/>
                </a:lnTo>
                <a:lnTo>
                  <a:pt x="0" y="2651835"/>
                </a:lnTo>
                <a:lnTo>
                  <a:pt x="0" y="0"/>
                </a:lnTo>
                <a:close/>
              </a:path>
            </a:pathLst>
          </a:custGeom>
          <a:blipFill>
            <a:blip r:embed="rId2">
              <a:alphaModFix amt="20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029700" y="755537"/>
            <a:ext cx="9258300" cy="9258300"/>
            <a:chOff x="0" y="0"/>
            <a:chExt cx="3331210" cy="3331210"/>
          </a:xfrm>
        </p:grpSpPr>
        <p:sp>
          <p:nvSpPr>
            <p:cNvPr name="Freeform 4" id="4"/>
            <p:cNvSpPr/>
            <p:nvPr/>
          </p:nvSpPr>
          <p:spPr>
            <a:xfrm flipH="false" flipV="false" rot="0">
              <a:off x="0" y="0"/>
              <a:ext cx="3331210" cy="3331210"/>
            </a:xfrm>
            <a:custGeom>
              <a:avLst/>
              <a:gdLst/>
              <a:ahLst/>
              <a:cxnLst/>
              <a:rect r="r" b="b" t="t" l="l"/>
              <a:pathLst>
                <a:path h="3331210" w="3331210">
                  <a:moveTo>
                    <a:pt x="3331210" y="3331210"/>
                  </a:moveTo>
                  <a:lnTo>
                    <a:pt x="0" y="3331210"/>
                  </a:lnTo>
                  <a:cubicBezTo>
                    <a:pt x="0" y="1490980"/>
                    <a:pt x="1490980" y="0"/>
                    <a:pt x="3331210" y="0"/>
                  </a:cubicBezTo>
                  <a:lnTo>
                    <a:pt x="3331210" y="3331210"/>
                  </a:lnTo>
                  <a:close/>
                </a:path>
              </a:pathLst>
            </a:custGeom>
            <a:blipFill>
              <a:blip r:embed="rId4"/>
              <a:stretch>
                <a:fillRect l="0" t="-8644" r="0" b="-8644"/>
              </a:stretch>
            </a:blipFill>
          </p:spPr>
        </p:sp>
      </p:grpSp>
      <p:sp>
        <p:nvSpPr>
          <p:cNvPr name="Freeform 5" id="5"/>
          <p:cNvSpPr/>
          <p:nvPr/>
        </p:nvSpPr>
        <p:spPr>
          <a:xfrm flipH="false" flipV="false" rot="0">
            <a:off x="1194080" y="5733163"/>
            <a:ext cx="673858" cy="673858"/>
          </a:xfrm>
          <a:custGeom>
            <a:avLst/>
            <a:gdLst/>
            <a:ahLst/>
            <a:cxnLst/>
            <a:rect r="r" b="b" t="t" l="l"/>
            <a:pathLst>
              <a:path h="673858" w="673858">
                <a:moveTo>
                  <a:pt x="0" y="0"/>
                </a:moveTo>
                <a:lnTo>
                  <a:pt x="673857" y="0"/>
                </a:lnTo>
                <a:lnTo>
                  <a:pt x="673857" y="673858"/>
                </a:lnTo>
                <a:lnTo>
                  <a:pt x="0" y="6738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185440" y="6712243"/>
            <a:ext cx="682497" cy="682497"/>
          </a:xfrm>
          <a:custGeom>
            <a:avLst/>
            <a:gdLst/>
            <a:ahLst/>
            <a:cxnLst/>
            <a:rect r="r" b="b" t="t" l="l"/>
            <a:pathLst>
              <a:path h="682497" w="682497">
                <a:moveTo>
                  <a:pt x="0" y="0"/>
                </a:moveTo>
                <a:lnTo>
                  <a:pt x="682497" y="0"/>
                </a:lnTo>
                <a:lnTo>
                  <a:pt x="682497" y="682497"/>
                </a:lnTo>
                <a:lnTo>
                  <a:pt x="0" y="6824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789475" y="-570381"/>
            <a:ext cx="2651835" cy="2651835"/>
          </a:xfrm>
          <a:custGeom>
            <a:avLst/>
            <a:gdLst/>
            <a:ahLst/>
            <a:cxnLst/>
            <a:rect r="r" b="b" t="t" l="l"/>
            <a:pathLst>
              <a:path h="2651835" w="2651835">
                <a:moveTo>
                  <a:pt x="0" y="0"/>
                </a:moveTo>
                <a:lnTo>
                  <a:pt x="2651836" y="0"/>
                </a:lnTo>
                <a:lnTo>
                  <a:pt x="2651836" y="2651835"/>
                </a:lnTo>
                <a:lnTo>
                  <a:pt x="0" y="2651835"/>
                </a:lnTo>
                <a:lnTo>
                  <a:pt x="0" y="0"/>
                </a:lnTo>
                <a:close/>
              </a:path>
            </a:pathLst>
          </a:custGeom>
          <a:blipFill>
            <a:blip r:embed="rId2">
              <a:alphaModFix amt="20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28700" y="1028700"/>
            <a:ext cx="2576752" cy="811677"/>
          </a:xfrm>
          <a:custGeom>
            <a:avLst/>
            <a:gdLst/>
            <a:ahLst/>
            <a:cxnLst/>
            <a:rect r="r" b="b" t="t" l="l"/>
            <a:pathLst>
              <a:path h="811677" w="2576752">
                <a:moveTo>
                  <a:pt x="0" y="0"/>
                </a:moveTo>
                <a:lnTo>
                  <a:pt x="2576752" y="0"/>
                </a:lnTo>
                <a:lnTo>
                  <a:pt x="2576752" y="811677"/>
                </a:lnTo>
                <a:lnTo>
                  <a:pt x="0" y="811677"/>
                </a:lnTo>
                <a:lnTo>
                  <a:pt x="0" y="0"/>
                </a:lnTo>
                <a:close/>
              </a:path>
            </a:pathLst>
          </a:custGeom>
          <a:blipFill>
            <a:blip r:embed="rId9"/>
            <a:stretch>
              <a:fillRect l="0" t="0" r="0" b="0"/>
            </a:stretch>
          </a:blipFill>
        </p:spPr>
      </p:sp>
      <p:sp>
        <p:nvSpPr>
          <p:cNvPr name="Freeform 9" id="9"/>
          <p:cNvSpPr/>
          <p:nvPr/>
        </p:nvSpPr>
        <p:spPr>
          <a:xfrm flipH="false" flipV="false" rot="0">
            <a:off x="1221095" y="7699540"/>
            <a:ext cx="646842" cy="646842"/>
          </a:xfrm>
          <a:custGeom>
            <a:avLst/>
            <a:gdLst/>
            <a:ahLst/>
            <a:cxnLst/>
            <a:rect r="r" b="b" t="t" l="l"/>
            <a:pathLst>
              <a:path h="646842" w="646842">
                <a:moveTo>
                  <a:pt x="0" y="0"/>
                </a:moveTo>
                <a:lnTo>
                  <a:pt x="646842" y="0"/>
                </a:lnTo>
                <a:lnTo>
                  <a:pt x="646842" y="646842"/>
                </a:lnTo>
                <a:lnTo>
                  <a:pt x="0" y="64684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1185440" y="4810804"/>
            <a:ext cx="9364819" cy="617560"/>
          </a:xfrm>
          <a:prstGeom prst="rect">
            <a:avLst/>
          </a:prstGeom>
        </p:spPr>
        <p:txBody>
          <a:bodyPr anchor="t" rtlCol="false" tIns="0" lIns="0" bIns="0" rIns="0">
            <a:spAutoFit/>
          </a:bodyPr>
          <a:lstStyle/>
          <a:p>
            <a:pPr algn="l" marL="0" indent="0" lvl="0">
              <a:lnSpc>
                <a:spcPts val="5099"/>
              </a:lnSpc>
              <a:spcBef>
                <a:spcPct val="0"/>
              </a:spcBef>
            </a:pPr>
            <a:r>
              <a:rPr lang="en-US" b="true" sz="3695">
                <a:solidFill>
                  <a:srgbClr val="4BD1FB"/>
                </a:solidFill>
                <a:latin typeface="DM Sans Bold"/>
                <a:ea typeface="DM Sans Bold"/>
                <a:cs typeface="DM Sans Bold"/>
                <a:sym typeface="DM Sans Bold"/>
              </a:rPr>
              <a:t>Connect with us.</a:t>
            </a:r>
          </a:p>
        </p:txBody>
      </p:sp>
      <p:sp>
        <p:nvSpPr>
          <p:cNvPr name="TextBox 11" id="11"/>
          <p:cNvSpPr txBox="true"/>
          <p:nvPr/>
        </p:nvSpPr>
        <p:spPr>
          <a:xfrm rot="0">
            <a:off x="1185440" y="2751802"/>
            <a:ext cx="10434893" cy="1297002"/>
          </a:xfrm>
          <a:prstGeom prst="rect">
            <a:avLst/>
          </a:prstGeom>
        </p:spPr>
        <p:txBody>
          <a:bodyPr anchor="t" rtlCol="false" tIns="0" lIns="0" bIns="0" rIns="0">
            <a:spAutoFit/>
          </a:bodyPr>
          <a:lstStyle/>
          <a:p>
            <a:pPr algn="l" marL="0" indent="0" lvl="0">
              <a:lnSpc>
                <a:spcPts val="10543"/>
              </a:lnSpc>
            </a:pPr>
            <a:r>
              <a:rPr lang="en-US" b="true" sz="7530" spc="459">
                <a:solidFill>
                  <a:srgbClr val="FFFFFF"/>
                </a:solidFill>
                <a:latin typeface="Now Bold"/>
                <a:ea typeface="Now Bold"/>
                <a:cs typeface="Now Bold"/>
                <a:sym typeface="Now Bold"/>
              </a:rPr>
              <a:t>Thank You</a:t>
            </a:r>
          </a:p>
        </p:txBody>
      </p:sp>
      <p:sp>
        <p:nvSpPr>
          <p:cNvPr name="TextBox 12" id="12"/>
          <p:cNvSpPr txBox="true"/>
          <p:nvPr/>
        </p:nvSpPr>
        <p:spPr>
          <a:xfrm rot="0">
            <a:off x="2031627" y="6835747"/>
            <a:ext cx="5437025" cy="435488"/>
          </a:xfrm>
          <a:prstGeom prst="rect">
            <a:avLst/>
          </a:prstGeom>
        </p:spPr>
        <p:txBody>
          <a:bodyPr anchor="t" rtlCol="false" tIns="0" lIns="0" bIns="0" rIns="0">
            <a:spAutoFit/>
          </a:bodyPr>
          <a:lstStyle/>
          <a:p>
            <a:pPr algn="l" marL="0" indent="0" lvl="0">
              <a:lnSpc>
                <a:spcPts val="3449"/>
              </a:lnSpc>
              <a:spcBef>
                <a:spcPct val="0"/>
              </a:spcBef>
            </a:pPr>
            <a:r>
              <a:rPr lang="en-US" sz="2874" spc="143">
                <a:solidFill>
                  <a:srgbClr val="FFFBFB"/>
                </a:solidFill>
                <a:latin typeface="DM Sans"/>
                <a:ea typeface="DM Sans"/>
                <a:cs typeface="DM Sans"/>
                <a:sym typeface="DM Sans"/>
              </a:rPr>
              <a:t>contact@blockchainx.tech</a:t>
            </a:r>
          </a:p>
        </p:txBody>
      </p:sp>
      <p:sp>
        <p:nvSpPr>
          <p:cNvPr name="TextBox 13" id="13"/>
          <p:cNvSpPr txBox="true"/>
          <p:nvPr/>
        </p:nvSpPr>
        <p:spPr>
          <a:xfrm rot="0">
            <a:off x="2031627" y="5884237"/>
            <a:ext cx="3081187" cy="435488"/>
          </a:xfrm>
          <a:prstGeom prst="rect">
            <a:avLst/>
          </a:prstGeom>
        </p:spPr>
        <p:txBody>
          <a:bodyPr anchor="t" rtlCol="false" tIns="0" lIns="0" bIns="0" rIns="0">
            <a:spAutoFit/>
          </a:bodyPr>
          <a:lstStyle/>
          <a:p>
            <a:pPr algn="l" marL="0" indent="0" lvl="0">
              <a:lnSpc>
                <a:spcPts val="3449"/>
              </a:lnSpc>
              <a:spcBef>
                <a:spcPct val="0"/>
              </a:spcBef>
            </a:pPr>
            <a:r>
              <a:rPr lang="en-US" sz="2874" spc="143">
                <a:solidFill>
                  <a:srgbClr val="FFFBFB"/>
                </a:solidFill>
                <a:latin typeface="DM Sans"/>
                <a:ea typeface="DM Sans"/>
                <a:cs typeface="DM Sans"/>
                <a:sym typeface="DM Sans"/>
              </a:rPr>
              <a:t>7708889555</a:t>
            </a:r>
          </a:p>
        </p:txBody>
      </p:sp>
      <p:sp>
        <p:nvSpPr>
          <p:cNvPr name="TextBox 14" id="14"/>
          <p:cNvSpPr txBox="true"/>
          <p:nvPr/>
        </p:nvSpPr>
        <p:spPr>
          <a:xfrm rot="0">
            <a:off x="2031627" y="7785585"/>
            <a:ext cx="5684934" cy="435488"/>
          </a:xfrm>
          <a:prstGeom prst="rect">
            <a:avLst/>
          </a:prstGeom>
        </p:spPr>
        <p:txBody>
          <a:bodyPr anchor="t" rtlCol="false" tIns="0" lIns="0" bIns="0" rIns="0">
            <a:spAutoFit/>
          </a:bodyPr>
          <a:lstStyle/>
          <a:p>
            <a:pPr algn="l" marL="0" indent="0" lvl="0">
              <a:lnSpc>
                <a:spcPts val="3449"/>
              </a:lnSpc>
              <a:spcBef>
                <a:spcPct val="0"/>
              </a:spcBef>
            </a:pPr>
            <a:r>
              <a:rPr lang="en-US" sz="2874" spc="143">
                <a:solidFill>
                  <a:srgbClr val="FFFBFB"/>
                </a:solidFill>
                <a:latin typeface="DM Sans"/>
                <a:ea typeface="DM Sans"/>
                <a:cs typeface="DM Sans"/>
                <a:sym typeface="DM Sans"/>
              </a:rPr>
              <a:t>https://www.blockchainx.tech/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DAGlVqL5apg</dc:identifier>
  <dcterms:modified xsi:type="dcterms:W3CDTF">2011-08-01T06:04:30Z</dcterms:modified>
  <cp:revision>1</cp:revision>
  <dc:title>Start your own P2P crypto exchange like Remitano</dc:title>
</cp:coreProperties>
</file>