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Canva Sans" panose="020B0604020202020204" charset="0"/>
      <p:regular r:id="rId10"/>
    </p:embeddedFont>
    <p:embeddedFont>
      <p:font typeface="Canva Sans Bold" panose="020B0604020202020204" charset="0"/>
      <p:regular r:id="rId11"/>
    </p:embeddedFont>
    <p:embeddedFont>
      <p:font typeface="Montserrat Bold"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89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growthwayadvertising.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email-marketing-servic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email-marketing-servic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solutions/email-marketing-servic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growthwayadvertising.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svg"/><Relationship Id="rId7" Type="http://schemas.openxmlformats.org/officeDocument/2006/relationships/hyperlink" Target="https://growthwayadvertising.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2238992" y="-2461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862805" y="-5598215"/>
            <a:ext cx="22553547" cy="8933879"/>
            <a:chOff x="0" y="0"/>
            <a:chExt cx="5940029" cy="2352956"/>
          </a:xfrm>
        </p:grpSpPr>
        <p:sp>
          <p:nvSpPr>
            <p:cNvPr id="4" name="Freeform 4"/>
            <p:cNvSpPr/>
            <p:nvPr/>
          </p:nvSpPr>
          <p:spPr>
            <a:xfrm>
              <a:off x="0" y="0"/>
              <a:ext cx="5940029" cy="2352956"/>
            </a:xfrm>
            <a:custGeom>
              <a:avLst/>
              <a:gdLst/>
              <a:ahLst/>
              <a:cxnLst/>
              <a:rect l="l" t="t" r="r" b="b"/>
              <a:pathLst>
                <a:path w="5940029" h="2352956">
                  <a:moveTo>
                    <a:pt x="14074" y="0"/>
                  </a:moveTo>
                  <a:lnTo>
                    <a:pt x="5925955" y="0"/>
                  </a:lnTo>
                  <a:cubicBezTo>
                    <a:pt x="5929688" y="0"/>
                    <a:pt x="5933267" y="1483"/>
                    <a:pt x="5935907" y="4122"/>
                  </a:cubicBezTo>
                  <a:cubicBezTo>
                    <a:pt x="5938546" y="6762"/>
                    <a:pt x="5940029" y="10341"/>
                    <a:pt x="5940029" y="14074"/>
                  </a:cubicBezTo>
                  <a:lnTo>
                    <a:pt x="5940029" y="2338882"/>
                  </a:lnTo>
                  <a:cubicBezTo>
                    <a:pt x="5940029" y="2346655"/>
                    <a:pt x="5933728" y="2352956"/>
                    <a:pt x="5925955" y="2352956"/>
                  </a:cubicBezTo>
                  <a:lnTo>
                    <a:pt x="14074" y="2352956"/>
                  </a:lnTo>
                  <a:cubicBezTo>
                    <a:pt x="6301" y="2352956"/>
                    <a:pt x="0" y="2346655"/>
                    <a:pt x="0" y="2338882"/>
                  </a:cubicBezTo>
                  <a:lnTo>
                    <a:pt x="0" y="14074"/>
                  </a:lnTo>
                  <a:cubicBezTo>
                    <a:pt x="0" y="6301"/>
                    <a:pt x="6301" y="0"/>
                    <a:pt x="14074" y="0"/>
                  </a:cubicBezTo>
                  <a:close/>
                </a:path>
              </a:pathLst>
            </a:custGeom>
            <a:solidFill>
              <a:srgbClr val="FFFFFF"/>
            </a:solidFill>
            <a:ln w="38100" cap="rnd">
              <a:solidFill>
                <a:srgbClr val="FFFFFF"/>
              </a:solidFill>
              <a:prstDash val="solid"/>
              <a:round/>
            </a:ln>
          </p:spPr>
        </p:sp>
        <p:sp>
          <p:nvSpPr>
            <p:cNvPr id="5" name="TextBox 5"/>
            <p:cNvSpPr txBox="1"/>
            <p:nvPr/>
          </p:nvSpPr>
          <p:spPr>
            <a:xfrm>
              <a:off x="0" y="-38100"/>
              <a:ext cx="5940029" cy="239105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498602" y="5143500"/>
            <a:ext cx="15290796" cy="1312066"/>
          </a:xfrm>
          <a:prstGeom prst="rect">
            <a:avLst/>
          </a:prstGeom>
        </p:spPr>
        <p:txBody>
          <a:bodyPr lIns="0" tIns="0" rIns="0" bIns="0" rtlCol="0" anchor="t">
            <a:spAutoFit/>
          </a:bodyPr>
          <a:lstStyle/>
          <a:p>
            <a:pPr algn="l">
              <a:lnSpc>
                <a:spcPts val="5118"/>
              </a:lnSpc>
            </a:pPr>
            <a:r>
              <a:rPr lang="en-US" sz="4374" b="1" dirty="0">
                <a:solidFill>
                  <a:srgbClr val="FFFFFF"/>
                </a:solidFill>
                <a:latin typeface="Canva Sans Bold"/>
                <a:ea typeface="Canva Sans Bold"/>
                <a:cs typeface="Canva Sans Bold"/>
                <a:sym typeface="Canva Sans Bold"/>
              </a:rPr>
              <a:t>BEST PRACTICES FOR CREATING HIGH-CONVERTING EMAIL CAMPAIGNS WITH EMAIL MARKETING SERVICES</a:t>
            </a:r>
          </a:p>
        </p:txBody>
      </p:sp>
      <p:sp>
        <p:nvSpPr>
          <p:cNvPr id="7" name="Freeform 7"/>
          <p:cNvSpPr/>
          <p:nvPr/>
        </p:nvSpPr>
        <p:spPr>
          <a:xfrm>
            <a:off x="6268696"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4"/>
            <a:stretch>
              <a:fillRect t="-113592" b="-124579"/>
            </a:stretch>
          </a:blipFill>
        </p:spPr>
      </p:sp>
      <p:sp>
        <p:nvSpPr>
          <p:cNvPr id="8" name="TextBox 8"/>
          <p:cNvSpPr txBox="1"/>
          <p:nvPr/>
        </p:nvSpPr>
        <p:spPr>
          <a:xfrm>
            <a:off x="4543187" y="8931287"/>
            <a:ext cx="9201626" cy="654025"/>
          </a:xfrm>
          <a:prstGeom prst="rect">
            <a:avLst/>
          </a:prstGeom>
        </p:spPr>
        <p:txBody>
          <a:bodyPr wrap="square" lIns="0" tIns="0" rIns="0" bIns="0" rtlCol="0" anchor="t">
            <a:spAutoFit/>
          </a:bodyPr>
          <a:lstStyle/>
          <a:p>
            <a:pPr>
              <a:lnSpc>
                <a:spcPts val="5118"/>
              </a:lnSpc>
            </a:pPr>
            <a:r>
              <a:rPr lang="en-US" sz="4374" b="1" dirty="0">
                <a:solidFill>
                  <a:srgbClr val="FFFFFF"/>
                </a:solidFill>
                <a:latin typeface="Canva Sans Bold"/>
                <a:sym typeface="Canva Sans Bold"/>
                <a:hlinkClick r:id="rId5" tooltip="https://growthwayadvertising.com">
                  <a:extLst>
                    <a:ext uri="{A12FA001-AC4F-418D-AE19-62706E023703}">
                      <ahyp:hlinkClr xmlns:ahyp="http://schemas.microsoft.com/office/drawing/2018/hyperlinkcolor" val="tx"/>
                    </a:ext>
                  </a:extLst>
                </a:hlinkClick>
              </a:rPr>
              <a:t>www.growthwayadvertising.com </a:t>
            </a:r>
          </a:p>
        </p:txBody>
      </p:sp>
      <p:sp>
        <p:nvSpPr>
          <p:cNvPr id="9" name="Freeform 9"/>
          <p:cNvSpPr/>
          <p:nvPr/>
        </p:nvSpPr>
        <p:spPr>
          <a:xfrm rot="-783467">
            <a:off x="14610493" y="6504487"/>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5800406" y="-2753813"/>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141093" y="7333452"/>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413722"/>
            <a:ext cx="14933610" cy="7927069"/>
          </a:xfrm>
          <a:prstGeom prst="rect">
            <a:avLst/>
          </a:prstGeom>
        </p:spPr>
        <p:txBody>
          <a:bodyPr lIns="0" tIns="0" rIns="0" bIns="0" rtlCol="0" anchor="t">
            <a:spAutoFit/>
          </a:bodyPr>
          <a:lstStyle/>
          <a:p>
            <a:pPr algn="l">
              <a:lnSpc>
                <a:spcPts val="3735"/>
              </a:lnSpc>
            </a:pPr>
            <a:r>
              <a:rPr lang="en-US" sz="3003">
                <a:solidFill>
                  <a:srgbClr val="FFFFFF"/>
                </a:solidFill>
                <a:latin typeface="Canva Sans"/>
                <a:ea typeface="Canva Sans"/>
                <a:cs typeface="Canva Sans"/>
                <a:sym typeface="Canva Sans"/>
              </a:rPr>
              <a:t>Companies depend on modern email marketing solutions to attract consumer participation and increase their sales performance in the current digital business environment. Your results from email marketing efforts will improve remarkably when you work with either an email marketing agency or self-service email marketing websites by implementing best practices. This article demonstrates essential methods to develop effective email promotion campaigns that drive conversions.</a:t>
            </a:r>
          </a:p>
          <a:p>
            <a:pPr algn="l">
              <a:lnSpc>
                <a:spcPts val="3735"/>
              </a:lnSpc>
            </a:pPr>
            <a:endParaRPr lang="en-US" sz="3003">
              <a:solidFill>
                <a:srgbClr val="FFFFFF"/>
              </a:solidFill>
              <a:latin typeface="Canva Sans"/>
              <a:ea typeface="Canva Sans"/>
              <a:cs typeface="Canva Sans"/>
              <a:sym typeface="Canva Sans"/>
            </a:endParaRPr>
          </a:p>
          <a:p>
            <a:pPr marL="648372" lvl="1" indent="-324186" algn="l">
              <a:lnSpc>
                <a:spcPts val="3735"/>
              </a:lnSpc>
              <a:buFont typeface="Arial"/>
              <a:buChar char="•"/>
            </a:pPr>
            <a:r>
              <a:rPr lang="en-US" sz="3003" b="1">
                <a:solidFill>
                  <a:srgbClr val="FFFFFF"/>
                </a:solidFill>
                <a:latin typeface="Canva Sans Bold"/>
                <a:ea typeface="Canva Sans Bold"/>
                <a:cs typeface="Canva Sans Bold"/>
                <a:sym typeface="Canva Sans Bold"/>
              </a:rPr>
              <a:t>Understanding Email Marketing Services</a:t>
            </a:r>
          </a:p>
          <a:p>
            <a:pPr algn="l">
              <a:lnSpc>
                <a:spcPts val="3735"/>
              </a:lnSpc>
            </a:pPr>
            <a:endParaRPr lang="en-US" sz="3003" b="1">
              <a:solidFill>
                <a:srgbClr val="FFFFFF"/>
              </a:solidFill>
              <a:latin typeface="Canva Sans Bold"/>
              <a:ea typeface="Canva Sans Bold"/>
              <a:cs typeface="Canva Sans Bold"/>
              <a:sym typeface="Canva Sans Bold"/>
            </a:endParaRPr>
          </a:p>
          <a:p>
            <a:pPr algn="l">
              <a:lnSpc>
                <a:spcPts val="3735"/>
              </a:lnSpc>
            </a:pPr>
            <a:r>
              <a:rPr lang="en-US" sz="3003" b="1">
                <a:solidFill>
                  <a:srgbClr val="FFFFFF"/>
                </a:solidFill>
                <a:latin typeface="Canva Sans Bold"/>
                <a:ea typeface="Canva Sans Bold"/>
                <a:cs typeface="Canva Sans Bold"/>
                <a:sym typeface="Canva Sans Bold"/>
                <a:hlinkClick r:id="rId4" tooltip="https://growthwayadvertising.com/solutions/email-marketing-services/"/>
              </a:rPr>
              <a:t>Email marketing services</a:t>
            </a:r>
            <a:r>
              <a:rPr lang="en-US" sz="3003">
                <a:solidFill>
                  <a:srgbClr val="FFFFFF"/>
                </a:solidFill>
                <a:latin typeface="Canva Sans"/>
                <a:ea typeface="Canva Sans"/>
                <a:cs typeface="Canva Sans"/>
                <a:sym typeface="Canva Sans"/>
              </a:rPr>
              <a:t> help businesses automate, personalize, and optimize their email campaigns.These services help both small startups along with large corporations to develop leads while promoting products and sustaining customer relationships. The leading providers of email marketing solutions provide their users with automatic processes and data segmenting features together with analysis tools for improved operational efficiency.</a:t>
            </a:r>
          </a:p>
          <a:p>
            <a:pPr algn="l">
              <a:lnSpc>
                <a:spcPts val="3735"/>
              </a:lnSpc>
            </a:pPr>
            <a:endParaRPr lang="en-US" sz="3003">
              <a:solidFill>
                <a:srgbClr val="FFFFFF"/>
              </a:solidFill>
              <a:latin typeface="Canva Sans"/>
              <a:ea typeface="Canva Sans"/>
              <a:cs typeface="Canva Sans"/>
              <a:sym typeface="Canv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97945"/>
            <a:ext cx="14933610" cy="7927069"/>
          </a:xfrm>
          <a:prstGeom prst="rect">
            <a:avLst/>
          </a:prstGeom>
        </p:spPr>
        <p:txBody>
          <a:bodyPr lIns="0" tIns="0" rIns="0" bIns="0" rtlCol="0" anchor="t">
            <a:spAutoFit/>
          </a:bodyPr>
          <a:lstStyle/>
          <a:p>
            <a:pPr algn="l">
              <a:lnSpc>
                <a:spcPts val="3735"/>
              </a:lnSpc>
            </a:pPr>
            <a:r>
              <a:rPr lang="en-US" sz="3003" b="1" u="none" strike="noStrike">
                <a:solidFill>
                  <a:srgbClr val="FFFFFF"/>
                </a:solidFill>
                <a:latin typeface="Canva Sans Bold"/>
                <a:ea typeface="Canva Sans Bold"/>
                <a:cs typeface="Canva Sans Bold"/>
                <a:sym typeface="Canva Sans Bold"/>
              </a:rPr>
              <a:t>Best Practices for High-Converting Email Campaigns</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b="1" u="none" strike="noStrike">
                <a:solidFill>
                  <a:srgbClr val="FFFFFF"/>
                </a:solidFill>
                <a:latin typeface="Canva Sans Bold"/>
                <a:ea typeface="Canva Sans Bold"/>
                <a:cs typeface="Canva Sans Bold"/>
                <a:sym typeface="Canva Sans Bold"/>
              </a:rPr>
              <a:t>1. Personalize Your Emails</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Businesses achieve better results from messages which address specific audience needs. Your email marketing service provider data enables you to segment your audience into distinct groups through demographic and behavioral analysis and customer interests. Targeted communication that uses personal names increases the level of recipient interaction.</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r>
              <a:rPr lang="en-US" sz="3003" b="1" u="none" strike="noStrike">
                <a:solidFill>
                  <a:srgbClr val="FFFFFF"/>
                </a:solidFill>
                <a:latin typeface="Canva Sans Bold"/>
                <a:ea typeface="Canva Sans Bold"/>
                <a:cs typeface="Canva Sans Bold"/>
                <a:sym typeface="Canva Sans Bold"/>
              </a:rPr>
              <a:t>2. Optimize Subject Lines and Preheaders</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The first impression matters! Design strong headers in your emails since they create motivation for people to open your messages. A/B testing, offered by many </a:t>
            </a:r>
            <a:r>
              <a:rPr lang="en-US" sz="3003" b="1" u="sng" strike="noStrike">
                <a:solidFill>
                  <a:srgbClr val="FFFFFF"/>
                </a:solidFill>
                <a:latin typeface="Canva Sans Bold"/>
                <a:ea typeface="Canva Sans Bold"/>
                <a:cs typeface="Canva Sans Bold"/>
                <a:sym typeface="Canva Sans Bold"/>
                <a:hlinkClick r:id="rId4" tooltip="https://growthwayadvertising.com/solutions/email-marketing-services/"/>
              </a:rPr>
              <a:t>email marketing companies in India</a:t>
            </a:r>
            <a:r>
              <a:rPr lang="en-US" sz="3003" strike="noStrike">
                <a:solidFill>
                  <a:srgbClr val="FFFFFF"/>
                </a:solidFill>
                <a:latin typeface="Canva Sans"/>
                <a:ea typeface="Canva Sans"/>
                <a:cs typeface="Canva Sans"/>
                <a:sym typeface="Canva Sans"/>
              </a:rPr>
              <a:t> </a:t>
            </a:r>
            <a:r>
              <a:rPr lang="en-US" sz="3003" u="none" strike="noStrike">
                <a:solidFill>
                  <a:srgbClr val="FFFFFF"/>
                </a:solidFill>
                <a:latin typeface="Canva Sans"/>
                <a:ea typeface="Canva Sans"/>
                <a:cs typeface="Canva Sans"/>
                <a:sym typeface="Canva Sans"/>
              </a:rPr>
              <a:t>, helps determine what works best for your audience.</a:t>
            </a:r>
          </a:p>
          <a:p>
            <a:pPr algn="l">
              <a:lnSpc>
                <a:spcPts val="3735"/>
              </a:lnSpc>
            </a:pPr>
            <a:endParaRPr lang="en-US" sz="3003" u="none" strike="noStrike">
              <a:solidFill>
                <a:srgbClr val="FFFFFF"/>
              </a:solidFill>
              <a:latin typeface="Canva Sans"/>
              <a:ea typeface="Canva Sans"/>
              <a:cs typeface="Canva Sans"/>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77739"/>
            <a:ext cx="14933610" cy="8393794"/>
          </a:xfrm>
          <a:prstGeom prst="rect">
            <a:avLst/>
          </a:prstGeom>
        </p:spPr>
        <p:txBody>
          <a:bodyPr lIns="0" tIns="0" rIns="0" bIns="0" rtlCol="0" anchor="t">
            <a:spAutoFit/>
          </a:bodyPr>
          <a:lstStyle/>
          <a:p>
            <a:pPr algn="l">
              <a:lnSpc>
                <a:spcPts val="3735"/>
              </a:lnSpc>
            </a:pPr>
            <a:r>
              <a:rPr lang="en-US" sz="3003" b="1">
                <a:solidFill>
                  <a:srgbClr val="FFFFFF"/>
                </a:solidFill>
                <a:latin typeface="Canva Sans Bold"/>
                <a:ea typeface="Canva Sans Bold"/>
                <a:cs typeface="Canva Sans Bold"/>
                <a:sym typeface="Canva Sans Bold"/>
              </a:rPr>
              <a:t>3. Us</a:t>
            </a:r>
            <a:r>
              <a:rPr lang="en-US" sz="3003" b="1" u="none" strike="noStrike">
                <a:solidFill>
                  <a:srgbClr val="FFFFFF"/>
                </a:solidFill>
                <a:latin typeface="Canva Sans Bold"/>
                <a:ea typeface="Canva Sans Bold"/>
                <a:cs typeface="Canva Sans Bold"/>
                <a:sym typeface="Canva Sans Bold"/>
              </a:rPr>
              <a:t>e Responsive Design</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More than half of email opens happen through mobile devices so it becomes essential to guarantee your emails remain mobile-friendly. Excellent email marketing service providers give their users responsive template options that enhance the reading experience for their recipients.</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r>
              <a:rPr lang="en-US" sz="3003" b="1" u="none" strike="noStrike">
                <a:solidFill>
                  <a:srgbClr val="FFFFFF"/>
                </a:solidFill>
                <a:latin typeface="Canva Sans Bold"/>
                <a:ea typeface="Canva Sans Bold"/>
                <a:cs typeface="Canva Sans Bold"/>
                <a:sym typeface="Canva Sans Bold"/>
              </a:rPr>
              <a:t>4. Include Clear Call-to-Actions (CTAs)</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Through your email communications you must direct subscribers to complete particular actions including product buying and webinar signing up as well as eBook downloading. Once integrated properly CTAs boost conversion rates and generate improved financial returns for India-based businesses which use email marketing services.</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endParaRPr lang="en-US" sz="3003" u="none" strike="noStrike">
              <a:solidFill>
                <a:srgbClr val="FFFFFF"/>
              </a:solidFill>
              <a:latin typeface="Canva Sans"/>
              <a:ea typeface="Canva Sans"/>
              <a:cs typeface="Canva Sans"/>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54729"/>
            <a:ext cx="14933610" cy="3259819"/>
          </a:xfrm>
          <a:prstGeom prst="rect">
            <a:avLst/>
          </a:prstGeom>
        </p:spPr>
        <p:txBody>
          <a:bodyPr lIns="0" tIns="0" rIns="0" bIns="0" rtlCol="0" anchor="t">
            <a:spAutoFit/>
          </a:bodyPr>
          <a:lstStyle/>
          <a:p>
            <a:pPr algn="l">
              <a:lnSpc>
                <a:spcPts val="3735"/>
              </a:lnSpc>
            </a:pPr>
            <a:r>
              <a:rPr lang="en-US" sz="3003" b="1">
                <a:solidFill>
                  <a:srgbClr val="FFFFFF"/>
                </a:solidFill>
                <a:latin typeface="Canva Sans Bold"/>
                <a:ea typeface="Canva Sans Bold"/>
                <a:cs typeface="Canva Sans Bold"/>
                <a:sym typeface="Canva Sans Bold"/>
              </a:rPr>
              <a:t>5.Au</a:t>
            </a:r>
            <a:r>
              <a:rPr lang="en-US" sz="3003" b="1" u="none" strike="noStrike">
                <a:solidFill>
                  <a:srgbClr val="FFFFFF"/>
                </a:solidFill>
                <a:latin typeface="Canva Sans Bold"/>
                <a:ea typeface="Canva Sans Bold"/>
                <a:cs typeface="Canva Sans Bold"/>
                <a:sym typeface="Canva Sans Bold"/>
              </a:rPr>
              <a:t>tomate and Schedule Smartly</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E</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mail marketing agencie</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s</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 </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i</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n</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 </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Ind</a:t>
            </a:r>
            <a:r>
              <a:rPr lang="en-US" sz="3003" b="1" strike="noStrike">
                <a:solidFill>
                  <a:srgbClr val="FFFFFF"/>
                </a:solidFill>
                <a:latin typeface="Canva Sans Bold"/>
                <a:ea typeface="Canva Sans Bold"/>
                <a:cs typeface="Canva Sans Bold"/>
                <a:sym typeface="Canva Sans Bold"/>
                <a:hlinkClick r:id="rId4" tooltip="https://growthwayadvertising.com/solutions/email-marketing-services/"/>
              </a:rPr>
              <a:t>i</a:t>
            </a:r>
            <a:r>
              <a:rPr lang="en-US" sz="3003" b="1" strike="noStrike">
                <a:solidFill>
                  <a:srgbClr val="FFFFFF"/>
                </a:solidFill>
                <a:latin typeface="Canva Sans Bold"/>
                <a:ea typeface="Canva Sans Bold"/>
                <a:cs typeface="Canva Sans Bold"/>
                <a:sym typeface="Canva Sans Bold"/>
              </a:rPr>
              <a:t>a</a:t>
            </a:r>
            <a:r>
              <a:rPr lang="en-US" sz="3003" u="none" strike="noStrike">
                <a:solidFill>
                  <a:srgbClr val="FFFFFF"/>
                </a:solidFill>
                <a:latin typeface="Canva Sans"/>
                <a:ea typeface="Canva Sans"/>
                <a:cs typeface="Canva Sans"/>
                <a:sym typeface="Canva Sans"/>
              </a:rPr>
              <a:t> provide automation tools which enable businesses to generate timed messages that are relevant to customer behavior. Optimal time scheduling of emails leads to improved rate of email open actions and click-through engagements.</a:t>
            </a:r>
          </a:p>
          <a:p>
            <a:pPr algn="l">
              <a:lnSpc>
                <a:spcPts val="3735"/>
              </a:lnSpc>
            </a:pPr>
            <a:endParaRPr lang="en-US" sz="3003" u="none" strike="noStrike">
              <a:solidFill>
                <a:srgbClr val="FFFFFF"/>
              </a:solidFill>
              <a:latin typeface="Canva Sans"/>
              <a:ea typeface="Canva Sans"/>
              <a:cs typeface="Canva Sans"/>
              <a:sym typeface="Canv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377739"/>
            <a:ext cx="14933610" cy="7927069"/>
          </a:xfrm>
          <a:prstGeom prst="rect">
            <a:avLst/>
          </a:prstGeom>
        </p:spPr>
        <p:txBody>
          <a:bodyPr lIns="0" tIns="0" rIns="0" bIns="0" rtlCol="0" anchor="t">
            <a:spAutoFit/>
          </a:bodyPr>
          <a:lstStyle/>
          <a:p>
            <a:pPr algn="l">
              <a:lnSpc>
                <a:spcPts val="3735"/>
              </a:lnSpc>
            </a:pPr>
            <a:r>
              <a:rPr lang="en-US" sz="3003" b="1">
                <a:solidFill>
                  <a:srgbClr val="FFFFFF"/>
                </a:solidFill>
                <a:latin typeface="Canva Sans Bold"/>
                <a:ea typeface="Canva Sans Bold"/>
                <a:cs typeface="Canva Sans Bold"/>
                <a:sym typeface="Canva Sans Bold"/>
              </a:rPr>
              <a:t>Cho</a:t>
            </a:r>
            <a:r>
              <a:rPr lang="en-US" sz="3003" b="1" u="none" strike="noStrike">
                <a:solidFill>
                  <a:srgbClr val="FFFFFF"/>
                </a:solidFill>
                <a:latin typeface="Canva Sans Bold"/>
                <a:ea typeface="Canva Sans Bold"/>
                <a:cs typeface="Canva Sans Bold"/>
                <a:sym typeface="Canva Sans Bold"/>
              </a:rPr>
              <a:t>osing the Right Email Marketing Service Provider</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Businesses should evaluate providers based on the following elements when choosing an email marketing service.</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r>
              <a:rPr lang="en-US" sz="3003" b="1" u="none" strike="noStrike">
                <a:solidFill>
                  <a:srgbClr val="FFFFFF"/>
                </a:solidFill>
                <a:latin typeface="Canva Sans Bold"/>
                <a:ea typeface="Canva Sans Bold"/>
                <a:cs typeface="Canva Sans Bold"/>
                <a:sym typeface="Canva Sans Bold"/>
              </a:rPr>
              <a:t>Features and Functionality: </a:t>
            </a:r>
            <a:r>
              <a:rPr lang="en-US" sz="3003" u="none" strike="noStrike">
                <a:solidFill>
                  <a:srgbClr val="FFFFFF"/>
                </a:solidFill>
                <a:latin typeface="Canva Sans"/>
                <a:ea typeface="Canva Sans"/>
                <a:cs typeface="Canva Sans"/>
                <a:sym typeface="Canva Sans"/>
              </a:rPr>
              <a:t>A right platform should incorporate automation together with segmentation and analytics and A/B testing functionality.</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r>
              <a:rPr lang="en-US" sz="3003" b="1" u="none" strike="noStrike">
                <a:solidFill>
                  <a:srgbClr val="FFFFFF"/>
                </a:solidFill>
                <a:latin typeface="Canva Sans Bold"/>
                <a:ea typeface="Canva Sans Bold"/>
                <a:cs typeface="Canva Sans Bold"/>
                <a:sym typeface="Canva Sans Bold"/>
              </a:rPr>
              <a:t>Ease of Use: </a:t>
            </a:r>
            <a:r>
              <a:rPr lang="en-US" sz="3003" u="none" strike="noStrike">
                <a:solidFill>
                  <a:srgbClr val="FFFFFF"/>
                </a:solidFill>
                <a:latin typeface="Canva Sans"/>
                <a:ea typeface="Canva Sans"/>
                <a:cs typeface="Canva Sans"/>
                <a:sym typeface="Canva Sans"/>
              </a:rPr>
              <a:t>A user-friendly interface enables both time-saving operation together with productivity improvement.</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r>
              <a:rPr lang="en-US" sz="3003" b="1" u="none" strike="noStrike">
                <a:solidFill>
                  <a:srgbClr val="FFFFFF"/>
                </a:solidFill>
                <a:latin typeface="Canva Sans Bold"/>
                <a:ea typeface="Canva Sans Bold"/>
                <a:cs typeface="Canva Sans Bold"/>
                <a:sym typeface="Canva Sans Bold"/>
              </a:rPr>
              <a:t>Integration Options: Investigate service providers that link with your existing CRM system and e-commerce platform and analytics solutions.</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b="1" u="none" strike="noStrike">
                <a:solidFill>
                  <a:srgbClr val="FFFFFF"/>
                </a:solidFill>
                <a:latin typeface="Canva Sans Bold"/>
                <a:ea typeface="Canva Sans Bold"/>
                <a:cs typeface="Canva Sans Bold"/>
                <a:sym typeface="Canva Sans Bold"/>
              </a:rPr>
              <a:t>Customer Support: </a:t>
            </a:r>
            <a:r>
              <a:rPr lang="en-US" sz="3003" u="none" strike="noStrike">
                <a:solidFill>
                  <a:srgbClr val="FFFFFF"/>
                </a:solidFill>
                <a:latin typeface="Canva Sans"/>
                <a:ea typeface="Canva Sans"/>
                <a:cs typeface="Canva Sans"/>
                <a:sym typeface="Canva Sans"/>
              </a:rPr>
              <a:t>Customer Support functions as an essential feature since it assists businesses that are new to using email marketing.</a:t>
            </a:r>
          </a:p>
          <a:p>
            <a:pPr algn="l">
              <a:lnSpc>
                <a:spcPts val="3735"/>
              </a:lnSpc>
            </a:pPr>
            <a:endParaRPr lang="en-US" sz="3003" u="none" strike="noStrike">
              <a:solidFill>
                <a:srgbClr val="FFFFFF"/>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sp>
        <p:nvSpPr>
          <p:cNvPr id="2" name="Freeform 2"/>
          <p:cNvSpPr/>
          <p:nvPr/>
        </p:nvSpPr>
        <p:spPr>
          <a:xfrm rot="9748123">
            <a:off x="-6130589" y="-2347799"/>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3" name="Freeform 3"/>
          <p:cNvSpPr/>
          <p:nvPr/>
        </p:nvSpPr>
        <p:spPr>
          <a:xfrm rot="-783045">
            <a:off x="14702403" y="7349962"/>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77195" y="1630844"/>
            <a:ext cx="14933610" cy="6993619"/>
          </a:xfrm>
          <a:prstGeom prst="rect">
            <a:avLst/>
          </a:prstGeom>
        </p:spPr>
        <p:txBody>
          <a:bodyPr lIns="0" tIns="0" rIns="0" bIns="0" rtlCol="0" anchor="t">
            <a:spAutoFit/>
          </a:bodyPr>
          <a:lstStyle/>
          <a:p>
            <a:pPr algn="l">
              <a:lnSpc>
                <a:spcPts val="3735"/>
              </a:lnSpc>
            </a:pPr>
            <a:r>
              <a:rPr lang="en-US" sz="3003" b="1">
                <a:solidFill>
                  <a:srgbClr val="FFFFFF"/>
                </a:solidFill>
                <a:latin typeface="Canva Sans Bold"/>
                <a:ea typeface="Canva Sans Bold"/>
                <a:cs typeface="Canva Sans Bold"/>
                <a:sym typeface="Canva Sans Bold"/>
              </a:rPr>
              <a:t>The Grow</a:t>
            </a:r>
            <a:r>
              <a:rPr lang="en-US" sz="3003" b="1" u="none" strike="noStrike">
                <a:solidFill>
                  <a:srgbClr val="FFFFFF"/>
                </a:solidFill>
                <a:latin typeface="Canva Sans Bold"/>
                <a:ea typeface="Canva Sans Bold"/>
                <a:cs typeface="Canva Sans Bold"/>
                <a:sym typeface="Canva Sans Bold"/>
              </a:rPr>
              <a:t>th of Email Marketing in India</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Digital adoption growth creates an expanding market demand for email marketing solutions throughout India. Businesses which work with established </a:t>
            </a:r>
            <a:r>
              <a:rPr lang="en-US" sz="3003" b="1" strike="noStrike">
                <a:solidFill>
                  <a:srgbClr val="FFFFFF"/>
                </a:solidFill>
                <a:latin typeface="Canva Sans Bold"/>
                <a:ea typeface="Canva Sans Bold"/>
                <a:cs typeface="Canva Sans Bold"/>
                <a:sym typeface="Canva Sans Bold"/>
                <a:hlinkClick r:id="rId4" tooltip="https://growthwayadvertising.com"/>
              </a:rPr>
              <a:t>email mark</a:t>
            </a:r>
            <a:r>
              <a:rPr lang="en-US" sz="3003" b="1" strike="noStrike">
                <a:solidFill>
                  <a:srgbClr val="FFFFFF"/>
                </a:solidFill>
                <a:latin typeface="Canva Sans Bold"/>
                <a:ea typeface="Canva Sans Bold"/>
                <a:cs typeface="Canva Sans Bold"/>
                <a:sym typeface="Canva Sans Bold"/>
                <a:hlinkClick r:id="rId4" tooltip="https://growthwayadvertising.com"/>
              </a:rPr>
              <a:t>e</a:t>
            </a:r>
            <a:r>
              <a:rPr lang="en-US" sz="3003" b="1" strike="noStrike">
                <a:solidFill>
                  <a:srgbClr val="FFFFFF"/>
                </a:solidFill>
                <a:latin typeface="Canva Sans Bold"/>
                <a:ea typeface="Canva Sans Bold"/>
                <a:cs typeface="Canva Sans Bold"/>
                <a:sym typeface="Canva Sans Bold"/>
                <a:hlinkClick r:id="rId4" tooltip="https://growthwayadvertising.com"/>
              </a:rPr>
              <a:t>ti</a:t>
            </a:r>
            <a:r>
              <a:rPr lang="en-US" sz="3003" b="1" strike="noStrike">
                <a:solidFill>
                  <a:srgbClr val="FFFFFF"/>
                </a:solidFill>
                <a:latin typeface="Canva Sans Bold"/>
                <a:ea typeface="Canva Sans Bold"/>
                <a:cs typeface="Canva Sans Bold"/>
                <a:sym typeface="Canva Sans Bold"/>
                <a:hlinkClick r:id="rId4" tooltip="https://growthwayadvertising.com"/>
              </a:rPr>
              <a:t>ng</a:t>
            </a:r>
            <a:r>
              <a:rPr lang="en-US" sz="3003" b="1" strike="noStrike">
                <a:solidFill>
                  <a:srgbClr val="FFFFFF"/>
                </a:solidFill>
                <a:latin typeface="Canva Sans Bold"/>
                <a:ea typeface="Canva Sans Bold"/>
                <a:cs typeface="Canva Sans Bold"/>
                <a:sym typeface="Canva Sans Bold"/>
                <a:hlinkClick r:id="rId4" tooltip="https://growthwayadvertising.com"/>
              </a:rPr>
              <a:t> agency</a:t>
            </a:r>
            <a:r>
              <a:rPr lang="en-US" sz="3003" u="none" strike="noStrike">
                <a:solidFill>
                  <a:srgbClr val="FFFFFF"/>
                </a:solidFill>
                <a:latin typeface="Canva Sans"/>
                <a:ea typeface="Canva Sans"/>
                <a:cs typeface="Canva Sans"/>
                <a:sym typeface="Canva Sans"/>
              </a:rPr>
              <a:t> can boost customer interaction through advanced tools that lead to improved ROI results.</a:t>
            </a:r>
          </a:p>
          <a:p>
            <a:pPr algn="l">
              <a:lnSpc>
                <a:spcPts val="3735"/>
              </a:lnSpc>
            </a:pPr>
            <a:endParaRPr lang="en-US" sz="3003" u="none" strike="noStrike">
              <a:solidFill>
                <a:srgbClr val="FFFFFF"/>
              </a:solidFill>
              <a:latin typeface="Canva Sans"/>
              <a:ea typeface="Canva Sans"/>
              <a:cs typeface="Canva Sans"/>
              <a:sym typeface="Canva Sans"/>
            </a:endParaRPr>
          </a:p>
          <a:p>
            <a:pPr algn="l">
              <a:lnSpc>
                <a:spcPts val="3735"/>
              </a:lnSpc>
            </a:pPr>
            <a:r>
              <a:rPr lang="en-US" sz="3003" b="1" u="none" strike="noStrike">
                <a:solidFill>
                  <a:srgbClr val="FFFFFF"/>
                </a:solidFill>
                <a:latin typeface="Canva Sans Bold"/>
                <a:ea typeface="Canva Sans Bold"/>
                <a:cs typeface="Canva Sans Bold"/>
                <a:sym typeface="Canva Sans Bold"/>
              </a:rPr>
              <a:t>Conclusion</a:t>
            </a:r>
          </a:p>
          <a:p>
            <a:pPr algn="l">
              <a:lnSpc>
                <a:spcPts val="3735"/>
              </a:lnSpc>
            </a:pPr>
            <a:endParaRPr lang="en-US" sz="3003" b="1" u="none" strike="noStrike">
              <a:solidFill>
                <a:srgbClr val="FFFFFF"/>
              </a:solidFill>
              <a:latin typeface="Canva Sans Bold"/>
              <a:ea typeface="Canva Sans Bold"/>
              <a:cs typeface="Canva Sans Bold"/>
              <a:sym typeface="Canva Sans Bold"/>
            </a:endParaRPr>
          </a:p>
          <a:p>
            <a:pPr algn="l">
              <a:lnSpc>
                <a:spcPts val="3735"/>
              </a:lnSpc>
            </a:pPr>
            <a:r>
              <a:rPr lang="en-US" sz="3003" u="none" strike="noStrike">
                <a:solidFill>
                  <a:srgbClr val="FFFFFF"/>
                </a:solidFill>
                <a:latin typeface="Canva Sans"/>
                <a:ea typeface="Canva Sans"/>
                <a:cs typeface="Canva Sans"/>
                <a:sym typeface="Canva Sans"/>
              </a:rPr>
              <a:t>Companies will achieve superior email campaign success by implementing these best operational practices. Every business that chooses between working with Indian email marketing agencies or utilizing self-service software should follow these successful strategies. The correct investment in email marketing service providers will produce significant conversion results.</a:t>
            </a:r>
          </a:p>
          <a:p>
            <a:pPr algn="l">
              <a:lnSpc>
                <a:spcPts val="3735"/>
              </a:lnSpc>
            </a:pPr>
            <a:endParaRPr lang="en-US" sz="3003" u="none" strike="noStrike">
              <a:solidFill>
                <a:srgbClr val="FFFFFF"/>
              </a:solidFill>
              <a:latin typeface="Canva Sans"/>
              <a:ea typeface="Canva Sans"/>
              <a:cs typeface="Canva Sans"/>
              <a:sym typeface="Canv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C3044"/>
        </a:solidFill>
        <a:effectLst/>
      </p:bgPr>
    </p:bg>
    <p:spTree>
      <p:nvGrpSpPr>
        <p:cNvPr id="1" name=""/>
        <p:cNvGrpSpPr/>
        <p:nvPr/>
      </p:nvGrpSpPr>
      <p:grpSpPr>
        <a:xfrm>
          <a:off x="0" y="0"/>
          <a:ext cx="0" cy="0"/>
          <a:chOff x="0" y="0"/>
          <a:chExt cx="0" cy="0"/>
        </a:xfrm>
      </p:grpSpPr>
      <p:grpSp>
        <p:nvGrpSpPr>
          <p:cNvPr id="2" name="Group 2"/>
          <p:cNvGrpSpPr/>
          <p:nvPr/>
        </p:nvGrpSpPr>
        <p:grpSpPr>
          <a:xfrm>
            <a:off x="693643" y="896171"/>
            <a:ext cx="16900714" cy="8933879"/>
            <a:chOff x="0" y="0"/>
            <a:chExt cx="4451217" cy="2352956"/>
          </a:xfrm>
        </p:grpSpPr>
        <p:sp>
          <p:nvSpPr>
            <p:cNvPr id="3" name="Freeform 3"/>
            <p:cNvSpPr/>
            <p:nvPr/>
          </p:nvSpPr>
          <p:spPr>
            <a:xfrm>
              <a:off x="0" y="0"/>
              <a:ext cx="4451217" cy="2352956"/>
            </a:xfrm>
            <a:custGeom>
              <a:avLst/>
              <a:gdLst/>
              <a:ahLst/>
              <a:cxnLst/>
              <a:rect l="l" t="t" r="r" b="b"/>
              <a:pathLst>
                <a:path w="4451217" h="2352956">
                  <a:moveTo>
                    <a:pt x="18781" y="0"/>
                  </a:moveTo>
                  <a:lnTo>
                    <a:pt x="4432436" y="0"/>
                  </a:lnTo>
                  <a:cubicBezTo>
                    <a:pt x="4442808" y="0"/>
                    <a:pt x="4451217" y="8409"/>
                    <a:pt x="4451217" y="18781"/>
                  </a:cubicBezTo>
                  <a:lnTo>
                    <a:pt x="4451217" y="2334174"/>
                  </a:lnTo>
                  <a:cubicBezTo>
                    <a:pt x="4451217" y="2339155"/>
                    <a:pt x="4449239" y="2343933"/>
                    <a:pt x="4445716" y="2347455"/>
                  </a:cubicBezTo>
                  <a:cubicBezTo>
                    <a:pt x="4442194" y="2350977"/>
                    <a:pt x="4437417" y="2352956"/>
                    <a:pt x="4432436" y="2352956"/>
                  </a:cubicBezTo>
                  <a:lnTo>
                    <a:pt x="18781" y="2352956"/>
                  </a:lnTo>
                  <a:cubicBezTo>
                    <a:pt x="8409" y="2352956"/>
                    <a:pt x="0" y="2344547"/>
                    <a:pt x="0" y="2334174"/>
                  </a:cubicBezTo>
                  <a:lnTo>
                    <a:pt x="0" y="18781"/>
                  </a:lnTo>
                  <a:cubicBezTo>
                    <a:pt x="0" y="8409"/>
                    <a:pt x="8409" y="0"/>
                    <a:pt x="18781" y="0"/>
                  </a:cubicBezTo>
                  <a:close/>
                </a:path>
              </a:pathLst>
            </a:custGeom>
            <a:solidFill>
              <a:srgbClr val="D9D9D9">
                <a:alpha val="36863"/>
              </a:srgbClr>
            </a:solidFill>
            <a:ln w="38100" cap="rnd">
              <a:solidFill>
                <a:srgbClr val="FFFFFF">
                  <a:alpha val="36863"/>
                </a:srgbClr>
              </a:solidFill>
              <a:prstDash val="solid"/>
              <a:round/>
            </a:ln>
          </p:spPr>
        </p:sp>
        <p:sp>
          <p:nvSpPr>
            <p:cNvPr id="4" name="TextBox 4"/>
            <p:cNvSpPr txBox="1"/>
            <p:nvPr/>
          </p:nvSpPr>
          <p:spPr>
            <a:xfrm>
              <a:off x="0" y="-38100"/>
              <a:ext cx="4451217" cy="2391056"/>
            </a:xfrm>
            <a:prstGeom prst="rect">
              <a:avLst/>
            </a:prstGeom>
          </p:spPr>
          <p:txBody>
            <a:bodyPr lIns="50800" tIns="50800" rIns="50800" bIns="50800" rtlCol="0" anchor="ctr"/>
            <a:lstStyle/>
            <a:p>
              <a:pPr algn="ctr">
                <a:lnSpc>
                  <a:spcPts val="2659"/>
                </a:lnSpc>
              </a:pPr>
              <a:endParaRPr/>
            </a:p>
            <a:p>
              <a:pPr algn="ctr">
                <a:lnSpc>
                  <a:spcPts val="2659"/>
                </a:lnSpc>
              </a:pPr>
              <a:r>
                <a:rPr lang="en-US" sz="1899" b="1">
                  <a:solidFill>
                    <a:srgbClr val="000000">
                      <a:alpha val="36863"/>
                    </a:srgbClr>
                  </a:solidFill>
                  <a:latin typeface="Canva Sans Bold"/>
                  <a:ea typeface="Canva Sans Bold"/>
                  <a:cs typeface="Canva Sans Bold"/>
                  <a:sym typeface="Canva Sans Bold"/>
                </a:rPr>
                <a:t> </a:t>
              </a:r>
            </a:p>
            <a:p>
              <a:pPr algn="ctr">
                <a:lnSpc>
                  <a:spcPts val="2659"/>
                </a:lnSpc>
              </a:pPr>
              <a:endParaRPr lang="en-US" sz="1899" b="1">
                <a:solidFill>
                  <a:srgbClr val="000000">
                    <a:alpha val="36863"/>
                  </a:srgbClr>
                </a:solidFill>
                <a:latin typeface="Canva Sans Bold"/>
                <a:ea typeface="Canva Sans Bold"/>
                <a:cs typeface="Canva Sans Bold"/>
                <a:sym typeface="Canva Sans Bold"/>
              </a:endParaRPr>
            </a:p>
          </p:txBody>
        </p:sp>
      </p:grpSp>
      <p:sp>
        <p:nvSpPr>
          <p:cNvPr id="5" name="Freeform 5"/>
          <p:cNvSpPr/>
          <p:nvPr/>
        </p:nvSpPr>
        <p:spPr>
          <a:xfrm rot="-8685411">
            <a:off x="13234342" y="-4138400"/>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658517" y="3316382"/>
            <a:ext cx="4657554" cy="5941918"/>
            <a:chOff x="0" y="0"/>
            <a:chExt cx="584705" cy="745943"/>
          </a:xfrm>
        </p:grpSpPr>
        <p:sp>
          <p:nvSpPr>
            <p:cNvPr id="7" name="Freeform 7"/>
            <p:cNvSpPr/>
            <p:nvPr/>
          </p:nvSpPr>
          <p:spPr>
            <a:xfrm>
              <a:off x="0" y="0"/>
              <a:ext cx="584705" cy="745943"/>
            </a:xfrm>
            <a:custGeom>
              <a:avLst/>
              <a:gdLst/>
              <a:ahLst/>
              <a:cxnLst/>
              <a:rect l="l" t="t" r="r" b="b"/>
              <a:pathLst>
                <a:path w="584705" h="745943">
                  <a:moveTo>
                    <a:pt x="29920" y="0"/>
                  </a:moveTo>
                  <a:lnTo>
                    <a:pt x="554785" y="0"/>
                  </a:lnTo>
                  <a:cubicBezTo>
                    <a:pt x="562721" y="0"/>
                    <a:pt x="570331" y="3152"/>
                    <a:pt x="575942" y="8763"/>
                  </a:cubicBezTo>
                  <a:cubicBezTo>
                    <a:pt x="581553" y="14375"/>
                    <a:pt x="584705" y="21985"/>
                    <a:pt x="584705" y="29920"/>
                  </a:cubicBezTo>
                  <a:lnTo>
                    <a:pt x="584705" y="716023"/>
                  </a:lnTo>
                  <a:cubicBezTo>
                    <a:pt x="584705" y="723958"/>
                    <a:pt x="581553" y="731569"/>
                    <a:pt x="575942" y="737180"/>
                  </a:cubicBezTo>
                  <a:cubicBezTo>
                    <a:pt x="570331" y="742791"/>
                    <a:pt x="562721" y="745943"/>
                    <a:pt x="554785" y="745943"/>
                  </a:cubicBezTo>
                  <a:lnTo>
                    <a:pt x="29920" y="745943"/>
                  </a:lnTo>
                  <a:cubicBezTo>
                    <a:pt x="13396" y="745943"/>
                    <a:pt x="0" y="732548"/>
                    <a:pt x="0" y="716023"/>
                  </a:cubicBezTo>
                  <a:lnTo>
                    <a:pt x="0" y="29920"/>
                  </a:lnTo>
                  <a:cubicBezTo>
                    <a:pt x="0" y="13396"/>
                    <a:pt x="13396" y="0"/>
                    <a:pt x="29920" y="0"/>
                  </a:cubicBezTo>
                  <a:close/>
                </a:path>
              </a:pathLst>
            </a:custGeom>
            <a:blipFill>
              <a:blip r:embed="rId4">
                <a:alphaModFix amt="74000"/>
              </a:blip>
              <a:stretch>
                <a:fillRect l="-60694" r="-60694"/>
              </a:stretch>
            </a:blipFill>
          </p:spPr>
        </p:sp>
      </p:grpSp>
      <p:sp>
        <p:nvSpPr>
          <p:cNvPr id="8" name="Freeform 8"/>
          <p:cNvSpPr/>
          <p:nvPr/>
        </p:nvSpPr>
        <p:spPr>
          <a:xfrm>
            <a:off x="12885601" y="4229941"/>
            <a:ext cx="4430471" cy="4114800"/>
          </a:xfrm>
          <a:custGeom>
            <a:avLst/>
            <a:gdLst/>
            <a:ahLst/>
            <a:cxnLst/>
            <a:rect l="l" t="t" r="r" b="b"/>
            <a:pathLst>
              <a:path w="4430471" h="4114800">
                <a:moveTo>
                  <a:pt x="0" y="0"/>
                </a:moveTo>
                <a:lnTo>
                  <a:pt x="4430471" y="0"/>
                </a:lnTo>
                <a:lnTo>
                  <a:pt x="443047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920726" y="1622528"/>
            <a:ext cx="11964875" cy="8108212"/>
          </a:xfrm>
          <a:prstGeom prst="rect">
            <a:avLst/>
          </a:prstGeom>
        </p:spPr>
        <p:txBody>
          <a:bodyPr lIns="0" tIns="0" rIns="0" bIns="0" rtlCol="0" anchor="t">
            <a:spAutoFit/>
          </a:bodyPr>
          <a:lstStyle/>
          <a:p>
            <a:pPr algn="l">
              <a:lnSpc>
                <a:spcPts val="3750"/>
              </a:lnSpc>
              <a:spcBef>
                <a:spcPct val="0"/>
              </a:spcBef>
            </a:pPr>
            <a:endParaRPr dirty="0"/>
          </a:p>
          <a:p>
            <a:pPr algn="l">
              <a:lnSpc>
                <a:spcPts val="3750"/>
              </a:lnSpc>
              <a:spcBef>
                <a:spcPct val="0"/>
              </a:spcBef>
            </a:pPr>
            <a:endParaRPr dirty="0"/>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We combine creative marketing strategies with digital media and technology to drive your brand’s scalable and sustainable growth.</a:t>
            </a: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With almost 10+ years of award-winning digital and creative marketing experience across start-ups, SMEs, and multi-national B2B and B2C brands, we love what we do!</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 Visit: </a:t>
            </a:r>
            <a:r>
              <a:rPr lang="en-US" sz="2679" strike="noStrike" spc="-34" dirty="0">
                <a:solidFill>
                  <a:srgbClr val="FFFFFF"/>
                </a:solidFill>
                <a:latin typeface="Canva Sans"/>
                <a:ea typeface="Canva Sans"/>
                <a:cs typeface="Canva Sans"/>
                <a:sym typeface="Canva Sans"/>
                <a:hlinkClick r:id="rId7" tooltip="https://growthwayadvertising.com"/>
              </a:rPr>
              <a:t>www.growthwayadvertising.com </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hlinkClick r:id="rId7" tooltip="https://growthwayadvertising.com"/>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Call Us At: 91+ 7709280369</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strike="noStrike" spc="-34" dirty="0">
                <a:solidFill>
                  <a:srgbClr val="FFFFFF"/>
                </a:solidFill>
                <a:latin typeface="Canva Sans"/>
                <a:ea typeface="Canva Sans"/>
                <a:cs typeface="Canva Sans"/>
                <a:sym typeface="Canva Sans"/>
              </a:rPr>
              <a:t> Email: Bhavesh@growthwayadvertising.com</a:t>
            </a:r>
          </a:p>
          <a:p>
            <a:pPr algn="l">
              <a:lnSpc>
                <a:spcPts val="3750"/>
              </a:lnSpc>
              <a:spcBef>
                <a:spcPct val="0"/>
              </a:spcBef>
            </a:pPr>
            <a:endParaRPr lang="en-US" sz="2679" strike="noStrike" spc="-34" dirty="0">
              <a:solidFill>
                <a:srgbClr val="FFFFFF"/>
              </a:solidFill>
              <a:latin typeface="Canva Sans"/>
              <a:ea typeface="Canva Sans"/>
              <a:cs typeface="Canva Sans"/>
              <a:sym typeface="Canva Sans"/>
            </a:endParaRPr>
          </a:p>
          <a:p>
            <a:pPr marL="578409" lvl="1" indent="-289205" algn="l">
              <a:lnSpc>
                <a:spcPts val="3750"/>
              </a:lnSpc>
              <a:spcBef>
                <a:spcPct val="0"/>
              </a:spcBef>
              <a:buFont typeface="Arial"/>
              <a:buChar char="•"/>
            </a:pPr>
            <a:r>
              <a:rPr lang="en-US" sz="2679" u="none" strike="noStrike" spc="-34" dirty="0">
                <a:solidFill>
                  <a:srgbClr val="FFFFFF"/>
                </a:solidFill>
                <a:latin typeface="Canva Sans"/>
                <a:ea typeface="Canva Sans"/>
                <a:cs typeface="Canva Sans"/>
                <a:sym typeface="Canva Sans"/>
              </a:rPr>
              <a:t>Office No – 703, ANP Landmark, Sr. no. 89, </a:t>
            </a:r>
            <a:r>
              <a:rPr lang="en-US" sz="2679" u="none" strike="noStrike" spc="-34" dirty="0" err="1">
                <a:solidFill>
                  <a:srgbClr val="FFFFFF"/>
                </a:solidFill>
                <a:latin typeface="Canva Sans"/>
                <a:ea typeface="Canva Sans"/>
                <a:cs typeface="Canva Sans"/>
                <a:sym typeface="Canva Sans"/>
              </a:rPr>
              <a:t>Bhumkar</a:t>
            </a:r>
            <a:r>
              <a:rPr lang="en-US" sz="2679" u="none" strike="noStrike" spc="-34" dirty="0">
                <a:solidFill>
                  <a:srgbClr val="FFFFFF"/>
                </a:solidFill>
                <a:latin typeface="Canva Sans"/>
                <a:ea typeface="Canva Sans"/>
                <a:cs typeface="Canva Sans"/>
                <a:sym typeface="Canva Sans"/>
              </a:rPr>
              <a:t> </a:t>
            </a:r>
            <a:r>
              <a:rPr lang="en-US" sz="2679" u="none" strike="noStrike" spc="-34" dirty="0" err="1">
                <a:solidFill>
                  <a:srgbClr val="FFFFFF"/>
                </a:solidFill>
                <a:latin typeface="Canva Sans"/>
                <a:ea typeface="Canva Sans"/>
                <a:cs typeface="Canva Sans"/>
                <a:sym typeface="Canva Sans"/>
              </a:rPr>
              <a:t>Chowk,Hinjawadi</a:t>
            </a:r>
            <a:r>
              <a:rPr lang="en-US" sz="2679" u="none" strike="noStrike" spc="-34" dirty="0">
                <a:solidFill>
                  <a:srgbClr val="FFFFFF"/>
                </a:solidFill>
                <a:latin typeface="Canva Sans"/>
                <a:ea typeface="Canva Sans"/>
                <a:cs typeface="Canva Sans"/>
                <a:sym typeface="Canva Sans"/>
              </a:rPr>
              <a:t> – </a:t>
            </a:r>
            <a:r>
              <a:rPr lang="en-US" sz="2679" u="none" strike="noStrike" spc="-34" dirty="0" err="1">
                <a:solidFill>
                  <a:srgbClr val="FFFFFF"/>
                </a:solidFill>
                <a:latin typeface="Canva Sans"/>
                <a:ea typeface="Canva Sans"/>
                <a:cs typeface="Canva Sans"/>
                <a:sym typeface="Canva Sans"/>
              </a:rPr>
              <a:t>Wakad</a:t>
            </a:r>
            <a:r>
              <a:rPr lang="en-US" sz="2679" u="none" strike="noStrike" spc="-34" dirty="0">
                <a:solidFill>
                  <a:srgbClr val="FFFFFF"/>
                </a:solidFill>
                <a:latin typeface="Canva Sans"/>
                <a:ea typeface="Canva Sans"/>
                <a:cs typeface="Canva Sans"/>
                <a:sym typeface="Canva Sans"/>
              </a:rPr>
              <a:t> Rd, Pune, Maharashtra 411057</a:t>
            </a:r>
          </a:p>
          <a:p>
            <a:pPr algn="l">
              <a:lnSpc>
                <a:spcPts val="3750"/>
              </a:lnSpc>
              <a:spcBef>
                <a:spcPct val="0"/>
              </a:spcBef>
            </a:pPr>
            <a:endParaRPr lang="en-US" sz="2679" u="none" strike="noStrike" spc="-34" dirty="0">
              <a:solidFill>
                <a:srgbClr val="FFFFFF"/>
              </a:solidFill>
              <a:latin typeface="Canva Sans"/>
              <a:ea typeface="Canva Sans"/>
              <a:cs typeface="Canva Sans"/>
              <a:sym typeface="Canva Sans"/>
            </a:endParaRPr>
          </a:p>
        </p:txBody>
      </p:sp>
      <p:sp>
        <p:nvSpPr>
          <p:cNvPr id="10" name="TextBox 10"/>
          <p:cNvSpPr txBox="1"/>
          <p:nvPr/>
        </p:nvSpPr>
        <p:spPr>
          <a:xfrm>
            <a:off x="1028700" y="1275202"/>
            <a:ext cx="11492008" cy="875628"/>
          </a:xfrm>
          <a:prstGeom prst="rect">
            <a:avLst/>
          </a:prstGeom>
        </p:spPr>
        <p:txBody>
          <a:bodyPr lIns="0" tIns="0" rIns="0" bIns="0" rtlCol="0" anchor="t">
            <a:spAutoFit/>
          </a:bodyPr>
          <a:lstStyle/>
          <a:p>
            <a:pPr marL="0" lvl="0" indent="0" algn="l">
              <a:lnSpc>
                <a:spcPts val="6702"/>
              </a:lnSpc>
              <a:spcBef>
                <a:spcPct val="0"/>
              </a:spcBef>
            </a:pPr>
            <a:r>
              <a:rPr lang="en-US" sz="6205" b="1" spc="-179">
                <a:solidFill>
                  <a:srgbClr val="FFFFFF"/>
                </a:solidFill>
                <a:latin typeface="Montserrat Bold"/>
                <a:ea typeface="Montserrat Bold"/>
                <a:cs typeface="Montserrat Bold"/>
                <a:sym typeface="Montserrat Bold"/>
              </a:rPr>
              <a:t> Contact us</a:t>
            </a:r>
          </a:p>
        </p:txBody>
      </p:sp>
      <p:sp>
        <p:nvSpPr>
          <p:cNvPr id="11" name="Freeform 11"/>
          <p:cNvSpPr/>
          <p:nvPr/>
        </p:nvSpPr>
        <p:spPr>
          <a:xfrm>
            <a:off x="12111991" y="1028700"/>
            <a:ext cx="5750608" cy="1700499"/>
          </a:xfrm>
          <a:custGeom>
            <a:avLst/>
            <a:gdLst/>
            <a:ahLst/>
            <a:cxnLst/>
            <a:rect l="l" t="t" r="r" b="b"/>
            <a:pathLst>
              <a:path w="5750608" h="1700499">
                <a:moveTo>
                  <a:pt x="0" y="0"/>
                </a:moveTo>
                <a:lnTo>
                  <a:pt x="5750608" y="0"/>
                </a:lnTo>
                <a:lnTo>
                  <a:pt x="5750608" y="1700499"/>
                </a:lnTo>
                <a:lnTo>
                  <a:pt x="0" y="1700499"/>
                </a:lnTo>
                <a:lnTo>
                  <a:pt x="0" y="0"/>
                </a:lnTo>
                <a:close/>
              </a:path>
            </a:pathLst>
          </a:custGeom>
          <a:blipFill>
            <a:blip r:embed="rId8"/>
            <a:stretch>
              <a:fillRect t="-113592" b="-124579"/>
            </a:stretch>
          </a:blipFill>
        </p:spPr>
      </p:sp>
      <p:sp>
        <p:nvSpPr>
          <p:cNvPr id="12" name="Freeform 12"/>
          <p:cNvSpPr/>
          <p:nvPr/>
        </p:nvSpPr>
        <p:spPr>
          <a:xfrm rot="-8685411">
            <a:off x="-8242247" y="-3443664"/>
            <a:ext cx="9256514" cy="5507626"/>
          </a:xfrm>
          <a:custGeom>
            <a:avLst/>
            <a:gdLst/>
            <a:ahLst/>
            <a:cxnLst/>
            <a:rect l="l" t="t" r="r" b="b"/>
            <a:pathLst>
              <a:path w="9256514" h="5507626">
                <a:moveTo>
                  <a:pt x="0" y="0"/>
                </a:moveTo>
                <a:lnTo>
                  <a:pt x="9256514" y="0"/>
                </a:lnTo>
                <a:lnTo>
                  <a:pt x="9256514" y="5507626"/>
                </a:lnTo>
                <a:lnTo>
                  <a:pt x="0" y="5507626"/>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
        <p:nvSpPr>
          <p:cNvPr id="13" name="Freeform 13"/>
          <p:cNvSpPr/>
          <p:nvPr/>
        </p:nvSpPr>
        <p:spPr>
          <a:xfrm rot="3532694">
            <a:off x="-5504109" y="6688564"/>
            <a:ext cx="9256514" cy="5507626"/>
          </a:xfrm>
          <a:custGeom>
            <a:avLst/>
            <a:gdLst/>
            <a:ahLst/>
            <a:cxnLst/>
            <a:rect l="l" t="t" r="r" b="b"/>
            <a:pathLst>
              <a:path w="9256514" h="5507626">
                <a:moveTo>
                  <a:pt x="0" y="0"/>
                </a:moveTo>
                <a:lnTo>
                  <a:pt x="9256514" y="0"/>
                </a:lnTo>
                <a:lnTo>
                  <a:pt x="9256514" y="5507625"/>
                </a:lnTo>
                <a:lnTo>
                  <a:pt x="0" y="5507625"/>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705</Words>
  <Application>Microsoft Office PowerPoint</Application>
  <PresentationFormat>Custom</PresentationFormat>
  <Paragraphs>61</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Canva Sans</vt:lpstr>
      <vt:lpstr>Montserrat Bold</vt:lpstr>
      <vt:lpstr>Calibri</vt:lpstr>
      <vt:lpstr>Canva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and Purple 3D Project Presentation</dc:title>
  <cp:lastModifiedBy>Abhijeet Walke</cp:lastModifiedBy>
  <cp:revision>2</cp:revision>
  <dcterms:created xsi:type="dcterms:W3CDTF">2006-08-16T00:00:00Z</dcterms:created>
  <dcterms:modified xsi:type="dcterms:W3CDTF">2025-04-10T06:30:32Z</dcterms:modified>
  <dc:identifier>DAGkNYEZyyY</dc:identifier>
</cp:coreProperties>
</file>