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Aileron Heavy" charset="1" panose="00000A00000000000000"/>
      <p:regular r:id="rId14"/>
    </p:embeddedFont>
    <p:embeddedFont>
      <p:font typeface="Aileron" charset="1" panose="00000500000000000000"/>
      <p:regular r:id="rId15"/>
    </p:embeddedFont>
    <p:embeddedFont>
      <p:font typeface="Aileron Bold" charset="1" panose="00000800000000000000"/>
      <p:regular r:id="rId16"/>
    </p:embeddedFont>
    <p:embeddedFont>
      <p:font typeface="Akzidenz-Grotesk Heavy" charset="1" panose="02000503050000020004"/>
      <p:regular r:id="rId17"/>
    </p:embeddedFont>
    <p:embeddedFont>
      <p:font typeface="Agrandir Narrow Heavy" charset="1" panose="00000A06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https://www.blockchainx.tech/ico-developmen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real-world-asset-tokenization/" TargetMode="External" Type="http://schemas.openxmlformats.org/officeDocument/2006/relationships/hyperlink"/><Relationship Id="rId3" Target="../media/image2.png" Type="http://schemas.openxmlformats.org/officeDocument/2006/relationships/image"/><Relationship Id="rId4" Target="../media/image20.pn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1.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0"/>
            <a:ext cx="7961245" cy="10287000"/>
            <a:chOff x="0" y="0"/>
            <a:chExt cx="1233405" cy="1593725"/>
          </a:xfrm>
        </p:grpSpPr>
        <p:sp>
          <p:nvSpPr>
            <p:cNvPr name="Freeform 3" id="3"/>
            <p:cNvSpPr/>
            <p:nvPr/>
          </p:nvSpPr>
          <p:spPr>
            <a:xfrm flipH="false" flipV="false" rot="0">
              <a:off x="0" y="0"/>
              <a:ext cx="1233405" cy="1593725"/>
            </a:xfrm>
            <a:custGeom>
              <a:avLst/>
              <a:gdLst/>
              <a:ahLst/>
              <a:cxnLst/>
              <a:rect r="r" b="b" t="t" l="l"/>
              <a:pathLst>
                <a:path h="1593725" w="1233405">
                  <a:moveTo>
                    <a:pt x="0" y="0"/>
                  </a:moveTo>
                  <a:lnTo>
                    <a:pt x="1233405" y="0"/>
                  </a:lnTo>
                  <a:lnTo>
                    <a:pt x="1233405" y="1593725"/>
                  </a:lnTo>
                  <a:lnTo>
                    <a:pt x="0" y="1593725"/>
                  </a:lnTo>
                  <a:close/>
                </a:path>
              </a:pathLst>
            </a:custGeom>
            <a:blipFill>
              <a:blip r:embed="rId2"/>
              <a:stretch>
                <a:fillRect l="-16519" t="0" r="-16519" b="0"/>
              </a:stretch>
            </a:blipFill>
          </p:spPr>
        </p:sp>
      </p:grpSp>
      <p:grpSp>
        <p:nvGrpSpPr>
          <p:cNvPr name="Group 4" id="4"/>
          <p:cNvGrpSpPr/>
          <p:nvPr/>
        </p:nvGrpSpPr>
        <p:grpSpPr>
          <a:xfrm rot="0">
            <a:off x="4599241" y="5818409"/>
            <a:ext cx="12106839" cy="3086100"/>
            <a:chOff x="0" y="0"/>
            <a:chExt cx="3188633" cy="812800"/>
          </a:xfrm>
        </p:grpSpPr>
        <p:sp>
          <p:nvSpPr>
            <p:cNvPr name="Freeform 5" id="5"/>
            <p:cNvSpPr/>
            <p:nvPr/>
          </p:nvSpPr>
          <p:spPr>
            <a:xfrm flipH="false" flipV="false" rot="0">
              <a:off x="0" y="0"/>
              <a:ext cx="3188633" cy="812800"/>
            </a:xfrm>
            <a:custGeom>
              <a:avLst/>
              <a:gdLst/>
              <a:ahLst/>
              <a:cxnLst/>
              <a:rect r="r" b="b" t="t" l="l"/>
              <a:pathLst>
                <a:path h="812800" w="3188633">
                  <a:moveTo>
                    <a:pt x="0" y="0"/>
                  </a:moveTo>
                  <a:lnTo>
                    <a:pt x="3188633" y="0"/>
                  </a:lnTo>
                  <a:lnTo>
                    <a:pt x="3188633" y="812800"/>
                  </a:lnTo>
                  <a:lnTo>
                    <a:pt x="0" y="812800"/>
                  </a:lnTo>
                  <a:close/>
                </a:path>
              </a:pathLst>
            </a:custGeom>
            <a:solidFill>
              <a:srgbClr val="D9DFCE"/>
            </a:solidFill>
          </p:spPr>
        </p:sp>
        <p:sp>
          <p:nvSpPr>
            <p:cNvPr name="TextBox 6" id="6"/>
            <p:cNvSpPr txBox="true"/>
            <p:nvPr/>
          </p:nvSpPr>
          <p:spPr>
            <a:xfrm>
              <a:off x="0" y="-57150"/>
              <a:ext cx="3188633" cy="869950"/>
            </a:xfrm>
            <a:prstGeom prst="rect">
              <a:avLst/>
            </a:prstGeom>
          </p:spPr>
          <p:txBody>
            <a:bodyPr anchor="ctr" rtlCol="false" tIns="50800" lIns="50800" bIns="50800" rIns="50800"/>
            <a:lstStyle/>
            <a:p>
              <a:pPr algn="ctr">
                <a:lnSpc>
                  <a:spcPts val="3500"/>
                </a:lnSpc>
              </a:pPr>
            </a:p>
          </p:txBody>
        </p:sp>
      </p:grpSp>
      <p:sp>
        <p:nvSpPr>
          <p:cNvPr name="Freeform 7" id="7"/>
          <p:cNvSpPr/>
          <p:nvPr/>
        </p:nvSpPr>
        <p:spPr>
          <a:xfrm flipH="false" flipV="false" rot="0">
            <a:off x="293146" y="1636398"/>
            <a:ext cx="10052987" cy="10040421"/>
          </a:xfrm>
          <a:custGeom>
            <a:avLst/>
            <a:gdLst/>
            <a:ahLst/>
            <a:cxnLst/>
            <a:rect r="r" b="b" t="t" l="l"/>
            <a:pathLst>
              <a:path h="10040421" w="10052987">
                <a:moveTo>
                  <a:pt x="0" y="0"/>
                </a:moveTo>
                <a:lnTo>
                  <a:pt x="10052987" y="0"/>
                </a:lnTo>
                <a:lnTo>
                  <a:pt x="10052987" y="10040421"/>
                </a:lnTo>
                <a:lnTo>
                  <a:pt x="0" y="10040421"/>
                </a:lnTo>
                <a:lnTo>
                  <a:pt x="0" y="0"/>
                </a:lnTo>
                <a:close/>
              </a:path>
            </a:pathLst>
          </a:custGeom>
          <a:blipFill>
            <a:blip r:embed="rId3"/>
            <a:stretch>
              <a:fillRect l="0" t="0" r="0" b="0"/>
            </a:stretch>
          </a:blipFill>
        </p:spPr>
      </p:sp>
      <p:grpSp>
        <p:nvGrpSpPr>
          <p:cNvPr name="Group 8" id="8"/>
          <p:cNvGrpSpPr/>
          <p:nvPr/>
        </p:nvGrpSpPr>
        <p:grpSpPr>
          <a:xfrm rot="0">
            <a:off x="1455431" y="2398695"/>
            <a:ext cx="6505813" cy="650581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0" b="0"/>
              </a:stretch>
            </a:blipFill>
            <a:ln cap="sq">
              <a:noFill/>
              <a:prstDash val="solid"/>
              <a:miter/>
            </a:ln>
          </p:spPr>
        </p:sp>
      </p:grpSp>
      <p:grpSp>
        <p:nvGrpSpPr>
          <p:cNvPr name="Group 10" id="10"/>
          <p:cNvGrpSpPr/>
          <p:nvPr/>
        </p:nvGrpSpPr>
        <p:grpSpPr>
          <a:xfrm rot="0">
            <a:off x="15663464" y="7662464"/>
            <a:ext cx="1595836" cy="1595836"/>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4E1A"/>
            </a:solidFill>
          </p:spPr>
        </p:sp>
        <p:sp>
          <p:nvSpPr>
            <p:cNvPr name="TextBox 12" id="12"/>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13" id="13"/>
          <p:cNvSpPr/>
          <p:nvPr/>
        </p:nvSpPr>
        <p:spPr>
          <a:xfrm flipH="true" flipV="false" rot="0">
            <a:off x="16133165" y="8202625"/>
            <a:ext cx="789785" cy="515514"/>
          </a:xfrm>
          <a:custGeom>
            <a:avLst/>
            <a:gdLst/>
            <a:ahLst/>
            <a:cxnLst/>
            <a:rect r="r" b="b" t="t" l="l"/>
            <a:pathLst>
              <a:path h="515514" w="789785">
                <a:moveTo>
                  <a:pt x="789784" y="0"/>
                </a:moveTo>
                <a:lnTo>
                  <a:pt x="0" y="0"/>
                </a:lnTo>
                <a:lnTo>
                  <a:pt x="0" y="515514"/>
                </a:lnTo>
                <a:lnTo>
                  <a:pt x="789784" y="515514"/>
                </a:lnTo>
                <a:lnTo>
                  <a:pt x="789784"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9258300" y="1028700"/>
            <a:ext cx="1850797" cy="275937"/>
          </a:xfrm>
          <a:custGeom>
            <a:avLst/>
            <a:gdLst/>
            <a:ahLst/>
            <a:cxnLst/>
            <a:rect r="r" b="b" t="t" l="l"/>
            <a:pathLst>
              <a:path h="275937" w="1850797">
                <a:moveTo>
                  <a:pt x="0" y="0"/>
                </a:moveTo>
                <a:lnTo>
                  <a:pt x="1850797" y="0"/>
                </a:lnTo>
                <a:lnTo>
                  <a:pt x="1850797" y="275937"/>
                </a:lnTo>
                <a:lnTo>
                  <a:pt x="0" y="2759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5" id="15"/>
          <p:cNvSpPr/>
          <p:nvPr/>
        </p:nvSpPr>
        <p:spPr>
          <a:xfrm>
            <a:off x="11487176" y="1166668"/>
            <a:ext cx="3013606" cy="14322"/>
          </a:xfrm>
          <a:prstGeom prst="line">
            <a:avLst/>
          </a:prstGeom>
          <a:ln cap="flat" w="38100">
            <a:solidFill>
              <a:srgbClr val="577550"/>
            </a:solidFill>
            <a:prstDash val="solid"/>
            <a:headEnd type="none" len="sm" w="sm"/>
            <a:tailEnd type="none" len="sm" w="sm"/>
          </a:ln>
        </p:spPr>
      </p:sp>
      <p:grpSp>
        <p:nvGrpSpPr>
          <p:cNvPr name="Group 16" id="16"/>
          <p:cNvGrpSpPr/>
          <p:nvPr/>
        </p:nvGrpSpPr>
        <p:grpSpPr>
          <a:xfrm rot="0">
            <a:off x="14500783" y="-1120519"/>
            <a:ext cx="4359940" cy="6938928"/>
            <a:chOff x="0" y="0"/>
            <a:chExt cx="1148297" cy="1827536"/>
          </a:xfrm>
        </p:grpSpPr>
        <p:sp>
          <p:nvSpPr>
            <p:cNvPr name="Freeform 17" id="17"/>
            <p:cNvSpPr/>
            <p:nvPr/>
          </p:nvSpPr>
          <p:spPr>
            <a:xfrm flipH="false" flipV="false" rot="0">
              <a:off x="0" y="0"/>
              <a:ext cx="1148297" cy="1827537"/>
            </a:xfrm>
            <a:custGeom>
              <a:avLst/>
              <a:gdLst/>
              <a:ahLst/>
              <a:cxnLst/>
              <a:rect r="r" b="b" t="t" l="l"/>
              <a:pathLst>
                <a:path h="1827537" w="1148297">
                  <a:moveTo>
                    <a:pt x="0" y="0"/>
                  </a:moveTo>
                  <a:lnTo>
                    <a:pt x="1148297" y="0"/>
                  </a:lnTo>
                  <a:lnTo>
                    <a:pt x="1148297" y="1827537"/>
                  </a:lnTo>
                  <a:lnTo>
                    <a:pt x="0" y="1827537"/>
                  </a:lnTo>
                  <a:close/>
                </a:path>
              </a:pathLst>
            </a:custGeom>
            <a:solidFill>
              <a:srgbClr val="134E1A"/>
            </a:solidFill>
            <a:ln cap="sq">
              <a:noFill/>
              <a:prstDash val="solid"/>
              <a:miter/>
            </a:ln>
          </p:spPr>
        </p:sp>
        <p:sp>
          <p:nvSpPr>
            <p:cNvPr name="TextBox 18" id="18"/>
            <p:cNvSpPr txBox="true"/>
            <p:nvPr/>
          </p:nvSpPr>
          <p:spPr>
            <a:xfrm>
              <a:off x="0" y="-57150"/>
              <a:ext cx="1148297" cy="1884686"/>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Freeform 19" id="19"/>
          <p:cNvSpPr/>
          <p:nvPr/>
        </p:nvSpPr>
        <p:spPr>
          <a:xfrm flipH="false" flipV="false" rot="0">
            <a:off x="9483158" y="1855878"/>
            <a:ext cx="3251877" cy="986134"/>
          </a:xfrm>
          <a:custGeom>
            <a:avLst/>
            <a:gdLst/>
            <a:ahLst/>
            <a:cxnLst/>
            <a:rect r="r" b="b" t="t" l="l"/>
            <a:pathLst>
              <a:path h="986134" w="3251877">
                <a:moveTo>
                  <a:pt x="0" y="0"/>
                </a:moveTo>
                <a:lnTo>
                  <a:pt x="3251877" y="0"/>
                </a:lnTo>
                <a:lnTo>
                  <a:pt x="3251877" y="986134"/>
                </a:lnTo>
                <a:lnTo>
                  <a:pt x="0" y="986134"/>
                </a:lnTo>
                <a:lnTo>
                  <a:pt x="0" y="0"/>
                </a:lnTo>
                <a:close/>
              </a:path>
            </a:pathLst>
          </a:custGeom>
          <a:blipFill>
            <a:blip r:embed="rId9"/>
            <a:stretch>
              <a:fillRect l="0" t="0" r="0" b="-3874"/>
            </a:stretch>
          </a:blipFill>
        </p:spPr>
      </p:sp>
      <p:sp>
        <p:nvSpPr>
          <p:cNvPr name="TextBox 20" id="20"/>
          <p:cNvSpPr txBox="true"/>
          <p:nvPr/>
        </p:nvSpPr>
        <p:spPr>
          <a:xfrm rot="0">
            <a:off x="8658589" y="5942234"/>
            <a:ext cx="7474576" cy="2617087"/>
          </a:xfrm>
          <a:prstGeom prst="rect">
            <a:avLst/>
          </a:prstGeom>
        </p:spPr>
        <p:txBody>
          <a:bodyPr anchor="t" rtlCol="false" tIns="0" lIns="0" bIns="0" rIns="0">
            <a:spAutoFit/>
          </a:bodyPr>
          <a:lstStyle/>
          <a:p>
            <a:pPr algn="l">
              <a:lnSpc>
                <a:spcPts val="7098"/>
              </a:lnSpc>
            </a:pPr>
            <a:r>
              <a:rPr lang="en-US" sz="3900" b="true">
                <a:solidFill>
                  <a:srgbClr val="322A2A"/>
                </a:solidFill>
                <a:latin typeface="Aileron Heavy"/>
                <a:ea typeface="Aileron Heavy"/>
                <a:cs typeface="Aileron Heavy"/>
                <a:sym typeface="Aileron Heavy"/>
              </a:rPr>
              <a:t>How Has ICO Development Transformed Real-World Asset Fundraising?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7049208"/>
            <a:ext cx="18288000" cy="3237792"/>
            <a:chOff x="0" y="0"/>
            <a:chExt cx="4816593" cy="852752"/>
          </a:xfrm>
        </p:grpSpPr>
        <p:sp>
          <p:nvSpPr>
            <p:cNvPr name="Freeform 3" id="3"/>
            <p:cNvSpPr/>
            <p:nvPr/>
          </p:nvSpPr>
          <p:spPr>
            <a:xfrm flipH="false" flipV="false" rot="0">
              <a:off x="0" y="0"/>
              <a:ext cx="4816592" cy="852752"/>
            </a:xfrm>
            <a:custGeom>
              <a:avLst/>
              <a:gdLst/>
              <a:ahLst/>
              <a:cxnLst/>
              <a:rect r="r" b="b" t="t" l="l"/>
              <a:pathLst>
                <a:path h="852752" w="4816592">
                  <a:moveTo>
                    <a:pt x="0" y="0"/>
                  </a:moveTo>
                  <a:lnTo>
                    <a:pt x="4816592" y="0"/>
                  </a:lnTo>
                  <a:lnTo>
                    <a:pt x="4816592" y="852752"/>
                  </a:lnTo>
                  <a:lnTo>
                    <a:pt x="0" y="852752"/>
                  </a:lnTo>
                  <a:close/>
                </a:path>
              </a:pathLst>
            </a:custGeom>
            <a:solidFill>
              <a:srgbClr val="CFA15B"/>
            </a:solidFill>
          </p:spPr>
        </p:sp>
        <p:sp>
          <p:nvSpPr>
            <p:cNvPr name="TextBox 4" id="4"/>
            <p:cNvSpPr txBox="true"/>
            <p:nvPr/>
          </p:nvSpPr>
          <p:spPr>
            <a:xfrm>
              <a:off x="0" y="-57150"/>
              <a:ext cx="4816593" cy="909902"/>
            </a:xfrm>
            <a:prstGeom prst="rect">
              <a:avLst/>
            </a:prstGeom>
          </p:spPr>
          <p:txBody>
            <a:bodyPr anchor="ctr" rtlCol="false" tIns="50800" lIns="50800" bIns="50800" rIns="50800"/>
            <a:lstStyle/>
            <a:p>
              <a:pPr algn="ctr">
                <a:lnSpc>
                  <a:spcPts val="3500"/>
                </a:lnSpc>
              </a:pPr>
            </a:p>
          </p:txBody>
        </p:sp>
      </p:grpSp>
      <p:grpSp>
        <p:nvGrpSpPr>
          <p:cNvPr name="Group 5" id="5"/>
          <p:cNvGrpSpPr/>
          <p:nvPr/>
        </p:nvGrpSpPr>
        <p:grpSpPr>
          <a:xfrm rot="0">
            <a:off x="13887853" y="0"/>
            <a:ext cx="3427276" cy="6373467"/>
            <a:chOff x="0" y="0"/>
            <a:chExt cx="902657" cy="1678609"/>
          </a:xfrm>
        </p:grpSpPr>
        <p:sp>
          <p:nvSpPr>
            <p:cNvPr name="Freeform 6" id="6"/>
            <p:cNvSpPr/>
            <p:nvPr/>
          </p:nvSpPr>
          <p:spPr>
            <a:xfrm flipH="false" flipV="false" rot="0">
              <a:off x="0" y="0"/>
              <a:ext cx="902657" cy="1678609"/>
            </a:xfrm>
            <a:custGeom>
              <a:avLst/>
              <a:gdLst/>
              <a:ahLst/>
              <a:cxnLst/>
              <a:rect r="r" b="b" t="t" l="l"/>
              <a:pathLst>
                <a:path h="1678609" w="902657">
                  <a:moveTo>
                    <a:pt x="0" y="0"/>
                  </a:moveTo>
                  <a:lnTo>
                    <a:pt x="902657" y="0"/>
                  </a:lnTo>
                  <a:lnTo>
                    <a:pt x="902657" y="1678609"/>
                  </a:lnTo>
                  <a:lnTo>
                    <a:pt x="0" y="1678609"/>
                  </a:lnTo>
                  <a:close/>
                </a:path>
              </a:pathLst>
            </a:custGeom>
            <a:solidFill>
              <a:srgbClr val="CFA15B"/>
            </a:solidFill>
            <a:ln cap="sq">
              <a:noFill/>
              <a:prstDash val="solid"/>
              <a:miter/>
            </a:ln>
          </p:spPr>
        </p:sp>
        <p:sp>
          <p:nvSpPr>
            <p:cNvPr name="TextBox 7" id="7"/>
            <p:cNvSpPr txBox="true"/>
            <p:nvPr/>
          </p:nvSpPr>
          <p:spPr>
            <a:xfrm>
              <a:off x="0" y="-57150"/>
              <a:ext cx="902657" cy="1735759"/>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Freeform 8" id="8"/>
          <p:cNvSpPr/>
          <p:nvPr/>
        </p:nvSpPr>
        <p:spPr>
          <a:xfrm flipH="false" flipV="false" rot="0">
            <a:off x="13033593" y="2064940"/>
            <a:ext cx="4880087" cy="4873987"/>
          </a:xfrm>
          <a:custGeom>
            <a:avLst/>
            <a:gdLst/>
            <a:ahLst/>
            <a:cxnLst/>
            <a:rect r="r" b="b" t="t" l="l"/>
            <a:pathLst>
              <a:path h="4873987" w="4880087">
                <a:moveTo>
                  <a:pt x="0" y="0"/>
                </a:moveTo>
                <a:lnTo>
                  <a:pt x="4880087" y="0"/>
                </a:lnTo>
                <a:lnTo>
                  <a:pt x="4880087" y="4873988"/>
                </a:lnTo>
                <a:lnTo>
                  <a:pt x="0" y="4873988"/>
                </a:lnTo>
                <a:lnTo>
                  <a:pt x="0" y="0"/>
                </a:lnTo>
                <a:close/>
              </a:path>
            </a:pathLst>
          </a:custGeom>
          <a:blipFill>
            <a:blip r:embed="rId2"/>
            <a:stretch>
              <a:fillRect l="0" t="0" r="0" b="0"/>
            </a:stretch>
          </a:blipFill>
        </p:spPr>
      </p:sp>
      <p:sp>
        <p:nvSpPr>
          <p:cNvPr name="Freeform 9" id="9"/>
          <p:cNvSpPr/>
          <p:nvPr/>
        </p:nvSpPr>
        <p:spPr>
          <a:xfrm flipH="false" flipV="false" rot="-5400000">
            <a:off x="14013847" y="3890727"/>
            <a:ext cx="5227643" cy="10735147"/>
          </a:xfrm>
          <a:custGeom>
            <a:avLst/>
            <a:gdLst/>
            <a:ahLst/>
            <a:cxnLst/>
            <a:rect r="r" b="b" t="t" l="l"/>
            <a:pathLst>
              <a:path h="10735147" w="5227643">
                <a:moveTo>
                  <a:pt x="0" y="0"/>
                </a:moveTo>
                <a:lnTo>
                  <a:pt x="5227643" y="0"/>
                </a:lnTo>
                <a:lnTo>
                  <a:pt x="5227643" y="10735146"/>
                </a:lnTo>
                <a:lnTo>
                  <a:pt x="0" y="10735146"/>
                </a:lnTo>
                <a:lnTo>
                  <a:pt x="0" y="0"/>
                </a:lnTo>
                <a:close/>
              </a:path>
            </a:pathLst>
          </a:custGeom>
          <a:blipFill>
            <a:blip r:embed="rId3">
              <a:alphaModFix amt="50000"/>
            </a:blip>
            <a:stretch>
              <a:fillRect l="-1702" t="0" r="0" b="0"/>
            </a:stretch>
          </a:blipFill>
        </p:spPr>
      </p:sp>
      <p:grpSp>
        <p:nvGrpSpPr>
          <p:cNvPr name="Group 10" id="10"/>
          <p:cNvGrpSpPr/>
          <p:nvPr/>
        </p:nvGrpSpPr>
        <p:grpSpPr>
          <a:xfrm rot="0">
            <a:off x="2287311" y="7049208"/>
            <a:ext cx="12481368" cy="3237792"/>
            <a:chOff x="0" y="0"/>
            <a:chExt cx="1933691" cy="501619"/>
          </a:xfrm>
        </p:grpSpPr>
        <p:sp>
          <p:nvSpPr>
            <p:cNvPr name="Freeform 11" id="11"/>
            <p:cNvSpPr/>
            <p:nvPr/>
          </p:nvSpPr>
          <p:spPr>
            <a:xfrm flipH="false" flipV="false" rot="0">
              <a:off x="0" y="0"/>
              <a:ext cx="1933690" cy="501619"/>
            </a:xfrm>
            <a:custGeom>
              <a:avLst/>
              <a:gdLst/>
              <a:ahLst/>
              <a:cxnLst/>
              <a:rect r="r" b="b" t="t" l="l"/>
              <a:pathLst>
                <a:path h="501619" w="1933690">
                  <a:moveTo>
                    <a:pt x="0" y="0"/>
                  </a:moveTo>
                  <a:lnTo>
                    <a:pt x="1933690" y="0"/>
                  </a:lnTo>
                  <a:lnTo>
                    <a:pt x="1933690" y="501619"/>
                  </a:lnTo>
                  <a:lnTo>
                    <a:pt x="0" y="501619"/>
                  </a:lnTo>
                  <a:close/>
                </a:path>
              </a:pathLst>
            </a:custGeom>
            <a:blipFill>
              <a:blip r:embed="rId4"/>
              <a:stretch>
                <a:fillRect l="0" t="-142745" r="0" b="-142745"/>
              </a:stretch>
            </a:blipFill>
          </p:spPr>
        </p:sp>
      </p:grpSp>
      <p:grpSp>
        <p:nvGrpSpPr>
          <p:cNvPr name="Group 12" id="12"/>
          <p:cNvGrpSpPr/>
          <p:nvPr/>
        </p:nvGrpSpPr>
        <p:grpSpPr>
          <a:xfrm rot="0">
            <a:off x="13887853" y="2306585"/>
            <a:ext cx="3427276" cy="342727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0" r="0" b="0"/>
              </a:stretch>
            </a:blipFill>
          </p:spPr>
        </p:sp>
      </p:grpSp>
      <p:sp>
        <p:nvSpPr>
          <p:cNvPr name="Freeform 14" id="14"/>
          <p:cNvSpPr/>
          <p:nvPr/>
        </p:nvSpPr>
        <p:spPr>
          <a:xfrm flipH="false" flipV="false" rot="0">
            <a:off x="15701882" y="6382992"/>
            <a:ext cx="1709818" cy="254918"/>
          </a:xfrm>
          <a:custGeom>
            <a:avLst/>
            <a:gdLst/>
            <a:ahLst/>
            <a:cxnLst/>
            <a:rect r="r" b="b" t="t" l="l"/>
            <a:pathLst>
              <a:path h="254918" w="1709818">
                <a:moveTo>
                  <a:pt x="0" y="0"/>
                </a:moveTo>
                <a:lnTo>
                  <a:pt x="1709818" y="0"/>
                </a:lnTo>
                <a:lnTo>
                  <a:pt x="1709818" y="254918"/>
                </a:lnTo>
                <a:lnTo>
                  <a:pt x="0" y="2549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028700" y="1912540"/>
            <a:ext cx="12481368" cy="4533895"/>
          </a:xfrm>
          <a:prstGeom prst="rect">
            <a:avLst/>
          </a:prstGeom>
        </p:spPr>
        <p:txBody>
          <a:bodyPr anchor="t" rtlCol="false" tIns="0" lIns="0" bIns="0" rIns="0">
            <a:spAutoFit/>
          </a:bodyPr>
          <a:lstStyle/>
          <a:p>
            <a:pPr algn="just">
              <a:lnSpc>
                <a:spcPts val="4500"/>
              </a:lnSpc>
            </a:pPr>
            <a:r>
              <a:rPr lang="en-US" sz="2500">
                <a:solidFill>
                  <a:srgbClr val="322A2A"/>
                </a:solidFill>
                <a:latin typeface="Aileron"/>
                <a:ea typeface="Aileron"/>
                <a:cs typeface="Aileron"/>
                <a:sym typeface="Aileron"/>
              </a:rPr>
              <a:t>ICOs have become one of the most disruptive financial inventions to appear in recent times. The formerly fundraising tool for blockchain startups namely ICOs now operates as a transformational instrument that improves asset funding for properties alongside construction ventures. Blockchain technology enables ICOs to facilitate investments worldwide through enhanced liquidity and promotion of democratic financial opportunities. This paper examines how </a:t>
            </a:r>
            <a:r>
              <a:rPr lang="en-US" b="true" sz="2500" u="sng">
                <a:solidFill>
                  <a:srgbClr val="322A2A"/>
                </a:solidFill>
                <a:latin typeface="Aileron Bold"/>
                <a:ea typeface="Aileron Bold"/>
                <a:cs typeface="Aileron Bold"/>
                <a:sym typeface="Aileron Bold"/>
                <a:hlinkClick r:id="rId8" tooltip="https://www.blockchainx.tech/ico-development/"/>
              </a:rPr>
              <a:t>ICO development</a:t>
            </a:r>
            <a:r>
              <a:rPr lang="en-US" sz="2500">
                <a:solidFill>
                  <a:srgbClr val="322A2A"/>
                </a:solidFill>
                <a:latin typeface="Aileron"/>
                <a:ea typeface="Aileron"/>
                <a:cs typeface="Aileron"/>
                <a:sym typeface="Aileron"/>
              </a:rPr>
              <a:t> impacts real-world asset fund transfers alongside the possibilities it creates for finance and its probable course of advancement</a:t>
            </a:r>
          </a:p>
        </p:txBody>
      </p:sp>
      <p:sp>
        <p:nvSpPr>
          <p:cNvPr name="TextBox 16" id="16"/>
          <p:cNvSpPr txBox="true"/>
          <p:nvPr/>
        </p:nvSpPr>
        <p:spPr>
          <a:xfrm rot="0">
            <a:off x="1028700" y="602713"/>
            <a:ext cx="6161062" cy="1178560"/>
          </a:xfrm>
          <a:prstGeom prst="rect">
            <a:avLst/>
          </a:prstGeom>
        </p:spPr>
        <p:txBody>
          <a:bodyPr anchor="t" rtlCol="false" tIns="0" lIns="0" bIns="0" rIns="0">
            <a:spAutoFit/>
          </a:bodyPr>
          <a:lstStyle/>
          <a:p>
            <a:pPr algn="l" marL="0" indent="0" lvl="0">
              <a:lnSpc>
                <a:spcPts val="8120"/>
              </a:lnSpc>
              <a:spcBef>
                <a:spcPct val="0"/>
              </a:spcBef>
            </a:pPr>
            <a:r>
              <a:rPr lang="en-US" b="true" sz="7000" strike="noStrike" u="none">
                <a:solidFill>
                  <a:srgbClr val="322A2A"/>
                </a:solidFill>
                <a:latin typeface="Akzidenz-Grotesk Heavy"/>
                <a:ea typeface="Akzidenz-Grotesk Heavy"/>
                <a:cs typeface="Akzidenz-Grotesk Heavy"/>
                <a:sym typeface="Akzidenz-Grotesk Heavy"/>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7049208"/>
            <a:ext cx="18288000" cy="3237792"/>
            <a:chOff x="0" y="0"/>
            <a:chExt cx="4816593" cy="852752"/>
          </a:xfrm>
        </p:grpSpPr>
        <p:sp>
          <p:nvSpPr>
            <p:cNvPr name="Freeform 3" id="3"/>
            <p:cNvSpPr/>
            <p:nvPr/>
          </p:nvSpPr>
          <p:spPr>
            <a:xfrm flipH="false" flipV="false" rot="0">
              <a:off x="0" y="0"/>
              <a:ext cx="4816592" cy="852752"/>
            </a:xfrm>
            <a:custGeom>
              <a:avLst/>
              <a:gdLst/>
              <a:ahLst/>
              <a:cxnLst/>
              <a:rect r="r" b="b" t="t" l="l"/>
              <a:pathLst>
                <a:path h="852752" w="4816592">
                  <a:moveTo>
                    <a:pt x="0" y="0"/>
                  </a:moveTo>
                  <a:lnTo>
                    <a:pt x="4816592" y="0"/>
                  </a:lnTo>
                  <a:lnTo>
                    <a:pt x="4816592" y="852752"/>
                  </a:lnTo>
                  <a:lnTo>
                    <a:pt x="0" y="852752"/>
                  </a:lnTo>
                  <a:close/>
                </a:path>
              </a:pathLst>
            </a:custGeom>
            <a:solidFill>
              <a:srgbClr val="CFA15B"/>
            </a:solidFill>
          </p:spPr>
        </p:sp>
        <p:sp>
          <p:nvSpPr>
            <p:cNvPr name="TextBox 4" id="4"/>
            <p:cNvSpPr txBox="true"/>
            <p:nvPr/>
          </p:nvSpPr>
          <p:spPr>
            <a:xfrm>
              <a:off x="0" y="-57150"/>
              <a:ext cx="4816593" cy="909902"/>
            </a:xfrm>
            <a:prstGeom prst="rect">
              <a:avLst/>
            </a:prstGeom>
          </p:spPr>
          <p:txBody>
            <a:bodyPr anchor="ctr" rtlCol="false" tIns="50800" lIns="50800" bIns="50800" rIns="50800"/>
            <a:lstStyle/>
            <a:p>
              <a:pPr algn="ctr">
                <a:lnSpc>
                  <a:spcPts val="3500"/>
                </a:lnSpc>
              </a:pPr>
            </a:p>
          </p:txBody>
        </p:sp>
      </p:grpSp>
      <p:grpSp>
        <p:nvGrpSpPr>
          <p:cNvPr name="Group 5" id="5"/>
          <p:cNvGrpSpPr/>
          <p:nvPr/>
        </p:nvGrpSpPr>
        <p:grpSpPr>
          <a:xfrm rot="0">
            <a:off x="13983202" y="0"/>
            <a:ext cx="3427276" cy="6938928"/>
            <a:chOff x="0" y="0"/>
            <a:chExt cx="902657" cy="1827536"/>
          </a:xfrm>
        </p:grpSpPr>
        <p:sp>
          <p:nvSpPr>
            <p:cNvPr name="Freeform 6" id="6"/>
            <p:cNvSpPr/>
            <p:nvPr/>
          </p:nvSpPr>
          <p:spPr>
            <a:xfrm flipH="false" flipV="false" rot="0">
              <a:off x="0" y="0"/>
              <a:ext cx="902657" cy="1827537"/>
            </a:xfrm>
            <a:custGeom>
              <a:avLst/>
              <a:gdLst/>
              <a:ahLst/>
              <a:cxnLst/>
              <a:rect r="r" b="b" t="t" l="l"/>
              <a:pathLst>
                <a:path h="1827537" w="902657">
                  <a:moveTo>
                    <a:pt x="0" y="0"/>
                  </a:moveTo>
                  <a:lnTo>
                    <a:pt x="902657" y="0"/>
                  </a:lnTo>
                  <a:lnTo>
                    <a:pt x="902657" y="1827537"/>
                  </a:lnTo>
                  <a:lnTo>
                    <a:pt x="0" y="1827537"/>
                  </a:lnTo>
                  <a:close/>
                </a:path>
              </a:pathLst>
            </a:custGeom>
            <a:solidFill>
              <a:srgbClr val="CFA15B"/>
            </a:solidFill>
            <a:ln cap="sq">
              <a:noFill/>
              <a:prstDash val="solid"/>
              <a:miter/>
            </a:ln>
          </p:spPr>
        </p:sp>
        <p:sp>
          <p:nvSpPr>
            <p:cNvPr name="TextBox 7" id="7"/>
            <p:cNvSpPr txBox="true"/>
            <p:nvPr/>
          </p:nvSpPr>
          <p:spPr>
            <a:xfrm>
              <a:off x="0" y="-57150"/>
              <a:ext cx="902657" cy="1884686"/>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TextBox 8" id="8"/>
          <p:cNvSpPr txBox="true"/>
          <p:nvPr/>
        </p:nvSpPr>
        <p:spPr>
          <a:xfrm rot="0">
            <a:off x="1028700" y="2389702"/>
            <a:ext cx="12424158" cy="3825870"/>
          </a:xfrm>
          <a:prstGeom prst="rect">
            <a:avLst/>
          </a:prstGeom>
        </p:spPr>
        <p:txBody>
          <a:bodyPr anchor="t" rtlCol="false" tIns="0" lIns="0" bIns="0" rIns="0">
            <a:spAutoFit/>
          </a:bodyPr>
          <a:lstStyle/>
          <a:p>
            <a:pPr algn="just">
              <a:lnSpc>
                <a:spcPts val="4375"/>
              </a:lnSpc>
            </a:pPr>
            <a:r>
              <a:rPr lang="en-US" sz="2500" spc="62">
                <a:solidFill>
                  <a:srgbClr val="322A2A"/>
                </a:solidFill>
                <a:latin typeface="Aileron"/>
                <a:ea typeface="Aileron"/>
                <a:cs typeface="Aileron"/>
                <a:sym typeface="Aileron"/>
              </a:rPr>
              <a:t>Physical assets that possess original value compose the category of real-world assets. Physical possessions which retain market value include real estate together with oil and gold commodities and infrastructure and energy projects in addition to art and collectibles. Investors needed large capital alongside regulatory clearance for prolonged traditional processes to access these assets. Financial resources needed to establish ventures relied on institutions as well as banks together with legal entities that restricted access for regular investors.</a:t>
            </a:r>
          </a:p>
        </p:txBody>
      </p:sp>
      <p:sp>
        <p:nvSpPr>
          <p:cNvPr name="TextBox 9" id="9"/>
          <p:cNvSpPr txBox="true"/>
          <p:nvPr/>
        </p:nvSpPr>
        <p:spPr>
          <a:xfrm rot="0">
            <a:off x="1028700" y="914400"/>
            <a:ext cx="14673182" cy="1178560"/>
          </a:xfrm>
          <a:prstGeom prst="rect">
            <a:avLst/>
          </a:prstGeom>
        </p:spPr>
        <p:txBody>
          <a:bodyPr anchor="t" rtlCol="false" tIns="0" lIns="0" bIns="0" rIns="0">
            <a:spAutoFit/>
          </a:bodyPr>
          <a:lstStyle/>
          <a:p>
            <a:pPr algn="l" marL="0" indent="0" lvl="0">
              <a:lnSpc>
                <a:spcPts val="8120"/>
              </a:lnSpc>
              <a:spcBef>
                <a:spcPct val="0"/>
              </a:spcBef>
            </a:pPr>
            <a:r>
              <a:rPr lang="en-US" b="true" sz="7000">
                <a:solidFill>
                  <a:srgbClr val="134E1A"/>
                </a:solidFill>
                <a:latin typeface="Akzidenz-Grotesk Heavy"/>
                <a:ea typeface="Akzidenz-Grotesk Heavy"/>
                <a:cs typeface="Akzidenz-Grotesk Heavy"/>
                <a:sym typeface="Akzidenz-Grotesk Heavy"/>
              </a:rPr>
              <a:t>Real-Wo</a:t>
            </a:r>
            <a:r>
              <a:rPr lang="en-US" b="true" sz="7000" strike="noStrike" u="none">
                <a:solidFill>
                  <a:srgbClr val="134E1A"/>
                </a:solidFill>
                <a:latin typeface="Akzidenz-Grotesk Heavy"/>
                <a:ea typeface="Akzidenz-Grotesk Heavy"/>
                <a:cs typeface="Akzidenz-Grotesk Heavy"/>
                <a:sym typeface="Akzidenz-Grotesk Heavy"/>
              </a:rPr>
              <a:t>rld Assets: An Overview</a:t>
            </a:r>
          </a:p>
        </p:txBody>
      </p:sp>
      <p:sp>
        <p:nvSpPr>
          <p:cNvPr name="Freeform 10" id="10"/>
          <p:cNvSpPr/>
          <p:nvPr/>
        </p:nvSpPr>
        <p:spPr>
          <a:xfrm flipH="false" flipV="false" rot="0">
            <a:off x="15701882" y="6382992"/>
            <a:ext cx="1709818" cy="254918"/>
          </a:xfrm>
          <a:custGeom>
            <a:avLst/>
            <a:gdLst/>
            <a:ahLst/>
            <a:cxnLst/>
            <a:rect r="r" b="b" t="t" l="l"/>
            <a:pathLst>
              <a:path h="254918" w="1709818">
                <a:moveTo>
                  <a:pt x="0" y="0"/>
                </a:moveTo>
                <a:lnTo>
                  <a:pt x="1709818" y="0"/>
                </a:lnTo>
                <a:lnTo>
                  <a:pt x="1709818" y="254918"/>
                </a:lnTo>
                <a:lnTo>
                  <a:pt x="0" y="2549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1" id="11"/>
          <p:cNvGrpSpPr/>
          <p:nvPr/>
        </p:nvGrpSpPr>
        <p:grpSpPr>
          <a:xfrm rot="0">
            <a:off x="2592429" y="6938928"/>
            <a:ext cx="12481368" cy="3237792"/>
            <a:chOff x="0" y="0"/>
            <a:chExt cx="1933691" cy="501619"/>
          </a:xfrm>
        </p:grpSpPr>
        <p:sp>
          <p:nvSpPr>
            <p:cNvPr name="Freeform 12" id="12"/>
            <p:cNvSpPr/>
            <p:nvPr/>
          </p:nvSpPr>
          <p:spPr>
            <a:xfrm flipH="false" flipV="false" rot="0">
              <a:off x="0" y="0"/>
              <a:ext cx="1933690" cy="501619"/>
            </a:xfrm>
            <a:custGeom>
              <a:avLst/>
              <a:gdLst/>
              <a:ahLst/>
              <a:cxnLst/>
              <a:rect r="r" b="b" t="t" l="l"/>
              <a:pathLst>
                <a:path h="501619" w="1933690">
                  <a:moveTo>
                    <a:pt x="0" y="0"/>
                  </a:moveTo>
                  <a:lnTo>
                    <a:pt x="1933690" y="0"/>
                  </a:lnTo>
                  <a:lnTo>
                    <a:pt x="1933690" y="501619"/>
                  </a:lnTo>
                  <a:lnTo>
                    <a:pt x="0" y="501619"/>
                  </a:lnTo>
                  <a:close/>
                </a:path>
              </a:pathLst>
            </a:custGeom>
            <a:blipFill>
              <a:blip r:embed="rId4"/>
              <a:stretch>
                <a:fillRect l="0" t="-142745" r="0" b="-142745"/>
              </a:stretch>
            </a:blipFill>
          </p:spPr>
        </p:sp>
      </p:grpSp>
      <p:grpSp>
        <p:nvGrpSpPr>
          <p:cNvPr name="Group 13" id="13"/>
          <p:cNvGrpSpPr/>
          <p:nvPr/>
        </p:nvGrpSpPr>
        <p:grpSpPr>
          <a:xfrm rot="0">
            <a:off x="13832024" y="2788296"/>
            <a:ext cx="3427276" cy="342727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925830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CFA15B"/>
            </a:solidFill>
          </p:spPr>
        </p:sp>
        <p:sp>
          <p:nvSpPr>
            <p:cNvPr name="TextBox 4" id="4"/>
            <p:cNvSpPr txBox="true"/>
            <p:nvPr/>
          </p:nvSpPr>
          <p:spPr>
            <a:xfrm>
              <a:off x="0" y="-57150"/>
              <a:ext cx="4816593" cy="328083"/>
            </a:xfrm>
            <a:prstGeom prst="rect">
              <a:avLst/>
            </a:prstGeom>
          </p:spPr>
          <p:txBody>
            <a:bodyPr anchor="ctr" rtlCol="false" tIns="50800" lIns="50800" bIns="50800" rIns="50800"/>
            <a:lstStyle/>
            <a:p>
              <a:pPr algn="ctr">
                <a:lnSpc>
                  <a:spcPts val="3500"/>
                </a:lnSpc>
              </a:pPr>
            </a:p>
          </p:txBody>
        </p:sp>
      </p:grpSp>
      <p:sp>
        <p:nvSpPr>
          <p:cNvPr name="TextBox 5" id="5"/>
          <p:cNvSpPr txBox="true"/>
          <p:nvPr/>
        </p:nvSpPr>
        <p:spPr>
          <a:xfrm rot="0">
            <a:off x="1028700" y="1263112"/>
            <a:ext cx="14136158" cy="2042795"/>
          </a:xfrm>
          <a:prstGeom prst="rect">
            <a:avLst/>
          </a:prstGeom>
        </p:spPr>
        <p:txBody>
          <a:bodyPr anchor="t" rtlCol="false" tIns="0" lIns="0" bIns="0" rIns="0">
            <a:spAutoFit/>
          </a:bodyPr>
          <a:lstStyle/>
          <a:p>
            <a:pPr algn="ctr"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How I</a:t>
            </a:r>
            <a:r>
              <a:rPr lang="en-US" b="true" sz="6500" strike="noStrike" u="none">
                <a:solidFill>
                  <a:srgbClr val="134E1A"/>
                </a:solidFill>
                <a:latin typeface="Akzidenz-Grotesk Heavy"/>
                <a:ea typeface="Akzidenz-Grotesk Heavy"/>
                <a:cs typeface="Akzidenz-Grotesk Heavy"/>
                <a:sym typeface="Akzidenz-Grotesk Heavy"/>
              </a:rPr>
              <a:t>COs Transform Real-World Asset Fundraising</a:t>
            </a:r>
          </a:p>
        </p:txBody>
      </p:sp>
      <p:sp>
        <p:nvSpPr>
          <p:cNvPr name="TextBox 6" id="6"/>
          <p:cNvSpPr txBox="true"/>
          <p:nvPr/>
        </p:nvSpPr>
        <p:spPr>
          <a:xfrm rot="0">
            <a:off x="3017476" y="3416978"/>
            <a:ext cx="11198927" cy="365758"/>
          </a:xfrm>
          <a:prstGeom prst="rect">
            <a:avLst/>
          </a:prstGeom>
        </p:spPr>
        <p:txBody>
          <a:bodyPr anchor="t" rtlCol="false" tIns="0" lIns="0" bIns="0" rIns="0">
            <a:spAutoFit/>
          </a:bodyPr>
          <a:lstStyle/>
          <a:p>
            <a:pPr algn="just">
              <a:lnSpc>
                <a:spcPts val="2940"/>
              </a:lnSpc>
            </a:pPr>
            <a:r>
              <a:rPr lang="en-US" sz="2100" b="true">
                <a:solidFill>
                  <a:srgbClr val="322A2A"/>
                </a:solidFill>
                <a:latin typeface="Aileron Bold"/>
                <a:ea typeface="Aileron Bold"/>
                <a:cs typeface="Aileron Bold"/>
                <a:sym typeface="Aileron Bold"/>
              </a:rPr>
              <a:t>ICOs have introduced several key changes in how funds are raised for real-world assets:</a:t>
            </a:r>
          </a:p>
        </p:txBody>
      </p:sp>
      <p:sp>
        <p:nvSpPr>
          <p:cNvPr name="Freeform 7" id="7"/>
          <p:cNvSpPr/>
          <p:nvPr/>
        </p:nvSpPr>
        <p:spPr>
          <a:xfrm flipH="false" flipV="false" rot="0">
            <a:off x="15164858" y="1060490"/>
            <a:ext cx="2061808" cy="307397"/>
          </a:xfrm>
          <a:custGeom>
            <a:avLst/>
            <a:gdLst/>
            <a:ahLst/>
            <a:cxnLst/>
            <a:rect r="r" b="b" t="t" l="l"/>
            <a:pathLst>
              <a:path h="307397" w="2061808">
                <a:moveTo>
                  <a:pt x="0" y="0"/>
                </a:moveTo>
                <a:lnTo>
                  <a:pt x="2061808" y="0"/>
                </a:lnTo>
                <a:lnTo>
                  <a:pt x="2061808" y="307397"/>
                </a:lnTo>
                <a:lnTo>
                  <a:pt x="0" y="30739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10132941" y="4216553"/>
            <a:ext cx="6523106" cy="6070447"/>
            <a:chOff x="0" y="0"/>
            <a:chExt cx="1718020" cy="1598801"/>
          </a:xfrm>
        </p:grpSpPr>
        <p:sp>
          <p:nvSpPr>
            <p:cNvPr name="Freeform 9" id="9"/>
            <p:cNvSpPr/>
            <p:nvPr/>
          </p:nvSpPr>
          <p:spPr>
            <a:xfrm flipH="false" flipV="false" rot="0">
              <a:off x="0" y="0"/>
              <a:ext cx="1718020" cy="1598801"/>
            </a:xfrm>
            <a:custGeom>
              <a:avLst/>
              <a:gdLst/>
              <a:ahLst/>
              <a:cxnLst/>
              <a:rect r="r" b="b" t="t" l="l"/>
              <a:pathLst>
                <a:path h="1598801" w="1718020">
                  <a:moveTo>
                    <a:pt x="0" y="0"/>
                  </a:moveTo>
                  <a:lnTo>
                    <a:pt x="1718020" y="0"/>
                  </a:lnTo>
                  <a:lnTo>
                    <a:pt x="1718020" y="1598801"/>
                  </a:lnTo>
                  <a:lnTo>
                    <a:pt x="0" y="1598801"/>
                  </a:lnTo>
                  <a:close/>
                </a:path>
              </a:pathLst>
            </a:custGeom>
            <a:solidFill>
              <a:srgbClr val="F5F8EE"/>
            </a:solidFill>
            <a:ln cap="sq">
              <a:noFill/>
              <a:prstDash val="solid"/>
              <a:miter/>
            </a:ln>
          </p:spPr>
        </p:sp>
        <p:sp>
          <p:nvSpPr>
            <p:cNvPr name="TextBox 10" id="10"/>
            <p:cNvSpPr txBox="true"/>
            <p:nvPr/>
          </p:nvSpPr>
          <p:spPr>
            <a:xfrm>
              <a:off x="0" y="-57150"/>
              <a:ext cx="1718020" cy="1655951"/>
            </a:xfrm>
            <a:prstGeom prst="rect">
              <a:avLst/>
            </a:prstGeom>
          </p:spPr>
          <p:txBody>
            <a:bodyPr anchor="ctr" rtlCol="false" tIns="50800" lIns="50800" bIns="50800" rIns="50800"/>
            <a:lstStyle/>
            <a:p>
              <a:pPr algn="ctr" marL="0" indent="0" lvl="0">
                <a:lnSpc>
                  <a:spcPts val="3500"/>
                </a:lnSpc>
                <a:spcBef>
                  <a:spcPct val="0"/>
                </a:spcBef>
              </a:pPr>
            </a:p>
          </p:txBody>
        </p:sp>
      </p:grpSp>
      <p:grpSp>
        <p:nvGrpSpPr>
          <p:cNvPr name="Group 11" id="11"/>
          <p:cNvGrpSpPr/>
          <p:nvPr/>
        </p:nvGrpSpPr>
        <p:grpSpPr>
          <a:xfrm rot="0">
            <a:off x="11149154" y="4828419"/>
            <a:ext cx="874849" cy="874849"/>
            <a:chOff x="0" y="0"/>
            <a:chExt cx="230413" cy="230413"/>
          </a:xfrm>
        </p:grpSpPr>
        <p:sp>
          <p:nvSpPr>
            <p:cNvPr name="Freeform 12" id="12"/>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13" id="13"/>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14" id="14"/>
          <p:cNvGrpSpPr/>
          <p:nvPr/>
        </p:nvGrpSpPr>
        <p:grpSpPr>
          <a:xfrm rot="0">
            <a:off x="11149154" y="8502793"/>
            <a:ext cx="874849" cy="874849"/>
            <a:chOff x="0" y="0"/>
            <a:chExt cx="230413" cy="230413"/>
          </a:xfrm>
        </p:grpSpPr>
        <p:sp>
          <p:nvSpPr>
            <p:cNvPr name="Freeform 15" id="15"/>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16" id="16"/>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17" id="17"/>
          <p:cNvSpPr/>
          <p:nvPr/>
        </p:nvSpPr>
        <p:spPr>
          <a:xfrm flipH="false" flipV="false" rot="0">
            <a:off x="11440314" y="5047175"/>
            <a:ext cx="292528" cy="437338"/>
          </a:xfrm>
          <a:custGeom>
            <a:avLst/>
            <a:gdLst/>
            <a:ahLst/>
            <a:cxnLst/>
            <a:rect r="r" b="b" t="t" l="l"/>
            <a:pathLst>
              <a:path h="437338" w="292528">
                <a:moveTo>
                  <a:pt x="0" y="0"/>
                </a:moveTo>
                <a:lnTo>
                  <a:pt x="292528" y="0"/>
                </a:lnTo>
                <a:lnTo>
                  <a:pt x="292528"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11440314" y="8752574"/>
            <a:ext cx="292528" cy="437338"/>
          </a:xfrm>
          <a:custGeom>
            <a:avLst/>
            <a:gdLst/>
            <a:ahLst/>
            <a:cxnLst/>
            <a:rect r="r" b="b" t="t" l="l"/>
            <a:pathLst>
              <a:path h="437338" w="292528">
                <a:moveTo>
                  <a:pt x="0" y="0"/>
                </a:moveTo>
                <a:lnTo>
                  <a:pt x="292528" y="0"/>
                </a:lnTo>
                <a:lnTo>
                  <a:pt x="292528"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12301809" y="4802295"/>
            <a:ext cx="4647455" cy="869948"/>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Lower Costs and Faster Processes</a:t>
            </a:r>
          </a:p>
        </p:txBody>
      </p:sp>
      <p:sp>
        <p:nvSpPr>
          <p:cNvPr name="TextBox 20" id="20"/>
          <p:cNvSpPr txBox="true"/>
          <p:nvPr/>
        </p:nvSpPr>
        <p:spPr>
          <a:xfrm rot="0">
            <a:off x="12301809" y="8507694"/>
            <a:ext cx="3558401" cy="869948"/>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Transparent and Immutable Records</a:t>
            </a:r>
          </a:p>
        </p:txBody>
      </p:sp>
      <p:grpSp>
        <p:nvGrpSpPr>
          <p:cNvPr name="Group 21" id="21"/>
          <p:cNvGrpSpPr/>
          <p:nvPr/>
        </p:nvGrpSpPr>
        <p:grpSpPr>
          <a:xfrm rot="0">
            <a:off x="1028700" y="4121370"/>
            <a:ext cx="6523106" cy="6070447"/>
            <a:chOff x="0" y="0"/>
            <a:chExt cx="1718020" cy="1598801"/>
          </a:xfrm>
        </p:grpSpPr>
        <p:sp>
          <p:nvSpPr>
            <p:cNvPr name="Freeform 22" id="22"/>
            <p:cNvSpPr/>
            <p:nvPr/>
          </p:nvSpPr>
          <p:spPr>
            <a:xfrm flipH="false" flipV="false" rot="0">
              <a:off x="0" y="0"/>
              <a:ext cx="1718020" cy="1598801"/>
            </a:xfrm>
            <a:custGeom>
              <a:avLst/>
              <a:gdLst/>
              <a:ahLst/>
              <a:cxnLst/>
              <a:rect r="r" b="b" t="t" l="l"/>
              <a:pathLst>
                <a:path h="1598801" w="1718020">
                  <a:moveTo>
                    <a:pt x="0" y="0"/>
                  </a:moveTo>
                  <a:lnTo>
                    <a:pt x="1718020" y="0"/>
                  </a:lnTo>
                  <a:lnTo>
                    <a:pt x="1718020" y="1598801"/>
                  </a:lnTo>
                  <a:lnTo>
                    <a:pt x="0" y="1598801"/>
                  </a:lnTo>
                  <a:close/>
                </a:path>
              </a:pathLst>
            </a:custGeom>
            <a:solidFill>
              <a:srgbClr val="F5F8EE"/>
            </a:solidFill>
            <a:ln cap="sq">
              <a:noFill/>
              <a:prstDash val="solid"/>
              <a:miter/>
            </a:ln>
          </p:spPr>
        </p:sp>
        <p:sp>
          <p:nvSpPr>
            <p:cNvPr name="TextBox 23" id="23"/>
            <p:cNvSpPr txBox="true"/>
            <p:nvPr/>
          </p:nvSpPr>
          <p:spPr>
            <a:xfrm>
              <a:off x="0" y="-57150"/>
              <a:ext cx="1718020" cy="1655951"/>
            </a:xfrm>
            <a:prstGeom prst="rect">
              <a:avLst/>
            </a:prstGeom>
          </p:spPr>
          <p:txBody>
            <a:bodyPr anchor="ctr" rtlCol="false" tIns="50800" lIns="50800" bIns="50800" rIns="50800"/>
            <a:lstStyle/>
            <a:p>
              <a:pPr algn="ctr" marL="0" indent="0" lvl="0">
                <a:lnSpc>
                  <a:spcPts val="3500"/>
                </a:lnSpc>
                <a:spcBef>
                  <a:spcPct val="0"/>
                </a:spcBef>
              </a:pPr>
            </a:p>
          </p:txBody>
        </p:sp>
      </p:grpSp>
      <p:grpSp>
        <p:nvGrpSpPr>
          <p:cNvPr name="Group 24" id="24"/>
          <p:cNvGrpSpPr/>
          <p:nvPr/>
        </p:nvGrpSpPr>
        <p:grpSpPr>
          <a:xfrm rot="0">
            <a:off x="1358398" y="4966570"/>
            <a:ext cx="874849" cy="874849"/>
            <a:chOff x="0" y="0"/>
            <a:chExt cx="230413" cy="230413"/>
          </a:xfrm>
        </p:grpSpPr>
        <p:sp>
          <p:nvSpPr>
            <p:cNvPr name="Freeform 25" id="25"/>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26" id="26"/>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27" id="27"/>
          <p:cNvGrpSpPr/>
          <p:nvPr/>
        </p:nvGrpSpPr>
        <p:grpSpPr>
          <a:xfrm rot="0">
            <a:off x="1379957" y="6670095"/>
            <a:ext cx="874849" cy="874849"/>
            <a:chOff x="0" y="0"/>
            <a:chExt cx="230413" cy="230413"/>
          </a:xfrm>
        </p:grpSpPr>
        <p:sp>
          <p:nvSpPr>
            <p:cNvPr name="Freeform 28" id="28"/>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29" id="29"/>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30" id="30"/>
          <p:cNvGrpSpPr/>
          <p:nvPr/>
        </p:nvGrpSpPr>
        <p:grpSpPr>
          <a:xfrm rot="0">
            <a:off x="1358398" y="8127420"/>
            <a:ext cx="874849" cy="874849"/>
            <a:chOff x="0" y="0"/>
            <a:chExt cx="230413" cy="230413"/>
          </a:xfrm>
        </p:grpSpPr>
        <p:sp>
          <p:nvSpPr>
            <p:cNvPr name="Freeform 31" id="31"/>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32" id="32"/>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33" id="33"/>
          <p:cNvSpPr/>
          <p:nvPr/>
        </p:nvSpPr>
        <p:spPr>
          <a:xfrm flipH="false" flipV="false" rot="0">
            <a:off x="1649558" y="5185326"/>
            <a:ext cx="292528" cy="437338"/>
          </a:xfrm>
          <a:custGeom>
            <a:avLst/>
            <a:gdLst/>
            <a:ahLst/>
            <a:cxnLst/>
            <a:rect r="r" b="b" t="t" l="l"/>
            <a:pathLst>
              <a:path h="437338" w="292528">
                <a:moveTo>
                  <a:pt x="0" y="0"/>
                </a:moveTo>
                <a:lnTo>
                  <a:pt x="292528" y="0"/>
                </a:lnTo>
                <a:lnTo>
                  <a:pt x="292528"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4" id="34"/>
          <p:cNvSpPr/>
          <p:nvPr/>
        </p:nvSpPr>
        <p:spPr>
          <a:xfrm flipH="false" flipV="false" rot="0">
            <a:off x="1671117" y="6888850"/>
            <a:ext cx="292528" cy="437338"/>
          </a:xfrm>
          <a:custGeom>
            <a:avLst/>
            <a:gdLst/>
            <a:ahLst/>
            <a:cxnLst/>
            <a:rect r="r" b="b" t="t" l="l"/>
            <a:pathLst>
              <a:path h="437338" w="292528">
                <a:moveTo>
                  <a:pt x="0" y="0"/>
                </a:moveTo>
                <a:lnTo>
                  <a:pt x="292528" y="0"/>
                </a:lnTo>
                <a:lnTo>
                  <a:pt x="292528"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5" id="35"/>
          <p:cNvSpPr/>
          <p:nvPr/>
        </p:nvSpPr>
        <p:spPr>
          <a:xfrm flipH="false" flipV="false" rot="0">
            <a:off x="1649558" y="8346175"/>
            <a:ext cx="292528" cy="437338"/>
          </a:xfrm>
          <a:custGeom>
            <a:avLst/>
            <a:gdLst/>
            <a:ahLst/>
            <a:cxnLst/>
            <a:rect r="r" b="b" t="t" l="l"/>
            <a:pathLst>
              <a:path h="437338" w="292528">
                <a:moveTo>
                  <a:pt x="0" y="0"/>
                </a:moveTo>
                <a:lnTo>
                  <a:pt x="292528" y="0"/>
                </a:lnTo>
                <a:lnTo>
                  <a:pt x="292528"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36" id="36"/>
          <p:cNvSpPr txBox="true"/>
          <p:nvPr/>
        </p:nvSpPr>
        <p:spPr>
          <a:xfrm rot="0">
            <a:off x="2511053" y="5128176"/>
            <a:ext cx="4647455" cy="431798"/>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Tokenization of Assets</a:t>
            </a:r>
          </a:p>
        </p:txBody>
      </p:sp>
      <p:sp>
        <p:nvSpPr>
          <p:cNvPr name="TextBox 37" id="37"/>
          <p:cNvSpPr txBox="true"/>
          <p:nvPr/>
        </p:nvSpPr>
        <p:spPr>
          <a:xfrm rot="0">
            <a:off x="2511053" y="6643970"/>
            <a:ext cx="4803570" cy="869948"/>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Global Accessibility and Democratization</a:t>
            </a:r>
          </a:p>
        </p:txBody>
      </p:sp>
      <p:sp>
        <p:nvSpPr>
          <p:cNvPr name="TextBox 38" id="38"/>
          <p:cNvSpPr txBox="true"/>
          <p:nvPr/>
        </p:nvSpPr>
        <p:spPr>
          <a:xfrm rot="0">
            <a:off x="2511053" y="8320370"/>
            <a:ext cx="3558401" cy="431798"/>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Enhanced Liquidity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5553141"/>
            <a:ext cx="18288000" cy="4733859"/>
            <a:chOff x="0" y="0"/>
            <a:chExt cx="4816593" cy="1246778"/>
          </a:xfrm>
        </p:grpSpPr>
        <p:sp>
          <p:nvSpPr>
            <p:cNvPr name="Freeform 3" id="3"/>
            <p:cNvSpPr/>
            <p:nvPr/>
          </p:nvSpPr>
          <p:spPr>
            <a:xfrm flipH="false" flipV="false" rot="0">
              <a:off x="0" y="0"/>
              <a:ext cx="4816592" cy="1246778"/>
            </a:xfrm>
            <a:custGeom>
              <a:avLst/>
              <a:gdLst/>
              <a:ahLst/>
              <a:cxnLst/>
              <a:rect r="r" b="b" t="t" l="l"/>
              <a:pathLst>
                <a:path h="1246778" w="4816592">
                  <a:moveTo>
                    <a:pt x="0" y="0"/>
                  </a:moveTo>
                  <a:lnTo>
                    <a:pt x="4816592" y="0"/>
                  </a:lnTo>
                  <a:lnTo>
                    <a:pt x="4816592" y="1246778"/>
                  </a:lnTo>
                  <a:lnTo>
                    <a:pt x="0" y="1246778"/>
                  </a:lnTo>
                  <a:close/>
                </a:path>
              </a:pathLst>
            </a:custGeom>
            <a:solidFill>
              <a:srgbClr val="D9DFCE"/>
            </a:solidFill>
          </p:spPr>
        </p:sp>
        <p:sp>
          <p:nvSpPr>
            <p:cNvPr name="TextBox 4" id="4"/>
            <p:cNvSpPr txBox="true"/>
            <p:nvPr/>
          </p:nvSpPr>
          <p:spPr>
            <a:xfrm>
              <a:off x="0" y="-57150"/>
              <a:ext cx="4816593" cy="1303928"/>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true" rot="-5400000">
            <a:off x="1986274" y="5105878"/>
            <a:ext cx="2239854" cy="4599618"/>
          </a:xfrm>
          <a:custGeom>
            <a:avLst/>
            <a:gdLst/>
            <a:ahLst/>
            <a:cxnLst/>
            <a:rect r="r" b="b" t="t" l="l"/>
            <a:pathLst>
              <a:path h="4599618" w="2239854">
                <a:moveTo>
                  <a:pt x="0" y="4599619"/>
                </a:moveTo>
                <a:lnTo>
                  <a:pt x="2239853" y="4599619"/>
                </a:lnTo>
                <a:lnTo>
                  <a:pt x="2239853" y="0"/>
                </a:lnTo>
                <a:lnTo>
                  <a:pt x="0" y="0"/>
                </a:lnTo>
                <a:lnTo>
                  <a:pt x="0" y="4599619"/>
                </a:lnTo>
                <a:close/>
              </a:path>
            </a:pathLst>
          </a:custGeom>
          <a:blipFill>
            <a:blip r:embed="rId2">
              <a:alphaModFix amt="64000"/>
            </a:blip>
            <a:stretch>
              <a:fillRect l="-1702" t="0" r="0" b="0"/>
            </a:stretch>
          </a:blipFill>
        </p:spPr>
      </p:sp>
      <p:grpSp>
        <p:nvGrpSpPr>
          <p:cNvPr name="Group 6" id="6"/>
          <p:cNvGrpSpPr/>
          <p:nvPr/>
        </p:nvGrpSpPr>
        <p:grpSpPr>
          <a:xfrm rot="0">
            <a:off x="-1307395" y="-352380"/>
            <a:ext cx="6996484" cy="9780629"/>
            <a:chOff x="0" y="0"/>
            <a:chExt cx="1083938" cy="1515275"/>
          </a:xfrm>
        </p:grpSpPr>
        <p:sp>
          <p:nvSpPr>
            <p:cNvPr name="Freeform 7" id="7"/>
            <p:cNvSpPr/>
            <p:nvPr/>
          </p:nvSpPr>
          <p:spPr>
            <a:xfrm flipH="false" flipV="false" rot="0">
              <a:off x="0" y="0"/>
              <a:ext cx="1083938" cy="1515275"/>
            </a:xfrm>
            <a:custGeom>
              <a:avLst/>
              <a:gdLst/>
              <a:ahLst/>
              <a:cxnLst/>
              <a:rect r="r" b="b" t="t" l="l"/>
              <a:pathLst>
                <a:path h="1515275" w="1083938">
                  <a:moveTo>
                    <a:pt x="0" y="0"/>
                  </a:moveTo>
                  <a:lnTo>
                    <a:pt x="1083938" y="0"/>
                  </a:lnTo>
                  <a:lnTo>
                    <a:pt x="1083938" y="1515275"/>
                  </a:lnTo>
                  <a:lnTo>
                    <a:pt x="0" y="1515275"/>
                  </a:lnTo>
                  <a:close/>
                </a:path>
              </a:pathLst>
            </a:custGeom>
            <a:blipFill>
              <a:blip r:embed="rId3"/>
              <a:stretch>
                <a:fillRect l="-20692" t="0" r="-20692" b="0"/>
              </a:stretch>
            </a:blipFill>
          </p:spPr>
        </p:sp>
      </p:grpSp>
      <p:grpSp>
        <p:nvGrpSpPr>
          <p:cNvPr name="Group 8" id="8"/>
          <p:cNvGrpSpPr/>
          <p:nvPr/>
        </p:nvGrpSpPr>
        <p:grpSpPr>
          <a:xfrm rot="0">
            <a:off x="6402312" y="6021225"/>
            <a:ext cx="728840" cy="670595"/>
            <a:chOff x="0" y="0"/>
            <a:chExt cx="812800" cy="747845"/>
          </a:xfrm>
        </p:grpSpPr>
        <p:sp>
          <p:nvSpPr>
            <p:cNvPr name="Freeform 9" id="9"/>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0" id="10"/>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grpSp>
        <p:nvGrpSpPr>
          <p:cNvPr name="Group 11" id="11"/>
          <p:cNvGrpSpPr/>
          <p:nvPr/>
        </p:nvGrpSpPr>
        <p:grpSpPr>
          <a:xfrm rot="0">
            <a:off x="6402312" y="6883066"/>
            <a:ext cx="728840" cy="670595"/>
            <a:chOff x="0" y="0"/>
            <a:chExt cx="812800" cy="747845"/>
          </a:xfrm>
        </p:grpSpPr>
        <p:sp>
          <p:nvSpPr>
            <p:cNvPr name="Freeform 12" id="12"/>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3" id="13"/>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grpSp>
        <p:nvGrpSpPr>
          <p:cNvPr name="Group 14" id="14"/>
          <p:cNvGrpSpPr/>
          <p:nvPr/>
        </p:nvGrpSpPr>
        <p:grpSpPr>
          <a:xfrm rot="0">
            <a:off x="6402312" y="7896561"/>
            <a:ext cx="728840" cy="670595"/>
            <a:chOff x="0" y="0"/>
            <a:chExt cx="812800" cy="747845"/>
          </a:xfrm>
        </p:grpSpPr>
        <p:sp>
          <p:nvSpPr>
            <p:cNvPr name="Freeform 15" id="15"/>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6" id="16"/>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grpSp>
        <p:nvGrpSpPr>
          <p:cNvPr name="Group 17" id="17"/>
          <p:cNvGrpSpPr/>
          <p:nvPr/>
        </p:nvGrpSpPr>
        <p:grpSpPr>
          <a:xfrm rot="0">
            <a:off x="6402312" y="8757655"/>
            <a:ext cx="728840" cy="670595"/>
            <a:chOff x="0" y="0"/>
            <a:chExt cx="812800" cy="747845"/>
          </a:xfrm>
        </p:grpSpPr>
        <p:sp>
          <p:nvSpPr>
            <p:cNvPr name="Freeform 18" id="18"/>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9" id="19"/>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sp>
        <p:nvSpPr>
          <p:cNvPr name="TextBox 20" id="20"/>
          <p:cNvSpPr txBox="true"/>
          <p:nvPr/>
        </p:nvSpPr>
        <p:spPr>
          <a:xfrm rot="0">
            <a:off x="6400660" y="997018"/>
            <a:ext cx="11318862" cy="2995295"/>
          </a:xfrm>
          <a:prstGeom prst="rect">
            <a:avLst/>
          </a:prstGeom>
        </p:spPr>
        <p:txBody>
          <a:bodyPr anchor="t" rtlCol="false" tIns="0" lIns="0" bIns="0" rIns="0">
            <a:spAutoFit/>
          </a:bodyPr>
          <a:lstStyle/>
          <a:p>
            <a:pPr algn="l"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Top 5 Use Cases for ICO Transforms in Real-World Asset Fundraising (2025)</a:t>
            </a:r>
          </a:p>
        </p:txBody>
      </p:sp>
      <p:sp>
        <p:nvSpPr>
          <p:cNvPr name="TextBox 21" id="21"/>
          <p:cNvSpPr txBox="true"/>
          <p:nvPr/>
        </p:nvSpPr>
        <p:spPr>
          <a:xfrm rot="0">
            <a:off x="6400660" y="4354263"/>
            <a:ext cx="10622906" cy="789303"/>
          </a:xfrm>
          <a:prstGeom prst="rect">
            <a:avLst/>
          </a:prstGeom>
        </p:spPr>
        <p:txBody>
          <a:bodyPr anchor="t" rtlCol="false" tIns="0" lIns="0" bIns="0" rIns="0">
            <a:spAutoFit/>
          </a:bodyPr>
          <a:lstStyle/>
          <a:p>
            <a:pPr algn="just">
              <a:lnSpc>
                <a:spcPts val="3220"/>
              </a:lnSpc>
            </a:pPr>
            <a:r>
              <a:rPr lang="en-US" sz="2300">
                <a:solidFill>
                  <a:srgbClr val="322A2A"/>
                </a:solidFill>
                <a:latin typeface="Aileron"/>
                <a:ea typeface="Aileron"/>
                <a:cs typeface="Aileron"/>
                <a:sym typeface="Aileron"/>
              </a:rPr>
              <a:t>The following are top 5 ways ICO development transforms real-world property funding operations in 2025.</a:t>
            </a:r>
          </a:p>
        </p:txBody>
      </p:sp>
      <p:sp>
        <p:nvSpPr>
          <p:cNvPr name="TextBox 22" id="22"/>
          <p:cNvSpPr txBox="true"/>
          <p:nvPr/>
        </p:nvSpPr>
        <p:spPr>
          <a:xfrm rot="0">
            <a:off x="7372466" y="6112048"/>
            <a:ext cx="6231345" cy="431798"/>
          </a:xfrm>
          <a:prstGeom prst="rect">
            <a:avLst/>
          </a:prstGeom>
        </p:spPr>
        <p:txBody>
          <a:bodyPr anchor="t" rtlCol="false" tIns="0" lIns="0" bIns="0" rIns="0">
            <a:spAutoFit/>
          </a:bodyPr>
          <a:lstStyle/>
          <a:p>
            <a:pPr algn="just">
              <a:lnSpc>
                <a:spcPts val="3500"/>
              </a:lnSpc>
            </a:pPr>
            <a:r>
              <a:rPr lang="en-US" sz="2500" b="true">
                <a:solidFill>
                  <a:srgbClr val="000000"/>
                </a:solidFill>
                <a:latin typeface="Aileron Bold"/>
                <a:ea typeface="Aileron Bold"/>
                <a:cs typeface="Aileron Bold"/>
                <a:sym typeface="Aileron Bold"/>
              </a:rPr>
              <a:t>Real E</a:t>
            </a:r>
            <a:r>
              <a:rPr lang="en-US" sz="2500" b="true">
                <a:solidFill>
                  <a:srgbClr val="000000"/>
                </a:solidFill>
                <a:latin typeface="Aileron Bold"/>
                <a:ea typeface="Aileron Bold"/>
                <a:cs typeface="Aileron Bold"/>
                <a:sym typeface="Aileron Bold"/>
              </a:rPr>
              <a:t>state Tokenization and Investment</a:t>
            </a:r>
          </a:p>
        </p:txBody>
      </p:sp>
      <p:sp>
        <p:nvSpPr>
          <p:cNvPr name="TextBox 23" id="23"/>
          <p:cNvSpPr txBox="true"/>
          <p:nvPr/>
        </p:nvSpPr>
        <p:spPr>
          <a:xfrm rot="0">
            <a:off x="7372466" y="6973889"/>
            <a:ext cx="6231345" cy="431798"/>
          </a:xfrm>
          <a:prstGeom prst="rect">
            <a:avLst/>
          </a:prstGeom>
        </p:spPr>
        <p:txBody>
          <a:bodyPr anchor="t" rtlCol="false" tIns="0" lIns="0" bIns="0" rIns="0">
            <a:spAutoFit/>
          </a:bodyPr>
          <a:lstStyle/>
          <a:p>
            <a:pPr algn="just" marL="0" indent="0" lvl="0">
              <a:lnSpc>
                <a:spcPts val="3500"/>
              </a:lnSpc>
              <a:spcBef>
                <a:spcPct val="0"/>
              </a:spcBef>
            </a:pPr>
            <a:r>
              <a:rPr lang="en-US" b="true" sz="2500">
                <a:solidFill>
                  <a:srgbClr val="000000"/>
                </a:solidFill>
                <a:latin typeface="Aileron Bold"/>
                <a:ea typeface="Aileron Bold"/>
                <a:cs typeface="Aileron Bold"/>
                <a:sym typeface="Aileron Bold"/>
              </a:rPr>
              <a:t>Infra</a:t>
            </a:r>
            <a:r>
              <a:rPr lang="en-US" b="true" sz="2500" strike="noStrike" u="none">
                <a:solidFill>
                  <a:srgbClr val="000000"/>
                </a:solidFill>
                <a:latin typeface="Aileron Bold"/>
                <a:ea typeface="Aileron Bold"/>
                <a:cs typeface="Aileron Bold"/>
                <a:sym typeface="Aileron Bold"/>
              </a:rPr>
              <a:t>structure Projects and Green Energy</a:t>
            </a:r>
          </a:p>
        </p:txBody>
      </p:sp>
      <p:sp>
        <p:nvSpPr>
          <p:cNvPr name="TextBox 24" id="24"/>
          <p:cNvSpPr txBox="true"/>
          <p:nvPr/>
        </p:nvSpPr>
        <p:spPr>
          <a:xfrm rot="0">
            <a:off x="7372466" y="7987384"/>
            <a:ext cx="6231345" cy="431798"/>
          </a:xfrm>
          <a:prstGeom prst="rect">
            <a:avLst/>
          </a:prstGeom>
        </p:spPr>
        <p:txBody>
          <a:bodyPr anchor="t" rtlCol="false" tIns="0" lIns="0" bIns="0" rIns="0">
            <a:spAutoFit/>
          </a:bodyPr>
          <a:lstStyle/>
          <a:p>
            <a:pPr algn="just" marL="0" indent="0" lvl="0">
              <a:lnSpc>
                <a:spcPts val="3500"/>
              </a:lnSpc>
              <a:spcBef>
                <a:spcPct val="0"/>
              </a:spcBef>
            </a:pPr>
            <a:r>
              <a:rPr lang="en-US" b="true" sz="2500">
                <a:solidFill>
                  <a:srgbClr val="000000"/>
                </a:solidFill>
                <a:latin typeface="Aileron Bold"/>
                <a:ea typeface="Aileron Bold"/>
                <a:cs typeface="Aileron Bold"/>
                <a:sym typeface="Aileron Bold"/>
              </a:rPr>
              <a:t>Agriculture and Farming Projec</a:t>
            </a:r>
            <a:r>
              <a:rPr lang="en-US" b="true" sz="2500" strike="noStrike" u="none">
                <a:solidFill>
                  <a:srgbClr val="000000"/>
                </a:solidFill>
                <a:latin typeface="Aileron Bold"/>
                <a:ea typeface="Aileron Bold"/>
                <a:cs typeface="Aileron Bold"/>
                <a:sym typeface="Aileron Bold"/>
              </a:rPr>
              <a:t>ts</a:t>
            </a:r>
          </a:p>
        </p:txBody>
      </p:sp>
      <p:sp>
        <p:nvSpPr>
          <p:cNvPr name="TextBox 25" id="25"/>
          <p:cNvSpPr txBox="true"/>
          <p:nvPr/>
        </p:nvSpPr>
        <p:spPr>
          <a:xfrm rot="0">
            <a:off x="7372466" y="8848478"/>
            <a:ext cx="6231345" cy="431798"/>
          </a:xfrm>
          <a:prstGeom prst="rect">
            <a:avLst/>
          </a:prstGeom>
        </p:spPr>
        <p:txBody>
          <a:bodyPr anchor="t" rtlCol="false" tIns="0" lIns="0" bIns="0" rIns="0">
            <a:spAutoFit/>
          </a:bodyPr>
          <a:lstStyle/>
          <a:p>
            <a:pPr algn="just" marL="0" indent="0" lvl="0">
              <a:lnSpc>
                <a:spcPts val="3500"/>
              </a:lnSpc>
              <a:spcBef>
                <a:spcPct val="0"/>
              </a:spcBef>
            </a:pPr>
            <a:r>
              <a:rPr lang="en-US" b="true" sz="2500">
                <a:solidFill>
                  <a:srgbClr val="000000"/>
                </a:solidFill>
                <a:latin typeface="Aileron Bold"/>
                <a:ea typeface="Aileron Bold"/>
                <a:cs typeface="Aileron Bold"/>
                <a:sym typeface="Aileron Bold"/>
              </a:rPr>
              <a:t>Commodi</a:t>
            </a:r>
            <a:r>
              <a:rPr lang="en-US" b="true" sz="2500" strike="noStrike" u="none">
                <a:solidFill>
                  <a:srgbClr val="000000"/>
                </a:solidFill>
                <a:latin typeface="Aileron Bold"/>
                <a:ea typeface="Aileron Bold"/>
                <a:cs typeface="Aileron Bold"/>
                <a:sym typeface="Aileron Bold"/>
              </a:rPr>
              <a:t>ties and Natural Resources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5553141"/>
            <a:ext cx="18288000" cy="4733859"/>
            <a:chOff x="0" y="0"/>
            <a:chExt cx="4816593" cy="1246778"/>
          </a:xfrm>
        </p:grpSpPr>
        <p:sp>
          <p:nvSpPr>
            <p:cNvPr name="Freeform 3" id="3"/>
            <p:cNvSpPr/>
            <p:nvPr/>
          </p:nvSpPr>
          <p:spPr>
            <a:xfrm flipH="false" flipV="false" rot="0">
              <a:off x="0" y="0"/>
              <a:ext cx="4816592" cy="1246778"/>
            </a:xfrm>
            <a:custGeom>
              <a:avLst/>
              <a:gdLst/>
              <a:ahLst/>
              <a:cxnLst/>
              <a:rect r="r" b="b" t="t" l="l"/>
              <a:pathLst>
                <a:path h="1246778" w="4816592">
                  <a:moveTo>
                    <a:pt x="0" y="0"/>
                  </a:moveTo>
                  <a:lnTo>
                    <a:pt x="4816592" y="0"/>
                  </a:lnTo>
                  <a:lnTo>
                    <a:pt x="4816592" y="1246778"/>
                  </a:lnTo>
                  <a:lnTo>
                    <a:pt x="0" y="1246778"/>
                  </a:lnTo>
                  <a:close/>
                </a:path>
              </a:pathLst>
            </a:custGeom>
            <a:solidFill>
              <a:srgbClr val="D9DFCE"/>
            </a:solidFill>
          </p:spPr>
        </p:sp>
        <p:sp>
          <p:nvSpPr>
            <p:cNvPr name="TextBox 4" id="4"/>
            <p:cNvSpPr txBox="true"/>
            <p:nvPr/>
          </p:nvSpPr>
          <p:spPr>
            <a:xfrm>
              <a:off x="0" y="-57150"/>
              <a:ext cx="4816593" cy="1303928"/>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true" rot="-5400000">
            <a:off x="1986274" y="5105878"/>
            <a:ext cx="2239854" cy="4599618"/>
          </a:xfrm>
          <a:custGeom>
            <a:avLst/>
            <a:gdLst/>
            <a:ahLst/>
            <a:cxnLst/>
            <a:rect r="r" b="b" t="t" l="l"/>
            <a:pathLst>
              <a:path h="4599618" w="2239854">
                <a:moveTo>
                  <a:pt x="0" y="4599619"/>
                </a:moveTo>
                <a:lnTo>
                  <a:pt x="2239853" y="4599619"/>
                </a:lnTo>
                <a:lnTo>
                  <a:pt x="2239853" y="0"/>
                </a:lnTo>
                <a:lnTo>
                  <a:pt x="0" y="0"/>
                </a:lnTo>
                <a:lnTo>
                  <a:pt x="0" y="4599619"/>
                </a:lnTo>
                <a:close/>
              </a:path>
            </a:pathLst>
          </a:custGeom>
          <a:blipFill>
            <a:blip r:embed="rId2">
              <a:alphaModFix amt="64000"/>
            </a:blip>
            <a:stretch>
              <a:fillRect l="-1702" t="0" r="0" b="0"/>
            </a:stretch>
          </a:blipFill>
        </p:spPr>
      </p:sp>
      <p:grpSp>
        <p:nvGrpSpPr>
          <p:cNvPr name="Group 6" id="6"/>
          <p:cNvGrpSpPr/>
          <p:nvPr/>
        </p:nvGrpSpPr>
        <p:grpSpPr>
          <a:xfrm rot="0">
            <a:off x="-1803211" y="-352380"/>
            <a:ext cx="7015553" cy="9927088"/>
            <a:chOff x="0" y="0"/>
            <a:chExt cx="1086893" cy="1537966"/>
          </a:xfrm>
        </p:grpSpPr>
        <p:sp>
          <p:nvSpPr>
            <p:cNvPr name="Freeform 7" id="7"/>
            <p:cNvSpPr/>
            <p:nvPr/>
          </p:nvSpPr>
          <p:spPr>
            <a:xfrm flipH="false" flipV="false" rot="0">
              <a:off x="0" y="0"/>
              <a:ext cx="1086893" cy="1537966"/>
            </a:xfrm>
            <a:custGeom>
              <a:avLst/>
              <a:gdLst/>
              <a:ahLst/>
              <a:cxnLst/>
              <a:rect r="r" b="b" t="t" l="l"/>
              <a:pathLst>
                <a:path h="1537966" w="1086893">
                  <a:moveTo>
                    <a:pt x="0" y="0"/>
                  </a:moveTo>
                  <a:lnTo>
                    <a:pt x="1086893" y="0"/>
                  </a:lnTo>
                  <a:lnTo>
                    <a:pt x="1086893" y="1537966"/>
                  </a:lnTo>
                  <a:lnTo>
                    <a:pt x="0" y="1537966"/>
                  </a:lnTo>
                  <a:close/>
                </a:path>
              </a:pathLst>
            </a:custGeom>
            <a:blipFill>
              <a:blip r:embed="rId3"/>
              <a:stretch>
                <a:fillRect l="-31050" t="0" r="-31050" b="0"/>
              </a:stretch>
            </a:blipFill>
          </p:spPr>
        </p:sp>
      </p:grpSp>
      <p:grpSp>
        <p:nvGrpSpPr>
          <p:cNvPr name="Group 8" id="8"/>
          <p:cNvGrpSpPr/>
          <p:nvPr/>
        </p:nvGrpSpPr>
        <p:grpSpPr>
          <a:xfrm rot="0">
            <a:off x="6402312" y="6021225"/>
            <a:ext cx="728840" cy="670595"/>
            <a:chOff x="0" y="0"/>
            <a:chExt cx="812800" cy="747845"/>
          </a:xfrm>
        </p:grpSpPr>
        <p:sp>
          <p:nvSpPr>
            <p:cNvPr name="Freeform 9" id="9"/>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0" id="10"/>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grpSp>
        <p:nvGrpSpPr>
          <p:cNvPr name="Group 11" id="11"/>
          <p:cNvGrpSpPr/>
          <p:nvPr/>
        </p:nvGrpSpPr>
        <p:grpSpPr>
          <a:xfrm rot="0">
            <a:off x="6402312" y="6883066"/>
            <a:ext cx="728840" cy="670595"/>
            <a:chOff x="0" y="0"/>
            <a:chExt cx="812800" cy="747845"/>
          </a:xfrm>
        </p:grpSpPr>
        <p:sp>
          <p:nvSpPr>
            <p:cNvPr name="Freeform 12" id="12"/>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3" id="13"/>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grpSp>
        <p:nvGrpSpPr>
          <p:cNvPr name="Group 14" id="14"/>
          <p:cNvGrpSpPr/>
          <p:nvPr/>
        </p:nvGrpSpPr>
        <p:grpSpPr>
          <a:xfrm rot="0">
            <a:off x="6402312" y="7896561"/>
            <a:ext cx="728840" cy="670595"/>
            <a:chOff x="0" y="0"/>
            <a:chExt cx="812800" cy="747845"/>
          </a:xfrm>
        </p:grpSpPr>
        <p:sp>
          <p:nvSpPr>
            <p:cNvPr name="Freeform 15" id="15"/>
            <p:cNvSpPr/>
            <p:nvPr/>
          </p:nvSpPr>
          <p:spPr>
            <a:xfrm flipH="false" flipV="false" rot="0">
              <a:off x="0" y="0"/>
              <a:ext cx="812800" cy="747845"/>
            </a:xfrm>
            <a:custGeom>
              <a:avLst/>
              <a:gdLst/>
              <a:ahLst/>
              <a:cxnLst/>
              <a:rect r="r" b="b" t="t" l="l"/>
              <a:pathLst>
                <a:path h="747845" w="812800">
                  <a:moveTo>
                    <a:pt x="406400" y="0"/>
                  </a:moveTo>
                  <a:cubicBezTo>
                    <a:pt x="181951" y="0"/>
                    <a:pt x="0" y="167411"/>
                    <a:pt x="0" y="373923"/>
                  </a:cubicBezTo>
                  <a:cubicBezTo>
                    <a:pt x="0" y="580434"/>
                    <a:pt x="181951" y="747845"/>
                    <a:pt x="406400" y="747845"/>
                  </a:cubicBezTo>
                  <a:cubicBezTo>
                    <a:pt x="630849" y="747845"/>
                    <a:pt x="812800" y="580434"/>
                    <a:pt x="812800" y="373923"/>
                  </a:cubicBezTo>
                  <a:cubicBezTo>
                    <a:pt x="812800" y="167411"/>
                    <a:pt x="630849" y="0"/>
                    <a:pt x="406400" y="0"/>
                  </a:cubicBezTo>
                  <a:close/>
                </a:path>
              </a:pathLst>
            </a:custGeom>
            <a:solidFill>
              <a:srgbClr val="577550"/>
            </a:solidFill>
          </p:spPr>
        </p:sp>
        <p:sp>
          <p:nvSpPr>
            <p:cNvPr name="TextBox 16" id="16"/>
            <p:cNvSpPr txBox="true"/>
            <p:nvPr/>
          </p:nvSpPr>
          <p:spPr>
            <a:xfrm>
              <a:off x="76200" y="12960"/>
              <a:ext cx="660400" cy="664774"/>
            </a:xfrm>
            <a:prstGeom prst="rect">
              <a:avLst/>
            </a:prstGeom>
          </p:spPr>
          <p:txBody>
            <a:bodyPr anchor="ctr" rtlCol="false" tIns="50800" lIns="50800" bIns="50800" rIns="50800"/>
            <a:lstStyle/>
            <a:p>
              <a:pPr algn="ctr">
                <a:lnSpc>
                  <a:spcPts val="3500"/>
                </a:lnSpc>
              </a:pPr>
            </a:p>
          </p:txBody>
        </p:sp>
      </p:grpSp>
      <p:sp>
        <p:nvSpPr>
          <p:cNvPr name="TextBox 17" id="17"/>
          <p:cNvSpPr txBox="true"/>
          <p:nvPr/>
        </p:nvSpPr>
        <p:spPr>
          <a:xfrm rot="0">
            <a:off x="6400660" y="997018"/>
            <a:ext cx="11566771" cy="2042795"/>
          </a:xfrm>
          <a:prstGeom prst="rect">
            <a:avLst/>
          </a:prstGeom>
        </p:spPr>
        <p:txBody>
          <a:bodyPr anchor="t" rtlCol="false" tIns="0" lIns="0" bIns="0" rIns="0">
            <a:spAutoFit/>
          </a:bodyPr>
          <a:lstStyle/>
          <a:p>
            <a:pPr algn="l"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Future of ICO Development in Asset Fundraising</a:t>
            </a:r>
          </a:p>
        </p:txBody>
      </p:sp>
      <p:sp>
        <p:nvSpPr>
          <p:cNvPr name="TextBox 18" id="18"/>
          <p:cNvSpPr txBox="true"/>
          <p:nvPr/>
        </p:nvSpPr>
        <p:spPr>
          <a:xfrm rot="0">
            <a:off x="6267171" y="3677988"/>
            <a:ext cx="10622906" cy="1189353"/>
          </a:xfrm>
          <a:prstGeom prst="rect">
            <a:avLst/>
          </a:prstGeom>
        </p:spPr>
        <p:txBody>
          <a:bodyPr anchor="t" rtlCol="false" tIns="0" lIns="0" bIns="0" rIns="0">
            <a:spAutoFit/>
          </a:bodyPr>
          <a:lstStyle/>
          <a:p>
            <a:pPr algn="just">
              <a:lnSpc>
                <a:spcPts val="3220"/>
              </a:lnSpc>
            </a:pPr>
            <a:r>
              <a:rPr lang="en-US" sz="2300">
                <a:solidFill>
                  <a:srgbClr val="322A2A"/>
                </a:solidFill>
                <a:latin typeface="Aileron"/>
                <a:ea typeface="Aileron"/>
                <a:cs typeface="Aileron"/>
                <a:sym typeface="Aileron"/>
              </a:rPr>
              <a:t>ICO real-world asset fundraising depends substantially on regulatory progress together with technological progress. Following trends will define the path forward:</a:t>
            </a:r>
          </a:p>
        </p:txBody>
      </p:sp>
      <p:sp>
        <p:nvSpPr>
          <p:cNvPr name="TextBox 19" id="19"/>
          <p:cNvSpPr txBox="true"/>
          <p:nvPr/>
        </p:nvSpPr>
        <p:spPr>
          <a:xfrm rot="0">
            <a:off x="7372466" y="6112048"/>
            <a:ext cx="6231345" cy="431798"/>
          </a:xfrm>
          <a:prstGeom prst="rect">
            <a:avLst/>
          </a:prstGeom>
        </p:spPr>
        <p:txBody>
          <a:bodyPr anchor="t" rtlCol="false" tIns="0" lIns="0" bIns="0" rIns="0">
            <a:spAutoFit/>
          </a:bodyPr>
          <a:lstStyle/>
          <a:p>
            <a:pPr algn="just">
              <a:lnSpc>
                <a:spcPts val="3500"/>
              </a:lnSpc>
            </a:pPr>
            <a:r>
              <a:rPr lang="en-US" sz="2500" b="true">
                <a:solidFill>
                  <a:srgbClr val="000000"/>
                </a:solidFill>
                <a:latin typeface="Aileron Bold"/>
                <a:ea typeface="Aileron Bold"/>
                <a:cs typeface="Aileron Bold"/>
                <a:sym typeface="Aileron Bold"/>
              </a:rPr>
              <a:t>Securi</a:t>
            </a:r>
            <a:r>
              <a:rPr lang="en-US" sz="2500" b="true">
                <a:solidFill>
                  <a:srgbClr val="000000"/>
                </a:solidFill>
                <a:latin typeface="Aileron Bold"/>
                <a:ea typeface="Aileron Bold"/>
                <a:cs typeface="Aileron Bold"/>
                <a:sym typeface="Aileron Bold"/>
              </a:rPr>
              <a:t>ty Token Offerings (STOs)</a:t>
            </a:r>
          </a:p>
        </p:txBody>
      </p:sp>
      <p:sp>
        <p:nvSpPr>
          <p:cNvPr name="TextBox 20" id="20"/>
          <p:cNvSpPr txBox="true"/>
          <p:nvPr/>
        </p:nvSpPr>
        <p:spPr>
          <a:xfrm rot="0">
            <a:off x="7372466" y="6973889"/>
            <a:ext cx="6231345" cy="431798"/>
          </a:xfrm>
          <a:prstGeom prst="rect">
            <a:avLst/>
          </a:prstGeom>
        </p:spPr>
        <p:txBody>
          <a:bodyPr anchor="t" rtlCol="false" tIns="0" lIns="0" bIns="0" rIns="0">
            <a:spAutoFit/>
          </a:bodyPr>
          <a:lstStyle/>
          <a:p>
            <a:pPr algn="just" marL="0" indent="0" lvl="0">
              <a:lnSpc>
                <a:spcPts val="3500"/>
              </a:lnSpc>
              <a:spcBef>
                <a:spcPct val="0"/>
              </a:spcBef>
            </a:pPr>
            <a:r>
              <a:rPr lang="en-US" b="true" sz="2500">
                <a:solidFill>
                  <a:srgbClr val="000000"/>
                </a:solidFill>
                <a:latin typeface="Aileron Bold"/>
                <a:ea typeface="Aileron Bold"/>
                <a:cs typeface="Aileron Bold"/>
                <a:sym typeface="Aileron Bold"/>
              </a:rPr>
              <a:t>Integra</a:t>
            </a:r>
            <a:r>
              <a:rPr lang="en-US" b="true" sz="2500" strike="noStrike" u="none">
                <a:solidFill>
                  <a:srgbClr val="000000"/>
                </a:solidFill>
                <a:latin typeface="Aileron Bold"/>
                <a:ea typeface="Aileron Bold"/>
                <a:cs typeface="Aileron Bold"/>
                <a:sym typeface="Aileron Bold"/>
              </a:rPr>
              <a:t>tion with DeFi</a:t>
            </a:r>
          </a:p>
        </p:txBody>
      </p:sp>
      <p:sp>
        <p:nvSpPr>
          <p:cNvPr name="TextBox 21" id="21"/>
          <p:cNvSpPr txBox="true"/>
          <p:nvPr/>
        </p:nvSpPr>
        <p:spPr>
          <a:xfrm rot="0">
            <a:off x="7372466" y="7987384"/>
            <a:ext cx="6231345" cy="431798"/>
          </a:xfrm>
          <a:prstGeom prst="rect">
            <a:avLst/>
          </a:prstGeom>
        </p:spPr>
        <p:txBody>
          <a:bodyPr anchor="t" rtlCol="false" tIns="0" lIns="0" bIns="0" rIns="0">
            <a:spAutoFit/>
          </a:bodyPr>
          <a:lstStyle/>
          <a:p>
            <a:pPr algn="just" marL="0" indent="0" lvl="0">
              <a:lnSpc>
                <a:spcPts val="3500"/>
              </a:lnSpc>
              <a:spcBef>
                <a:spcPct val="0"/>
              </a:spcBef>
            </a:pPr>
            <a:r>
              <a:rPr lang="en-US" b="true" sz="2500">
                <a:solidFill>
                  <a:srgbClr val="000000"/>
                </a:solidFill>
                <a:latin typeface="Aileron Bold"/>
                <a:ea typeface="Aileron Bold"/>
                <a:cs typeface="Aileron Bold"/>
                <a:sym typeface="Aileron Bold"/>
              </a:rPr>
              <a:t>Cross-border Regulation Harmoniza</a:t>
            </a:r>
            <a:r>
              <a:rPr lang="en-US" b="true" sz="2500" strike="noStrike" u="none">
                <a:solidFill>
                  <a:srgbClr val="000000"/>
                </a:solidFill>
                <a:latin typeface="Aileron Bold"/>
                <a:ea typeface="Aileron Bold"/>
                <a:cs typeface="Aileron Bold"/>
                <a:sym typeface="Aileron Bold"/>
              </a:rPr>
              <a:t>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sp>
        <p:nvSpPr>
          <p:cNvPr name="TextBox 2" id="2"/>
          <p:cNvSpPr txBox="true"/>
          <p:nvPr/>
        </p:nvSpPr>
        <p:spPr>
          <a:xfrm rot="0">
            <a:off x="7713788" y="5424944"/>
            <a:ext cx="9619046" cy="4457695"/>
          </a:xfrm>
          <a:prstGeom prst="rect">
            <a:avLst/>
          </a:prstGeom>
        </p:spPr>
        <p:txBody>
          <a:bodyPr anchor="t" rtlCol="false" tIns="0" lIns="0" bIns="0" rIns="0">
            <a:spAutoFit/>
          </a:bodyPr>
          <a:lstStyle/>
          <a:p>
            <a:pPr algn="just">
              <a:lnSpc>
                <a:spcPts val="4425"/>
              </a:lnSpc>
            </a:pPr>
            <a:r>
              <a:rPr lang="en-US" sz="2500">
                <a:solidFill>
                  <a:srgbClr val="322A2A"/>
                </a:solidFill>
                <a:latin typeface="Aileron"/>
                <a:ea typeface="Aileron"/>
                <a:cs typeface="Aileron"/>
                <a:sym typeface="Aileron"/>
              </a:rPr>
              <a:t>ICO development has significantly transformed </a:t>
            </a:r>
            <a:r>
              <a:rPr lang="en-US" b="true" sz="2500" u="sng">
                <a:solidFill>
                  <a:srgbClr val="322A2A"/>
                </a:solidFill>
                <a:latin typeface="Aileron Bold"/>
                <a:ea typeface="Aileron Bold"/>
                <a:cs typeface="Aileron Bold"/>
                <a:sym typeface="Aileron Bold"/>
                <a:hlinkClick r:id="rId2" tooltip="https://www.blockchainx.tech/real-world-asset-tokenization/"/>
              </a:rPr>
              <a:t>real world asset tokenization</a:t>
            </a:r>
            <a:r>
              <a:rPr lang="en-US" sz="2500">
                <a:solidFill>
                  <a:srgbClr val="322A2A"/>
                </a:solidFill>
                <a:latin typeface="Aileron"/>
                <a:ea typeface="Aileron"/>
                <a:cs typeface="Aileron"/>
                <a:sym typeface="Aileron"/>
              </a:rPr>
              <a:t> for fundraising by making it more accessible, transparent, and efficient. From tokenizing real estate to enabling fractional investment in commodities, ICOs have opened up new possibilities for both investors and asset owners. As regulations become clearer and blockchain adoption grows, the role of ICOs in the asset fundraising ecosystem is likely to expand—making them a foundational pillar of next-generation finance.</a:t>
            </a:r>
          </a:p>
        </p:txBody>
      </p:sp>
      <p:sp>
        <p:nvSpPr>
          <p:cNvPr name="TextBox 3" id="3"/>
          <p:cNvSpPr txBox="true"/>
          <p:nvPr/>
        </p:nvSpPr>
        <p:spPr>
          <a:xfrm rot="0">
            <a:off x="7640254" y="4002308"/>
            <a:ext cx="6161062" cy="1247775"/>
          </a:xfrm>
          <a:prstGeom prst="rect">
            <a:avLst/>
          </a:prstGeom>
        </p:spPr>
        <p:txBody>
          <a:bodyPr anchor="t" rtlCol="false" tIns="0" lIns="0" bIns="0" rIns="0">
            <a:spAutoFit/>
          </a:bodyPr>
          <a:lstStyle/>
          <a:p>
            <a:pPr algn="l" marL="0" indent="0" lvl="0">
              <a:lnSpc>
                <a:spcPts val="8699"/>
              </a:lnSpc>
              <a:spcBef>
                <a:spcPct val="0"/>
              </a:spcBef>
            </a:pPr>
            <a:r>
              <a:rPr lang="en-US" b="true" sz="7499" strike="noStrike" u="none">
                <a:solidFill>
                  <a:srgbClr val="134E1A"/>
                </a:solidFill>
                <a:latin typeface="Akzidenz-Grotesk Heavy"/>
                <a:ea typeface="Akzidenz-Grotesk Heavy"/>
                <a:cs typeface="Akzidenz-Grotesk Heavy"/>
                <a:sym typeface="Akzidenz-Grotesk Heavy"/>
              </a:rPr>
              <a:t>Conclusion</a:t>
            </a:r>
          </a:p>
        </p:txBody>
      </p:sp>
      <p:grpSp>
        <p:nvGrpSpPr>
          <p:cNvPr name="Group 4" id="4"/>
          <p:cNvGrpSpPr/>
          <p:nvPr/>
        </p:nvGrpSpPr>
        <p:grpSpPr>
          <a:xfrm rot="0">
            <a:off x="1117148" y="3486251"/>
            <a:ext cx="5483984" cy="6800749"/>
            <a:chOff x="0" y="0"/>
            <a:chExt cx="1444341" cy="1791144"/>
          </a:xfrm>
        </p:grpSpPr>
        <p:sp>
          <p:nvSpPr>
            <p:cNvPr name="Freeform 5" id="5"/>
            <p:cNvSpPr/>
            <p:nvPr/>
          </p:nvSpPr>
          <p:spPr>
            <a:xfrm flipH="false" flipV="false" rot="0">
              <a:off x="0" y="0"/>
              <a:ext cx="1444341" cy="1791144"/>
            </a:xfrm>
            <a:custGeom>
              <a:avLst/>
              <a:gdLst/>
              <a:ahLst/>
              <a:cxnLst/>
              <a:rect r="r" b="b" t="t" l="l"/>
              <a:pathLst>
                <a:path h="1791144" w="1444341">
                  <a:moveTo>
                    <a:pt x="0" y="0"/>
                  </a:moveTo>
                  <a:lnTo>
                    <a:pt x="1444341" y="0"/>
                  </a:lnTo>
                  <a:lnTo>
                    <a:pt x="1444341" y="1791144"/>
                  </a:lnTo>
                  <a:lnTo>
                    <a:pt x="0" y="1791144"/>
                  </a:lnTo>
                  <a:close/>
                </a:path>
              </a:pathLst>
            </a:custGeom>
            <a:solidFill>
              <a:srgbClr val="CFA15B"/>
            </a:solidFill>
          </p:spPr>
        </p:sp>
        <p:sp>
          <p:nvSpPr>
            <p:cNvPr name="TextBox 6" id="6"/>
            <p:cNvSpPr txBox="true"/>
            <p:nvPr/>
          </p:nvSpPr>
          <p:spPr>
            <a:xfrm>
              <a:off x="0" y="-57150"/>
              <a:ext cx="1444341" cy="1848294"/>
            </a:xfrm>
            <a:prstGeom prst="rect">
              <a:avLst/>
            </a:prstGeom>
          </p:spPr>
          <p:txBody>
            <a:bodyPr anchor="ctr" rtlCol="false" tIns="50800" lIns="50800" bIns="50800" rIns="50800"/>
            <a:lstStyle/>
            <a:p>
              <a:pPr algn="ctr">
                <a:lnSpc>
                  <a:spcPts val="3500"/>
                </a:lnSpc>
              </a:pPr>
            </a:p>
          </p:txBody>
        </p:sp>
      </p:grpSp>
      <p:sp>
        <p:nvSpPr>
          <p:cNvPr name="Freeform 7" id="7"/>
          <p:cNvSpPr/>
          <p:nvPr/>
        </p:nvSpPr>
        <p:spPr>
          <a:xfrm flipH="false" flipV="false" rot="0">
            <a:off x="-605193" y="370936"/>
            <a:ext cx="8635613" cy="8624819"/>
          </a:xfrm>
          <a:custGeom>
            <a:avLst/>
            <a:gdLst/>
            <a:ahLst/>
            <a:cxnLst/>
            <a:rect r="r" b="b" t="t" l="l"/>
            <a:pathLst>
              <a:path h="8624819" w="8635613">
                <a:moveTo>
                  <a:pt x="0" y="0"/>
                </a:moveTo>
                <a:lnTo>
                  <a:pt x="8635613" y="0"/>
                </a:lnTo>
                <a:lnTo>
                  <a:pt x="8635613" y="8624819"/>
                </a:lnTo>
                <a:lnTo>
                  <a:pt x="0" y="8624819"/>
                </a:lnTo>
                <a:lnTo>
                  <a:pt x="0" y="0"/>
                </a:lnTo>
                <a:close/>
              </a:path>
            </a:pathLst>
          </a:custGeom>
          <a:blipFill>
            <a:blip r:embed="rId3"/>
            <a:stretch>
              <a:fillRect l="0" t="0" r="0" b="0"/>
            </a:stretch>
          </a:blipFill>
        </p:spPr>
      </p:sp>
      <p:grpSp>
        <p:nvGrpSpPr>
          <p:cNvPr name="Group 8" id="8"/>
          <p:cNvGrpSpPr/>
          <p:nvPr/>
        </p:nvGrpSpPr>
        <p:grpSpPr>
          <a:xfrm rot="0">
            <a:off x="1117148" y="1941353"/>
            <a:ext cx="5483984" cy="548398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7040" t="0" r="-7040" b="0"/>
              </a:stretch>
            </a:blipFill>
          </p:spPr>
        </p:sp>
      </p:grpSp>
      <p:sp>
        <p:nvSpPr>
          <p:cNvPr name="Freeform 10" id="10"/>
          <p:cNvSpPr/>
          <p:nvPr/>
        </p:nvSpPr>
        <p:spPr>
          <a:xfrm flipH="false" flipV="false" rot="0">
            <a:off x="7640254" y="2140337"/>
            <a:ext cx="2175726" cy="324381"/>
          </a:xfrm>
          <a:custGeom>
            <a:avLst/>
            <a:gdLst/>
            <a:ahLst/>
            <a:cxnLst/>
            <a:rect r="r" b="b" t="t" l="l"/>
            <a:pathLst>
              <a:path h="324381" w="2175726">
                <a:moveTo>
                  <a:pt x="0" y="0"/>
                </a:moveTo>
                <a:lnTo>
                  <a:pt x="2175725" y="0"/>
                </a:lnTo>
                <a:lnTo>
                  <a:pt x="2175725" y="324381"/>
                </a:lnTo>
                <a:lnTo>
                  <a:pt x="0" y="3243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3948384" y="-2795743"/>
            <a:ext cx="6768900" cy="67689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F8EE"/>
            </a:solidFill>
            <a:ln cap="sq">
              <a:noFill/>
              <a:prstDash val="solid"/>
              <a:miter/>
            </a:ln>
          </p:spPr>
        </p:sp>
        <p:sp>
          <p:nvSpPr>
            <p:cNvPr name="TextBox 13" id="13"/>
            <p:cNvSpPr txBox="true"/>
            <p:nvPr/>
          </p:nvSpPr>
          <p:spPr>
            <a:xfrm>
              <a:off x="76200" y="19050"/>
              <a:ext cx="660400" cy="717550"/>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Freeform 14" id="14"/>
          <p:cNvSpPr/>
          <p:nvPr/>
        </p:nvSpPr>
        <p:spPr>
          <a:xfrm flipH="false" flipV="false" rot="0">
            <a:off x="14128717" y="1028700"/>
            <a:ext cx="3130583" cy="986134"/>
          </a:xfrm>
          <a:custGeom>
            <a:avLst/>
            <a:gdLst/>
            <a:ahLst/>
            <a:cxnLst/>
            <a:rect r="r" b="b" t="t" l="l"/>
            <a:pathLst>
              <a:path h="986134" w="3130583">
                <a:moveTo>
                  <a:pt x="0" y="0"/>
                </a:moveTo>
                <a:lnTo>
                  <a:pt x="3130583" y="0"/>
                </a:lnTo>
                <a:lnTo>
                  <a:pt x="3130583" y="986134"/>
                </a:lnTo>
                <a:lnTo>
                  <a:pt x="0" y="986134"/>
                </a:lnTo>
                <a:lnTo>
                  <a:pt x="0" y="0"/>
                </a:lnTo>
                <a:close/>
              </a:path>
            </a:pathLst>
          </a:custGeom>
          <a:blipFill>
            <a:blip r:embed="rId7"/>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6884463"/>
            <a:ext cx="18288000" cy="3402537"/>
            <a:chOff x="0" y="0"/>
            <a:chExt cx="4816593" cy="896141"/>
          </a:xfrm>
        </p:grpSpPr>
        <p:sp>
          <p:nvSpPr>
            <p:cNvPr name="Freeform 3" id="3"/>
            <p:cNvSpPr/>
            <p:nvPr/>
          </p:nvSpPr>
          <p:spPr>
            <a:xfrm flipH="false" flipV="false" rot="0">
              <a:off x="0" y="0"/>
              <a:ext cx="4816592" cy="896141"/>
            </a:xfrm>
            <a:custGeom>
              <a:avLst/>
              <a:gdLst/>
              <a:ahLst/>
              <a:cxnLst/>
              <a:rect r="r" b="b" t="t" l="l"/>
              <a:pathLst>
                <a:path h="896141" w="4816592">
                  <a:moveTo>
                    <a:pt x="0" y="0"/>
                  </a:moveTo>
                  <a:lnTo>
                    <a:pt x="4816592" y="0"/>
                  </a:lnTo>
                  <a:lnTo>
                    <a:pt x="4816592" y="896141"/>
                  </a:lnTo>
                  <a:lnTo>
                    <a:pt x="0" y="896141"/>
                  </a:lnTo>
                  <a:close/>
                </a:path>
              </a:pathLst>
            </a:custGeom>
            <a:solidFill>
              <a:srgbClr val="577550"/>
            </a:solidFill>
          </p:spPr>
        </p:sp>
        <p:sp>
          <p:nvSpPr>
            <p:cNvPr name="TextBox 4" id="4"/>
            <p:cNvSpPr txBox="true"/>
            <p:nvPr/>
          </p:nvSpPr>
          <p:spPr>
            <a:xfrm>
              <a:off x="0" y="-57150"/>
              <a:ext cx="4816593" cy="953291"/>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5400000">
            <a:off x="6973362" y="3650247"/>
            <a:ext cx="4341276" cy="8914961"/>
          </a:xfrm>
          <a:custGeom>
            <a:avLst/>
            <a:gdLst/>
            <a:ahLst/>
            <a:cxnLst/>
            <a:rect r="r" b="b" t="t" l="l"/>
            <a:pathLst>
              <a:path h="8914961" w="4341276">
                <a:moveTo>
                  <a:pt x="0" y="0"/>
                </a:moveTo>
                <a:lnTo>
                  <a:pt x="4341276" y="0"/>
                </a:lnTo>
                <a:lnTo>
                  <a:pt x="4341276" y="8914962"/>
                </a:lnTo>
                <a:lnTo>
                  <a:pt x="0" y="8914962"/>
                </a:lnTo>
                <a:lnTo>
                  <a:pt x="0" y="0"/>
                </a:lnTo>
                <a:close/>
              </a:path>
            </a:pathLst>
          </a:custGeom>
          <a:blipFill>
            <a:blip r:embed="rId2">
              <a:alphaModFix amt="50000"/>
            </a:blip>
            <a:stretch>
              <a:fillRect l="-1702" t="0" r="0" b="0"/>
            </a:stretch>
          </a:blipFill>
        </p:spPr>
      </p:sp>
      <p:grpSp>
        <p:nvGrpSpPr>
          <p:cNvPr name="Group 6" id="6"/>
          <p:cNvGrpSpPr/>
          <p:nvPr/>
        </p:nvGrpSpPr>
        <p:grpSpPr>
          <a:xfrm rot="0">
            <a:off x="5159337" y="5504123"/>
            <a:ext cx="7969325" cy="3600582"/>
            <a:chOff x="0" y="0"/>
            <a:chExt cx="1234657" cy="557824"/>
          </a:xfrm>
        </p:grpSpPr>
        <p:sp>
          <p:nvSpPr>
            <p:cNvPr name="Freeform 7" id="7"/>
            <p:cNvSpPr/>
            <p:nvPr/>
          </p:nvSpPr>
          <p:spPr>
            <a:xfrm flipH="false" flipV="false" rot="0">
              <a:off x="0" y="0"/>
              <a:ext cx="1234657" cy="557824"/>
            </a:xfrm>
            <a:custGeom>
              <a:avLst/>
              <a:gdLst/>
              <a:ahLst/>
              <a:cxnLst/>
              <a:rect r="r" b="b" t="t" l="l"/>
              <a:pathLst>
                <a:path h="557824" w="1234657">
                  <a:moveTo>
                    <a:pt x="0" y="0"/>
                  </a:moveTo>
                  <a:lnTo>
                    <a:pt x="1234657" y="0"/>
                  </a:lnTo>
                  <a:lnTo>
                    <a:pt x="1234657" y="557824"/>
                  </a:lnTo>
                  <a:lnTo>
                    <a:pt x="0" y="557824"/>
                  </a:lnTo>
                  <a:close/>
                </a:path>
              </a:pathLst>
            </a:custGeom>
            <a:blipFill>
              <a:blip r:embed="rId3"/>
              <a:stretch>
                <a:fillRect l="0" t="-23778" r="0" b="-23778"/>
              </a:stretch>
            </a:blipFill>
          </p:spPr>
        </p:sp>
      </p:grpSp>
      <p:sp>
        <p:nvSpPr>
          <p:cNvPr name="Freeform 8" id="8"/>
          <p:cNvSpPr/>
          <p:nvPr/>
        </p:nvSpPr>
        <p:spPr>
          <a:xfrm flipH="false" flipV="false" rot="0">
            <a:off x="1028700" y="5504123"/>
            <a:ext cx="2729160" cy="406893"/>
          </a:xfrm>
          <a:custGeom>
            <a:avLst/>
            <a:gdLst/>
            <a:ahLst/>
            <a:cxnLst/>
            <a:rect r="r" b="b" t="t" l="l"/>
            <a:pathLst>
              <a:path h="406893" w="2729160">
                <a:moveTo>
                  <a:pt x="0" y="0"/>
                </a:moveTo>
                <a:lnTo>
                  <a:pt x="2729160" y="0"/>
                </a:lnTo>
                <a:lnTo>
                  <a:pt x="2729160" y="406893"/>
                </a:lnTo>
                <a:lnTo>
                  <a:pt x="0" y="4068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4530140" y="5504123"/>
            <a:ext cx="2729160" cy="406893"/>
          </a:xfrm>
          <a:custGeom>
            <a:avLst/>
            <a:gdLst/>
            <a:ahLst/>
            <a:cxnLst/>
            <a:rect r="r" b="b" t="t" l="l"/>
            <a:pathLst>
              <a:path h="406893" w="2729160">
                <a:moveTo>
                  <a:pt x="0" y="0"/>
                </a:moveTo>
                <a:lnTo>
                  <a:pt x="2729160" y="0"/>
                </a:lnTo>
                <a:lnTo>
                  <a:pt x="2729160" y="406893"/>
                </a:lnTo>
                <a:lnTo>
                  <a:pt x="0" y="4068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7578708" y="1028700"/>
            <a:ext cx="3130583" cy="986134"/>
          </a:xfrm>
          <a:custGeom>
            <a:avLst/>
            <a:gdLst/>
            <a:ahLst/>
            <a:cxnLst/>
            <a:rect r="r" b="b" t="t" l="l"/>
            <a:pathLst>
              <a:path h="986134" w="3130583">
                <a:moveTo>
                  <a:pt x="0" y="0"/>
                </a:moveTo>
                <a:lnTo>
                  <a:pt x="3130584" y="0"/>
                </a:lnTo>
                <a:lnTo>
                  <a:pt x="3130584" y="986134"/>
                </a:lnTo>
                <a:lnTo>
                  <a:pt x="0" y="986134"/>
                </a:lnTo>
                <a:lnTo>
                  <a:pt x="0" y="0"/>
                </a:lnTo>
                <a:close/>
              </a:path>
            </a:pathLst>
          </a:custGeom>
          <a:blipFill>
            <a:blip r:embed="rId6"/>
            <a:stretch>
              <a:fillRect l="0" t="0" r="0" b="0"/>
            </a:stretch>
          </a:blipFill>
        </p:spPr>
      </p:sp>
      <p:sp>
        <p:nvSpPr>
          <p:cNvPr name="TextBox 11" id="11"/>
          <p:cNvSpPr txBox="true"/>
          <p:nvPr/>
        </p:nvSpPr>
        <p:spPr>
          <a:xfrm rot="0">
            <a:off x="2474733" y="1834378"/>
            <a:ext cx="13419987" cy="2880584"/>
          </a:xfrm>
          <a:prstGeom prst="rect">
            <a:avLst/>
          </a:prstGeom>
        </p:spPr>
        <p:txBody>
          <a:bodyPr anchor="t" rtlCol="false" tIns="0" lIns="0" bIns="0" rIns="0">
            <a:spAutoFit/>
          </a:bodyPr>
          <a:lstStyle/>
          <a:p>
            <a:pPr algn="ctr">
              <a:lnSpc>
                <a:spcPts val="20249"/>
              </a:lnSpc>
            </a:pPr>
            <a:r>
              <a:rPr lang="en-US" b="true" sz="14463">
                <a:solidFill>
                  <a:srgbClr val="134E1A"/>
                </a:solidFill>
                <a:latin typeface="Agrandir Narrow Heavy"/>
                <a:ea typeface="Agrandir Narrow Heavy"/>
                <a:cs typeface="Agrandir Narrow Heavy"/>
                <a:sym typeface="Agrandir Narrow Heavy"/>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DAGl_up-kV0</dc:identifier>
  <dcterms:modified xsi:type="dcterms:W3CDTF">2011-08-01T06:04:30Z</dcterms:modified>
  <cp:revision>1</cp:revision>
  <dc:title>How Has ICO Development Transformed Real-World Asset Fundraising?</dc:title>
</cp:coreProperties>
</file>