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Bebas Neue Cyrillic" charset="1" panose="02000506000000020004"/>
      <p:regular r:id="rId20"/>
    </p:embeddedFont>
    <p:embeddedFont>
      <p:font typeface="Open Sans" charset="1" panose="00000000000000000000"/>
      <p:regular r:id="rId21"/>
    </p:embeddedFont>
    <p:embeddedFont>
      <p:font typeface="Canva Sans" charset="1" panose="020B0503030501040103"/>
      <p:regular r:id="rId22"/>
    </p:embeddedFont>
    <p:embeddedFont>
      <p:font typeface="Canva Sans Bold" charset="1" panose="020B0803030501040103"/>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2.png" Type="http://schemas.openxmlformats.org/officeDocument/2006/relationships/image"/><Relationship Id="rId5" Target="../media/image6.jpeg" Type="http://schemas.openxmlformats.org/officeDocument/2006/relationships/image"/><Relationship Id="rId6" Target="https://www.blockchainx.tech/how-to-create-crypto-exchange/"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7.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2.png" Type="http://schemas.openxmlformats.org/officeDocument/2006/relationships/image"/><Relationship Id="rId5" Target="../media/image8.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2.png" Type="http://schemas.openxmlformats.org/officeDocument/2006/relationships/image"/><Relationship Id="rId5" Target="../media/image9.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0.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1.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2.png" Type="http://schemas.openxmlformats.org/officeDocument/2006/relationships/image"/><Relationship Id="rId5" Target="../media/image12.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3.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4.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5.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3287550" y="3669872"/>
            <a:ext cx="6531784" cy="7718504"/>
          </a:xfrm>
          <a:custGeom>
            <a:avLst/>
            <a:gdLst/>
            <a:ahLst/>
            <a:cxnLst/>
            <a:rect r="r" b="b" t="t" l="l"/>
            <a:pathLst>
              <a:path h="7718504" w="6531784">
                <a:moveTo>
                  <a:pt x="0" y="0"/>
                </a:moveTo>
                <a:lnTo>
                  <a:pt x="6531783" y="0"/>
                </a:lnTo>
                <a:lnTo>
                  <a:pt x="6531783" y="7718504"/>
                </a:lnTo>
                <a:lnTo>
                  <a:pt x="0" y="7718504"/>
                </a:lnTo>
                <a:lnTo>
                  <a:pt x="0" y="0"/>
                </a:lnTo>
                <a:close/>
              </a:path>
            </a:pathLst>
          </a:custGeom>
          <a:blipFill>
            <a:blip r:embed="rId2"/>
            <a:stretch>
              <a:fillRect l="0" t="0" r="0" b="0"/>
            </a:stretch>
          </a:blipFill>
        </p:spPr>
      </p:sp>
      <p:sp>
        <p:nvSpPr>
          <p:cNvPr name="Freeform 9" id="9"/>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3">
              <a:alphaModFix amt="43999"/>
            </a:blip>
            <a:stretch>
              <a:fillRect l="0" t="0" r="0" b="0"/>
            </a:stretch>
          </a:blipFill>
        </p:spPr>
      </p:sp>
      <p:sp>
        <p:nvSpPr>
          <p:cNvPr name="TextBox 10" id="10"/>
          <p:cNvSpPr txBox="true"/>
          <p:nvPr/>
        </p:nvSpPr>
        <p:spPr>
          <a:xfrm rot="0">
            <a:off x="396496" y="771525"/>
            <a:ext cx="15482787" cy="4514058"/>
          </a:xfrm>
          <a:prstGeom prst="rect">
            <a:avLst/>
          </a:prstGeom>
        </p:spPr>
        <p:txBody>
          <a:bodyPr anchor="t" rtlCol="false" tIns="0" lIns="0" bIns="0" rIns="0">
            <a:spAutoFit/>
          </a:bodyPr>
          <a:lstStyle/>
          <a:p>
            <a:pPr algn="l">
              <a:lnSpc>
                <a:spcPts val="18061"/>
              </a:lnSpc>
              <a:spcBef>
                <a:spcPct val="0"/>
              </a:spcBef>
            </a:pPr>
            <a:r>
              <a:rPr lang="en-US" sz="12901">
                <a:solidFill>
                  <a:srgbClr val="FFFFFF"/>
                </a:solidFill>
                <a:latin typeface="Bebas Neue Cyrillic"/>
                <a:ea typeface="Bebas Neue Cyrillic"/>
                <a:cs typeface="Bebas Neue Cyrillic"/>
                <a:sym typeface="Bebas Neue Cyrillic"/>
              </a:rPr>
              <a:t>Building a Crypto Exchange from Scratch: </a:t>
            </a:r>
          </a:p>
        </p:txBody>
      </p:sp>
      <p:sp>
        <p:nvSpPr>
          <p:cNvPr name="TextBox 11" id="11"/>
          <p:cNvSpPr txBox="true"/>
          <p:nvPr/>
        </p:nvSpPr>
        <p:spPr>
          <a:xfrm rot="0">
            <a:off x="396496" y="5365105"/>
            <a:ext cx="9468180" cy="2164019"/>
          </a:xfrm>
          <a:prstGeom prst="rect">
            <a:avLst/>
          </a:prstGeom>
        </p:spPr>
        <p:txBody>
          <a:bodyPr anchor="t" rtlCol="false" tIns="0" lIns="0" bIns="0" rIns="0">
            <a:spAutoFit/>
          </a:bodyPr>
          <a:lstStyle/>
          <a:p>
            <a:pPr algn="l">
              <a:lnSpc>
                <a:spcPts val="17657"/>
              </a:lnSpc>
              <a:spcBef>
                <a:spcPct val="0"/>
              </a:spcBef>
            </a:pPr>
            <a:r>
              <a:rPr lang="en-US" sz="12612">
                <a:solidFill>
                  <a:srgbClr val="C101FB"/>
                </a:solidFill>
                <a:latin typeface="Bebas Neue Cyrillic"/>
                <a:ea typeface="Bebas Neue Cyrillic"/>
                <a:cs typeface="Bebas Neue Cyrillic"/>
                <a:sym typeface="Bebas Neue Cyrillic"/>
              </a:rPr>
              <a:t>A Beginners Guide</a:t>
            </a:r>
          </a:p>
        </p:txBody>
      </p:sp>
      <p:sp>
        <p:nvSpPr>
          <p:cNvPr name="Freeform 12" id="12"/>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3">
              <a:alphaModFix amt="43999"/>
            </a:blip>
            <a:stretch>
              <a:fillRect l="0" t="0" r="0" b="0"/>
            </a:stretch>
          </a:blipFill>
        </p:spPr>
      </p:sp>
      <p:sp>
        <p:nvSpPr>
          <p:cNvPr name="Freeform 13" id="13"/>
          <p:cNvSpPr/>
          <p:nvPr/>
        </p:nvSpPr>
        <p:spPr>
          <a:xfrm flipH="false" flipV="false" rot="0">
            <a:off x="3636048" y="-1752433"/>
            <a:ext cx="3504866" cy="3504866"/>
          </a:xfrm>
          <a:custGeom>
            <a:avLst/>
            <a:gdLst/>
            <a:ahLst/>
            <a:cxnLst/>
            <a:rect r="r" b="b" t="t" l="l"/>
            <a:pathLst>
              <a:path h="3504866" w="3504866">
                <a:moveTo>
                  <a:pt x="0" y="0"/>
                </a:moveTo>
                <a:lnTo>
                  <a:pt x="3504866" y="0"/>
                </a:lnTo>
                <a:lnTo>
                  <a:pt x="3504866" y="3504866"/>
                </a:lnTo>
                <a:lnTo>
                  <a:pt x="0" y="3504866"/>
                </a:lnTo>
                <a:lnTo>
                  <a:pt x="0" y="0"/>
                </a:lnTo>
                <a:close/>
              </a:path>
            </a:pathLst>
          </a:custGeom>
          <a:blipFill>
            <a:blip r:embed="rId3">
              <a:alphaModFix amt="43999"/>
            </a:blip>
            <a:stretch>
              <a:fillRect l="0" t="0" r="0" b="0"/>
            </a:stretch>
          </a:blipFill>
        </p:spPr>
      </p:sp>
      <p:sp>
        <p:nvSpPr>
          <p:cNvPr name="Freeform 14" id="14"/>
          <p:cNvSpPr/>
          <p:nvPr/>
        </p:nvSpPr>
        <p:spPr>
          <a:xfrm flipH="false" flipV="false" rot="0">
            <a:off x="3788448" y="-1600033"/>
            <a:ext cx="3504866" cy="3504866"/>
          </a:xfrm>
          <a:custGeom>
            <a:avLst/>
            <a:gdLst/>
            <a:ahLst/>
            <a:cxnLst/>
            <a:rect r="r" b="b" t="t" l="l"/>
            <a:pathLst>
              <a:path h="3504866" w="3504866">
                <a:moveTo>
                  <a:pt x="0" y="0"/>
                </a:moveTo>
                <a:lnTo>
                  <a:pt x="3504866" y="0"/>
                </a:lnTo>
                <a:lnTo>
                  <a:pt x="3504866" y="3504866"/>
                </a:lnTo>
                <a:lnTo>
                  <a:pt x="0" y="3504866"/>
                </a:lnTo>
                <a:lnTo>
                  <a:pt x="0" y="0"/>
                </a:lnTo>
                <a:close/>
              </a:path>
            </a:pathLst>
          </a:custGeom>
          <a:blipFill>
            <a:blip r:embed="rId3">
              <a:alphaModFix amt="43999"/>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2">
              <a:alphaModFix amt="43999"/>
            </a:blip>
            <a:stretch>
              <a:fillRect l="0" t="0" r="0" b="0"/>
            </a:stretch>
          </a:blipFill>
        </p:spPr>
      </p:sp>
      <p:grpSp>
        <p:nvGrpSpPr>
          <p:cNvPr name="Group 9" id="9"/>
          <p:cNvGrpSpPr/>
          <p:nvPr/>
        </p:nvGrpSpPr>
        <p:grpSpPr>
          <a:xfrm rot="0">
            <a:off x="427525" y="1318270"/>
            <a:ext cx="7205477" cy="8968730"/>
            <a:chOff x="0" y="0"/>
            <a:chExt cx="5101590" cy="6350000"/>
          </a:xfrm>
        </p:grpSpPr>
        <p:sp>
          <p:nvSpPr>
            <p:cNvPr name="Freeform 10" id="10"/>
            <p:cNvSpPr/>
            <p:nvPr/>
          </p:nvSpPr>
          <p:spPr>
            <a:xfrm flipH="false" flipV="false" rot="0">
              <a:off x="0" y="0"/>
              <a:ext cx="5101590" cy="6350000"/>
            </a:xfrm>
            <a:custGeom>
              <a:avLst/>
              <a:gdLst/>
              <a:ahLst/>
              <a:cxnLst/>
              <a:rect r="r" b="b" t="t" l="l"/>
              <a:pathLst>
                <a:path h="6350000" w="5101590">
                  <a:moveTo>
                    <a:pt x="4216400" y="0"/>
                  </a:moveTo>
                  <a:lnTo>
                    <a:pt x="1838960" y="0"/>
                  </a:lnTo>
                  <a:lnTo>
                    <a:pt x="0" y="1838960"/>
                  </a:lnTo>
                  <a:lnTo>
                    <a:pt x="0" y="1913890"/>
                  </a:lnTo>
                  <a:lnTo>
                    <a:pt x="0" y="6350000"/>
                  </a:lnTo>
                  <a:lnTo>
                    <a:pt x="2209800" y="6350000"/>
                  </a:lnTo>
                  <a:lnTo>
                    <a:pt x="3263900" y="5295900"/>
                  </a:lnTo>
                  <a:lnTo>
                    <a:pt x="4047490" y="4511040"/>
                  </a:lnTo>
                  <a:lnTo>
                    <a:pt x="5101590" y="3456940"/>
                  </a:lnTo>
                  <a:lnTo>
                    <a:pt x="5101590" y="2217420"/>
                  </a:lnTo>
                  <a:lnTo>
                    <a:pt x="5101590" y="1348740"/>
                  </a:lnTo>
                  <a:close/>
                </a:path>
              </a:pathLst>
            </a:custGeom>
            <a:gradFill rotWithShape="true">
              <a:gsLst>
                <a:gs pos="0">
                  <a:srgbClr val="003A89">
                    <a:alpha val="100000"/>
                  </a:srgbClr>
                </a:gs>
                <a:gs pos="100000">
                  <a:srgbClr val="C700FF">
                    <a:alpha val="100000"/>
                  </a:srgbClr>
                </a:gs>
              </a:gsLst>
              <a:lin ang="2700000"/>
            </a:gradFill>
            <a:ln w="12700">
              <a:solidFill>
                <a:srgbClr val="000000"/>
              </a:solidFill>
            </a:ln>
          </p:spPr>
        </p:sp>
      </p:grpSp>
      <p:sp>
        <p:nvSpPr>
          <p:cNvPr name="Freeform 11" id="11"/>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2">
              <a:alphaModFix amt="43999"/>
            </a:blip>
            <a:stretch>
              <a:fillRect l="0" t="0" r="0" b="0"/>
            </a:stretch>
          </a:blipFill>
        </p:spPr>
      </p:sp>
      <p:grpSp>
        <p:nvGrpSpPr>
          <p:cNvPr name="Group 12" id="12"/>
          <p:cNvGrpSpPr/>
          <p:nvPr/>
        </p:nvGrpSpPr>
        <p:grpSpPr>
          <a:xfrm rot="0">
            <a:off x="0" y="1318270"/>
            <a:ext cx="7205477" cy="8968730"/>
            <a:chOff x="0" y="0"/>
            <a:chExt cx="5101590" cy="6350000"/>
          </a:xfrm>
        </p:grpSpPr>
        <p:sp>
          <p:nvSpPr>
            <p:cNvPr name="Freeform 13" id="13"/>
            <p:cNvSpPr/>
            <p:nvPr/>
          </p:nvSpPr>
          <p:spPr>
            <a:xfrm flipH="false" flipV="false" rot="0">
              <a:off x="0" y="0"/>
              <a:ext cx="5101590" cy="6350000"/>
            </a:xfrm>
            <a:custGeom>
              <a:avLst/>
              <a:gdLst/>
              <a:ahLst/>
              <a:cxnLst/>
              <a:rect r="r" b="b" t="t" l="l"/>
              <a:pathLst>
                <a:path h="6350000" w="5101590">
                  <a:moveTo>
                    <a:pt x="4216400" y="0"/>
                  </a:moveTo>
                  <a:lnTo>
                    <a:pt x="1838960" y="0"/>
                  </a:lnTo>
                  <a:lnTo>
                    <a:pt x="0" y="1838960"/>
                  </a:lnTo>
                  <a:lnTo>
                    <a:pt x="0" y="1913890"/>
                  </a:lnTo>
                  <a:lnTo>
                    <a:pt x="0" y="6350000"/>
                  </a:lnTo>
                  <a:lnTo>
                    <a:pt x="2209800" y="6350000"/>
                  </a:lnTo>
                  <a:lnTo>
                    <a:pt x="3263900" y="5295900"/>
                  </a:lnTo>
                  <a:lnTo>
                    <a:pt x="4047490" y="4511040"/>
                  </a:lnTo>
                  <a:lnTo>
                    <a:pt x="5101590" y="3456940"/>
                  </a:lnTo>
                  <a:lnTo>
                    <a:pt x="5101590" y="2217420"/>
                  </a:lnTo>
                  <a:lnTo>
                    <a:pt x="5101590" y="1348740"/>
                  </a:lnTo>
                  <a:close/>
                </a:path>
              </a:pathLst>
            </a:custGeom>
            <a:blipFill>
              <a:blip r:embed="rId3"/>
              <a:stretch>
                <a:fillRect l="-50990" t="0" r="-50990" b="0"/>
              </a:stretch>
            </a:blipFill>
          </p:spPr>
        </p:sp>
      </p:grpSp>
      <p:sp>
        <p:nvSpPr>
          <p:cNvPr name="TextBox 14" id="14"/>
          <p:cNvSpPr txBox="true"/>
          <p:nvPr/>
        </p:nvSpPr>
        <p:spPr>
          <a:xfrm rot="0">
            <a:off x="8284873" y="3455962"/>
            <a:ext cx="9686774" cy="5975807"/>
          </a:xfrm>
          <a:prstGeom prst="rect">
            <a:avLst/>
          </a:prstGeom>
        </p:spPr>
        <p:txBody>
          <a:bodyPr anchor="t" rtlCol="false" tIns="0" lIns="0" bIns="0" rIns="0">
            <a:spAutoFit/>
          </a:bodyPr>
          <a:lstStyle/>
          <a:p>
            <a:pPr algn="l">
              <a:lnSpc>
                <a:spcPts val="3697"/>
              </a:lnSpc>
            </a:pPr>
            <a:r>
              <a:rPr lang="en-US" sz="2640">
                <a:solidFill>
                  <a:srgbClr val="FFFFFF"/>
                </a:solidFill>
                <a:latin typeface="Open Sans"/>
                <a:ea typeface="Open Sans"/>
                <a:cs typeface="Open Sans"/>
                <a:sym typeface="Open Sans"/>
              </a:rPr>
              <a:t>The cryptocurrency world is growing, and at the center of it are crypto exchanges – the websites on which digital assets are sold, bought, and traded. But have you ever thought about how these exchanges are constructed? Or, maybe, you are planning to build one yourself ? With the expanding usage of cryptocurrencies, crypto exchanges are now the support system of the digital economy. Whether you are an entrepreneur, a developer, or an investor, starting a crypto exchange is a daring but fruitful enterprise. This step by step guide will take you through the basics of creating a crypto exchange from scratch . This is your guide, a beginners map to learning and creating a crypto exchange from zero.</a:t>
            </a:r>
          </a:p>
          <a:p>
            <a:pPr algn="l">
              <a:lnSpc>
                <a:spcPts val="3697"/>
              </a:lnSpc>
              <a:spcBef>
                <a:spcPct val="0"/>
              </a:spcBef>
            </a:pPr>
          </a:p>
        </p:txBody>
      </p:sp>
      <p:sp>
        <p:nvSpPr>
          <p:cNvPr name="TextBox 15" id="15"/>
          <p:cNvSpPr txBox="true"/>
          <p:nvPr/>
        </p:nvSpPr>
        <p:spPr>
          <a:xfrm rot="0">
            <a:off x="7866417" y="1337602"/>
            <a:ext cx="5616285" cy="1661160"/>
          </a:xfrm>
          <a:prstGeom prst="rect">
            <a:avLst/>
          </a:prstGeom>
        </p:spPr>
        <p:txBody>
          <a:bodyPr anchor="t" rtlCol="false" tIns="0" lIns="0" bIns="0" rIns="0">
            <a:spAutoFit/>
          </a:bodyPr>
          <a:lstStyle/>
          <a:p>
            <a:pPr algn="l">
              <a:lnSpc>
                <a:spcPts val="13439"/>
              </a:lnSpc>
              <a:spcBef>
                <a:spcPct val="0"/>
              </a:spcBef>
            </a:pPr>
            <a:r>
              <a:rPr lang="en-US" sz="9600">
                <a:solidFill>
                  <a:srgbClr val="C101FB"/>
                </a:solidFill>
                <a:latin typeface="Bebas Neue Cyrillic"/>
                <a:ea typeface="Bebas Neue Cyrillic"/>
                <a:cs typeface="Bebas Neue Cyrillic"/>
                <a:sym typeface="Bebas Neue Cyrillic"/>
              </a:rPr>
              <a:t>Introduction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4">
              <a:alphaModFix amt="43999"/>
            </a:blip>
            <a:stretch>
              <a:fillRect l="0" t="0" r="0" b="0"/>
            </a:stretch>
          </a:blipFill>
        </p:spPr>
      </p:sp>
      <p:sp>
        <p:nvSpPr>
          <p:cNvPr name="Freeform 10" id="10"/>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4">
              <a:alphaModFix amt="43999"/>
            </a:blip>
            <a:stretch>
              <a:fillRect l="0" t="0" r="0" b="0"/>
            </a:stretch>
          </a:blipFill>
        </p:spPr>
      </p:sp>
      <p:grpSp>
        <p:nvGrpSpPr>
          <p:cNvPr name="Group 11" id="11"/>
          <p:cNvGrpSpPr/>
          <p:nvPr/>
        </p:nvGrpSpPr>
        <p:grpSpPr>
          <a:xfrm rot="0">
            <a:off x="13048075" y="1537627"/>
            <a:ext cx="4706594" cy="8545015"/>
            <a:chOff x="0" y="0"/>
            <a:chExt cx="3497580" cy="6350000"/>
          </a:xfrm>
        </p:grpSpPr>
        <p:sp>
          <p:nvSpPr>
            <p:cNvPr name="Freeform 12" id="12"/>
            <p:cNvSpPr/>
            <p:nvPr/>
          </p:nvSpPr>
          <p:spPr>
            <a:xfrm flipH="false" flipV="false" rot="0">
              <a:off x="0" y="0"/>
              <a:ext cx="3497580" cy="6350000"/>
            </a:xfrm>
            <a:custGeom>
              <a:avLst/>
              <a:gdLst/>
              <a:ahLst/>
              <a:cxnLst/>
              <a:rect r="r" b="b" t="t" l="l"/>
              <a:pathLst>
                <a:path h="6350000" w="3497580">
                  <a:moveTo>
                    <a:pt x="3497580" y="6350000"/>
                  </a:moveTo>
                  <a:lnTo>
                    <a:pt x="744220" y="6350000"/>
                  </a:lnTo>
                  <a:lnTo>
                    <a:pt x="0" y="0"/>
                  </a:lnTo>
                  <a:lnTo>
                    <a:pt x="2753360" y="0"/>
                  </a:lnTo>
                  <a:lnTo>
                    <a:pt x="3497580" y="6350000"/>
                  </a:lnTo>
                  <a:close/>
                </a:path>
              </a:pathLst>
            </a:custGeom>
            <a:blipFill>
              <a:blip r:embed="rId5"/>
              <a:stretch>
                <a:fillRect l="-86250" t="0" r="-86250" b="0"/>
              </a:stretch>
            </a:blipFill>
          </p:spPr>
        </p:sp>
      </p:grpSp>
      <p:grpSp>
        <p:nvGrpSpPr>
          <p:cNvPr name="Group 13" id="13"/>
          <p:cNvGrpSpPr/>
          <p:nvPr/>
        </p:nvGrpSpPr>
        <p:grpSpPr>
          <a:xfrm rot="0">
            <a:off x="9426808" y="1028700"/>
            <a:ext cx="3695804" cy="6709884"/>
            <a:chOff x="0" y="0"/>
            <a:chExt cx="3497580" cy="6350000"/>
          </a:xfrm>
        </p:grpSpPr>
        <p:sp>
          <p:nvSpPr>
            <p:cNvPr name="Freeform 14" id="14"/>
            <p:cNvSpPr/>
            <p:nvPr/>
          </p:nvSpPr>
          <p:spPr>
            <a:xfrm flipH="false" flipV="false" rot="0">
              <a:off x="0" y="0"/>
              <a:ext cx="3497580" cy="6350000"/>
            </a:xfrm>
            <a:custGeom>
              <a:avLst/>
              <a:gdLst/>
              <a:ahLst/>
              <a:cxnLst/>
              <a:rect r="r" b="b" t="t" l="l"/>
              <a:pathLst>
                <a:path h="6350000" w="3497580">
                  <a:moveTo>
                    <a:pt x="3497580" y="6350000"/>
                  </a:moveTo>
                  <a:lnTo>
                    <a:pt x="744220" y="6350000"/>
                  </a:lnTo>
                  <a:lnTo>
                    <a:pt x="0" y="0"/>
                  </a:lnTo>
                  <a:lnTo>
                    <a:pt x="2753360" y="0"/>
                  </a:lnTo>
                  <a:lnTo>
                    <a:pt x="3497580" y="6350000"/>
                  </a:lnTo>
                  <a:close/>
                </a:path>
              </a:pathLst>
            </a:custGeom>
            <a:blipFill>
              <a:blip r:embed="rId5"/>
              <a:stretch>
                <a:fillRect l="0" t="0" r="-172501" b="0"/>
              </a:stretch>
            </a:blipFill>
          </p:spPr>
        </p:sp>
      </p:grpSp>
      <p:grpSp>
        <p:nvGrpSpPr>
          <p:cNvPr name="Group 15" id="15"/>
          <p:cNvGrpSpPr/>
          <p:nvPr/>
        </p:nvGrpSpPr>
        <p:grpSpPr>
          <a:xfrm rot="0">
            <a:off x="11601999" y="7960287"/>
            <a:ext cx="1782636" cy="3236449"/>
            <a:chOff x="0" y="0"/>
            <a:chExt cx="3497580" cy="6350000"/>
          </a:xfrm>
        </p:grpSpPr>
        <p:sp>
          <p:nvSpPr>
            <p:cNvPr name="Freeform 16" id="16"/>
            <p:cNvSpPr/>
            <p:nvPr/>
          </p:nvSpPr>
          <p:spPr>
            <a:xfrm flipH="false" flipV="false" rot="0">
              <a:off x="0" y="0"/>
              <a:ext cx="3497580" cy="6350000"/>
            </a:xfrm>
            <a:custGeom>
              <a:avLst/>
              <a:gdLst/>
              <a:ahLst/>
              <a:cxnLst/>
              <a:rect r="r" b="b" t="t" l="l"/>
              <a:pathLst>
                <a:path h="6350000" w="3497580">
                  <a:moveTo>
                    <a:pt x="3497580" y="6350000"/>
                  </a:moveTo>
                  <a:lnTo>
                    <a:pt x="744220" y="6350000"/>
                  </a:lnTo>
                  <a:lnTo>
                    <a:pt x="0" y="0"/>
                  </a:lnTo>
                  <a:lnTo>
                    <a:pt x="2753360" y="0"/>
                  </a:lnTo>
                  <a:lnTo>
                    <a:pt x="3497580" y="6350000"/>
                  </a:lnTo>
                  <a:close/>
                </a:path>
              </a:pathLst>
            </a:custGeom>
            <a:gradFill rotWithShape="true">
              <a:gsLst>
                <a:gs pos="0">
                  <a:srgbClr val="003A89">
                    <a:alpha val="100000"/>
                  </a:srgbClr>
                </a:gs>
                <a:gs pos="100000">
                  <a:srgbClr val="C700FF">
                    <a:alpha val="100000"/>
                  </a:srgbClr>
                </a:gs>
              </a:gsLst>
              <a:lin ang="2700000"/>
            </a:gradFill>
            <a:ln w="12700">
              <a:solidFill>
                <a:srgbClr val="000000"/>
              </a:solidFill>
            </a:ln>
          </p:spPr>
        </p:sp>
      </p:grpSp>
      <p:sp>
        <p:nvSpPr>
          <p:cNvPr name="TextBox 17" id="17"/>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18" id="18"/>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19" id="19"/>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20" id="20"/>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21" id="21"/>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sp>
        <p:nvSpPr>
          <p:cNvPr name="TextBox 22" id="22"/>
          <p:cNvSpPr txBox="true"/>
          <p:nvPr/>
        </p:nvSpPr>
        <p:spPr>
          <a:xfrm rot="0">
            <a:off x="1105871" y="1109432"/>
            <a:ext cx="6099607" cy="2432050"/>
          </a:xfrm>
          <a:prstGeom prst="rect">
            <a:avLst/>
          </a:prstGeom>
        </p:spPr>
        <p:txBody>
          <a:bodyPr anchor="t" rtlCol="false" tIns="0" lIns="0" bIns="0" rIns="0">
            <a:spAutoFit/>
          </a:bodyPr>
          <a:lstStyle/>
          <a:p>
            <a:pPr algn="l">
              <a:lnSpc>
                <a:spcPts val="9799"/>
              </a:lnSpc>
              <a:spcBef>
                <a:spcPct val="0"/>
              </a:spcBef>
            </a:pPr>
            <a:r>
              <a:rPr lang="en-US" sz="6999">
                <a:solidFill>
                  <a:srgbClr val="C101FB"/>
                </a:solidFill>
                <a:latin typeface="Bebas Neue Cyrillic"/>
                <a:ea typeface="Bebas Neue Cyrillic"/>
                <a:cs typeface="Bebas Neue Cyrillic"/>
                <a:sym typeface="Bebas Neue Cyrillic"/>
              </a:rPr>
              <a:t>What is a Crypto Exchange ?</a:t>
            </a:r>
          </a:p>
        </p:txBody>
      </p:sp>
      <p:sp>
        <p:nvSpPr>
          <p:cNvPr name="TextBox 23" id="23"/>
          <p:cNvSpPr txBox="true"/>
          <p:nvPr/>
        </p:nvSpPr>
        <p:spPr>
          <a:xfrm rot="0">
            <a:off x="747158" y="3819819"/>
            <a:ext cx="8541908" cy="5006326"/>
          </a:xfrm>
          <a:prstGeom prst="rect">
            <a:avLst/>
          </a:prstGeom>
        </p:spPr>
        <p:txBody>
          <a:bodyPr anchor="t" rtlCol="false" tIns="0" lIns="0" bIns="0" rIns="0">
            <a:spAutoFit/>
          </a:bodyPr>
          <a:lstStyle/>
          <a:p>
            <a:pPr algn="l">
              <a:lnSpc>
                <a:spcPts val="3360"/>
              </a:lnSpc>
              <a:spcBef>
                <a:spcPct val="0"/>
              </a:spcBef>
            </a:pPr>
            <a:r>
              <a:rPr lang="en-US" sz="2400">
                <a:solidFill>
                  <a:srgbClr val="FFFFFF"/>
                </a:solidFill>
                <a:latin typeface="Canva Sans"/>
                <a:ea typeface="Canva Sans"/>
                <a:cs typeface="Canva Sans"/>
                <a:sym typeface="Canva Sans"/>
              </a:rPr>
              <a:t>A crypto exchange is an online platform that enables the buying and selling of cryptocurrencies and other virtual assets. It serves as an intermediate between the buyer and seller, offering a create </a:t>
            </a:r>
            <a:r>
              <a:rPr lang="en-US" sz="2400" u="sng">
                <a:solidFill>
                  <a:srgbClr val="FFFFFF"/>
                </a:solidFill>
                <a:latin typeface="Canva Sans"/>
                <a:ea typeface="Canva Sans"/>
                <a:cs typeface="Canva Sans"/>
                <a:sym typeface="Canva Sans"/>
                <a:hlinkClick r:id="rId6" tooltip="https://www.blockchainx.tech/how-to-create-crypto-exchange/"/>
              </a:rPr>
              <a:t>crypto exchange platform</a:t>
            </a:r>
            <a:r>
              <a:rPr lang="en-US" sz="2400">
                <a:solidFill>
                  <a:srgbClr val="FFFFFF"/>
                </a:solidFill>
                <a:latin typeface="Canva Sans"/>
                <a:ea typeface="Canva Sans"/>
                <a:cs typeface="Canva Sans"/>
                <a:sym typeface="Canva Sans"/>
              </a:rPr>
              <a:t> upon which they can make trades. Exchanges may be centralized  (managed by a single entity) or decentralized (operating on a peer-to-peer network).  They vary in security, speed of transaction, and user experience.These are the two categories of crypto exchange. Already possess a crypto coin that is exchanged for other coins by this crypto exchange.</a:t>
            </a:r>
          </a:p>
          <a:p>
            <a:pPr algn="l">
              <a:lnSpc>
                <a:spcPts val="3360"/>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2">
              <a:alphaModFix amt="43999"/>
            </a:blip>
            <a:stretch>
              <a:fillRect l="0" t="0" r="0" b="0"/>
            </a:stretch>
          </a:blipFill>
        </p:spPr>
      </p:sp>
      <p:grpSp>
        <p:nvGrpSpPr>
          <p:cNvPr name="Group 6" id="6"/>
          <p:cNvGrpSpPr/>
          <p:nvPr/>
        </p:nvGrpSpPr>
        <p:grpSpPr>
          <a:xfrm rot="0">
            <a:off x="16230600" y="0"/>
            <a:ext cx="1028700" cy="1028700"/>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8" id="8"/>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9" id="9"/>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2">
              <a:alphaModFix amt="43999"/>
            </a:blip>
            <a:stretch>
              <a:fillRect l="0" t="0" r="0" b="0"/>
            </a:stretch>
          </a:blipFill>
        </p:spPr>
      </p:sp>
      <p:grpSp>
        <p:nvGrpSpPr>
          <p:cNvPr name="Group 10" id="10"/>
          <p:cNvGrpSpPr/>
          <p:nvPr/>
        </p:nvGrpSpPr>
        <p:grpSpPr>
          <a:xfrm rot="0">
            <a:off x="-139367" y="8099706"/>
            <a:ext cx="18427367" cy="1028700"/>
            <a:chOff x="0" y="0"/>
            <a:chExt cx="14559895" cy="812800"/>
          </a:xfrm>
        </p:grpSpPr>
        <p:sp>
          <p:nvSpPr>
            <p:cNvPr name="Freeform 11" id="11"/>
            <p:cNvSpPr/>
            <p:nvPr/>
          </p:nvSpPr>
          <p:spPr>
            <a:xfrm flipH="false" flipV="false" rot="0">
              <a:off x="0" y="0"/>
              <a:ext cx="14559896" cy="812800"/>
            </a:xfrm>
            <a:custGeom>
              <a:avLst/>
              <a:gdLst/>
              <a:ahLst/>
              <a:cxnLst/>
              <a:rect r="r" b="b" t="t" l="l"/>
              <a:pathLst>
                <a:path h="812800" w="14559896">
                  <a:moveTo>
                    <a:pt x="0" y="0"/>
                  </a:moveTo>
                  <a:lnTo>
                    <a:pt x="14559896" y="0"/>
                  </a:lnTo>
                  <a:lnTo>
                    <a:pt x="14559896"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12" id="12"/>
            <p:cNvSpPr txBox="true"/>
            <p:nvPr/>
          </p:nvSpPr>
          <p:spPr>
            <a:xfrm>
              <a:off x="0" y="-38100"/>
              <a:ext cx="14559895" cy="850900"/>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2">
              <a:alphaModFix amt="43999"/>
            </a:blip>
            <a:stretch>
              <a:fillRect l="0" t="0" r="0" b="0"/>
            </a:stretch>
          </a:blipFill>
        </p:spPr>
      </p:sp>
      <p:grpSp>
        <p:nvGrpSpPr>
          <p:cNvPr name="Group 14" id="14"/>
          <p:cNvGrpSpPr/>
          <p:nvPr/>
        </p:nvGrpSpPr>
        <p:grpSpPr>
          <a:xfrm rot="0">
            <a:off x="12308969" y="3399210"/>
            <a:ext cx="6312054" cy="3834625"/>
            <a:chOff x="0" y="0"/>
            <a:chExt cx="9911092" cy="6021070"/>
          </a:xfrm>
        </p:grpSpPr>
        <p:sp>
          <p:nvSpPr>
            <p:cNvPr name="Freeform 15" id="15"/>
            <p:cNvSpPr/>
            <p:nvPr/>
          </p:nvSpPr>
          <p:spPr>
            <a:xfrm flipH="false" flipV="false" rot="0">
              <a:off x="0" y="0"/>
              <a:ext cx="9911093" cy="6021070"/>
            </a:xfrm>
            <a:custGeom>
              <a:avLst/>
              <a:gdLst/>
              <a:ahLst/>
              <a:cxnLst/>
              <a:rect r="r" b="b" t="t" l="l"/>
              <a:pathLst>
                <a:path h="6021070" w="9911093">
                  <a:moveTo>
                    <a:pt x="0" y="6021070"/>
                  </a:moveTo>
                  <a:lnTo>
                    <a:pt x="1151715" y="0"/>
                  </a:lnTo>
                  <a:lnTo>
                    <a:pt x="9911093" y="0"/>
                  </a:lnTo>
                  <a:lnTo>
                    <a:pt x="8759377" y="6021070"/>
                  </a:lnTo>
                  <a:close/>
                </a:path>
              </a:pathLst>
            </a:custGeom>
            <a:blipFill>
              <a:blip r:embed="rId3"/>
              <a:stretch>
                <a:fillRect l="0" t="-53201" r="0" b="-53201"/>
              </a:stretch>
            </a:blipFill>
          </p:spPr>
        </p:sp>
      </p:grpSp>
      <p:sp>
        <p:nvSpPr>
          <p:cNvPr name="TextBox 16" id="16"/>
          <p:cNvSpPr txBox="true"/>
          <p:nvPr/>
        </p:nvSpPr>
        <p:spPr>
          <a:xfrm rot="0">
            <a:off x="1244996" y="1230027"/>
            <a:ext cx="15499954" cy="1193800"/>
          </a:xfrm>
          <a:prstGeom prst="rect">
            <a:avLst/>
          </a:prstGeom>
        </p:spPr>
        <p:txBody>
          <a:bodyPr anchor="t" rtlCol="false" tIns="0" lIns="0" bIns="0" rIns="0">
            <a:spAutoFit/>
          </a:bodyPr>
          <a:lstStyle/>
          <a:p>
            <a:pPr algn="ctr">
              <a:lnSpc>
                <a:spcPts val="9799"/>
              </a:lnSpc>
              <a:spcBef>
                <a:spcPct val="0"/>
              </a:spcBef>
            </a:pPr>
            <a:r>
              <a:rPr lang="en-US" sz="6999">
                <a:solidFill>
                  <a:srgbClr val="C101FB"/>
                </a:solidFill>
                <a:latin typeface="Bebas Neue Cyrillic"/>
                <a:ea typeface="Bebas Neue Cyrillic"/>
                <a:cs typeface="Bebas Neue Cyrillic"/>
                <a:sym typeface="Bebas Neue Cyrillic"/>
              </a:rPr>
              <a:t>Create Your Own Crypto Exchange Following Steps:</a:t>
            </a:r>
          </a:p>
        </p:txBody>
      </p:sp>
      <p:sp>
        <p:nvSpPr>
          <p:cNvPr name="TextBox 17" id="17"/>
          <p:cNvSpPr txBox="true"/>
          <p:nvPr/>
        </p:nvSpPr>
        <p:spPr>
          <a:xfrm rot="0">
            <a:off x="952580" y="3556382"/>
            <a:ext cx="10153293" cy="580390"/>
          </a:xfrm>
          <a:prstGeom prst="rect">
            <a:avLst/>
          </a:prstGeom>
        </p:spPr>
        <p:txBody>
          <a:bodyPr anchor="t" rtlCol="false" tIns="0" lIns="0" bIns="0" rIns="0">
            <a:spAutoFit/>
          </a:bodyPr>
          <a:lstStyle/>
          <a:p>
            <a:pPr algn="ctr">
              <a:lnSpc>
                <a:spcPts val="4759"/>
              </a:lnSpc>
              <a:spcBef>
                <a:spcPct val="0"/>
              </a:spcBef>
            </a:pPr>
            <a:r>
              <a:rPr lang="en-US" b="true" sz="3399">
                <a:solidFill>
                  <a:srgbClr val="F9F6F6"/>
                </a:solidFill>
                <a:latin typeface="Canva Sans Bold"/>
                <a:ea typeface="Canva Sans Bold"/>
                <a:cs typeface="Canva Sans Bold"/>
                <a:sym typeface="Canva Sans Bold"/>
              </a:rPr>
              <a:t>Introduction to the Basics of a Crypto Exchange:</a:t>
            </a:r>
          </a:p>
        </p:txBody>
      </p:sp>
      <p:sp>
        <p:nvSpPr>
          <p:cNvPr name="TextBox 18" id="18"/>
          <p:cNvSpPr txBox="true"/>
          <p:nvPr/>
        </p:nvSpPr>
        <p:spPr>
          <a:xfrm rot="0">
            <a:off x="1587520" y="4500736"/>
            <a:ext cx="9531608" cy="4690222"/>
          </a:xfrm>
          <a:prstGeom prst="rect">
            <a:avLst/>
          </a:prstGeom>
        </p:spPr>
        <p:txBody>
          <a:bodyPr anchor="t" rtlCol="false" tIns="0" lIns="0" bIns="0" rIns="0">
            <a:spAutoFit/>
          </a:bodyPr>
          <a:lstStyle/>
          <a:p>
            <a:pPr algn="l">
              <a:lnSpc>
                <a:spcPts val="3755"/>
              </a:lnSpc>
              <a:spcBef>
                <a:spcPct val="0"/>
              </a:spcBef>
            </a:pPr>
            <a:r>
              <a:rPr lang="en-US" sz="2682">
                <a:solidFill>
                  <a:srgbClr val="FFFFFF"/>
                </a:solidFill>
                <a:latin typeface="Canva Sans"/>
                <a:ea typeface="Canva Sans"/>
                <a:cs typeface="Canva Sans"/>
                <a:sym typeface="Canva Sans"/>
              </a:rPr>
              <a:t>To jump into development, it's essential to learn about the fundamental aspects of a crypto exchange. These are:</a:t>
            </a:r>
          </a:p>
          <a:p>
            <a:pPr algn="l">
              <a:lnSpc>
                <a:spcPts val="3755"/>
              </a:lnSpc>
              <a:spcBef>
                <a:spcPct val="0"/>
              </a:spcBef>
            </a:pPr>
            <a:r>
              <a:rPr lang="en-US" sz="2682">
                <a:solidFill>
                  <a:srgbClr val="FFFFFF"/>
                </a:solidFill>
                <a:latin typeface="Canva Sans"/>
                <a:ea typeface="Canva Sans"/>
                <a:cs typeface="Canva Sans"/>
                <a:sym typeface="Canva Sans"/>
              </a:rPr>
              <a:t>Order Book: Where sell and buy orders are matched.</a:t>
            </a:r>
          </a:p>
          <a:p>
            <a:pPr algn="l">
              <a:lnSpc>
                <a:spcPts val="3755"/>
              </a:lnSpc>
              <a:spcBef>
                <a:spcPct val="0"/>
              </a:spcBef>
            </a:pPr>
            <a:r>
              <a:rPr lang="en-US" sz="2682">
                <a:solidFill>
                  <a:srgbClr val="FFFFFF"/>
                </a:solidFill>
                <a:latin typeface="Canva Sans"/>
                <a:ea typeface="Canva Sans"/>
                <a:cs typeface="Canva Sans"/>
                <a:sym typeface="Canva Sans"/>
              </a:rPr>
              <a:t>Matching Engine: The engine that makes the trade happen.</a:t>
            </a:r>
          </a:p>
          <a:p>
            <a:pPr algn="l">
              <a:lnSpc>
                <a:spcPts val="3755"/>
              </a:lnSpc>
              <a:spcBef>
                <a:spcPct val="0"/>
              </a:spcBef>
            </a:pPr>
            <a:r>
              <a:rPr lang="en-US" sz="2682">
                <a:solidFill>
                  <a:srgbClr val="FFFFFF"/>
                </a:solidFill>
                <a:latin typeface="Canva Sans"/>
                <a:ea typeface="Canva Sans"/>
                <a:cs typeface="Canva Sans"/>
                <a:sym typeface="Canva Sans"/>
              </a:rPr>
              <a:t>Wallet Integration: Safe storage for digital assets.</a:t>
            </a:r>
          </a:p>
          <a:p>
            <a:pPr algn="l">
              <a:lnSpc>
                <a:spcPts val="3755"/>
              </a:lnSpc>
              <a:spcBef>
                <a:spcPct val="0"/>
              </a:spcBef>
            </a:pPr>
            <a:r>
              <a:rPr lang="en-US" sz="2682">
                <a:solidFill>
                  <a:srgbClr val="FFFFFF"/>
                </a:solidFill>
                <a:latin typeface="Canva Sans"/>
                <a:ea typeface="Canva Sans"/>
                <a:cs typeface="Canva Sans"/>
                <a:sym typeface="Canva Sans"/>
              </a:rPr>
              <a:t>User Interface (UI): For seamless navigation and trading.</a:t>
            </a:r>
          </a:p>
          <a:p>
            <a:pPr algn="l">
              <a:lnSpc>
                <a:spcPts val="3755"/>
              </a:lnSpc>
              <a:spcBef>
                <a:spcPct val="0"/>
              </a:spcBef>
            </a:pPr>
            <a:r>
              <a:rPr lang="en-US" sz="2682">
                <a:solidFill>
                  <a:srgbClr val="FFFFFF"/>
                </a:solidFill>
                <a:latin typeface="Canva Sans"/>
                <a:ea typeface="Canva Sans"/>
                <a:cs typeface="Canva Sans"/>
                <a:sym typeface="Canva Sans"/>
              </a:rPr>
              <a:t>API Integration: Integrating with external data and services.</a:t>
            </a:r>
          </a:p>
          <a:p>
            <a:pPr algn="l">
              <a:lnSpc>
                <a:spcPts val="3755"/>
              </a:lnSpc>
              <a:spcBef>
                <a:spcPct val="0"/>
              </a:spcBef>
            </a:pPr>
          </a:p>
        </p:txBody>
      </p:sp>
      <p:sp>
        <p:nvSpPr>
          <p:cNvPr name="TextBox 19" id="19"/>
          <p:cNvSpPr txBox="true"/>
          <p:nvPr/>
        </p:nvSpPr>
        <p:spPr>
          <a:xfrm rot="0">
            <a:off x="1028700" y="2575307"/>
            <a:ext cx="2003129" cy="1047750"/>
          </a:xfrm>
          <a:prstGeom prst="rect">
            <a:avLst/>
          </a:prstGeom>
        </p:spPr>
        <p:txBody>
          <a:bodyPr anchor="t" rtlCol="false" tIns="0" lIns="0" bIns="0" rIns="0">
            <a:spAutoFit/>
          </a:bodyPr>
          <a:lstStyle/>
          <a:p>
            <a:pPr algn="l">
              <a:lnSpc>
                <a:spcPts val="8400"/>
              </a:lnSpc>
              <a:spcBef>
                <a:spcPct val="0"/>
              </a:spcBef>
            </a:pPr>
            <a:r>
              <a:rPr lang="en-US" sz="6000">
                <a:solidFill>
                  <a:srgbClr val="C101FB"/>
                </a:solidFill>
                <a:latin typeface="Bebas Neue Cyrillic"/>
                <a:ea typeface="Bebas Neue Cyrillic"/>
                <a:cs typeface="Bebas Neue Cyrillic"/>
                <a:sym typeface="Bebas Neue Cyrillic"/>
              </a:rPr>
              <a:t>Step 1</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0" y="1794361"/>
            <a:ext cx="8402462" cy="8502164"/>
            <a:chOff x="0" y="0"/>
            <a:chExt cx="6314339" cy="6389263"/>
          </a:xfrm>
        </p:grpSpPr>
        <p:sp>
          <p:nvSpPr>
            <p:cNvPr name="Freeform 10" id="10"/>
            <p:cNvSpPr/>
            <p:nvPr/>
          </p:nvSpPr>
          <p:spPr>
            <a:xfrm flipH="false" flipV="false" rot="0">
              <a:off x="0" y="0"/>
              <a:ext cx="6314339" cy="6389263"/>
            </a:xfrm>
            <a:custGeom>
              <a:avLst/>
              <a:gdLst/>
              <a:ahLst/>
              <a:cxnLst/>
              <a:rect r="r" b="b" t="t" l="l"/>
              <a:pathLst>
                <a:path h="6389263" w="6314339">
                  <a:moveTo>
                    <a:pt x="0" y="1214368"/>
                  </a:moveTo>
                  <a:lnTo>
                    <a:pt x="946756" y="133027"/>
                  </a:lnTo>
                  <a:lnTo>
                    <a:pt x="5367582" y="0"/>
                  </a:lnTo>
                  <a:lnTo>
                    <a:pt x="6314339" y="3066214"/>
                  </a:lnTo>
                  <a:lnTo>
                    <a:pt x="5826496" y="5273677"/>
                  </a:lnTo>
                  <a:lnTo>
                    <a:pt x="6245962" y="6389263"/>
                  </a:lnTo>
                  <a:lnTo>
                    <a:pt x="0" y="6389263"/>
                  </a:lnTo>
                  <a:close/>
                </a:path>
              </a:pathLst>
            </a:custGeom>
            <a:gradFill rotWithShape="true">
              <a:gsLst>
                <a:gs pos="0">
                  <a:srgbClr val="003A89">
                    <a:alpha val="100000"/>
                  </a:srgbClr>
                </a:gs>
                <a:gs pos="100000">
                  <a:srgbClr val="C700FF">
                    <a:alpha val="100000"/>
                  </a:srgbClr>
                </a:gs>
              </a:gsLst>
              <a:lin ang="2700000"/>
            </a:gradFill>
            <a:ln w="12700">
              <a:solidFill>
                <a:srgbClr val="000000"/>
              </a:solidFill>
            </a:ln>
          </p:spPr>
        </p:sp>
      </p:grpSp>
      <p:sp>
        <p:nvSpPr>
          <p:cNvPr name="Freeform 11" id="11"/>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4">
              <a:alphaModFix amt="43999"/>
            </a:blip>
            <a:stretch>
              <a:fillRect l="0" t="0" r="0" b="0"/>
            </a:stretch>
          </a:blipFill>
        </p:spPr>
      </p:sp>
      <p:sp>
        <p:nvSpPr>
          <p:cNvPr name="Freeform 12" id="12"/>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4">
              <a:alphaModFix amt="43999"/>
            </a:blip>
            <a:stretch>
              <a:fillRect l="0" t="0" r="0" b="0"/>
            </a:stretch>
          </a:blipFill>
        </p:spPr>
      </p:sp>
      <p:grpSp>
        <p:nvGrpSpPr>
          <p:cNvPr name="Group 13" id="13"/>
          <p:cNvGrpSpPr/>
          <p:nvPr/>
        </p:nvGrpSpPr>
        <p:grpSpPr>
          <a:xfrm rot="0">
            <a:off x="0" y="2098416"/>
            <a:ext cx="8115300" cy="8198109"/>
            <a:chOff x="0" y="0"/>
            <a:chExt cx="6098540" cy="6160770"/>
          </a:xfrm>
        </p:grpSpPr>
        <p:sp>
          <p:nvSpPr>
            <p:cNvPr name="Freeform 14" id="14"/>
            <p:cNvSpPr/>
            <p:nvPr/>
          </p:nvSpPr>
          <p:spPr>
            <a:xfrm flipH="false" flipV="false" rot="0">
              <a:off x="0" y="0"/>
              <a:ext cx="6098540" cy="6160770"/>
            </a:xfrm>
            <a:custGeom>
              <a:avLst/>
              <a:gdLst/>
              <a:ahLst/>
              <a:cxnLst/>
              <a:rect r="r" b="b" t="t" l="l"/>
              <a:pathLst>
                <a:path h="6160770" w="6098540">
                  <a:moveTo>
                    <a:pt x="0" y="1170940"/>
                  </a:moveTo>
                  <a:lnTo>
                    <a:pt x="914400" y="128270"/>
                  </a:lnTo>
                  <a:lnTo>
                    <a:pt x="5184140" y="0"/>
                  </a:lnTo>
                  <a:lnTo>
                    <a:pt x="6098540" y="2956560"/>
                  </a:lnTo>
                  <a:lnTo>
                    <a:pt x="5627370" y="5085080"/>
                  </a:lnTo>
                  <a:lnTo>
                    <a:pt x="6032500" y="6160770"/>
                  </a:lnTo>
                  <a:lnTo>
                    <a:pt x="0" y="6160770"/>
                  </a:lnTo>
                  <a:close/>
                </a:path>
              </a:pathLst>
            </a:custGeom>
            <a:blipFill>
              <a:blip r:embed="rId5"/>
              <a:stretch>
                <a:fillRect l="0" t="0" r="-34693" b="0"/>
              </a:stretch>
            </a:blipFill>
          </p:spPr>
        </p:sp>
      </p:grpSp>
      <p:sp>
        <p:nvSpPr>
          <p:cNvPr name="TextBox 15" id="15"/>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16" id="16"/>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17" id="17"/>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18" id="18"/>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19" id="19"/>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sp>
        <p:nvSpPr>
          <p:cNvPr name="TextBox 20" id="20"/>
          <p:cNvSpPr txBox="true"/>
          <p:nvPr/>
        </p:nvSpPr>
        <p:spPr>
          <a:xfrm rot="0">
            <a:off x="8402462" y="1661011"/>
            <a:ext cx="2003129" cy="1193800"/>
          </a:xfrm>
          <a:prstGeom prst="rect">
            <a:avLst/>
          </a:prstGeom>
        </p:spPr>
        <p:txBody>
          <a:bodyPr anchor="t" rtlCol="false" tIns="0" lIns="0" bIns="0" rIns="0">
            <a:spAutoFit/>
          </a:bodyPr>
          <a:lstStyle/>
          <a:p>
            <a:pPr algn="l">
              <a:lnSpc>
                <a:spcPts val="9799"/>
              </a:lnSpc>
              <a:spcBef>
                <a:spcPct val="0"/>
              </a:spcBef>
            </a:pPr>
            <a:r>
              <a:rPr lang="en-US" sz="6999">
                <a:solidFill>
                  <a:srgbClr val="C101FB"/>
                </a:solidFill>
                <a:latin typeface="Bebas Neue Cyrillic"/>
                <a:ea typeface="Bebas Neue Cyrillic"/>
                <a:cs typeface="Bebas Neue Cyrillic"/>
                <a:sym typeface="Bebas Neue Cyrillic"/>
              </a:rPr>
              <a:t>Step 2</a:t>
            </a:r>
          </a:p>
        </p:txBody>
      </p:sp>
      <p:sp>
        <p:nvSpPr>
          <p:cNvPr name="TextBox 21" id="21"/>
          <p:cNvSpPr txBox="true"/>
          <p:nvPr/>
        </p:nvSpPr>
        <p:spPr>
          <a:xfrm rot="0">
            <a:off x="8883962" y="2883469"/>
            <a:ext cx="4419600" cy="580346"/>
          </a:xfrm>
          <a:prstGeom prst="rect">
            <a:avLst/>
          </a:prstGeom>
        </p:spPr>
        <p:txBody>
          <a:bodyPr anchor="t" rtlCol="false" tIns="0" lIns="0" bIns="0" rIns="0">
            <a:spAutoFit/>
          </a:bodyPr>
          <a:lstStyle/>
          <a:p>
            <a:pPr algn="ctr">
              <a:lnSpc>
                <a:spcPts val="4762"/>
              </a:lnSpc>
              <a:spcBef>
                <a:spcPct val="0"/>
              </a:spcBef>
            </a:pPr>
            <a:r>
              <a:rPr lang="en-US" b="true" sz="3401">
                <a:solidFill>
                  <a:srgbClr val="FFFFFF"/>
                </a:solidFill>
                <a:latin typeface="Canva Sans Bold"/>
                <a:ea typeface="Canva Sans Bold"/>
                <a:cs typeface="Canva Sans Bold"/>
                <a:sym typeface="Canva Sans Bold"/>
              </a:rPr>
              <a:t> Define Your Purpose</a:t>
            </a:r>
          </a:p>
        </p:txBody>
      </p:sp>
      <p:sp>
        <p:nvSpPr>
          <p:cNvPr name="TextBox 22" id="22"/>
          <p:cNvSpPr txBox="true"/>
          <p:nvPr/>
        </p:nvSpPr>
        <p:spPr>
          <a:xfrm rot="0">
            <a:off x="9688784" y="3779557"/>
            <a:ext cx="7716670" cy="4443730"/>
          </a:xfrm>
          <a:prstGeom prst="rect">
            <a:avLst/>
          </a:prstGeom>
        </p:spPr>
        <p:txBody>
          <a:bodyPr anchor="t" rtlCol="false" tIns="0" lIns="0" bIns="0" rIns="0">
            <a:spAutoFit/>
          </a:bodyPr>
          <a:lstStyle/>
          <a:p>
            <a:pPr algn="l">
              <a:lnSpc>
                <a:spcPts val="3919"/>
              </a:lnSpc>
              <a:spcBef>
                <a:spcPct val="0"/>
              </a:spcBef>
            </a:pPr>
            <a:r>
              <a:rPr lang="en-US" sz="2799">
                <a:solidFill>
                  <a:srgbClr val="FFFFFF"/>
                </a:solidFill>
                <a:latin typeface="Canva Sans"/>
                <a:ea typeface="Canva Sans"/>
                <a:cs typeface="Canva Sans"/>
                <a:sym typeface="Canva Sans"/>
              </a:rPr>
              <a:t>What type of exchange do you wish to develop? Will it be a centralized exchange prioritizing speed and user experience or a decentralized exchange security and anonymity? Establish your niche, target users, and the distinct features you desire. This will determine your development strategy.</a:t>
            </a:r>
          </a:p>
          <a:p>
            <a:pPr algn="l">
              <a:lnSpc>
                <a:spcPts val="3919"/>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4">
              <a:alphaModFix amt="43999"/>
            </a:blip>
            <a:stretch>
              <a:fillRect l="0" t="0" r="0" b="0"/>
            </a:stretch>
          </a:blipFill>
        </p:spPr>
      </p:sp>
      <p:sp>
        <p:nvSpPr>
          <p:cNvPr name="Freeform 10" id="10"/>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4">
              <a:alphaModFix amt="43999"/>
            </a:blip>
            <a:stretch>
              <a:fillRect l="0" t="0" r="0" b="0"/>
            </a:stretch>
          </a:blipFill>
        </p:spPr>
      </p:sp>
      <p:sp>
        <p:nvSpPr>
          <p:cNvPr name="Freeform 11" id="11"/>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4">
              <a:alphaModFix amt="43999"/>
            </a:blip>
            <a:stretch>
              <a:fillRect l="0" t="0" r="0" b="0"/>
            </a:stretch>
          </a:blipFill>
        </p:spPr>
      </p:sp>
      <p:grpSp>
        <p:nvGrpSpPr>
          <p:cNvPr name="Group 12" id="12"/>
          <p:cNvGrpSpPr/>
          <p:nvPr/>
        </p:nvGrpSpPr>
        <p:grpSpPr>
          <a:xfrm rot="0">
            <a:off x="9144000" y="1684165"/>
            <a:ext cx="8115300" cy="6918669"/>
            <a:chOff x="0" y="0"/>
            <a:chExt cx="6968039" cy="5940576"/>
          </a:xfrm>
        </p:grpSpPr>
        <p:sp>
          <p:nvSpPr>
            <p:cNvPr name="Freeform 13" id="13"/>
            <p:cNvSpPr/>
            <p:nvPr/>
          </p:nvSpPr>
          <p:spPr>
            <a:xfrm flipH="false" flipV="false" rot="0">
              <a:off x="0" y="0"/>
              <a:ext cx="6968039" cy="5940576"/>
            </a:xfrm>
            <a:custGeom>
              <a:avLst/>
              <a:gdLst/>
              <a:ahLst/>
              <a:cxnLst/>
              <a:rect r="r" b="b" t="t" l="l"/>
              <a:pathLst>
                <a:path h="5940576" w="6968039">
                  <a:moveTo>
                    <a:pt x="3167671" y="0"/>
                  </a:moveTo>
                  <a:lnTo>
                    <a:pt x="5127083" y="0"/>
                  </a:lnTo>
                  <a:lnTo>
                    <a:pt x="6968039" y="0"/>
                  </a:lnTo>
                  <a:lnTo>
                    <a:pt x="6968039" y="5136664"/>
                  </a:lnTo>
                  <a:lnTo>
                    <a:pt x="3235957" y="5940576"/>
                  </a:lnTo>
                  <a:lnTo>
                    <a:pt x="0" y="5940576"/>
                  </a:lnTo>
                  <a:lnTo>
                    <a:pt x="0" y="3711395"/>
                  </a:lnTo>
                  <a:close/>
                </a:path>
              </a:pathLst>
            </a:custGeom>
            <a:gradFill rotWithShape="true">
              <a:gsLst>
                <a:gs pos="0">
                  <a:srgbClr val="003A89">
                    <a:alpha val="100000"/>
                  </a:srgbClr>
                </a:gs>
                <a:gs pos="100000">
                  <a:srgbClr val="C700FF">
                    <a:alpha val="100000"/>
                  </a:srgbClr>
                </a:gs>
              </a:gsLst>
              <a:lin ang="2700000"/>
            </a:gradFill>
            <a:ln w="12700">
              <a:solidFill>
                <a:srgbClr val="000000"/>
              </a:solidFill>
            </a:ln>
          </p:spPr>
        </p:sp>
      </p:grpSp>
      <p:grpSp>
        <p:nvGrpSpPr>
          <p:cNvPr name="Group 14" id="14"/>
          <p:cNvGrpSpPr/>
          <p:nvPr/>
        </p:nvGrpSpPr>
        <p:grpSpPr>
          <a:xfrm rot="0">
            <a:off x="9485930" y="2018283"/>
            <a:ext cx="7431440" cy="6269483"/>
            <a:chOff x="0" y="0"/>
            <a:chExt cx="6768047" cy="5709816"/>
          </a:xfrm>
        </p:grpSpPr>
        <p:sp>
          <p:nvSpPr>
            <p:cNvPr name="Freeform 15" id="15"/>
            <p:cNvSpPr/>
            <p:nvPr/>
          </p:nvSpPr>
          <p:spPr>
            <a:xfrm flipH="false" flipV="false" rot="0">
              <a:off x="0" y="0"/>
              <a:ext cx="6768047" cy="5709816"/>
            </a:xfrm>
            <a:custGeom>
              <a:avLst/>
              <a:gdLst/>
              <a:ahLst/>
              <a:cxnLst/>
              <a:rect r="r" b="b" t="t" l="l"/>
              <a:pathLst>
                <a:path h="5709816" w="6768047">
                  <a:moveTo>
                    <a:pt x="3076754" y="0"/>
                  </a:moveTo>
                  <a:lnTo>
                    <a:pt x="4979929" y="0"/>
                  </a:lnTo>
                  <a:lnTo>
                    <a:pt x="6768047" y="0"/>
                  </a:lnTo>
                  <a:lnTo>
                    <a:pt x="6768047" y="4937132"/>
                  </a:lnTo>
                  <a:lnTo>
                    <a:pt x="3143081" y="5709816"/>
                  </a:lnTo>
                  <a:lnTo>
                    <a:pt x="0" y="5709816"/>
                  </a:lnTo>
                  <a:lnTo>
                    <a:pt x="0" y="3567226"/>
                  </a:lnTo>
                  <a:close/>
                </a:path>
              </a:pathLst>
            </a:custGeom>
            <a:blipFill>
              <a:blip r:embed="rId5"/>
              <a:stretch>
                <a:fillRect l="-13312" t="0" r="-13312" b="0"/>
              </a:stretch>
            </a:blipFill>
          </p:spPr>
        </p:sp>
      </p:grpSp>
      <p:sp>
        <p:nvSpPr>
          <p:cNvPr name="TextBox 16" id="16"/>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17" id="17"/>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18" id="18"/>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19" id="19"/>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20" id="20"/>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sp>
        <p:nvSpPr>
          <p:cNvPr name="TextBox 21" id="21"/>
          <p:cNvSpPr txBox="true"/>
          <p:nvPr/>
        </p:nvSpPr>
        <p:spPr>
          <a:xfrm rot="0">
            <a:off x="1028700" y="1726797"/>
            <a:ext cx="4347174" cy="1193800"/>
          </a:xfrm>
          <a:prstGeom prst="rect">
            <a:avLst/>
          </a:prstGeom>
        </p:spPr>
        <p:txBody>
          <a:bodyPr anchor="t" rtlCol="false" tIns="0" lIns="0" bIns="0" rIns="0">
            <a:spAutoFit/>
          </a:bodyPr>
          <a:lstStyle/>
          <a:p>
            <a:pPr algn="l">
              <a:lnSpc>
                <a:spcPts val="9799"/>
              </a:lnSpc>
              <a:spcBef>
                <a:spcPct val="0"/>
              </a:spcBef>
            </a:pPr>
            <a:r>
              <a:rPr lang="en-US" sz="6999">
                <a:solidFill>
                  <a:srgbClr val="C101FB"/>
                </a:solidFill>
                <a:latin typeface="Bebas Neue Cyrillic"/>
                <a:ea typeface="Bebas Neue Cyrillic"/>
                <a:cs typeface="Bebas Neue Cyrillic"/>
                <a:sym typeface="Bebas Neue Cyrillic"/>
              </a:rPr>
              <a:t>Step 3</a:t>
            </a:r>
          </a:p>
        </p:txBody>
      </p:sp>
      <p:sp>
        <p:nvSpPr>
          <p:cNvPr name="TextBox 22" id="22"/>
          <p:cNvSpPr txBox="true"/>
          <p:nvPr/>
        </p:nvSpPr>
        <p:spPr>
          <a:xfrm rot="0">
            <a:off x="747158" y="4067341"/>
            <a:ext cx="8104892" cy="5929631"/>
          </a:xfrm>
          <a:prstGeom prst="rect">
            <a:avLst/>
          </a:prstGeom>
        </p:spPr>
        <p:txBody>
          <a:bodyPr anchor="t" rtlCol="false" tIns="0" lIns="0" bIns="0" rIns="0">
            <a:spAutoFit/>
          </a:bodyPr>
          <a:lstStyle/>
          <a:p>
            <a:pPr algn="l">
              <a:lnSpc>
                <a:spcPts val="3919"/>
              </a:lnSpc>
              <a:spcBef>
                <a:spcPct val="0"/>
              </a:spcBef>
            </a:pPr>
          </a:p>
          <a:p>
            <a:pPr algn="l" marL="604515" indent="-302257" lvl="1">
              <a:lnSpc>
                <a:spcPts val="3919"/>
              </a:lnSpc>
              <a:buFont typeface="Arial"/>
              <a:buChar char="•"/>
            </a:pPr>
            <a:r>
              <a:rPr lang="en-US" sz="2799">
                <a:solidFill>
                  <a:srgbClr val="FFFFFF"/>
                </a:solidFill>
                <a:latin typeface="Canva Sans"/>
                <a:ea typeface="Canva Sans"/>
                <a:cs typeface="Canva Sans"/>
                <a:sym typeface="Canva Sans"/>
              </a:rPr>
              <a:t>Programming Languages : Python, JavaScript, Golang, Rust.</a:t>
            </a:r>
          </a:p>
          <a:p>
            <a:pPr algn="l" marL="604515" indent="-302257" lvl="1">
              <a:lnSpc>
                <a:spcPts val="3919"/>
              </a:lnSpc>
              <a:buFont typeface="Arial"/>
              <a:buChar char="•"/>
            </a:pPr>
            <a:r>
              <a:rPr lang="en-US" sz="2799">
                <a:solidFill>
                  <a:srgbClr val="FFFFFF"/>
                </a:solidFill>
                <a:latin typeface="Canva Sans"/>
                <a:ea typeface="Canva Sans"/>
                <a:cs typeface="Canva Sans"/>
                <a:sym typeface="Canva Sans"/>
              </a:rPr>
              <a:t>Databases: PostgreSQL, MySQL, MongoDB.</a:t>
            </a:r>
          </a:p>
          <a:p>
            <a:pPr algn="l" marL="604515" indent="-302257" lvl="1">
              <a:lnSpc>
                <a:spcPts val="3919"/>
              </a:lnSpc>
              <a:buFont typeface="Arial"/>
              <a:buChar char="•"/>
            </a:pPr>
            <a:r>
              <a:rPr lang="en-US" sz="2799">
                <a:solidFill>
                  <a:srgbClr val="FFFFFF"/>
                </a:solidFill>
                <a:latin typeface="Canva Sans"/>
                <a:ea typeface="Canva Sans"/>
                <a:cs typeface="Canva Sans"/>
                <a:sym typeface="Canva Sans"/>
              </a:rPr>
              <a:t>Web Frameworks: React and Angular.</a:t>
            </a:r>
          </a:p>
          <a:p>
            <a:pPr algn="l" marL="604515" indent="-302257" lvl="1">
              <a:lnSpc>
                <a:spcPts val="3919"/>
              </a:lnSpc>
              <a:buFont typeface="Arial"/>
              <a:buChar char="•"/>
            </a:pPr>
            <a:r>
              <a:rPr lang="en-US" sz="2799">
                <a:solidFill>
                  <a:srgbClr val="FFFFFF"/>
                </a:solidFill>
                <a:latin typeface="Canva Sans"/>
                <a:ea typeface="Canva Sans"/>
                <a:cs typeface="Canva Sans"/>
                <a:sym typeface="Canva Sans"/>
              </a:rPr>
              <a:t>Blockchain Platforms: Ethereum, Binance Smart Chain.</a:t>
            </a:r>
          </a:p>
          <a:p>
            <a:pPr algn="l" marL="604515" indent="-302257" lvl="1">
              <a:lnSpc>
                <a:spcPts val="3919"/>
              </a:lnSpc>
              <a:buFont typeface="Arial"/>
              <a:buChar char="•"/>
            </a:pPr>
            <a:r>
              <a:rPr lang="en-US" sz="2799">
                <a:solidFill>
                  <a:srgbClr val="FFFFFF"/>
                </a:solidFill>
                <a:latin typeface="Canva Sans"/>
                <a:ea typeface="Canva Sans"/>
                <a:cs typeface="Canva Sans"/>
                <a:sym typeface="Canva Sans"/>
              </a:rPr>
              <a:t>Cloud Services: AWS, Google Cloud, Azure.</a:t>
            </a:r>
          </a:p>
          <a:p>
            <a:pPr algn="l" marL="604515" indent="-302257" lvl="1">
              <a:lnSpc>
                <a:spcPts val="3919"/>
              </a:lnSpc>
              <a:buFont typeface="Arial"/>
              <a:buChar char="•"/>
            </a:pPr>
            <a:r>
              <a:rPr lang="en-US" sz="2799">
                <a:solidFill>
                  <a:srgbClr val="FFFFFF"/>
                </a:solidFill>
                <a:latin typeface="Canva Sans"/>
                <a:ea typeface="Canva Sans"/>
                <a:cs typeface="Canva Sans"/>
                <a:sym typeface="Canva Sans"/>
              </a:rPr>
              <a:t>A clearly defined architecture guarantee scalability and security  for a specific design to facilitate maintenance and updates.</a:t>
            </a:r>
          </a:p>
        </p:txBody>
      </p:sp>
      <p:sp>
        <p:nvSpPr>
          <p:cNvPr name="TextBox 23" id="23"/>
          <p:cNvSpPr txBox="true"/>
          <p:nvPr/>
        </p:nvSpPr>
        <p:spPr>
          <a:xfrm rot="0">
            <a:off x="1059335" y="3371298"/>
            <a:ext cx="11066254" cy="976631"/>
          </a:xfrm>
          <a:prstGeom prst="rect">
            <a:avLst/>
          </a:prstGeom>
        </p:spPr>
        <p:txBody>
          <a:bodyPr anchor="t" rtlCol="false" tIns="0" lIns="0" bIns="0" rIns="0">
            <a:spAutoFit/>
          </a:bodyPr>
          <a:lstStyle/>
          <a:p>
            <a:pPr algn="l">
              <a:lnSpc>
                <a:spcPts val="3919"/>
              </a:lnSpc>
              <a:spcBef>
                <a:spcPct val="0"/>
              </a:spcBef>
            </a:pPr>
            <a:r>
              <a:rPr lang="en-US" sz="2799">
                <a:solidFill>
                  <a:srgbClr val="FFFFFF"/>
                </a:solidFill>
                <a:latin typeface="Canva Sans"/>
                <a:ea typeface="Canva Sans"/>
                <a:cs typeface="Canva Sans"/>
                <a:sym typeface="Canva Sans"/>
              </a:rPr>
              <a:t>Selecting the correct technology stack is essential. Typical technologies are:</a:t>
            </a:r>
          </a:p>
        </p:txBody>
      </p:sp>
      <p:sp>
        <p:nvSpPr>
          <p:cNvPr name="TextBox 24" id="24"/>
          <p:cNvSpPr txBox="true"/>
          <p:nvPr/>
        </p:nvSpPr>
        <p:spPr>
          <a:xfrm rot="0">
            <a:off x="3501296" y="1951608"/>
            <a:ext cx="6846927" cy="580390"/>
          </a:xfrm>
          <a:prstGeom prst="rect">
            <a:avLst/>
          </a:prstGeom>
        </p:spPr>
        <p:txBody>
          <a:bodyPr anchor="t" rtlCol="false" tIns="0" lIns="0" bIns="0" rIns="0">
            <a:spAutoFit/>
          </a:bodyPr>
          <a:lstStyle/>
          <a:p>
            <a:pPr algn="ctr">
              <a:lnSpc>
                <a:spcPts val="4759"/>
              </a:lnSpc>
              <a:spcBef>
                <a:spcPct val="0"/>
              </a:spcBef>
            </a:pPr>
            <a:r>
              <a:rPr lang="en-US" b="true" sz="3399">
                <a:solidFill>
                  <a:srgbClr val="FFFFFF"/>
                </a:solidFill>
                <a:latin typeface="Canva Sans Bold"/>
                <a:ea typeface="Canva Sans Bold"/>
                <a:cs typeface="Canva Sans Bold"/>
                <a:sym typeface="Canva Sans Bold"/>
              </a:rPr>
              <a:t>Technology Stack &amp; Architecture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2">
              <a:alphaModFix amt="43999"/>
            </a:blip>
            <a:stretch>
              <a:fillRect l="0" t="0" r="0" b="0"/>
            </a:stretch>
          </a:blipFill>
        </p:spPr>
      </p:sp>
      <p:sp>
        <p:nvSpPr>
          <p:cNvPr name="Freeform 9" id="9"/>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2">
              <a:alphaModFix amt="43999"/>
            </a:blip>
            <a:stretch>
              <a:fillRect l="0" t="0" r="0" b="0"/>
            </a:stretch>
          </a:blipFill>
        </p:spPr>
      </p:sp>
      <p:sp>
        <p:nvSpPr>
          <p:cNvPr name="Freeform 10" id="10"/>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2">
              <a:alphaModFix amt="43999"/>
            </a:blip>
            <a:stretch>
              <a:fillRect l="0" t="0" r="0" b="0"/>
            </a:stretch>
          </a:blipFill>
        </p:spPr>
      </p:sp>
      <p:grpSp>
        <p:nvGrpSpPr>
          <p:cNvPr name="Group 11" id="11"/>
          <p:cNvGrpSpPr/>
          <p:nvPr/>
        </p:nvGrpSpPr>
        <p:grpSpPr>
          <a:xfrm rot="0">
            <a:off x="4082498" y="3681921"/>
            <a:ext cx="4811718" cy="2923158"/>
            <a:chOff x="0" y="0"/>
            <a:chExt cx="9911092" cy="6021070"/>
          </a:xfrm>
        </p:grpSpPr>
        <p:sp>
          <p:nvSpPr>
            <p:cNvPr name="Freeform 12" id="12"/>
            <p:cNvSpPr/>
            <p:nvPr/>
          </p:nvSpPr>
          <p:spPr>
            <a:xfrm flipH="false" flipV="false" rot="0">
              <a:off x="0" y="0"/>
              <a:ext cx="9911093" cy="6021070"/>
            </a:xfrm>
            <a:custGeom>
              <a:avLst/>
              <a:gdLst/>
              <a:ahLst/>
              <a:cxnLst/>
              <a:rect r="r" b="b" t="t" l="l"/>
              <a:pathLst>
                <a:path h="6021070" w="9911093">
                  <a:moveTo>
                    <a:pt x="0" y="6021070"/>
                  </a:moveTo>
                  <a:lnTo>
                    <a:pt x="1151715" y="0"/>
                  </a:lnTo>
                  <a:lnTo>
                    <a:pt x="9911093" y="0"/>
                  </a:lnTo>
                  <a:lnTo>
                    <a:pt x="8759377" y="6021070"/>
                  </a:lnTo>
                  <a:close/>
                </a:path>
              </a:pathLst>
            </a:custGeom>
            <a:gradFill rotWithShape="true">
              <a:gsLst>
                <a:gs pos="0">
                  <a:srgbClr val="003A89">
                    <a:alpha val="100000"/>
                  </a:srgbClr>
                </a:gs>
                <a:gs pos="100000">
                  <a:srgbClr val="C700FF">
                    <a:alpha val="100000"/>
                  </a:srgbClr>
                </a:gs>
              </a:gsLst>
              <a:lin ang="2700000"/>
            </a:gradFill>
            <a:ln w="12700">
              <a:solidFill>
                <a:srgbClr val="000000"/>
              </a:solidFill>
            </a:ln>
          </p:spPr>
        </p:sp>
      </p:grpSp>
      <p:grpSp>
        <p:nvGrpSpPr>
          <p:cNvPr name="Group 13" id="13"/>
          <p:cNvGrpSpPr/>
          <p:nvPr/>
        </p:nvGrpSpPr>
        <p:grpSpPr>
          <a:xfrm rot="0">
            <a:off x="613336" y="1028700"/>
            <a:ext cx="8115300" cy="4930111"/>
            <a:chOff x="0" y="0"/>
            <a:chExt cx="9911092" cy="6021070"/>
          </a:xfrm>
        </p:grpSpPr>
        <p:sp>
          <p:nvSpPr>
            <p:cNvPr name="Freeform 14" id="14"/>
            <p:cNvSpPr/>
            <p:nvPr/>
          </p:nvSpPr>
          <p:spPr>
            <a:xfrm flipH="false" flipV="false" rot="0">
              <a:off x="0" y="0"/>
              <a:ext cx="9911093" cy="6021070"/>
            </a:xfrm>
            <a:custGeom>
              <a:avLst/>
              <a:gdLst/>
              <a:ahLst/>
              <a:cxnLst/>
              <a:rect r="r" b="b" t="t" l="l"/>
              <a:pathLst>
                <a:path h="6021070" w="9911093">
                  <a:moveTo>
                    <a:pt x="0" y="6021070"/>
                  </a:moveTo>
                  <a:lnTo>
                    <a:pt x="1151715" y="0"/>
                  </a:lnTo>
                  <a:lnTo>
                    <a:pt x="9911093" y="0"/>
                  </a:lnTo>
                  <a:lnTo>
                    <a:pt x="8759377" y="6021070"/>
                  </a:lnTo>
                  <a:close/>
                </a:path>
              </a:pathLst>
            </a:custGeom>
            <a:blipFill>
              <a:blip r:embed="rId3"/>
              <a:stretch>
                <a:fillRect l="0" t="-4834" r="0" b="-4834"/>
              </a:stretch>
            </a:blipFill>
          </p:spPr>
        </p:sp>
      </p:grpSp>
      <p:sp>
        <p:nvSpPr>
          <p:cNvPr name="TextBox 15" id="15"/>
          <p:cNvSpPr txBox="true"/>
          <p:nvPr/>
        </p:nvSpPr>
        <p:spPr>
          <a:xfrm rot="0">
            <a:off x="747158" y="6387636"/>
            <a:ext cx="2285803" cy="1203317"/>
          </a:xfrm>
          <a:prstGeom prst="rect">
            <a:avLst/>
          </a:prstGeom>
        </p:spPr>
        <p:txBody>
          <a:bodyPr anchor="t" rtlCol="false" tIns="0" lIns="0" bIns="0" rIns="0">
            <a:spAutoFit/>
          </a:bodyPr>
          <a:lstStyle/>
          <a:p>
            <a:pPr algn="l">
              <a:lnSpc>
                <a:spcPts val="9800"/>
              </a:lnSpc>
              <a:spcBef>
                <a:spcPct val="0"/>
              </a:spcBef>
            </a:pPr>
            <a:r>
              <a:rPr lang="en-US" sz="7000">
                <a:solidFill>
                  <a:srgbClr val="C101FB"/>
                </a:solidFill>
                <a:latin typeface="Bebas Neue Cyrillic"/>
                <a:ea typeface="Bebas Neue Cyrillic"/>
                <a:cs typeface="Bebas Neue Cyrillic"/>
                <a:sym typeface="Bebas Neue Cyrillic"/>
              </a:rPr>
              <a:t>Step 4</a:t>
            </a:r>
          </a:p>
        </p:txBody>
      </p:sp>
      <p:sp>
        <p:nvSpPr>
          <p:cNvPr name="TextBox 16" id="16"/>
          <p:cNvSpPr txBox="true"/>
          <p:nvPr/>
        </p:nvSpPr>
        <p:spPr>
          <a:xfrm rot="0">
            <a:off x="9019108" y="1721418"/>
            <a:ext cx="8975337" cy="7760225"/>
          </a:xfrm>
          <a:prstGeom prst="rect">
            <a:avLst/>
          </a:prstGeom>
        </p:spPr>
        <p:txBody>
          <a:bodyPr anchor="t" rtlCol="false" tIns="0" lIns="0" bIns="0" rIns="0">
            <a:spAutoFit/>
          </a:bodyPr>
          <a:lstStyle/>
          <a:p>
            <a:pPr algn="l">
              <a:lnSpc>
                <a:spcPts val="3296"/>
              </a:lnSpc>
            </a:pPr>
            <a:r>
              <a:rPr lang="en-US" sz="2354">
                <a:solidFill>
                  <a:srgbClr val="FFFFFF"/>
                </a:solidFill>
                <a:latin typeface="Open Sans"/>
                <a:ea typeface="Open Sans"/>
                <a:cs typeface="Open Sans"/>
                <a:sym typeface="Open Sans"/>
              </a:rPr>
              <a:t>A crypto exchange is only as good as the experience it delivers. Your UI/UX design plays a major role in users to stay, trust, and ease of use for beginners stepping into crypto. Here what to focus on:</a:t>
            </a:r>
          </a:p>
          <a:p>
            <a:pPr algn="l" marL="508297" indent="-254149" lvl="1">
              <a:lnSpc>
                <a:spcPts val="3296"/>
              </a:lnSpc>
              <a:buFont typeface="Arial"/>
              <a:buChar char="•"/>
            </a:pPr>
            <a:r>
              <a:rPr lang="en-US" sz="2354">
                <a:solidFill>
                  <a:srgbClr val="FFFFFF"/>
                </a:solidFill>
                <a:latin typeface="Open Sans"/>
                <a:ea typeface="Open Sans"/>
                <a:cs typeface="Open Sans"/>
                <a:sym typeface="Open Sans"/>
              </a:rPr>
              <a:t>Core Functional Modules to Support UX :</a:t>
            </a:r>
          </a:p>
          <a:p>
            <a:pPr algn="l">
              <a:lnSpc>
                <a:spcPts val="3296"/>
              </a:lnSpc>
            </a:pPr>
            <a:r>
              <a:rPr lang="en-US" sz="2354">
                <a:solidFill>
                  <a:srgbClr val="FFFFFF"/>
                </a:solidFill>
                <a:latin typeface="Open Sans"/>
                <a:ea typeface="Open Sans"/>
                <a:cs typeface="Open Sans"/>
                <a:sym typeface="Open Sans"/>
              </a:rPr>
              <a:t> User Authentication &amp; KYC</a:t>
            </a:r>
          </a:p>
          <a:p>
            <a:pPr algn="l">
              <a:lnSpc>
                <a:spcPts val="3296"/>
              </a:lnSpc>
            </a:pPr>
            <a:r>
              <a:rPr lang="en-US" sz="2354">
                <a:solidFill>
                  <a:srgbClr val="FFFFFF"/>
                </a:solidFill>
                <a:latin typeface="Open Sans"/>
                <a:ea typeface="Open Sans"/>
                <a:cs typeface="Open Sans"/>
                <a:sym typeface="Open Sans"/>
              </a:rPr>
              <a:t> Fast, secure sign up with email or phone and smooth KYC workflows.</a:t>
            </a:r>
          </a:p>
          <a:p>
            <a:pPr algn="l">
              <a:lnSpc>
                <a:spcPts val="3296"/>
              </a:lnSpc>
            </a:pPr>
            <a:r>
              <a:rPr lang="en-US" sz="2354">
                <a:solidFill>
                  <a:srgbClr val="FFFFFF"/>
                </a:solidFill>
                <a:latin typeface="Open Sans"/>
                <a:ea typeface="Open Sans"/>
                <a:cs typeface="Open Sans"/>
                <a:sym typeface="Open Sans"/>
              </a:rPr>
              <a:t> Wallet Management</a:t>
            </a:r>
          </a:p>
          <a:p>
            <a:pPr algn="l">
              <a:lnSpc>
                <a:spcPts val="3296"/>
              </a:lnSpc>
            </a:pPr>
            <a:r>
              <a:rPr lang="en-US" sz="2354">
                <a:solidFill>
                  <a:srgbClr val="FFFFFF"/>
                </a:solidFill>
                <a:latin typeface="Open Sans"/>
                <a:ea typeface="Open Sans"/>
                <a:cs typeface="Open Sans"/>
                <a:sym typeface="Open Sans"/>
              </a:rPr>
              <a:t>Simple interfaces for deposits, withdrawals, and internal transfers. Clear status updates for each transaction.</a:t>
            </a:r>
          </a:p>
          <a:p>
            <a:pPr algn="l" marL="508297" indent="-254149" lvl="1">
              <a:lnSpc>
                <a:spcPts val="3296"/>
              </a:lnSpc>
              <a:buFont typeface="Arial"/>
              <a:buChar char="•"/>
            </a:pPr>
            <a:r>
              <a:rPr lang="en-US" sz="2354">
                <a:solidFill>
                  <a:srgbClr val="FFFFFF"/>
                </a:solidFill>
                <a:latin typeface="Open Sans"/>
                <a:ea typeface="Open Sans"/>
                <a:cs typeface="Open Sans"/>
                <a:sym typeface="Open Sans"/>
              </a:rPr>
              <a:t>UI/UX Design Best Practices:</a:t>
            </a:r>
          </a:p>
          <a:p>
            <a:pPr algn="l">
              <a:lnSpc>
                <a:spcPts val="3296"/>
              </a:lnSpc>
            </a:pPr>
            <a:r>
              <a:rPr lang="en-US" sz="2354">
                <a:solidFill>
                  <a:srgbClr val="FFFFFF"/>
                </a:solidFill>
                <a:latin typeface="Open Sans"/>
                <a:ea typeface="Open Sans"/>
                <a:cs typeface="Open Sans"/>
                <a:sym typeface="Open Sans"/>
              </a:rPr>
              <a:t>Minimalistic, Clean Design</a:t>
            </a:r>
          </a:p>
          <a:p>
            <a:pPr algn="l">
              <a:lnSpc>
                <a:spcPts val="3296"/>
              </a:lnSpc>
            </a:pPr>
            <a:r>
              <a:rPr lang="en-US" sz="2354">
                <a:solidFill>
                  <a:srgbClr val="FFFFFF"/>
                </a:solidFill>
                <a:latin typeface="Open Sans"/>
                <a:ea typeface="Open Sans"/>
                <a:cs typeface="Open Sans"/>
                <a:sym typeface="Open Sans"/>
              </a:rPr>
              <a:t>Do not overwhelm new users. White space, readability, and intuitive navigation are paramount.</a:t>
            </a:r>
          </a:p>
          <a:p>
            <a:pPr algn="l">
              <a:lnSpc>
                <a:spcPts val="3296"/>
              </a:lnSpc>
            </a:pPr>
            <a:r>
              <a:rPr lang="en-US" sz="2354">
                <a:solidFill>
                  <a:srgbClr val="FFFFFF"/>
                </a:solidFill>
                <a:latin typeface="Open Sans"/>
                <a:ea typeface="Open Sans"/>
                <a:cs typeface="Open Sans"/>
                <a:sym typeface="Open Sans"/>
              </a:rPr>
              <a:t>Responsive Across Devices</a:t>
            </a:r>
          </a:p>
          <a:p>
            <a:pPr algn="l">
              <a:lnSpc>
                <a:spcPts val="3296"/>
              </a:lnSpc>
            </a:pPr>
            <a:r>
              <a:rPr lang="en-US" sz="2354">
                <a:solidFill>
                  <a:srgbClr val="FFFFFF"/>
                </a:solidFill>
                <a:latin typeface="Open Sans"/>
                <a:ea typeface="Open Sans"/>
                <a:cs typeface="Open Sans"/>
                <a:sym typeface="Open Sans"/>
              </a:rPr>
              <a:t>Make sure your exchange is smooth on desktop, tablet, and mobile screens.</a:t>
            </a:r>
          </a:p>
          <a:p>
            <a:pPr algn="l">
              <a:lnSpc>
                <a:spcPts val="3296"/>
              </a:lnSpc>
              <a:spcBef>
                <a:spcPct val="0"/>
              </a:spcBef>
            </a:pPr>
          </a:p>
        </p:txBody>
      </p:sp>
      <p:sp>
        <p:nvSpPr>
          <p:cNvPr name="TextBox 17" id="17"/>
          <p:cNvSpPr txBox="true"/>
          <p:nvPr/>
        </p:nvSpPr>
        <p:spPr>
          <a:xfrm rot="0">
            <a:off x="31080" y="7903137"/>
            <a:ext cx="8407822" cy="1180465"/>
          </a:xfrm>
          <a:prstGeom prst="rect">
            <a:avLst/>
          </a:prstGeom>
        </p:spPr>
        <p:txBody>
          <a:bodyPr anchor="t" rtlCol="false" tIns="0" lIns="0" bIns="0" rIns="0">
            <a:spAutoFit/>
          </a:bodyPr>
          <a:lstStyle/>
          <a:p>
            <a:pPr algn="ctr">
              <a:lnSpc>
                <a:spcPts val="4759"/>
              </a:lnSpc>
              <a:spcBef>
                <a:spcPct val="0"/>
              </a:spcBef>
            </a:pPr>
            <a:r>
              <a:rPr lang="en-US" b="true" sz="3399">
                <a:solidFill>
                  <a:srgbClr val="FFFFFF"/>
                </a:solidFill>
                <a:latin typeface="Canva Sans Bold"/>
                <a:ea typeface="Canva Sans Bold"/>
                <a:cs typeface="Canva Sans Bold"/>
                <a:sym typeface="Canva Sans Bold"/>
              </a:rPr>
              <a:t>User Interface and User Experience (UI/UX)</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8771133" y="3423014"/>
            <a:ext cx="8115300" cy="6918669"/>
            <a:chOff x="0" y="0"/>
            <a:chExt cx="6968039" cy="5940576"/>
          </a:xfrm>
        </p:grpSpPr>
        <p:sp>
          <p:nvSpPr>
            <p:cNvPr name="Freeform 9" id="9"/>
            <p:cNvSpPr/>
            <p:nvPr/>
          </p:nvSpPr>
          <p:spPr>
            <a:xfrm flipH="false" flipV="false" rot="0">
              <a:off x="0" y="0"/>
              <a:ext cx="6968039" cy="5940576"/>
            </a:xfrm>
            <a:custGeom>
              <a:avLst/>
              <a:gdLst/>
              <a:ahLst/>
              <a:cxnLst/>
              <a:rect r="r" b="b" t="t" l="l"/>
              <a:pathLst>
                <a:path h="5940576" w="6968039">
                  <a:moveTo>
                    <a:pt x="3167671" y="0"/>
                  </a:moveTo>
                  <a:lnTo>
                    <a:pt x="5127083" y="0"/>
                  </a:lnTo>
                  <a:lnTo>
                    <a:pt x="6968039" y="0"/>
                  </a:lnTo>
                  <a:lnTo>
                    <a:pt x="6968039" y="5136664"/>
                  </a:lnTo>
                  <a:lnTo>
                    <a:pt x="3235957" y="5940576"/>
                  </a:lnTo>
                  <a:lnTo>
                    <a:pt x="0" y="5940576"/>
                  </a:lnTo>
                  <a:lnTo>
                    <a:pt x="0" y="3711395"/>
                  </a:lnTo>
                  <a:close/>
                </a:path>
              </a:pathLst>
            </a:custGeom>
            <a:gradFill rotWithShape="true">
              <a:gsLst>
                <a:gs pos="0">
                  <a:srgbClr val="003A89">
                    <a:alpha val="100000"/>
                  </a:srgbClr>
                </a:gs>
                <a:gs pos="100000">
                  <a:srgbClr val="C700FF">
                    <a:alpha val="100000"/>
                  </a:srgbClr>
                </a:gs>
              </a:gsLst>
              <a:lin ang="2700000"/>
            </a:gradFill>
            <a:ln w="12700">
              <a:solidFill>
                <a:srgbClr val="000000"/>
              </a:solidFill>
            </a:ln>
          </p:spPr>
        </p:sp>
      </p:grpSp>
      <p:sp>
        <p:nvSpPr>
          <p:cNvPr name="Freeform 10" id="10"/>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2">
              <a:alphaModFix amt="43999"/>
            </a:blip>
            <a:stretch>
              <a:fillRect l="0" t="0" r="0" b="0"/>
            </a:stretch>
          </a:blipFill>
        </p:spPr>
      </p:sp>
      <p:sp>
        <p:nvSpPr>
          <p:cNvPr name="Freeform 11" id="11"/>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2">
              <a:alphaModFix amt="43999"/>
            </a:blip>
            <a:stretch>
              <a:fillRect l="0" t="0" r="0" b="0"/>
            </a:stretch>
          </a:blipFill>
        </p:spPr>
      </p:sp>
      <p:sp>
        <p:nvSpPr>
          <p:cNvPr name="TextBox 12" id="12"/>
          <p:cNvSpPr txBox="true"/>
          <p:nvPr/>
        </p:nvSpPr>
        <p:spPr>
          <a:xfrm rot="0">
            <a:off x="1958425" y="2840368"/>
            <a:ext cx="13625416" cy="4041980"/>
          </a:xfrm>
          <a:prstGeom prst="rect">
            <a:avLst/>
          </a:prstGeom>
        </p:spPr>
        <p:txBody>
          <a:bodyPr anchor="t" rtlCol="false" tIns="0" lIns="0" bIns="0" rIns="0">
            <a:spAutoFit/>
          </a:bodyPr>
          <a:lstStyle/>
          <a:p>
            <a:pPr algn="l">
              <a:lnSpc>
                <a:spcPts val="4626"/>
              </a:lnSpc>
              <a:spcBef>
                <a:spcPct val="0"/>
              </a:spcBef>
            </a:pPr>
            <a:r>
              <a:rPr lang="en-US" sz="3304">
                <a:solidFill>
                  <a:srgbClr val="FFFFFF"/>
                </a:solidFill>
                <a:latin typeface="Canva Sans"/>
                <a:ea typeface="Canva Sans"/>
                <a:cs typeface="Canva Sans"/>
                <a:sym typeface="Canva Sans"/>
              </a:rPr>
              <a:t>Security is paramount. Implement strong security features, such as:</a:t>
            </a:r>
          </a:p>
          <a:p>
            <a:pPr algn="l" marL="713544" indent="-356772" lvl="1">
              <a:lnSpc>
                <a:spcPts val="4626"/>
              </a:lnSpc>
              <a:buFont typeface="Arial"/>
              <a:buChar char="•"/>
            </a:pPr>
            <a:r>
              <a:rPr lang="en-US" sz="3304">
                <a:solidFill>
                  <a:srgbClr val="FFFFFF"/>
                </a:solidFill>
                <a:latin typeface="Canva Sans"/>
                <a:ea typeface="Canva Sans"/>
                <a:cs typeface="Canva Sans"/>
                <a:sym typeface="Canva Sans"/>
              </a:rPr>
              <a:t>Multi-factor Authentication (MFA).</a:t>
            </a:r>
          </a:p>
          <a:p>
            <a:pPr algn="l" marL="713544" indent="-356772" lvl="1">
              <a:lnSpc>
                <a:spcPts val="4626"/>
              </a:lnSpc>
              <a:buFont typeface="Arial"/>
              <a:buChar char="•"/>
            </a:pPr>
            <a:r>
              <a:rPr lang="en-US" sz="3304">
                <a:solidFill>
                  <a:srgbClr val="FFFFFF"/>
                </a:solidFill>
                <a:latin typeface="Canva Sans"/>
                <a:ea typeface="Canva Sans"/>
                <a:cs typeface="Canva Sans"/>
                <a:sym typeface="Canva Sans"/>
              </a:rPr>
              <a:t>Cold Storage for Funds</a:t>
            </a:r>
          </a:p>
          <a:p>
            <a:pPr algn="l" marL="713544" indent="-356772" lvl="1">
              <a:lnSpc>
                <a:spcPts val="4626"/>
              </a:lnSpc>
              <a:buFont typeface="Arial"/>
              <a:buChar char="•"/>
            </a:pPr>
            <a:r>
              <a:rPr lang="en-US" sz="3304">
                <a:solidFill>
                  <a:srgbClr val="FFFFFF"/>
                </a:solidFill>
                <a:latin typeface="Canva Sans"/>
                <a:ea typeface="Canva Sans"/>
                <a:cs typeface="Canva Sans"/>
                <a:sym typeface="Canva Sans"/>
              </a:rPr>
              <a:t>Regular Security Audits</a:t>
            </a:r>
          </a:p>
          <a:p>
            <a:pPr algn="l" marL="713544" indent="-356772" lvl="1">
              <a:lnSpc>
                <a:spcPts val="4626"/>
              </a:lnSpc>
              <a:buFont typeface="Arial"/>
              <a:buChar char="•"/>
            </a:pPr>
            <a:r>
              <a:rPr lang="en-US" sz="3304">
                <a:solidFill>
                  <a:srgbClr val="FFFFFF"/>
                </a:solidFill>
                <a:latin typeface="Canva Sans"/>
                <a:ea typeface="Canva Sans"/>
                <a:cs typeface="Canva Sans"/>
                <a:sym typeface="Canva Sans"/>
              </a:rPr>
              <a:t>KYC/AML compliance</a:t>
            </a:r>
          </a:p>
          <a:p>
            <a:pPr algn="l" marL="713544" indent="-356772" lvl="1">
              <a:lnSpc>
                <a:spcPts val="4626"/>
              </a:lnSpc>
              <a:buFont typeface="Arial"/>
              <a:buChar char="•"/>
            </a:pPr>
            <a:r>
              <a:rPr lang="en-US" sz="3304">
                <a:solidFill>
                  <a:srgbClr val="FFFFFF"/>
                </a:solidFill>
                <a:latin typeface="Canva Sans"/>
                <a:ea typeface="Canva Sans"/>
                <a:cs typeface="Canva Sans"/>
                <a:sym typeface="Canva Sans"/>
              </a:rPr>
              <a:t>Data Encryption</a:t>
            </a:r>
          </a:p>
          <a:p>
            <a:pPr algn="l" marL="713544" indent="-356772" lvl="1">
              <a:lnSpc>
                <a:spcPts val="4626"/>
              </a:lnSpc>
              <a:buFont typeface="Arial"/>
              <a:buChar char="•"/>
            </a:pPr>
            <a:r>
              <a:rPr lang="en-US" sz="3304">
                <a:solidFill>
                  <a:srgbClr val="FFFFFF"/>
                </a:solidFill>
                <a:latin typeface="Canva Sans"/>
                <a:ea typeface="Canva Sans"/>
                <a:cs typeface="Canva Sans"/>
                <a:sym typeface="Canva Sans"/>
              </a:rPr>
              <a:t>DDoS attacks</a:t>
            </a:r>
          </a:p>
        </p:txBody>
      </p:sp>
      <p:grpSp>
        <p:nvGrpSpPr>
          <p:cNvPr name="Group 13" id="13"/>
          <p:cNvGrpSpPr/>
          <p:nvPr/>
        </p:nvGrpSpPr>
        <p:grpSpPr>
          <a:xfrm rot="0">
            <a:off x="9144000" y="3747606"/>
            <a:ext cx="7431440" cy="6269483"/>
            <a:chOff x="0" y="0"/>
            <a:chExt cx="6768047" cy="5709816"/>
          </a:xfrm>
        </p:grpSpPr>
        <p:sp>
          <p:nvSpPr>
            <p:cNvPr name="Freeform 14" id="14"/>
            <p:cNvSpPr/>
            <p:nvPr/>
          </p:nvSpPr>
          <p:spPr>
            <a:xfrm flipH="false" flipV="false" rot="0">
              <a:off x="0" y="0"/>
              <a:ext cx="6768047" cy="5709816"/>
            </a:xfrm>
            <a:custGeom>
              <a:avLst/>
              <a:gdLst/>
              <a:ahLst/>
              <a:cxnLst/>
              <a:rect r="r" b="b" t="t" l="l"/>
              <a:pathLst>
                <a:path h="5709816" w="6768047">
                  <a:moveTo>
                    <a:pt x="3076754" y="0"/>
                  </a:moveTo>
                  <a:lnTo>
                    <a:pt x="4979929" y="0"/>
                  </a:lnTo>
                  <a:lnTo>
                    <a:pt x="6768047" y="0"/>
                  </a:lnTo>
                  <a:lnTo>
                    <a:pt x="6768047" y="4937132"/>
                  </a:lnTo>
                  <a:lnTo>
                    <a:pt x="3143081" y="5709816"/>
                  </a:lnTo>
                  <a:lnTo>
                    <a:pt x="0" y="5709816"/>
                  </a:lnTo>
                  <a:lnTo>
                    <a:pt x="0" y="3567226"/>
                  </a:lnTo>
                  <a:close/>
                </a:path>
              </a:pathLst>
            </a:custGeom>
            <a:blipFill>
              <a:blip r:embed="rId3"/>
              <a:stretch>
                <a:fillRect l="-24990" t="0" r="-24990" b="0"/>
              </a:stretch>
            </a:blipFill>
          </p:spPr>
        </p:sp>
      </p:grpSp>
      <p:sp>
        <p:nvSpPr>
          <p:cNvPr name="TextBox 15" id="15"/>
          <p:cNvSpPr txBox="true"/>
          <p:nvPr/>
        </p:nvSpPr>
        <p:spPr>
          <a:xfrm rot="0">
            <a:off x="-786023" y="1460125"/>
            <a:ext cx="6239068" cy="1193800"/>
          </a:xfrm>
          <a:prstGeom prst="rect">
            <a:avLst/>
          </a:prstGeom>
        </p:spPr>
        <p:txBody>
          <a:bodyPr anchor="t" rtlCol="false" tIns="0" lIns="0" bIns="0" rIns="0">
            <a:spAutoFit/>
          </a:bodyPr>
          <a:lstStyle/>
          <a:p>
            <a:pPr algn="ctr">
              <a:lnSpc>
                <a:spcPts val="9799"/>
              </a:lnSpc>
              <a:spcBef>
                <a:spcPct val="0"/>
              </a:spcBef>
            </a:pPr>
            <a:r>
              <a:rPr lang="en-US" sz="6999">
                <a:solidFill>
                  <a:srgbClr val="C101FB"/>
                </a:solidFill>
                <a:latin typeface="Bebas Neue Cyrillic"/>
                <a:ea typeface="Bebas Neue Cyrillic"/>
                <a:cs typeface="Bebas Neue Cyrillic"/>
                <a:sym typeface="Bebas Neue Cyrillic"/>
              </a:rPr>
              <a:t>Step 5</a:t>
            </a:r>
          </a:p>
        </p:txBody>
      </p:sp>
      <p:sp>
        <p:nvSpPr>
          <p:cNvPr name="TextBox 16" id="16"/>
          <p:cNvSpPr txBox="true"/>
          <p:nvPr/>
        </p:nvSpPr>
        <p:spPr>
          <a:xfrm rot="0">
            <a:off x="3845070" y="1694933"/>
            <a:ext cx="2356082" cy="771811"/>
          </a:xfrm>
          <a:prstGeom prst="rect">
            <a:avLst/>
          </a:prstGeom>
        </p:spPr>
        <p:txBody>
          <a:bodyPr anchor="t" rtlCol="false" tIns="0" lIns="0" bIns="0" rIns="0">
            <a:spAutoFit/>
          </a:bodyPr>
          <a:lstStyle/>
          <a:p>
            <a:pPr algn="ctr">
              <a:lnSpc>
                <a:spcPts val="6357"/>
              </a:lnSpc>
              <a:spcBef>
                <a:spcPct val="0"/>
              </a:spcBef>
            </a:pPr>
            <a:r>
              <a:rPr lang="en-US" b="true" sz="4540">
                <a:solidFill>
                  <a:srgbClr val="FFFFFF"/>
                </a:solidFill>
                <a:latin typeface="Canva Sans Bold"/>
                <a:ea typeface="Canva Sans Bold"/>
                <a:cs typeface="Canva Sans Bold"/>
                <a:sym typeface="Canva Sans Bold"/>
              </a:rPr>
              <a:t>Security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4">
              <a:alphaModFix amt="43999"/>
            </a:blip>
            <a:stretch>
              <a:fillRect l="0" t="0" r="0" b="0"/>
            </a:stretch>
          </a:blipFill>
        </p:spPr>
      </p:sp>
      <p:sp>
        <p:nvSpPr>
          <p:cNvPr name="Freeform 10" id="10"/>
          <p:cNvSpPr/>
          <p:nvPr/>
        </p:nvSpPr>
        <p:spPr>
          <a:xfrm flipH="false" flipV="false" rot="0">
            <a:off x="15879283" y="-214806"/>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4">
              <a:alphaModFix amt="43999"/>
            </a:blip>
            <a:stretch>
              <a:fillRect l="0" t="0" r="0" b="0"/>
            </a:stretch>
          </a:blipFill>
        </p:spPr>
      </p:sp>
      <p:sp>
        <p:nvSpPr>
          <p:cNvPr name="Freeform 11" id="11"/>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4">
              <a:alphaModFix amt="43999"/>
            </a:blip>
            <a:stretch>
              <a:fillRect l="0" t="0" r="0" b="0"/>
            </a:stretch>
          </a:blipFill>
        </p:spPr>
      </p:sp>
      <p:grpSp>
        <p:nvGrpSpPr>
          <p:cNvPr name="Group 12" id="12"/>
          <p:cNvGrpSpPr/>
          <p:nvPr/>
        </p:nvGrpSpPr>
        <p:grpSpPr>
          <a:xfrm rot="0">
            <a:off x="1055159" y="1028700"/>
            <a:ext cx="8544923" cy="9258300"/>
            <a:chOff x="0" y="0"/>
            <a:chExt cx="6534971" cy="7080547"/>
          </a:xfrm>
        </p:grpSpPr>
        <p:sp>
          <p:nvSpPr>
            <p:cNvPr name="Freeform 13" id="13"/>
            <p:cNvSpPr/>
            <p:nvPr/>
          </p:nvSpPr>
          <p:spPr>
            <a:xfrm flipH="false" flipV="false" rot="0">
              <a:off x="0" y="0"/>
              <a:ext cx="6534972" cy="7080547"/>
            </a:xfrm>
            <a:custGeom>
              <a:avLst/>
              <a:gdLst/>
              <a:ahLst/>
              <a:cxnLst/>
              <a:rect r="r" b="b" t="t" l="l"/>
              <a:pathLst>
                <a:path h="7080547" w="6534972">
                  <a:moveTo>
                    <a:pt x="0" y="1303231"/>
                  </a:moveTo>
                  <a:lnTo>
                    <a:pt x="6420935" y="0"/>
                  </a:lnTo>
                  <a:lnTo>
                    <a:pt x="6534972" y="4594292"/>
                  </a:lnTo>
                  <a:lnTo>
                    <a:pt x="5497908" y="5602868"/>
                  </a:lnTo>
                  <a:lnTo>
                    <a:pt x="5780988" y="7080547"/>
                  </a:lnTo>
                  <a:lnTo>
                    <a:pt x="71105" y="7080547"/>
                  </a:lnTo>
                  <a:lnTo>
                    <a:pt x="709711" y="2468663"/>
                  </a:lnTo>
                  <a:lnTo>
                    <a:pt x="185142" y="2514107"/>
                  </a:lnTo>
                  <a:close/>
                </a:path>
              </a:pathLst>
            </a:custGeom>
            <a:gradFill rotWithShape="true">
              <a:gsLst>
                <a:gs pos="0">
                  <a:srgbClr val="003A89">
                    <a:alpha val="100000"/>
                  </a:srgbClr>
                </a:gs>
                <a:gs pos="100000">
                  <a:srgbClr val="C700FF">
                    <a:alpha val="100000"/>
                  </a:srgbClr>
                </a:gs>
              </a:gsLst>
              <a:lin ang="2700000"/>
            </a:gradFill>
            <a:ln w="12700">
              <a:solidFill>
                <a:srgbClr val="000000"/>
              </a:solidFill>
            </a:ln>
          </p:spPr>
        </p:sp>
      </p:grpSp>
      <p:grpSp>
        <p:nvGrpSpPr>
          <p:cNvPr name="Group 14" id="14"/>
          <p:cNvGrpSpPr/>
          <p:nvPr/>
        </p:nvGrpSpPr>
        <p:grpSpPr>
          <a:xfrm rot="0">
            <a:off x="1055159" y="1383430"/>
            <a:ext cx="8257760" cy="8903570"/>
            <a:chOff x="0" y="0"/>
            <a:chExt cx="6315356" cy="6809257"/>
          </a:xfrm>
        </p:grpSpPr>
        <p:sp>
          <p:nvSpPr>
            <p:cNvPr name="Freeform 15" id="15"/>
            <p:cNvSpPr/>
            <p:nvPr/>
          </p:nvSpPr>
          <p:spPr>
            <a:xfrm flipH="false" flipV="false" rot="0">
              <a:off x="0" y="0"/>
              <a:ext cx="6315356" cy="6809257"/>
            </a:xfrm>
            <a:custGeom>
              <a:avLst/>
              <a:gdLst/>
              <a:ahLst/>
              <a:cxnLst/>
              <a:rect r="r" b="b" t="t" l="l"/>
              <a:pathLst>
                <a:path h="6809257" w="6315356">
                  <a:moveTo>
                    <a:pt x="0" y="1253298"/>
                  </a:moveTo>
                  <a:lnTo>
                    <a:pt x="6205151" y="0"/>
                  </a:lnTo>
                  <a:lnTo>
                    <a:pt x="6315356" y="4418263"/>
                  </a:lnTo>
                  <a:lnTo>
                    <a:pt x="5313144" y="5388195"/>
                  </a:lnTo>
                  <a:lnTo>
                    <a:pt x="5586711" y="6809257"/>
                  </a:lnTo>
                  <a:lnTo>
                    <a:pt x="68716" y="6809257"/>
                  </a:lnTo>
                  <a:lnTo>
                    <a:pt x="685860" y="2374076"/>
                  </a:lnTo>
                  <a:lnTo>
                    <a:pt x="178920" y="2417780"/>
                  </a:lnTo>
                  <a:close/>
                </a:path>
              </a:pathLst>
            </a:custGeom>
            <a:blipFill>
              <a:blip r:embed="rId5"/>
              <a:stretch>
                <a:fillRect l="-30916" t="0" r="-30916" b="0"/>
              </a:stretch>
            </a:blipFill>
          </p:spPr>
        </p:sp>
      </p:grpSp>
      <p:sp>
        <p:nvSpPr>
          <p:cNvPr name="Freeform 16" id="16"/>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4">
              <a:alphaModFix amt="43999"/>
            </a:blip>
            <a:stretch>
              <a:fillRect l="0" t="0" r="0" b="0"/>
            </a:stretch>
          </a:blipFill>
        </p:spPr>
      </p:sp>
      <p:grpSp>
        <p:nvGrpSpPr>
          <p:cNvPr name="Group 17" id="17"/>
          <p:cNvGrpSpPr/>
          <p:nvPr/>
        </p:nvGrpSpPr>
        <p:grpSpPr>
          <a:xfrm rot="0">
            <a:off x="2215212" y="3864046"/>
            <a:ext cx="677751" cy="677751"/>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19" id="19"/>
            <p:cNvSpPr txBox="true"/>
            <p:nvPr/>
          </p:nvSpPr>
          <p:spPr>
            <a:xfrm>
              <a:off x="0" y="-47625"/>
              <a:ext cx="812800" cy="860425"/>
            </a:xfrm>
            <a:prstGeom prst="rect">
              <a:avLst/>
            </a:prstGeom>
          </p:spPr>
          <p:txBody>
            <a:bodyPr anchor="ctr" rtlCol="false" tIns="50800" lIns="50800" bIns="50800" rIns="50800"/>
            <a:lstStyle/>
            <a:p>
              <a:pPr algn="ctr">
                <a:lnSpc>
                  <a:spcPts val="2239"/>
                </a:lnSpc>
              </a:pPr>
            </a:p>
          </p:txBody>
        </p:sp>
      </p:grpSp>
      <p:grpSp>
        <p:nvGrpSpPr>
          <p:cNvPr name="Group 20" id="20"/>
          <p:cNvGrpSpPr/>
          <p:nvPr/>
        </p:nvGrpSpPr>
        <p:grpSpPr>
          <a:xfrm rot="0">
            <a:off x="2215212" y="5541944"/>
            <a:ext cx="677751" cy="677751"/>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22" id="22"/>
            <p:cNvSpPr txBox="true"/>
            <p:nvPr/>
          </p:nvSpPr>
          <p:spPr>
            <a:xfrm>
              <a:off x="0" y="-47625"/>
              <a:ext cx="812800" cy="860425"/>
            </a:xfrm>
            <a:prstGeom prst="rect">
              <a:avLst/>
            </a:prstGeom>
          </p:spPr>
          <p:txBody>
            <a:bodyPr anchor="ctr" rtlCol="false" tIns="50800" lIns="50800" bIns="50800" rIns="50800"/>
            <a:lstStyle/>
            <a:p>
              <a:pPr algn="ctr">
                <a:lnSpc>
                  <a:spcPts val="2239"/>
                </a:lnSpc>
              </a:pPr>
            </a:p>
          </p:txBody>
        </p:sp>
      </p:grpSp>
      <p:sp>
        <p:nvSpPr>
          <p:cNvPr name="TextBox 23" id="23"/>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24" id="24"/>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25" id="25"/>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26" id="26"/>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27" id="27"/>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sp>
        <p:nvSpPr>
          <p:cNvPr name="TextBox 28" id="28"/>
          <p:cNvSpPr txBox="true"/>
          <p:nvPr/>
        </p:nvSpPr>
        <p:spPr>
          <a:xfrm rot="0">
            <a:off x="9952003" y="2225625"/>
            <a:ext cx="4347174" cy="1193800"/>
          </a:xfrm>
          <a:prstGeom prst="rect">
            <a:avLst/>
          </a:prstGeom>
        </p:spPr>
        <p:txBody>
          <a:bodyPr anchor="t" rtlCol="false" tIns="0" lIns="0" bIns="0" rIns="0">
            <a:spAutoFit/>
          </a:bodyPr>
          <a:lstStyle/>
          <a:p>
            <a:pPr algn="l">
              <a:lnSpc>
                <a:spcPts val="9799"/>
              </a:lnSpc>
              <a:spcBef>
                <a:spcPct val="0"/>
              </a:spcBef>
            </a:pPr>
            <a:r>
              <a:rPr lang="en-US" sz="6999">
                <a:solidFill>
                  <a:srgbClr val="C101FB"/>
                </a:solidFill>
                <a:latin typeface="Bebas Neue Cyrillic"/>
                <a:ea typeface="Bebas Neue Cyrillic"/>
                <a:cs typeface="Bebas Neue Cyrillic"/>
                <a:sym typeface="Bebas Neue Cyrillic"/>
              </a:rPr>
              <a:t>step 6</a:t>
            </a:r>
          </a:p>
        </p:txBody>
      </p:sp>
      <p:sp>
        <p:nvSpPr>
          <p:cNvPr name="TextBox 29" id="29"/>
          <p:cNvSpPr txBox="true"/>
          <p:nvPr/>
        </p:nvSpPr>
        <p:spPr>
          <a:xfrm rot="0">
            <a:off x="10381143" y="3352750"/>
            <a:ext cx="7822525" cy="580391"/>
          </a:xfrm>
          <a:prstGeom prst="rect">
            <a:avLst/>
          </a:prstGeom>
        </p:spPr>
        <p:txBody>
          <a:bodyPr anchor="t" rtlCol="false" tIns="0" lIns="0" bIns="0" rIns="0">
            <a:spAutoFit/>
          </a:bodyPr>
          <a:lstStyle/>
          <a:p>
            <a:pPr algn="ctr">
              <a:lnSpc>
                <a:spcPts val="4759"/>
              </a:lnSpc>
              <a:spcBef>
                <a:spcPct val="0"/>
              </a:spcBef>
            </a:pPr>
            <a:r>
              <a:rPr lang="en-US" b="true" sz="3399">
                <a:solidFill>
                  <a:srgbClr val="FFFFFF"/>
                </a:solidFill>
                <a:latin typeface="Canva Sans Bold"/>
                <a:ea typeface="Canva Sans Bold"/>
                <a:cs typeface="Canva Sans Bold"/>
                <a:sym typeface="Canva Sans Bold"/>
              </a:rPr>
              <a:t> Legal and Regulatory Considerations</a:t>
            </a:r>
          </a:p>
        </p:txBody>
      </p:sp>
      <p:sp>
        <p:nvSpPr>
          <p:cNvPr name="TextBox 30" id="30"/>
          <p:cNvSpPr txBox="true"/>
          <p:nvPr/>
        </p:nvSpPr>
        <p:spPr>
          <a:xfrm rot="0">
            <a:off x="10381143" y="4589911"/>
            <a:ext cx="7589067" cy="3321941"/>
          </a:xfrm>
          <a:prstGeom prst="rect">
            <a:avLst/>
          </a:prstGeom>
        </p:spPr>
        <p:txBody>
          <a:bodyPr anchor="t" rtlCol="false" tIns="0" lIns="0" bIns="0" rIns="0">
            <a:spAutoFit/>
          </a:bodyPr>
          <a:lstStyle/>
          <a:p>
            <a:pPr algn="l">
              <a:lnSpc>
                <a:spcPts val="3800"/>
              </a:lnSpc>
              <a:spcBef>
                <a:spcPct val="0"/>
              </a:spcBef>
            </a:pPr>
            <a:r>
              <a:rPr lang="en-US" sz="2714">
                <a:solidFill>
                  <a:srgbClr val="FFFFFF"/>
                </a:solidFill>
                <a:latin typeface="Canva Sans"/>
                <a:ea typeface="Canva Sans"/>
                <a:cs typeface="Canva Sans"/>
                <a:sym typeface="Canva Sans"/>
              </a:rPr>
              <a:t>Cryptocurrency exchanges exists in a specific regulatory landscape. Train yourself with and follow to applicable laws and regulations in your region. This includes:</a:t>
            </a:r>
          </a:p>
          <a:p>
            <a:pPr algn="l" marL="586147" indent="-293074" lvl="1">
              <a:lnSpc>
                <a:spcPts val="3800"/>
              </a:lnSpc>
              <a:buFont typeface="Arial"/>
              <a:buChar char="•"/>
            </a:pPr>
            <a:r>
              <a:rPr lang="en-US" sz="2714">
                <a:solidFill>
                  <a:srgbClr val="FFFFFF"/>
                </a:solidFill>
                <a:latin typeface="Canva Sans"/>
                <a:ea typeface="Canva Sans"/>
                <a:cs typeface="Canva Sans"/>
                <a:sym typeface="Canva Sans"/>
              </a:rPr>
              <a:t>Licensing requirements.</a:t>
            </a:r>
          </a:p>
          <a:p>
            <a:pPr algn="l" marL="586147" indent="-293074" lvl="1">
              <a:lnSpc>
                <a:spcPts val="3800"/>
              </a:lnSpc>
              <a:buFont typeface="Arial"/>
              <a:buChar char="•"/>
            </a:pPr>
            <a:r>
              <a:rPr lang="en-US" sz="2714">
                <a:solidFill>
                  <a:srgbClr val="FFFFFF"/>
                </a:solidFill>
                <a:latin typeface="Canva Sans"/>
                <a:ea typeface="Canva Sans"/>
                <a:cs typeface="Canva Sans"/>
                <a:sym typeface="Canva Sans"/>
              </a:rPr>
              <a:t>Data Privacy Laws.</a:t>
            </a:r>
          </a:p>
          <a:p>
            <a:pPr algn="l" marL="586147" indent="-293074" lvl="1">
              <a:lnSpc>
                <a:spcPts val="3800"/>
              </a:lnSpc>
              <a:buFont typeface="Arial"/>
              <a:buChar char="•"/>
            </a:pPr>
            <a:r>
              <a:rPr lang="en-US" sz="2714">
                <a:solidFill>
                  <a:srgbClr val="FFFFFF"/>
                </a:solidFill>
                <a:latin typeface="Canva Sans"/>
                <a:ea typeface="Canva Sans"/>
                <a:cs typeface="Canva Sans"/>
                <a:sym typeface="Canva Sans"/>
              </a:rPr>
              <a:t>Financial Regulations.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2">
              <a:alphaModFix amt="43999"/>
            </a:blip>
            <a:stretch>
              <a:fillRect l="0" t="0" r="0" b="0"/>
            </a:stretch>
          </a:blipFill>
        </p:spPr>
      </p:sp>
      <p:sp>
        <p:nvSpPr>
          <p:cNvPr name="Freeform 9" id="9"/>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2">
              <a:alphaModFix amt="43999"/>
            </a:blip>
            <a:stretch>
              <a:fillRect l="0" t="0" r="0" b="0"/>
            </a:stretch>
          </a:blipFill>
        </p:spPr>
      </p:sp>
      <p:grpSp>
        <p:nvGrpSpPr>
          <p:cNvPr name="Group 10" id="10"/>
          <p:cNvGrpSpPr/>
          <p:nvPr/>
        </p:nvGrpSpPr>
        <p:grpSpPr>
          <a:xfrm rot="0">
            <a:off x="0" y="5143500"/>
            <a:ext cx="880981" cy="5143500"/>
            <a:chOff x="0" y="0"/>
            <a:chExt cx="696084" cy="4064000"/>
          </a:xfrm>
        </p:grpSpPr>
        <p:sp>
          <p:nvSpPr>
            <p:cNvPr name="Freeform 11" id="11"/>
            <p:cNvSpPr/>
            <p:nvPr/>
          </p:nvSpPr>
          <p:spPr>
            <a:xfrm flipH="false" flipV="false" rot="0">
              <a:off x="0" y="0"/>
              <a:ext cx="696084" cy="4064000"/>
            </a:xfrm>
            <a:custGeom>
              <a:avLst/>
              <a:gdLst/>
              <a:ahLst/>
              <a:cxnLst/>
              <a:rect r="r" b="b" t="t" l="l"/>
              <a:pathLst>
                <a:path h="4064000" w="696084">
                  <a:moveTo>
                    <a:pt x="0" y="0"/>
                  </a:moveTo>
                  <a:lnTo>
                    <a:pt x="696084" y="0"/>
                  </a:lnTo>
                  <a:lnTo>
                    <a:pt x="696084" y="4064000"/>
                  </a:lnTo>
                  <a:lnTo>
                    <a:pt x="0" y="4064000"/>
                  </a:lnTo>
                  <a:close/>
                </a:path>
              </a:pathLst>
            </a:custGeom>
            <a:gradFill rotWithShape="true">
              <a:gsLst>
                <a:gs pos="0">
                  <a:srgbClr val="003A89">
                    <a:alpha val="100000"/>
                  </a:srgbClr>
                </a:gs>
                <a:gs pos="100000">
                  <a:srgbClr val="C700FF">
                    <a:alpha val="100000"/>
                  </a:srgbClr>
                </a:gs>
              </a:gsLst>
              <a:lin ang="2700000"/>
            </a:gradFill>
          </p:spPr>
        </p:sp>
        <p:sp>
          <p:nvSpPr>
            <p:cNvPr name="TextBox 12" id="12"/>
            <p:cNvSpPr txBox="true"/>
            <p:nvPr/>
          </p:nvSpPr>
          <p:spPr>
            <a:xfrm>
              <a:off x="0" y="-38100"/>
              <a:ext cx="696084" cy="4102100"/>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12943448" y="2067852"/>
            <a:ext cx="5260220" cy="3945165"/>
            <a:chOff x="0" y="0"/>
            <a:chExt cx="812800" cy="609600"/>
          </a:xfrm>
        </p:grpSpPr>
        <p:sp>
          <p:nvSpPr>
            <p:cNvPr name="Freeform 14" id="14"/>
            <p:cNvSpPr/>
            <p:nvPr/>
          </p:nvSpPr>
          <p:spPr>
            <a:xfrm flipH="false" flipV="false" rot="0">
              <a:off x="0" y="0"/>
              <a:ext cx="812800" cy="609600"/>
            </a:xfrm>
            <a:custGeom>
              <a:avLst/>
              <a:gdLst/>
              <a:ahLst/>
              <a:cxnLst/>
              <a:rect r="r" b="b" t="t" l="l"/>
              <a:pathLst>
                <a:path h="609600" w="812800">
                  <a:moveTo>
                    <a:pt x="609600" y="0"/>
                  </a:moveTo>
                  <a:lnTo>
                    <a:pt x="0" y="0"/>
                  </a:lnTo>
                  <a:lnTo>
                    <a:pt x="203200" y="609600"/>
                  </a:lnTo>
                  <a:lnTo>
                    <a:pt x="812800" y="609600"/>
                  </a:lnTo>
                  <a:lnTo>
                    <a:pt x="609600" y="0"/>
                  </a:lnTo>
                  <a:close/>
                </a:path>
              </a:pathLst>
            </a:custGeom>
            <a:solidFill>
              <a:srgbClr val="000000">
                <a:alpha val="0"/>
              </a:srgbClr>
            </a:solidFill>
            <a:ln w="12700">
              <a:solidFill>
                <a:srgbClr val="000000"/>
              </a:solidFill>
            </a:ln>
          </p:spPr>
        </p:sp>
      </p:grpSp>
      <p:sp>
        <p:nvSpPr>
          <p:cNvPr name="Freeform 15" id="15"/>
          <p:cNvSpPr/>
          <p:nvPr/>
        </p:nvSpPr>
        <p:spPr>
          <a:xfrm flipH="false" flipV="false" rot="0">
            <a:off x="2967940" y="1028700"/>
            <a:ext cx="12352120" cy="8229600"/>
          </a:xfrm>
          <a:custGeom>
            <a:avLst/>
            <a:gdLst/>
            <a:ahLst/>
            <a:cxnLst/>
            <a:rect r="r" b="b" t="t" l="l"/>
            <a:pathLst>
              <a:path h="8229600" w="12352120">
                <a:moveTo>
                  <a:pt x="0" y="0"/>
                </a:moveTo>
                <a:lnTo>
                  <a:pt x="12352120" y="0"/>
                </a:lnTo>
                <a:lnTo>
                  <a:pt x="12352120" y="8229600"/>
                </a:lnTo>
                <a:lnTo>
                  <a:pt x="0" y="8229600"/>
                </a:lnTo>
                <a:lnTo>
                  <a:pt x="0" y="0"/>
                </a:lnTo>
                <a:close/>
              </a:path>
            </a:pathLst>
          </a:custGeom>
          <a:blipFill>
            <a:blip r:embed="rId3"/>
            <a:stretch>
              <a:fillRect l="0" t="0" r="0" b="0"/>
            </a:stretch>
          </a:blipFill>
        </p:spPr>
      </p:sp>
      <p:sp>
        <p:nvSpPr>
          <p:cNvPr name="TextBox 16" id="16"/>
          <p:cNvSpPr txBox="true"/>
          <p:nvPr/>
        </p:nvSpPr>
        <p:spPr>
          <a:xfrm rot="0">
            <a:off x="4895129" y="1700714"/>
            <a:ext cx="5062418" cy="648550"/>
          </a:xfrm>
          <a:prstGeom prst="rect">
            <a:avLst/>
          </a:prstGeom>
        </p:spPr>
        <p:txBody>
          <a:bodyPr anchor="t" rtlCol="false" tIns="0" lIns="0" bIns="0" rIns="0">
            <a:spAutoFit/>
          </a:bodyPr>
          <a:lstStyle/>
          <a:p>
            <a:pPr algn="ctr">
              <a:lnSpc>
                <a:spcPts val="5214"/>
              </a:lnSpc>
              <a:spcBef>
                <a:spcPct val="0"/>
              </a:spcBef>
            </a:pPr>
            <a:r>
              <a:rPr lang="en-US" b="true" sz="3724">
                <a:solidFill>
                  <a:srgbClr val="FFFFFF"/>
                </a:solidFill>
                <a:latin typeface="Canva Sans Bold"/>
                <a:ea typeface="Canva Sans Bold"/>
                <a:cs typeface="Canva Sans Bold"/>
                <a:sym typeface="Canva Sans Bold"/>
              </a:rPr>
              <a:t>Testing &amp; Deployment</a:t>
            </a:r>
          </a:p>
        </p:txBody>
      </p:sp>
      <p:sp>
        <p:nvSpPr>
          <p:cNvPr name="TextBox 17" id="17"/>
          <p:cNvSpPr txBox="true"/>
          <p:nvPr/>
        </p:nvSpPr>
        <p:spPr>
          <a:xfrm rot="0">
            <a:off x="2486478" y="1404277"/>
            <a:ext cx="4347174" cy="1193800"/>
          </a:xfrm>
          <a:prstGeom prst="rect">
            <a:avLst/>
          </a:prstGeom>
        </p:spPr>
        <p:txBody>
          <a:bodyPr anchor="t" rtlCol="false" tIns="0" lIns="0" bIns="0" rIns="0">
            <a:spAutoFit/>
          </a:bodyPr>
          <a:lstStyle/>
          <a:p>
            <a:pPr algn="l">
              <a:lnSpc>
                <a:spcPts val="9799"/>
              </a:lnSpc>
              <a:spcBef>
                <a:spcPct val="0"/>
              </a:spcBef>
            </a:pPr>
            <a:r>
              <a:rPr lang="en-US" sz="6999">
                <a:solidFill>
                  <a:srgbClr val="C101FB"/>
                </a:solidFill>
                <a:latin typeface="Bebas Neue Cyrillic"/>
                <a:ea typeface="Bebas Neue Cyrillic"/>
                <a:cs typeface="Bebas Neue Cyrillic"/>
                <a:sym typeface="Bebas Neue Cyrillic"/>
              </a:rPr>
              <a:t>step 7</a:t>
            </a:r>
          </a:p>
        </p:txBody>
      </p:sp>
      <p:sp>
        <p:nvSpPr>
          <p:cNvPr name="TextBox 18" id="18"/>
          <p:cNvSpPr txBox="true"/>
          <p:nvPr/>
        </p:nvSpPr>
        <p:spPr>
          <a:xfrm rot="0">
            <a:off x="1373437" y="3879897"/>
            <a:ext cx="15541125" cy="5020311"/>
          </a:xfrm>
          <a:prstGeom prst="rect">
            <a:avLst/>
          </a:prstGeom>
        </p:spPr>
        <p:txBody>
          <a:bodyPr anchor="t" rtlCol="false" tIns="0" lIns="0" bIns="0" rIns="0">
            <a:spAutoFit/>
          </a:bodyPr>
          <a:lstStyle/>
          <a:p>
            <a:pPr algn="l">
              <a:lnSpc>
                <a:spcPts val="3639"/>
              </a:lnSpc>
              <a:spcBef>
                <a:spcPct val="0"/>
              </a:spcBef>
            </a:pPr>
            <a:r>
              <a:rPr lang="en-US" sz="2599">
                <a:solidFill>
                  <a:srgbClr val="FFFFFF"/>
                </a:solidFill>
                <a:latin typeface="Canva Sans"/>
                <a:ea typeface="Canva Sans"/>
                <a:cs typeface="Canva Sans"/>
                <a:sym typeface="Canva Sans"/>
              </a:rPr>
              <a:t>Test your exchange before to launch. This includes :</a:t>
            </a:r>
          </a:p>
          <a:p>
            <a:pPr algn="l" marL="561336" indent="-280668" lvl="1">
              <a:lnSpc>
                <a:spcPts val="3639"/>
              </a:lnSpc>
              <a:buFont typeface="Arial"/>
              <a:buChar char="•"/>
            </a:pPr>
            <a:r>
              <a:rPr lang="en-US" sz="2599">
                <a:solidFill>
                  <a:srgbClr val="FFFFFF"/>
                </a:solidFill>
                <a:latin typeface="Canva Sans"/>
                <a:ea typeface="Canva Sans"/>
                <a:cs typeface="Canva Sans"/>
                <a:sym typeface="Canva Sans"/>
              </a:rPr>
              <a:t>Unit Testing: Unit testing targets individual pieces or functions of your codebase to verify that each component functions properly in unit wise.</a:t>
            </a:r>
          </a:p>
          <a:p>
            <a:pPr algn="l" marL="561336" indent="-280668" lvl="1">
              <a:lnSpc>
                <a:spcPts val="3639"/>
              </a:lnSpc>
              <a:buFont typeface="Arial"/>
              <a:buChar char="•"/>
            </a:pPr>
            <a:r>
              <a:rPr lang="en-US" sz="2599">
                <a:solidFill>
                  <a:srgbClr val="FFFFFF"/>
                </a:solidFill>
                <a:latin typeface="Canva Sans"/>
                <a:ea typeface="Canva Sans"/>
                <a:cs typeface="Canva Sans"/>
                <a:sym typeface="Canva Sans"/>
              </a:rPr>
              <a:t>Integration Testing: Integration testing verifies how different parts of your system interact with each other. It verifies that data flows and module interactions are smooth and predictable.</a:t>
            </a:r>
          </a:p>
          <a:p>
            <a:pPr algn="l" marL="561336" indent="-280668" lvl="1">
              <a:lnSpc>
                <a:spcPts val="3639"/>
              </a:lnSpc>
              <a:buFont typeface="Arial"/>
              <a:buChar char="•"/>
            </a:pPr>
            <a:r>
              <a:rPr lang="en-US" sz="2599">
                <a:solidFill>
                  <a:srgbClr val="FFFFFF"/>
                </a:solidFill>
                <a:latin typeface="Canva Sans"/>
                <a:ea typeface="Canva Sans"/>
                <a:cs typeface="Canva Sans"/>
                <a:sym typeface="Canva Sans"/>
              </a:rPr>
              <a:t>Security Testing: Security testing verifies that your exchange is safe from hackers, data breaches, and fraud.</a:t>
            </a:r>
          </a:p>
          <a:p>
            <a:pPr algn="l" marL="561336" indent="-280668" lvl="1">
              <a:lnSpc>
                <a:spcPts val="3639"/>
              </a:lnSpc>
              <a:buFont typeface="Arial"/>
              <a:buChar char="•"/>
            </a:pPr>
            <a:r>
              <a:rPr lang="en-US" sz="2599">
                <a:solidFill>
                  <a:srgbClr val="FFFFFF"/>
                </a:solidFill>
                <a:latin typeface="Canva Sans"/>
                <a:ea typeface="Canva Sans"/>
                <a:cs typeface="Canva Sans"/>
                <a:sym typeface="Canva Sans"/>
              </a:rPr>
              <a:t>User Acceptance Testing (UAT): UAT is the last step of testing, where real users or stakeholders test the system to ensure it meets real world requirements.Select a good host provider and make your platform capable of handling large traffic.</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2">
              <a:alphaModFix amt="43999"/>
            </a:blip>
            <a:stretch>
              <a:fillRect l="0" t="0" r="0" b="0"/>
            </a:stretch>
          </a:blipFill>
        </p:spPr>
      </p:sp>
      <p:sp>
        <p:nvSpPr>
          <p:cNvPr name="Freeform 9" id="9"/>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2">
              <a:alphaModFix amt="43999"/>
            </a:blip>
            <a:stretch>
              <a:fillRect l="0" t="0" r="0" b="0"/>
            </a:stretch>
          </a:blipFill>
        </p:spPr>
      </p:sp>
      <p:sp>
        <p:nvSpPr>
          <p:cNvPr name="Freeform 10" id="10"/>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2">
              <a:alphaModFix amt="43999"/>
            </a:blip>
            <a:stretch>
              <a:fillRect l="0" t="0" r="0" b="0"/>
            </a:stretch>
          </a:blipFill>
        </p:spPr>
      </p:sp>
      <p:grpSp>
        <p:nvGrpSpPr>
          <p:cNvPr name="Group 11" id="11"/>
          <p:cNvGrpSpPr/>
          <p:nvPr/>
        </p:nvGrpSpPr>
        <p:grpSpPr>
          <a:xfrm rot="0">
            <a:off x="4082498" y="3681921"/>
            <a:ext cx="4811718" cy="2923158"/>
            <a:chOff x="0" y="0"/>
            <a:chExt cx="9911092" cy="6021070"/>
          </a:xfrm>
        </p:grpSpPr>
        <p:sp>
          <p:nvSpPr>
            <p:cNvPr name="Freeform 12" id="12"/>
            <p:cNvSpPr/>
            <p:nvPr/>
          </p:nvSpPr>
          <p:spPr>
            <a:xfrm flipH="false" flipV="false" rot="0">
              <a:off x="0" y="0"/>
              <a:ext cx="9911093" cy="6021070"/>
            </a:xfrm>
            <a:custGeom>
              <a:avLst/>
              <a:gdLst/>
              <a:ahLst/>
              <a:cxnLst/>
              <a:rect r="r" b="b" t="t" l="l"/>
              <a:pathLst>
                <a:path h="6021070" w="9911093">
                  <a:moveTo>
                    <a:pt x="0" y="6021070"/>
                  </a:moveTo>
                  <a:lnTo>
                    <a:pt x="1151715" y="0"/>
                  </a:lnTo>
                  <a:lnTo>
                    <a:pt x="9911093" y="0"/>
                  </a:lnTo>
                  <a:lnTo>
                    <a:pt x="8759377" y="6021070"/>
                  </a:lnTo>
                  <a:close/>
                </a:path>
              </a:pathLst>
            </a:custGeom>
            <a:gradFill rotWithShape="true">
              <a:gsLst>
                <a:gs pos="0">
                  <a:srgbClr val="003A89">
                    <a:alpha val="100000"/>
                  </a:srgbClr>
                </a:gs>
                <a:gs pos="100000">
                  <a:srgbClr val="C700FF">
                    <a:alpha val="100000"/>
                  </a:srgbClr>
                </a:gs>
              </a:gsLst>
              <a:lin ang="2700000"/>
            </a:gradFill>
            <a:ln w="12700">
              <a:solidFill>
                <a:srgbClr val="000000"/>
              </a:solidFill>
            </a:ln>
          </p:spPr>
        </p:sp>
      </p:grpSp>
      <p:grpSp>
        <p:nvGrpSpPr>
          <p:cNvPr name="Group 13" id="13"/>
          <p:cNvGrpSpPr/>
          <p:nvPr/>
        </p:nvGrpSpPr>
        <p:grpSpPr>
          <a:xfrm rot="0">
            <a:off x="613336" y="1028700"/>
            <a:ext cx="8115300" cy="4930111"/>
            <a:chOff x="0" y="0"/>
            <a:chExt cx="9911092" cy="6021070"/>
          </a:xfrm>
        </p:grpSpPr>
        <p:sp>
          <p:nvSpPr>
            <p:cNvPr name="Freeform 14" id="14"/>
            <p:cNvSpPr/>
            <p:nvPr/>
          </p:nvSpPr>
          <p:spPr>
            <a:xfrm flipH="false" flipV="false" rot="0">
              <a:off x="0" y="0"/>
              <a:ext cx="9911093" cy="6021070"/>
            </a:xfrm>
            <a:custGeom>
              <a:avLst/>
              <a:gdLst/>
              <a:ahLst/>
              <a:cxnLst/>
              <a:rect r="r" b="b" t="t" l="l"/>
              <a:pathLst>
                <a:path h="6021070" w="9911093">
                  <a:moveTo>
                    <a:pt x="0" y="6021070"/>
                  </a:moveTo>
                  <a:lnTo>
                    <a:pt x="1151715" y="0"/>
                  </a:lnTo>
                  <a:lnTo>
                    <a:pt x="9911093" y="0"/>
                  </a:lnTo>
                  <a:lnTo>
                    <a:pt x="8759377" y="6021070"/>
                  </a:lnTo>
                  <a:close/>
                </a:path>
              </a:pathLst>
            </a:custGeom>
            <a:blipFill>
              <a:blip r:embed="rId3"/>
              <a:stretch>
                <a:fillRect l="0" t="-4834" r="0" b="-4834"/>
              </a:stretch>
            </a:blipFill>
          </p:spPr>
        </p:sp>
      </p:grpSp>
      <p:sp>
        <p:nvSpPr>
          <p:cNvPr name="TextBox 15" id="15"/>
          <p:cNvSpPr txBox="true"/>
          <p:nvPr/>
        </p:nvSpPr>
        <p:spPr>
          <a:xfrm rot="0">
            <a:off x="747158" y="6387636"/>
            <a:ext cx="2285803" cy="1203317"/>
          </a:xfrm>
          <a:prstGeom prst="rect">
            <a:avLst/>
          </a:prstGeom>
        </p:spPr>
        <p:txBody>
          <a:bodyPr anchor="t" rtlCol="false" tIns="0" lIns="0" bIns="0" rIns="0">
            <a:spAutoFit/>
          </a:bodyPr>
          <a:lstStyle/>
          <a:p>
            <a:pPr algn="l">
              <a:lnSpc>
                <a:spcPts val="9800"/>
              </a:lnSpc>
              <a:spcBef>
                <a:spcPct val="0"/>
              </a:spcBef>
            </a:pPr>
            <a:r>
              <a:rPr lang="en-US" sz="7000">
                <a:solidFill>
                  <a:srgbClr val="C101FB"/>
                </a:solidFill>
                <a:latin typeface="Bebas Neue Cyrillic"/>
                <a:ea typeface="Bebas Neue Cyrillic"/>
                <a:cs typeface="Bebas Neue Cyrillic"/>
                <a:sym typeface="Bebas Neue Cyrillic"/>
              </a:rPr>
              <a:t>Step 8</a:t>
            </a:r>
          </a:p>
        </p:txBody>
      </p:sp>
      <p:sp>
        <p:nvSpPr>
          <p:cNvPr name="TextBox 16" id="16"/>
          <p:cNvSpPr txBox="true"/>
          <p:nvPr/>
        </p:nvSpPr>
        <p:spPr>
          <a:xfrm rot="0">
            <a:off x="8894216" y="2606883"/>
            <a:ext cx="8975337" cy="5887720"/>
          </a:xfrm>
          <a:prstGeom prst="rect">
            <a:avLst/>
          </a:prstGeom>
        </p:spPr>
        <p:txBody>
          <a:bodyPr anchor="t" rtlCol="false" tIns="0" lIns="0" bIns="0" rIns="0">
            <a:spAutoFit/>
          </a:bodyPr>
          <a:lstStyle/>
          <a:p>
            <a:pPr algn="l">
              <a:lnSpc>
                <a:spcPts val="5179"/>
              </a:lnSpc>
            </a:pPr>
            <a:r>
              <a:rPr lang="en-US" sz="3699">
                <a:solidFill>
                  <a:srgbClr val="FFFFFF"/>
                </a:solidFill>
                <a:latin typeface="Open Sans"/>
                <a:ea typeface="Open Sans"/>
                <a:cs typeface="Open Sans"/>
                <a:sym typeface="Open Sans"/>
              </a:rPr>
              <a:t>Post launch, concentrate on scaling your platform and gaining users. This includes:</a:t>
            </a:r>
          </a:p>
          <a:p>
            <a:pPr algn="l" marL="798828" indent="-399414" lvl="1">
              <a:lnSpc>
                <a:spcPts val="5179"/>
              </a:lnSpc>
              <a:buFont typeface="Arial"/>
              <a:buChar char="•"/>
            </a:pPr>
            <a:r>
              <a:rPr lang="en-US" sz="3699">
                <a:solidFill>
                  <a:srgbClr val="FFFFFF"/>
                </a:solidFill>
                <a:latin typeface="Open Sans"/>
                <a:ea typeface="Open Sans"/>
                <a:cs typeface="Open Sans"/>
                <a:sym typeface="Open Sans"/>
              </a:rPr>
              <a:t>Ma</a:t>
            </a:r>
            <a:r>
              <a:rPr lang="en-US" sz="3699">
                <a:solidFill>
                  <a:srgbClr val="FFFFFF"/>
                </a:solidFill>
                <a:latin typeface="Open Sans"/>
                <a:ea typeface="Open Sans"/>
                <a:cs typeface="Open Sans"/>
                <a:sym typeface="Open Sans"/>
              </a:rPr>
              <a:t>rketing and Promotion.</a:t>
            </a:r>
          </a:p>
          <a:p>
            <a:pPr algn="l" marL="798828" indent="-399414" lvl="1">
              <a:lnSpc>
                <a:spcPts val="5179"/>
              </a:lnSpc>
              <a:buFont typeface="Arial"/>
              <a:buChar char="•"/>
            </a:pPr>
            <a:r>
              <a:rPr lang="en-US" sz="3699">
                <a:solidFill>
                  <a:srgbClr val="FFFFFF"/>
                </a:solidFill>
                <a:latin typeface="Open Sans"/>
                <a:ea typeface="Open Sans"/>
                <a:cs typeface="Open Sans"/>
                <a:sym typeface="Open Sans"/>
              </a:rPr>
              <a:t>Community Building.</a:t>
            </a:r>
          </a:p>
          <a:p>
            <a:pPr algn="l" marL="798828" indent="-399414" lvl="1">
              <a:lnSpc>
                <a:spcPts val="5179"/>
              </a:lnSpc>
              <a:buFont typeface="Arial"/>
              <a:buChar char="•"/>
            </a:pPr>
            <a:r>
              <a:rPr lang="en-US" sz="3699">
                <a:solidFill>
                  <a:srgbClr val="FFFFFF"/>
                </a:solidFill>
                <a:latin typeface="Open Sans"/>
                <a:ea typeface="Open Sans"/>
                <a:cs typeface="Open Sans"/>
                <a:sym typeface="Open Sans"/>
              </a:rPr>
              <a:t>Continuous Improvement.</a:t>
            </a:r>
          </a:p>
          <a:p>
            <a:pPr algn="l" marL="798828" indent="-399414" lvl="1">
              <a:lnSpc>
                <a:spcPts val="5179"/>
              </a:lnSpc>
              <a:buFont typeface="Arial"/>
              <a:buChar char="•"/>
            </a:pPr>
            <a:r>
              <a:rPr lang="en-US" sz="3699">
                <a:solidFill>
                  <a:srgbClr val="FFFFFF"/>
                </a:solidFill>
                <a:latin typeface="Open Sans"/>
                <a:ea typeface="Open Sans"/>
                <a:cs typeface="Open Sans"/>
                <a:sym typeface="Open Sans"/>
              </a:rPr>
              <a:t>Adding New Features.</a:t>
            </a:r>
          </a:p>
          <a:p>
            <a:pPr algn="l" marL="798828" indent="-399414" lvl="1">
              <a:lnSpc>
                <a:spcPts val="5179"/>
              </a:lnSpc>
              <a:buFont typeface="Arial"/>
              <a:buChar char="•"/>
            </a:pPr>
            <a:r>
              <a:rPr lang="en-US" sz="3699">
                <a:solidFill>
                  <a:srgbClr val="FFFFFF"/>
                </a:solidFill>
                <a:latin typeface="Open Sans"/>
                <a:ea typeface="Open Sans"/>
                <a:cs typeface="Open Sans"/>
                <a:sym typeface="Open Sans"/>
              </a:rPr>
              <a:t>Maintaining high liquidity.</a:t>
            </a:r>
          </a:p>
          <a:p>
            <a:pPr algn="l">
              <a:lnSpc>
                <a:spcPts val="5179"/>
              </a:lnSpc>
              <a:spcBef>
                <a:spcPct val="0"/>
              </a:spcBef>
            </a:pPr>
          </a:p>
        </p:txBody>
      </p:sp>
      <p:sp>
        <p:nvSpPr>
          <p:cNvPr name="TextBox 17" id="17"/>
          <p:cNvSpPr txBox="true"/>
          <p:nvPr/>
        </p:nvSpPr>
        <p:spPr>
          <a:xfrm rot="0">
            <a:off x="31080" y="7903137"/>
            <a:ext cx="8407822" cy="580390"/>
          </a:xfrm>
          <a:prstGeom prst="rect">
            <a:avLst/>
          </a:prstGeom>
        </p:spPr>
        <p:txBody>
          <a:bodyPr anchor="t" rtlCol="false" tIns="0" lIns="0" bIns="0" rIns="0">
            <a:spAutoFit/>
          </a:bodyPr>
          <a:lstStyle/>
          <a:p>
            <a:pPr algn="ctr">
              <a:lnSpc>
                <a:spcPts val="4759"/>
              </a:lnSpc>
              <a:spcBef>
                <a:spcPct val="0"/>
              </a:spcBef>
            </a:pPr>
            <a:r>
              <a:rPr lang="en-US" b="true" sz="3399">
                <a:solidFill>
                  <a:srgbClr val="FFFFFF"/>
                </a:solidFill>
                <a:latin typeface="Canva Sans Bold"/>
                <a:ea typeface="Canva Sans Bold"/>
                <a:cs typeface="Canva Sans Bold"/>
                <a:sym typeface="Canva Sans Bold"/>
              </a:rPr>
              <a:t>S</a:t>
            </a:r>
            <a:r>
              <a:rPr lang="en-US" b="true" sz="3399">
                <a:solidFill>
                  <a:srgbClr val="FFFFFF"/>
                </a:solidFill>
                <a:latin typeface="Canva Sans Bold"/>
                <a:ea typeface="Canva Sans Bold"/>
                <a:cs typeface="Canva Sans Bold"/>
                <a:sym typeface="Canva Sans Bold"/>
              </a:rPr>
              <a:t>caling and Growing Your Exchange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3287550" y="3669872"/>
            <a:ext cx="6531784" cy="7718504"/>
          </a:xfrm>
          <a:custGeom>
            <a:avLst/>
            <a:gdLst/>
            <a:ahLst/>
            <a:cxnLst/>
            <a:rect r="r" b="b" t="t" l="l"/>
            <a:pathLst>
              <a:path h="7718504" w="6531784">
                <a:moveTo>
                  <a:pt x="0" y="0"/>
                </a:moveTo>
                <a:lnTo>
                  <a:pt x="6531783" y="0"/>
                </a:lnTo>
                <a:lnTo>
                  <a:pt x="6531783" y="7718504"/>
                </a:lnTo>
                <a:lnTo>
                  <a:pt x="0" y="7718504"/>
                </a:lnTo>
                <a:lnTo>
                  <a:pt x="0" y="0"/>
                </a:lnTo>
                <a:close/>
              </a:path>
            </a:pathLst>
          </a:custGeom>
          <a:blipFill>
            <a:blip r:embed="rId2"/>
            <a:stretch>
              <a:fillRect l="0" t="0" r="0" b="0"/>
            </a:stretch>
          </a:blipFill>
        </p:spPr>
      </p:sp>
      <p:sp>
        <p:nvSpPr>
          <p:cNvPr name="Freeform 9" id="9"/>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3">
              <a:alphaModFix amt="43999"/>
            </a:blip>
            <a:stretch>
              <a:fillRect l="0" t="0" r="0" b="0"/>
            </a:stretch>
          </a:blipFill>
        </p:spPr>
      </p:sp>
      <p:sp>
        <p:nvSpPr>
          <p:cNvPr name="TextBox 10" id="10"/>
          <p:cNvSpPr txBox="true"/>
          <p:nvPr/>
        </p:nvSpPr>
        <p:spPr>
          <a:xfrm rot="0">
            <a:off x="331550" y="595197"/>
            <a:ext cx="15899050" cy="1510029"/>
          </a:xfrm>
          <a:prstGeom prst="rect">
            <a:avLst/>
          </a:prstGeom>
        </p:spPr>
        <p:txBody>
          <a:bodyPr anchor="t" rtlCol="false" tIns="0" lIns="0" bIns="0" rIns="0">
            <a:spAutoFit/>
          </a:bodyPr>
          <a:lstStyle/>
          <a:p>
            <a:pPr algn="l">
              <a:lnSpc>
                <a:spcPts val="12320"/>
              </a:lnSpc>
              <a:spcBef>
                <a:spcPct val="0"/>
              </a:spcBef>
            </a:pPr>
            <a:r>
              <a:rPr lang="en-US" sz="8800">
                <a:solidFill>
                  <a:srgbClr val="C101FB"/>
                </a:solidFill>
                <a:latin typeface="Bebas Neue Cyrillic"/>
                <a:ea typeface="Bebas Neue Cyrillic"/>
                <a:cs typeface="Bebas Neue Cyrillic"/>
                <a:sym typeface="Bebas Neue Cyrillic"/>
              </a:rPr>
              <a:t>Benefits of Crypto Exchange</a:t>
            </a:r>
          </a:p>
        </p:txBody>
      </p:sp>
      <p:sp>
        <p:nvSpPr>
          <p:cNvPr name="Freeform 11" id="11"/>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3">
              <a:alphaModFix amt="43999"/>
            </a:blip>
            <a:stretch>
              <a:fillRect l="0" t="0" r="0" b="0"/>
            </a:stretch>
          </a:blipFill>
        </p:spPr>
      </p:sp>
      <p:sp>
        <p:nvSpPr>
          <p:cNvPr name="Freeform 12" id="12"/>
          <p:cNvSpPr/>
          <p:nvPr/>
        </p:nvSpPr>
        <p:spPr>
          <a:xfrm flipH="false" flipV="false" rot="0">
            <a:off x="3636048" y="-1752433"/>
            <a:ext cx="3504866" cy="3504866"/>
          </a:xfrm>
          <a:custGeom>
            <a:avLst/>
            <a:gdLst/>
            <a:ahLst/>
            <a:cxnLst/>
            <a:rect r="r" b="b" t="t" l="l"/>
            <a:pathLst>
              <a:path h="3504866" w="3504866">
                <a:moveTo>
                  <a:pt x="0" y="0"/>
                </a:moveTo>
                <a:lnTo>
                  <a:pt x="3504866" y="0"/>
                </a:lnTo>
                <a:lnTo>
                  <a:pt x="3504866" y="3504866"/>
                </a:lnTo>
                <a:lnTo>
                  <a:pt x="0" y="3504866"/>
                </a:lnTo>
                <a:lnTo>
                  <a:pt x="0" y="0"/>
                </a:lnTo>
                <a:close/>
              </a:path>
            </a:pathLst>
          </a:custGeom>
          <a:blipFill>
            <a:blip r:embed="rId3">
              <a:alphaModFix amt="43999"/>
            </a:blip>
            <a:stretch>
              <a:fillRect l="0" t="0" r="0" b="0"/>
            </a:stretch>
          </a:blipFill>
        </p:spPr>
      </p:sp>
      <p:sp>
        <p:nvSpPr>
          <p:cNvPr name="Freeform 13" id="13"/>
          <p:cNvSpPr/>
          <p:nvPr/>
        </p:nvSpPr>
        <p:spPr>
          <a:xfrm flipH="false" flipV="false" rot="0">
            <a:off x="3788448" y="-1600033"/>
            <a:ext cx="3504866" cy="3504866"/>
          </a:xfrm>
          <a:custGeom>
            <a:avLst/>
            <a:gdLst/>
            <a:ahLst/>
            <a:cxnLst/>
            <a:rect r="r" b="b" t="t" l="l"/>
            <a:pathLst>
              <a:path h="3504866" w="3504866">
                <a:moveTo>
                  <a:pt x="0" y="0"/>
                </a:moveTo>
                <a:lnTo>
                  <a:pt x="3504866" y="0"/>
                </a:lnTo>
                <a:lnTo>
                  <a:pt x="3504866" y="3504866"/>
                </a:lnTo>
                <a:lnTo>
                  <a:pt x="0" y="3504866"/>
                </a:lnTo>
                <a:lnTo>
                  <a:pt x="0" y="0"/>
                </a:lnTo>
                <a:close/>
              </a:path>
            </a:pathLst>
          </a:custGeom>
          <a:blipFill>
            <a:blip r:embed="rId3">
              <a:alphaModFix amt="43999"/>
            </a:blip>
            <a:stretch>
              <a:fillRect l="0" t="0" r="0" b="0"/>
            </a:stretch>
          </a:blipFill>
        </p:spPr>
      </p:sp>
      <p:sp>
        <p:nvSpPr>
          <p:cNvPr name="TextBox 14" id="14"/>
          <p:cNvSpPr txBox="true"/>
          <p:nvPr/>
        </p:nvSpPr>
        <p:spPr>
          <a:xfrm rot="0">
            <a:off x="1450377" y="2493631"/>
            <a:ext cx="10865143" cy="1820951"/>
          </a:xfrm>
          <a:prstGeom prst="rect">
            <a:avLst/>
          </a:prstGeom>
        </p:spPr>
        <p:txBody>
          <a:bodyPr anchor="t" rtlCol="false" tIns="0" lIns="0" bIns="0" rIns="0">
            <a:spAutoFit/>
          </a:bodyPr>
          <a:lstStyle/>
          <a:p>
            <a:pPr algn="l" marL="558222" indent="-279111" lvl="1">
              <a:lnSpc>
                <a:spcPts val="3619"/>
              </a:lnSpc>
              <a:buFont typeface="Arial"/>
              <a:buChar char="•"/>
            </a:pPr>
            <a:r>
              <a:rPr lang="en-US" sz="2585">
                <a:solidFill>
                  <a:srgbClr val="FFFFFF"/>
                </a:solidFill>
                <a:latin typeface="Canva Sans"/>
                <a:ea typeface="Canva Sans"/>
                <a:cs typeface="Canva Sans"/>
                <a:sym typeface="Canva Sans"/>
              </a:rPr>
              <a:t>Revenue Generation: Through trading charges and other services.</a:t>
            </a:r>
          </a:p>
          <a:p>
            <a:pPr algn="l" marL="558222" indent="-279111" lvl="1">
              <a:lnSpc>
                <a:spcPts val="3619"/>
              </a:lnSpc>
              <a:buFont typeface="Arial"/>
              <a:buChar char="•"/>
            </a:pPr>
            <a:r>
              <a:rPr lang="en-US" sz="2585">
                <a:solidFill>
                  <a:srgbClr val="FFFFFF"/>
                </a:solidFill>
                <a:latin typeface="Canva Sans"/>
                <a:ea typeface="Canva Sans"/>
                <a:cs typeface="Canva Sans"/>
                <a:sym typeface="Canva Sans"/>
              </a:rPr>
              <a:t>Market Access: Facilitating the trading of digital assets.</a:t>
            </a:r>
          </a:p>
          <a:p>
            <a:pPr algn="l" marL="558222" indent="-279111" lvl="1">
              <a:lnSpc>
                <a:spcPts val="3619"/>
              </a:lnSpc>
              <a:buFont typeface="Arial"/>
              <a:buChar char="•"/>
            </a:pPr>
            <a:r>
              <a:rPr lang="en-US" sz="2585">
                <a:solidFill>
                  <a:srgbClr val="FFFFFF"/>
                </a:solidFill>
                <a:latin typeface="Canva Sans"/>
                <a:ea typeface="Canva Sans"/>
                <a:cs typeface="Canva Sans"/>
                <a:sym typeface="Canva Sans"/>
              </a:rPr>
              <a:t>Innovation: Spreading the use of blockchain technology.</a:t>
            </a:r>
          </a:p>
          <a:p>
            <a:pPr algn="l" marL="558222" indent="-279111" lvl="1">
              <a:lnSpc>
                <a:spcPts val="3619"/>
              </a:lnSpc>
              <a:buFont typeface="Arial"/>
              <a:buChar char="•"/>
            </a:pPr>
            <a:r>
              <a:rPr lang="en-US" sz="2585">
                <a:solidFill>
                  <a:srgbClr val="FFFFFF"/>
                </a:solidFill>
                <a:latin typeface="Canva Sans"/>
                <a:ea typeface="Canva Sans"/>
                <a:cs typeface="Canva Sans"/>
                <a:sym typeface="Canva Sans"/>
              </a:rPr>
              <a:t>Financial Inclusion: Providing alternative financial services.</a:t>
            </a:r>
          </a:p>
        </p:txBody>
      </p:sp>
      <p:sp>
        <p:nvSpPr>
          <p:cNvPr name="TextBox 15" id="15"/>
          <p:cNvSpPr txBox="true"/>
          <p:nvPr/>
        </p:nvSpPr>
        <p:spPr>
          <a:xfrm rot="0">
            <a:off x="331550" y="4743342"/>
            <a:ext cx="5690538" cy="1510029"/>
          </a:xfrm>
          <a:prstGeom prst="rect">
            <a:avLst/>
          </a:prstGeom>
        </p:spPr>
        <p:txBody>
          <a:bodyPr anchor="t" rtlCol="false" tIns="0" lIns="0" bIns="0" rIns="0">
            <a:spAutoFit/>
          </a:bodyPr>
          <a:lstStyle/>
          <a:p>
            <a:pPr algn="l">
              <a:lnSpc>
                <a:spcPts val="12320"/>
              </a:lnSpc>
              <a:spcBef>
                <a:spcPct val="0"/>
              </a:spcBef>
            </a:pPr>
            <a:r>
              <a:rPr lang="en-US" sz="8800">
                <a:solidFill>
                  <a:srgbClr val="C101FB"/>
                </a:solidFill>
                <a:latin typeface="Bebas Neue Cyrillic"/>
                <a:ea typeface="Bebas Neue Cyrillic"/>
                <a:cs typeface="Bebas Neue Cyrillic"/>
                <a:sym typeface="Bebas Neue Cyrillic"/>
              </a:rPr>
              <a:t>Future Trends</a:t>
            </a:r>
          </a:p>
        </p:txBody>
      </p:sp>
      <p:sp>
        <p:nvSpPr>
          <p:cNvPr name="TextBox 16" id="16"/>
          <p:cNvSpPr txBox="true"/>
          <p:nvPr/>
        </p:nvSpPr>
        <p:spPr>
          <a:xfrm rot="0">
            <a:off x="1860743" y="6420411"/>
            <a:ext cx="10865143" cy="3051175"/>
          </a:xfrm>
          <a:prstGeom prst="rect">
            <a:avLst/>
          </a:prstGeom>
        </p:spPr>
        <p:txBody>
          <a:bodyPr anchor="t" rtlCol="false" tIns="0" lIns="0" bIns="0" rIns="0">
            <a:spAutoFit/>
          </a:bodyPr>
          <a:lstStyle/>
          <a:p>
            <a:pPr algn="l" marL="539746" indent="-269873" lvl="1">
              <a:lnSpc>
                <a:spcPts val="3499"/>
              </a:lnSpc>
              <a:buFont typeface="Arial"/>
              <a:buChar char="•"/>
            </a:pPr>
            <a:r>
              <a:rPr lang="en-US" sz="2499">
                <a:solidFill>
                  <a:srgbClr val="FFFFFF"/>
                </a:solidFill>
                <a:latin typeface="Canva Sans"/>
                <a:ea typeface="Canva Sans"/>
                <a:cs typeface="Canva Sans"/>
                <a:sym typeface="Canva Sans"/>
              </a:rPr>
              <a:t>DeFi Integration: Adding decentralized finance capabilities.</a:t>
            </a:r>
          </a:p>
          <a:p>
            <a:pPr algn="l" marL="539746" indent="-269873" lvl="1">
              <a:lnSpc>
                <a:spcPts val="3499"/>
              </a:lnSpc>
              <a:buFont typeface="Arial"/>
              <a:buChar char="•"/>
            </a:pPr>
            <a:r>
              <a:rPr lang="en-US" sz="2499">
                <a:solidFill>
                  <a:srgbClr val="FFFFFF"/>
                </a:solidFill>
                <a:latin typeface="Canva Sans"/>
                <a:ea typeface="Canva Sans"/>
                <a:cs typeface="Canva Sans"/>
                <a:sym typeface="Canva Sans"/>
              </a:rPr>
              <a:t>NFT Integration: Broader non-fungible token trading.</a:t>
            </a:r>
          </a:p>
          <a:p>
            <a:pPr algn="l" marL="539746" indent="-269873" lvl="1">
              <a:lnSpc>
                <a:spcPts val="3499"/>
              </a:lnSpc>
              <a:buFont typeface="Arial"/>
              <a:buChar char="•"/>
            </a:pPr>
            <a:r>
              <a:rPr lang="en-US" sz="2499">
                <a:solidFill>
                  <a:srgbClr val="FFFFFF"/>
                </a:solidFill>
                <a:latin typeface="Canva Sans"/>
                <a:ea typeface="Canva Sans"/>
                <a:cs typeface="Canva Sans"/>
                <a:sym typeface="Canva Sans"/>
              </a:rPr>
              <a:t>AI and Machine Learning: Upgrading trading algorithms and security.</a:t>
            </a:r>
          </a:p>
          <a:p>
            <a:pPr algn="l" marL="539746" indent="-269873" lvl="1">
              <a:lnSpc>
                <a:spcPts val="3499"/>
              </a:lnSpc>
              <a:buFont typeface="Arial"/>
              <a:buChar char="•"/>
            </a:pPr>
            <a:r>
              <a:rPr lang="en-US" sz="2499">
                <a:solidFill>
                  <a:srgbClr val="FFFFFF"/>
                </a:solidFill>
                <a:latin typeface="Canva Sans"/>
                <a:ea typeface="Canva Sans"/>
                <a:cs typeface="Canva Sans"/>
                <a:sym typeface="Canva Sans"/>
              </a:rPr>
              <a:t>Regulatory Clarity: Greater regulation to facilitate mainstream adoption.</a:t>
            </a:r>
          </a:p>
          <a:p>
            <a:pPr algn="l" marL="539746" indent="-269873" lvl="1">
              <a:lnSpc>
                <a:spcPts val="3499"/>
              </a:lnSpc>
              <a:buFont typeface="Arial"/>
              <a:buChar char="•"/>
            </a:pPr>
            <a:r>
              <a:rPr lang="en-US" sz="2499">
                <a:solidFill>
                  <a:srgbClr val="FFFFFF"/>
                </a:solidFill>
                <a:latin typeface="Canva Sans"/>
                <a:ea typeface="Canva Sans"/>
                <a:cs typeface="Canva Sans"/>
                <a:sym typeface="Canva Sans"/>
              </a:rPr>
              <a:t>Cross chain interoperability.</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2">
              <a:alphaModFix amt="43999"/>
            </a:blip>
            <a:stretch>
              <a:fillRect l="0" t="0" r="0" b="0"/>
            </a:stretch>
          </a:blipFill>
        </p:spPr>
      </p:sp>
      <p:grpSp>
        <p:nvGrpSpPr>
          <p:cNvPr name="Group 9" id="9"/>
          <p:cNvGrpSpPr/>
          <p:nvPr/>
        </p:nvGrpSpPr>
        <p:grpSpPr>
          <a:xfrm rot="0">
            <a:off x="427525" y="1318270"/>
            <a:ext cx="7205477" cy="8968730"/>
            <a:chOff x="0" y="0"/>
            <a:chExt cx="5101590" cy="6350000"/>
          </a:xfrm>
        </p:grpSpPr>
        <p:sp>
          <p:nvSpPr>
            <p:cNvPr name="Freeform 10" id="10"/>
            <p:cNvSpPr/>
            <p:nvPr/>
          </p:nvSpPr>
          <p:spPr>
            <a:xfrm flipH="false" flipV="false" rot="0">
              <a:off x="0" y="0"/>
              <a:ext cx="5101590" cy="6350000"/>
            </a:xfrm>
            <a:custGeom>
              <a:avLst/>
              <a:gdLst/>
              <a:ahLst/>
              <a:cxnLst/>
              <a:rect r="r" b="b" t="t" l="l"/>
              <a:pathLst>
                <a:path h="6350000" w="5101590">
                  <a:moveTo>
                    <a:pt x="4216400" y="0"/>
                  </a:moveTo>
                  <a:lnTo>
                    <a:pt x="1838960" y="0"/>
                  </a:lnTo>
                  <a:lnTo>
                    <a:pt x="0" y="1838960"/>
                  </a:lnTo>
                  <a:lnTo>
                    <a:pt x="0" y="1913890"/>
                  </a:lnTo>
                  <a:lnTo>
                    <a:pt x="0" y="6350000"/>
                  </a:lnTo>
                  <a:lnTo>
                    <a:pt x="2209800" y="6350000"/>
                  </a:lnTo>
                  <a:lnTo>
                    <a:pt x="3263900" y="5295900"/>
                  </a:lnTo>
                  <a:lnTo>
                    <a:pt x="4047490" y="4511040"/>
                  </a:lnTo>
                  <a:lnTo>
                    <a:pt x="5101590" y="3456940"/>
                  </a:lnTo>
                  <a:lnTo>
                    <a:pt x="5101590" y="2217420"/>
                  </a:lnTo>
                  <a:lnTo>
                    <a:pt x="5101590" y="1348740"/>
                  </a:lnTo>
                  <a:close/>
                </a:path>
              </a:pathLst>
            </a:custGeom>
            <a:gradFill rotWithShape="true">
              <a:gsLst>
                <a:gs pos="0">
                  <a:srgbClr val="003A89">
                    <a:alpha val="100000"/>
                  </a:srgbClr>
                </a:gs>
                <a:gs pos="100000">
                  <a:srgbClr val="C700FF">
                    <a:alpha val="100000"/>
                  </a:srgbClr>
                </a:gs>
              </a:gsLst>
              <a:lin ang="2700000"/>
            </a:gradFill>
            <a:ln w="12700">
              <a:solidFill>
                <a:srgbClr val="000000"/>
              </a:solidFill>
            </a:ln>
          </p:spPr>
        </p:sp>
      </p:grpSp>
      <p:sp>
        <p:nvSpPr>
          <p:cNvPr name="Freeform 11" id="11"/>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2">
              <a:alphaModFix amt="43999"/>
            </a:blip>
            <a:stretch>
              <a:fillRect l="0" t="0" r="0" b="0"/>
            </a:stretch>
          </a:blipFill>
        </p:spPr>
      </p:sp>
      <p:grpSp>
        <p:nvGrpSpPr>
          <p:cNvPr name="Group 12" id="12"/>
          <p:cNvGrpSpPr/>
          <p:nvPr/>
        </p:nvGrpSpPr>
        <p:grpSpPr>
          <a:xfrm rot="0">
            <a:off x="0" y="1318270"/>
            <a:ext cx="7205477" cy="8968730"/>
            <a:chOff x="0" y="0"/>
            <a:chExt cx="5101590" cy="6350000"/>
          </a:xfrm>
        </p:grpSpPr>
        <p:sp>
          <p:nvSpPr>
            <p:cNvPr name="Freeform 13" id="13"/>
            <p:cNvSpPr/>
            <p:nvPr/>
          </p:nvSpPr>
          <p:spPr>
            <a:xfrm flipH="false" flipV="false" rot="0">
              <a:off x="0" y="0"/>
              <a:ext cx="5101590" cy="6350000"/>
            </a:xfrm>
            <a:custGeom>
              <a:avLst/>
              <a:gdLst/>
              <a:ahLst/>
              <a:cxnLst/>
              <a:rect r="r" b="b" t="t" l="l"/>
              <a:pathLst>
                <a:path h="6350000" w="5101590">
                  <a:moveTo>
                    <a:pt x="4216400" y="0"/>
                  </a:moveTo>
                  <a:lnTo>
                    <a:pt x="1838960" y="0"/>
                  </a:lnTo>
                  <a:lnTo>
                    <a:pt x="0" y="1838960"/>
                  </a:lnTo>
                  <a:lnTo>
                    <a:pt x="0" y="1913890"/>
                  </a:lnTo>
                  <a:lnTo>
                    <a:pt x="0" y="6350000"/>
                  </a:lnTo>
                  <a:lnTo>
                    <a:pt x="2209800" y="6350000"/>
                  </a:lnTo>
                  <a:lnTo>
                    <a:pt x="3263900" y="5295900"/>
                  </a:lnTo>
                  <a:lnTo>
                    <a:pt x="4047490" y="4511040"/>
                  </a:lnTo>
                  <a:lnTo>
                    <a:pt x="5101590" y="3456940"/>
                  </a:lnTo>
                  <a:lnTo>
                    <a:pt x="5101590" y="2217420"/>
                  </a:lnTo>
                  <a:lnTo>
                    <a:pt x="5101590" y="1348740"/>
                  </a:lnTo>
                  <a:close/>
                </a:path>
              </a:pathLst>
            </a:custGeom>
            <a:blipFill>
              <a:blip r:embed="rId3"/>
              <a:stretch>
                <a:fillRect l="0" t="-5207" r="0" b="-15377"/>
              </a:stretch>
            </a:blipFill>
          </p:spPr>
        </p:sp>
      </p:grpSp>
      <p:sp>
        <p:nvSpPr>
          <p:cNvPr name="TextBox 14" id="14"/>
          <p:cNvSpPr txBox="true"/>
          <p:nvPr/>
        </p:nvSpPr>
        <p:spPr>
          <a:xfrm rot="0">
            <a:off x="8432563" y="3769252"/>
            <a:ext cx="9686774" cy="4247110"/>
          </a:xfrm>
          <a:prstGeom prst="rect">
            <a:avLst/>
          </a:prstGeom>
        </p:spPr>
        <p:txBody>
          <a:bodyPr anchor="t" rtlCol="false" tIns="0" lIns="0" bIns="0" rIns="0">
            <a:spAutoFit/>
          </a:bodyPr>
          <a:lstStyle/>
          <a:p>
            <a:pPr algn="l">
              <a:lnSpc>
                <a:spcPts val="4257"/>
              </a:lnSpc>
            </a:pPr>
            <a:r>
              <a:rPr lang="en-US" sz="3040">
                <a:solidFill>
                  <a:srgbClr val="FFFFFF"/>
                </a:solidFill>
                <a:latin typeface="Open Sans"/>
                <a:ea typeface="Open Sans"/>
                <a:cs typeface="Open Sans"/>
                <a:sym typeface="Open Sans"/>
              </a:rPr>
              <a:t>Constructing a crypto exchange from the ground up is not an easy task, but a worthy one. It demands knowledge of technology, security, and rule. With these steps in place and follow industry news, you will have a viable platform that contributes to the evolution of the crypto space. Begin small, test heavily, and prioritize security.</a:t>
            </a:r>
          </a:p>
          <a:p>
            <a:pPr algn="l">
              <a:lnSpc>
                <a:spcPts val="4257"/>
              </a:lnSpc>
              <a:spcBef>
                <a:spcPct val="0"/>
              </a:spcBef>
            </a:pPr>
          </a:p>
        </p:txBody>
      </p:sp>
      <p:sp>
        <p:nvSpPr>
          <p:cNvPr name="TextBox 15" id="15"/>
          <p:cNvSpPr txBox="true"/>
          <p:nvPr/>
        </p:nvSpPr>
        <p:spPr>
          <a:xfrm rot="0">
            <a:off x="7866417" y="1337602"/>
            <a:ext cx="5616285" cy="1661160"/>
          </a:xfrm>
          <a:prstGeom prst="rect">
            <a:avLst/>
          </a:prstGeom>
        </p:spPr>
        <p:txBody>
          <a:bodyPr anchor="t" rtlCol="false" tIns="0" lIns="0" bIns="0" rIns="0">
            <a:spAutoFit/>
          </a:bodyPr>
          <a:lstStyle/>
          <a:p>
            <a:pPr algn="l">
              <a:lnSpc>
                <a:spcPts val="13439"/>
              </a:lnSpc>
              <a:spcBef>
                <a:spcPct val="0"/>
              </a:spcBef>
            </a:pPr>
            <a:r>
              <a:rPr lang="en-US" sz="9600">
                <a:solidFill>
                  <a:srgbClr val="C101FB"/>
                </a:solidFill>
                <a:latin typeface="Bebas Neue Cyrillic"/>
                <a:ea typeface="Bebas Neue Cyrillic"/>
                <a:cs typeface="Bebas Neue Cyrillic"/>
                <a:sym typeface="Bebas Neue Cyrillic"/>
              </a:rPr>
              <a:t>Conclusion</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2">
              <a:alphaModFix amt="43999"/>
            </a:blip>
            <a:stretch>
              <a:fillRect l="0" t="0" r="0" b="0"/>
            </a:stretch>
          </a:blipFill>
        </p:spPr>
      </p:sp>
      <p:sp>
        <p:nvSpPr>
          <p:cNvPr name="Freeform 9" id="9"/>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2">
              <a:alphaModFix amt="43999"/>
            </a:blip>
            <a:stretch>
              <a:fillRect l="0" t="0" r="0" b="0"/>
            </a:stretch>
          </a:blipFill>
        </p:spPr>
      </p:sp>
      <p:grpSp>
        <p:nvGrpSpPr>
          <p:cNvPr name="Group 10" id="10"/>
          <p:cNvGrpSpPr/>
          <p:nvPr/>
        </p:nvGrpSpPr>
        <p:grpSpPr>
          <a:xfrm rot="0">
            <a:off x="0" y="5143500"/>
            <a:ext cx="880981" cy="5143500"/>
            <a:chOff x="0" y="0"/>
            <a:chExt cx="696084" cy="4064000"/>
          </a:xfrm>
        </p:grpSpPr>
        <p:sp>
          <p:nvSpPr>
            <p:cNvPr name="Freeform 11" id="11"/>
            <p:cNvSpPr/>
            <p:nvPr/>
          </p:nvSpPr>
          <p:spPr>
            <a:xfrm flipH="false" flipV="false" rot="0">
              <a:off x="0" y="0"/>
              <a:ext cx="696084" cy="4064000"/>
            </a:xfrm>
            <a:custGeom>
              <a:avLst/>
              <a:gdLst/>
              <a:ahLst/>
              <a:cxnLst/>
              <a:rect r="r" b="b" t="t" l="l"/>
              <a:pathLst>
                <a:path h="4064000" w="696084">
                  <a:moveTo>
                    <a:pt x="0" y="0"/>
                  </a:moveTo>
                  <a:lnTo>
                    <a:pt x="696084" y="0"/>
                  </a:lnTo>
                  <a:lnTo>
                    <a:pt x="696084" y="4064000"/>
                  </a:lnTo>
                  <a:lnTo>
                    <a:pt x="0" y="4064000"/>
                  </a:lnTo>
                  <a:close/>
                </a:path>
              </a:pathLst>
            </a:custGeom>
            <a:gradFill rotWithShape="true">
              <a:gsLst>
                <a:gs pos="0">
                  <a:srgbClr val="003A89">
                    <a:alpha val="100000"/>
                  </a:srgbClr>
                </a:gs>
                <a:gs pos="100000">
                  <a:srgbClr val="C700FF">
                    <a:alpha val="100000"/>
                  </a:srgbClr>
                </a:gs>
              </a:gsLst>
              <a:lin ang="2700000"/>
            </a:gradFill>
          </p:spPr>
        </p:sp>
        <p:sp>
          <p:nvSpPr>
            <p:cNvPr name="TextBox 12" id="12"/>
            <p:cNvSpPr txBox="true"/>
            <p:nvPr/>
          </p:nvSpPr>
          <p:spPr>
            <a:xfrm>
              <a:off x="0" y="-38100"/>
              <a:ext cx="696084" cy="4102100"/>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4476249" y="3311193"/>
            <a:ext cx="9335503" cy="3283613"/>
          </a:xfrm>
          <a:prstGeom prst="rect">
            <a:avLst/>
          </a:prstGeom>
        </p:spPr>
        <p:txBody>
          <a:bodyPr anchor="t" rtlCol="false" tIns="0" lIns="0" bIns="0" rIns="0">
            <a:spAutoFit/>
          </a:bodyPr>
          <a:lstStyle/>
          <a:p>
            <a:pPr algn="l">
              <a:lnSpc>
                <a:spcPts val="26841"/>
              </a:lnSpc>
              <a:spcBef>
                <a:spcPct val="0"/>
              </a:spcBef>
            </a:pPr>
            <a:r>
              <a:rPr lang="en-US" sz="19172">
                <a:solidFill>
                  <a:srgbClr val="FFFFFF"/>
                </a:solidFill>
                <a:latin typeface="Bebas Neue Cyrillic"/>
                <a:ea typeface="Bebas Neue Cyrillic"/>
                <a:cs typeface="Bebas Neue Cyrillic"/>
                <a:sym typeface="Bebas Neue Cyrillic"/>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DAGj8nOKtHw</dc:identifier>
  <dcterms:modified xsi:type="dcterms:W3CDTF">2011-08-01T06:04:30Z</dcterms:modified>
  <cp:revision>1</cp:revision>
  <dc:title>Building a Crypto Exchange from Scratch: A Beginners Guide</dc:title>
</cp:coreProperties>
</file>