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1" i="0">
                <a:solidFill>
                  <a:srgbClr val="044F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rgbClr val="044F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rgbClr val="044F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rgbClr val="044F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290978"/>
            <a:ext cx="15541038" cy="399265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61124" y="-1"/>
            <a:ext cx="6598483" cy="54849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45036" y="449976"/>
            <a:ext cx="9142963" cy="983703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36483" y="0"/>
            <a:ext cx="8451516" cy="437037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482465" y="-1"/>
            <a:ext cx="4430451" cy="384370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22736" y="9098044"/>
            <a:ext cx="228617" cy="226571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028768" y="9002988"/>
            <a:ext cx="416559" cy="417195"/>
          </a:xfrm>
          <a:custGeom>
            <a:avLst/>
            <a:gdLst/>
            <a:ahLst/>
            <a:cxnLst/>
            <a:rect l="l" t="t" r="r" b="b"/>
            <a:pathLst>
              <a:path w="416559" h="417195">
                <a:moveTo>
                  <a:pt x="208275" y="416684"/>
                </a:moveTo>
                <a:lnTo>
                  <a:pt x="160505" y="411182"/>
                </a:lnTo>
                <a:lnTo>
                  <a:pt x="116652" y="395508"/>
                </a:lnTo>
                <a:lnTo>
                  <a:pt x="77967" y="370914"/>
                </a:lnTo>
                <a:lnTo>
                  <a:pt x="45702" y="338651"/>
                </a:lnTo>
                <a:lnTo>
                  <a:pt x="21107" y="299968"/>
                </a:lnTo>
                <a:lnTo>
                  <a:pt x="5433" y="256116"/>
                </a:lnTo>
                <a:lnTo>
                  <a:pt x="0" y="208950"/>
                </a:lnTo>
                <a:lnTo>
                  <a:pt x="0" y="207733"/>
                </a:lnTo>
                <a:lnTo>
                  <a:pt x="5433" y="160572"/>
                </a:lnTo>
                <a:lnTo>
                  <a:pt x="21107" y="116718"/>
                </a:lnTo>
                <a:lnTo>
                  <a:pt x="45702" y="78034"/>
                </a:lnTo>
                <a:lnTo>
                  <a:pt x="77967" y="45769"/>
                </a:lnTo>
                <a:lnTo>
                  <a:pt x="116652" y="21175"/>
                </a:lnTo>
                <a:lnTo>
                  <a:pt x="160505" y="5502"/>
                </a:lnTo>
                <a:lnTo>
                  <a:pt x="208275" y="0"/>
                </a:lnTo>
                <a:lnTo>
                  <a:pt x="256046" y="5502"/>
                </a:lnTo>
                <a:lnTo>
                  <a:pt x="299898" y="21175"/>
                </a:lnTo>
                <a:lnTo>
                  <a:pt x="338581" y="45769"/>
                </a:lnTo>
                <a:lnTo>
                  <a:pt x="370845" y="78034"/>
                </a:lnTo>
                <a:lnTo>
                  <a:pt x="373347" y="81970"/>
                </a:lnTo>
                <a:lnTo>
                  <a:pt x="180417" y="81970"/>
                </a:lnTo>
                <a:lnTo>
                  <a:pt x="177528" y="82629"/>
                </a:lnTo>
                <a:lnTo>
                  <a:pt x="140723" y="97972"/>
                </a:lnTo>
                <a:lnTo>
                  <a:pt x="109602" y="124505"/>
                </a:lnTo>
                <a:lnTo>
                  <a:pt x="85497" y="167430"/>
                </a:lnTo>
                <a:lnTo>
                  <a:pt x="78902" y="207733"/>
                </a:lnTo>
                <a:lnTo>
                  <a:pt x="78902" y="208950"/>
                </a:lnTo>
                <a:lnTo>
                  <a:pt x="85497" y="249254"/>
                </a:lnTo>
                <a:lnTo>
                  <a:pt x="103538" y="284326"/>
                </a:lnTo>
                <a:lnTo>
                  <a:pt x="130350" y="311627"/>
                </a:lnTo>
                <a:lnTo>
                  <a:pt x="164170" y="330016"/>
                </a:lnTo>
                <a:lnTo>
                  <a:pt x="175291" y="333476"/>
                </a:lnTo>
                <a:lnTo>
                  <a:pt x="374135" y="333476"/>
                </a:lnTo>
                <a:lnTo>
                  <a:pt x="370845" y="338651"/>
                </a:lnTo>
                <a:lnTo>
                  <a:pt x="338581" y="370914"/>
                </a:lnTo>
                <a:lnTo>
                  <a:pt x="299898" y="395508"/>
                </a:lnTo>
                <a:lnTo>
                  <a:pt x="256046" y="411182"/>
                </a:lnTo>
                <a:lnTo>
                  <a:pt x="208275" y="416684"/>
                </a:lnTo>
                <a:close/>
              </a:path>
              <a:path w="416559" h="417195">
                <a:moveTo>
                  <a:pt x="374135" y="333476"/>
                </a:moveTo>
                <a:lnTo>
                  <a:pt x="241259" y="333476"/>
                </a:lnTo>
                <a:lnTo>
                  <a:pt x="247269" y="331756"/>
                </a:lnTo>
                <a:lnTo>
                  <a:pt x="248683" y="331294"/>
                </a:lnTo>
                <a:lnTo>
                  <a:pt x="283169" y="313850"/>
                </a:lnTo>
                <a:lnTo>
                  <a:pt x="313012" y="284326"/>
                </a:lnTo>
                <a:lnTo>
                  <a:pt x="331053" y="249254"/>
                </a:lnTo>
                <a:lnTo>
                  <a:pt x="337648" y="208950"/>
                </a:lnTo>
                <a:lnTo>
                  <a:pt x="337648" y="207733"/>
                </a:lnTo>
                <a:lnTo>
                  <a:pt x="331053" y="167430"/>
                </a:lnTo>
                <a:lnTo>
                  <a:pt x="313012" y="132357"/>
                </a:lnTo>
                <a:lnTo>
                  <a:pt x="284060" y="103465"/>
                </a:lnTo>
                <a:lnTo>
                  <a:pt x="250090" y="85865"/>
                </a:lnTo>
                <a:lnTo>
                  <a:pt x="236134" y="81970"/>
                </a:lnTo>
                <a:lnTo>
                  <a:pt x="373347" y="81970"/>
                </a:lnTo>
                <a:lnTo>
                  <a:pt x="395439" y="116718"/>
                </a:lnTo>
                <a:lnTo>
                  <a:pt x="411112" y="160572"/>
                </a:lnTo>
                <a:lnTo>
                  <a:pt x="416544" y="207733"/>
                </a:lnTo>
                <a:lnTo>
                  <a:pt x="416544" y="208950"/>
                </a:lnTo>
                <a:lnTo>
                  <a:pt x="411112" y="256116"/>
                </a:lnTo>
                <a:lnTo>
                  <a:pt x="395439" y="299968"/>
                </a:lnTo>
                <a:lnTo>
                  <a:pt x="374135" y="333476"/>
                </a:lnTo>
                <a:close/>
              </a:path>
            </a:pathLst>
          </a:custGeom>
          <a:solidFill>
            <a:srgbClr val="0029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8126197" y="0"/>
            <a:ext cx="3931920" cy="3904615"/>
          </a:xfrm>
          <a:custGeom>
            <a:avLst/>
            <a:gdLst/>
            <a:ahLst/>
            <a:cxnLst/>
            <a:rect l="l" t="t" r="r" b="b"/>
            <a:pathLst>
              <a:path w="3931920" h="3904615">
                <a:moveTo>
                  <a:pt x="3904531" y="3904531"/>
                </a:moveTo>
                <a:lnTo>
                  <a:pt x="0" y="0"/>
                </a:lnTo>
                <a:lnTo>
                  <a:pt x="53881" y="0"/>
                </a:lnTo>
                <a:lnTo>
                  <a:pt x="3931471" y="3877590"/>
                </a:lnTo>
                <a:lnTo>
                  <a:pt x="3904531" y="39045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5879162" y="9003027"/>
            <a:ext cx="417195" cy="417195"/>
          </a:xfrm>
          <a:custGeom>
            <a:avLst/>
            <a:gdLst/>
            <a:ahLst/>
            <a:cxnLst/>
            <a:rect l="l" t="t" r="r" b="b"/>
            <a:pathLst>
              <a:path w="417195" h="417195">
                <a:moveTo>
                  <a:pt x="215183" y="416718"/>
                </a:moveTo>
                <a:lnTo>
                  <a:pt x="201535" y="416718"/>
                </a:lnTo>
                <a:lnTo>
                  <a:pt x="194727" y="416383"/>
                </a:lnTo>
                <a:lnTo>
                  <a:pt x="154405" y="409727"/>
                </a:lnTo>
                <a:lnTo>
                  <a:pt x="116157" y="395332"/>
                </a:lnTo>
                <a:lnTo>
                  <a:pt x="81452" y="373751"/>
                </a:lnTo>
                <a:lnTo>
                  <a:pt x="51624" y="345815"/>
                </a:lnTo>
                <a:lnTo>
                  <a:pt x="27819" y="312597"/>
                </a:lnTo>
                <a:lnTo>
                  <a:pt x="10952" y="275372"/>
                </a:lnTo>
                <a:lnTo>
                  <a:pt x="1672" y="235572"/>
                </a:lnTo>
                <a:lnTo>
                  <a:pt x="0" y="215183"/>
                </a:lnTo>
                <a:lnTo>
                  <a:pt x="0" y="201535"/>
                </a:lnTo>
                <a:lnTo>
                  <a:pt x="5334" y="161017"/>
                </a:lnTo>
                <a:lnTo>
                  <a:pt x="18471" y="122318"/>
                </a:lnTo>
                <a:lnTo>
                  <a:pt x="38906" y="86927"/>
                </a:lnTo>
                <a:lnTo>
                  <a:pt x="65852" y="56201"/>
                </a:lnTo>
                <a:lnTo>
                  <a:pt x="98274" y="31323"/>
                </a:lnTo>
                <a:lnTo>
                  <a:pt x="134928" y="13249"/>
                </a:lnTo>
                <a:lnTo>
                  <a:pt x="174403" y="2672"/>
                </a:lnTo>
                <a:lnTo>
                  <a:pt x="201535" y="0"/>
                </a:lnTo>
                <a:lnTo>
                  <a:pt x="215183" y="0"/>
                </a:lnTo>
                <a:lnTo>
                  <a:pt x="255700" y="5334"/>
                </a:lnTo>
                <a:lnTo>
                  <a:pt x="294399" y="18471"/>
                </a:lnTo>
                <a:lnTo>
                  <a:pt x="329791" y="38906"/>
                </a:lnTo>
                <a:lnTo>
                  <a:pt x="360516" y="65852"/>
                </a:lnTo>
                <a:lnTo>
                  <a:pt x="385394" y="98274"/>
                </a:lnTo>
                <a:lnTo>
                  <a:pt x="403469" y="134928"/>
                </a:lnTo>
                <a:lnTo>
                  <a:pt x="414046" y="174403"/>
                </a:lnTo>
                <a:lnTo>
                  <a:pt x="416718" y="201535"/>
                </a:lnTo>
                <a:lnTo>
                  <a:pt x="416718" y="208359"/>
                </a:lnTo>
                <a:lnTo>
                  <a:pt x="416718" y="215183"/>
                </a:lnTo>
                <a:lnTo>
                  <a:pt x="411383" y="255700"/>
                </a:lnTo>
                <a:lnTo>
                  <a:pt x="398246" y="294399"/>
                </a:lnTo>
                <a:lnTo>
                  <a:pt x="377812" y="329791"/>
                </a:lnTo>
                <a:lnTo>
                  <a:pt x="350865" y="360516"/>
                </a:lnTo>
                <a:lnTo>
                  <a:pt x="318443" y="385394"/>
                </a:lnTo>
                <a:lnTo>
                  <a:pt x="281789" y="403469"/>
                </a:lnTo>
                <a:lnTo>
                  <a:pt x="242314" y="414046"/>
                </a:lnTo>
                <a:lnTo>
                  <a:pt x="221990" y="416383"/>
                </a:lnTo>
                <a:lnTo>
                  <a:pt x="215183" y="416718"/>
                </a:lnTo>
                <a:close/>
              </a:path>
            </a:pathLst>
          </a:custGeom>
          <a:solidFill>
            <a:srgbClr val="00295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144695" y="9116818"/>
            <a:ext cx="99881" cy="17684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30467" y="9116578"/>
            <a:ext cx="102813" cy="172828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5935764" y="9107081"/>
            <a:ext cx="301625" cy="208915"/>
          </a:xfrm>
          <a:custGeom>
            <a:avLst/>
            <a:gdLst/>
            <a:ahLst/>
            <a:cxnLst/>
            <a:rect l="l" t="t" r="r" b="b"/>
            <a:pathLst>
              <a:path w="301625" h="208915">
                <a:moveTo>
                  <a:pt x="290614" y="2679"/>
                </a:moveTo>
                <a:lnTo>
                  <a:pt x="288251" y="1498"/>
                </a:lnTo>
                <a:lnTo>
                  <a:pt x="285711" y="584"/>
                </a:lnTo>
                <a:lnTo>
                  <a:pt x="283057" y="0"/>
                </a:lnTo>
                <a:lnTo>
                  <a:pt x="20434" y="0"/>
                </a:lnTo>
                <a:lnTo>
                  <a:pt x="17907" y="558"/>
                </a:lnTo>
                <a:lnTo>
                  <a:pt x="15481" y="1409"/>
                </a:lnTo>
                <a:lnTo>
                  <a:pt x="13208" y="2514"/>
                </a:lnTo>
                <a:lnTo>
                  <a:pt x="152019" y="123507"/>
                </a:lnTo>
                <a:lnTo>
                  <a:pt x="290614" y="2679"/>
                </a:lnTo>
                <a:close/>
              </a:path>
              <a:path w="301625" h="208915">
                <a:moveTo>
                  <a:pt x="301040" y="196964"/>
                </a:moveTo>
                <a:lnTo>
                  <a:pt x="202653" y="98564"/>
                </a:lnTo>
                <a:lnTo>
                  <a:pt x="201891" y="97815"/>
                </a:lnTo>
                <a:lnTo>
                  <a:pt x="201396" y="96913"/>
                </a:lnTo>
                <a:lnTo>
                  <a:pt x="201155" y="95948"/>
                </a:lnTo>
                <a:lnTo>
                  <a:pt x="154711" y="136423"/>
                </a:lnTo>
                <a:lnTo>
                  <a:pt x="153352" y="136906"/>
                </a:lnTo>
                <a:lnTo>
                  <a:pt x="150660" y="136906"/>
                </a:lnTo>
                <a:lnTo>
                  <a:pt x="149301" y="136423"/>
                </a:lnTo>
                <a:lnTo>
                  <a:pt x="104394" y="97282"/>
                </a:lnTo>
                <a:lnTo>
                  <a:pt x="104305" y="98717"/>
                </a:lnTo>
                <a:lnTo>
                  <a:pt x="103670" y="100139"/>
                </a:lnTo>
                <a:lnTo>
                  <a:pt x="0" y="193649"/>
                </a:lnTo>
                <a:lnTo>
                  <a:pt x="5156" y="199796"/>
                </a:lnTo>
                <a:lnTo>
                  <a:pt x="11658" y="204520"/>
                </a:lnTo>
                <a:lnTo>
                  <a:pt x="19215" y="207556"/>
                </a:lnTo>
                <a:lnTo>
                  <a:pt x="27571" y="208622"/>
                </a:lnTo>
                <a:lnTo>
                  <a:pt x="275932" y="208622"/>
                </a:lnTo>
                <a:lnTo>
                  <a:pt x="283248" y="207797"/>
                </a:lnTo>
                <a:lnTo>
                  <a:pt x="290004" y="205460"/>
                </a:lnTo>
                <a:lnTo>
                  <a:pt x="295986" y="201790"/>
                </a:lnTo>
                <a:lnTo>
                  <a:pt x="301040" y="1969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bg 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177804" y="2499236"/>
            <a:ext cx="552130" cy="24765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177109" y="7935109"/>
            <a:ext cx="552130" cy="247650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14435204" y="0"/>
            <a:ext cx="2859405" cy="2947035"/>
          </a:xfrm>
          <a:custGeom>
            <a:avLst/>
            <a:gdLst/>
            <a:ahLst/>
            <a:cxnLst/>
            <a:rect l="l" t="t" r="r" b="b"/>
            <a:pathLst>
              <a:path w="2859405" h="2947035">
                <a:moveTo>
                  <a:pt x="0" y="2920351"/>
                </a:moveTo>
                <a:lnTo>
                  <a:pt x="2806069" y="0"/>
                </a:lnTo>
                <a:lnTo>
                  <a:pt x="2858907" y="0"/>
                </a:lnTo>
                <a:lnTo>
                  <a:pt x="27472" y="2946748"/>
                </a:lnTo>
                <a:lnTo>
                  <a:pt x="0" y="29203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2288" y="3208647"/>
            <a:ext cx="7947025" cy="2953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1" i="0">
                <a:solidFill>
                  <a:srgbClr val="044F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2288" y="3782554"/>
            <a:ext cx="7875270" cy="2379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1-year-diploma-in-cyber-security-in-lucknow.htmlb" TargetMode="External"/><Relationship Id="rId6" Type="http://schemas.openxmlformats.org/officeDocument/2006/relationships/hyperlink" Target="https://training.cyberhunterz.com/" TargetMode="External"/><Relationship Id="rId7" Type="http://schemas.openxmlformats.org/officeDocument/2006/relationships/hyperlink" Target="mailto:Enquiry@Cyberhunterz.com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1-year-diploma-in-cyber-security-in-lucknow.htmlb" TargetMode="External"/><Relationship Id="rId6" Type="http://schemas.openxmlformats.org/officeDocument/2006/relationships/hyperlink" Target="https://training.cyberhunterz.com/" TargetMode="External"/><Relationship Id="rId7" Type="http://schemas.openxmlformats.org/officeDocument/2006/relationships/hyperlink" Target="mailto:Enquiry@Cyberhunterz.com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1-year-diploma-in-cyber-security-in-lucknow.htmlb" TargetMode="External"/><Relationship Id="rId6" Type="http://schemas.openxmlformats.org/officeDocument/2006/relationships/hyperlink" Target="https://training.cyberhunterz.com/" TargetMode="External"/><Relationship Id="rId7" Type="http://schemas.openxmlformats.org/officeDocument/2006/relationships/hyperlink" Target="mailto:Enquiry@Cyberhunterz.com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1-year-diploma-in-cyber-security-in-lucknow.htmlb" TargetMode="External"/><Relationship Id="rId6" Type="http://schemas.openxmlformats.org/officeDocument/2006/relationships/hyperlink" Target="https://training.cyberhunterz.com/" TargetMode="External"/><Relationship Id="rId7" Type="http://schemas.openxmlformats.org/officeDocument/2006/relationships/hyperlink" Target="mailto:Enquiry@Cyberhunterz.com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1-year-diploma-in-cyber-security-in-lucknow.htmlb" TargetMode="External"/><Relationship Id="rId6" Type="http://schemas.openxmlformats.org/officeDocument/2006/relationships/hyperlink" Target="https://training.cyberhunterz.com/" TargetMode="External"/><Relationship Id="rId7" Type="http://schemas.openxmlformats.org/officeDocument/2006/relationships/hyperlink" Target="mailto:Enquiry@Cyberhunterz.com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1-year-diploma-in-cyber-security-in-lucknow.htmlb" TargetMode="External"/><Relationship Id="rId6" Type="http://schemas.openxmlformats.org/officeDocument/2006/relationships/hyperlink" Target="https://training.cyberhunterz.com/" TargetMode="External"/><Relationship Id="rId7" Type="http://schemas.openxmlformats.org/officeDocument/2006/relationships/hyperlink" Target="mailto:Enquiry@Cyberhunterz.com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1-year-diploma-in-cyber-security-in-lucknow.htmlb" TargetMode="External"/><Relationship Id="rId6" Type="http://schemas.openxmlformats.org/officeDocument/2006/relationships/hyperlink" Target="https://training.cyberhunterz.com/" TargetMode="External"/><Relationship Id="rId7" Type="http://schemas.openxmlformats.org/officeDocument/2006/relationships/hyperlink" Target="mailto:Enquiry@Cyberhunterz.com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1-year-diploma-in-cyber-security-in-lucknow.htmlb" TargetMode="External"/><Relationship Id="rId6" Type="http://schemas.openxmlformats.org/officeDocument/2006/relationships/hyperlink" Target="https://training.cyberhunterz.com/" TargetMode="External"/><Relationship Id="rId7" Type="http://schemas.openxmlformats.org/officeDocument/2006/relationships/hyperlink" Target="mailto:Enquiry@Cyberhunterz.com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1-year-diploma-in-cyber-security-in-lucknow.htmlb" TargetMode="External"/><Relationship Id="rId6" Type="http://schemas.openxmlformats.org/officeDocument/2006/relationships/hyperlink" Target="https://training.cyberhunterz.com/" TargetMode="External"/><Relationship Id="rId7" Type="http://schemas.openxmlformats.org/officeDocument/2006/relationships/hyperlink" Target="mailto:Enquiry@Cyberhunterz.com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1-year-diploma-in-cyber-security-in-lucknow.htmlb" TargetMode="External"/><Relationship Id="rId6" Type="http://schemas.openxmlformats.org/officeDocument/2006/relationships/hyperlink" Target="https://training.cyberhunterz.com/" TargetMode="External"/><Relationship Id="rId7" Type="http://schemas.openxmlformats.org/officeDocument/2006/relationships/hyperlink" Target="mailto:Enquiry@Cyberhunterz.com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s://training.cyberhunterz.com/" TargetMode="External"/><Relationship Id="rId6" Type="http://schemas.openxmlformats.org/officeDocument/2006/relationships/hyperlink" Target="mailto:Enquiry@Cyberhunterz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593"/>
              <a:ext cx="8443112" cy="84430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82288" y="3208647"/>
            <a:ext cx="203835" cy="6159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-800" b="1">
                <a:solidFill>
                  <a:srgbClr val="044F95"/>
                </a:solidFill>
                <a:latin typeface="Arial"/>
                <a:cs typeface="Arial"/>
              </a:rPr>
              <a:t>1</a:t>
            </a:r>
            <a:endParaRPr sz="38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82288" y="3932611"/>
            <a:ext cx="9325610" cy="28130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90"/>
              </a:spcBef>
            </a:pPr>
            <a:r>
              <a:rPr dirty="0" sz="3250" spc="105" b="1">
                <a:solidFill>
                  <a:srgbClr val="00295E"/>
                </a:solidFill>
                <a:latin typeface="Arial"/>
                <a:cs typeface="Arial"/>
              </a:rPr>
              <a:t>HOW</a:t>
            </a:r>
            <a:r>
              <a:rPr dirty="0" sz="3250" spc="-135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b="1">
                <a:solidFill>
                  <a:srgbClr val="00295E"/>
                </a:solidFill>
                <a:latin typeface="Arial"/>
                <a:cs typeface="Arial"/>
              </a:rPr>
              <a:t>TO</a:t>
            </a:r>
            <a:r>
              <a:rPr dirty="0" sz="3250" spc="-125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60" b="1">
                <a:solidFill>
                  <a:srgbClr val="00295E"/>
                </a:solidFill>
                <a:latin typeface="Arial"/>
                <a:cs typeface="Arial"/>
              </a:rPr>
              <a:t>CHOOSE</a:t>
            </a:r>
            <a:r>
              <a:rPr dirty="0" sz="3250" spc="-125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190" b="1">
                <a:solidFill>
                  <a:srgbClr val="00295E"/>
                </a:solidFill>
                <a:latin typeface="Arial"/>
                <a:cs typeface="Arial"/>
              </a:rPr>
              <a:t>THE</a:t>
            </a:r>
            <a:r>
              <a:rPr dirty="0" sz="3250" spc="-125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75" b="1">
                <a:solidFill>
                  <a:srgbClr val="00295E"/>
                </a:solidFill>
                <a:latin typeface="Arial"/>
                <a:cs typeface="Arial"/>
              </a:rPr>
              <a:t>RIGHT</a:t>
            </a:r>
            <a:r>
              <a:rPr dirty="0" sz="3250" spc="-130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185" b="1">
                <a:solidFill>
                  <a:srgbClr val="00295E"/>
                </a:solidFill>
                <a:latin typeface="Arial"/>
                <a:cs typeface="Arial"/>
              </a:rPr>
              <a:t>CYBER</a:t>
            </a:r>
            <a:r>
              <a:rPr dirty="0" sz="3250" spc="-125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65" b="1">
                <a:solidFill>
                  <a:srgbClr val="00295E"/>
                </a:solidFill>
                <a:latin typeface="Arial"/>
                <a:cs typeface="Arial"/>
              </a:rPr>
              <a:t>SECURITY </a:t>
            </a:r>
            <a:r>
              <a:rPr dirty="0" sz="3250" spc="-55" b="1">
                <a:solidFill>
                  <a:srgbClr val="00295E"/>
                </a:solidFill>
                <a:latin typeface="Arial"/>
                <a:cs typeface="Arial"/>
              </a:rPr>
              <a:t>DIPLOMA</a:t>
            </a:r>
            <a:r>
              <a:rPr dirty="0" sz="3250" spc="-160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10" b="1">
                <a:solidFill>
                  <a:srgbClr val="00295E"/>
                </a:solidFill>
                <a:latin typeface="Arial"/>
                <a:cs typeface="Arial"/>
              </a:rPr>
              <a:t>COURSE</a:t>
            </a:r>
            <a:endParaRPr sz="3250">
              <a:latin typeface="Arial"/>
              <a:cs typeface="Arial"/>
            </a:endParaRPr>
          </a:p>
          <a:p>
            <a:pPr marL="12700" marR="1379220">
              <a:lnSpc>
                <a:spcPct val="116300"/>
              </a:lnSpc>
              <a:spcBef>
                <a:spcPts val="805"/>
              </a:spcBef>
            </a:pPr>
            <a:r>
              <a:rPr dirty="0" sz="2150" spc="-60">
                <a:latin typeface="Lucida Sans Unicode"/>
                <a:cs typeface="Lucida Sans Unicode"/>
              </a:rPr>
              <a:t>This</a:t>
            </a:r>
            <a:r>
              <a:rPr dirty="0" sz="2150" spc="2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Presentation</a:t>
            </a:r>
            <a:r>
              <a:rPr dirty="0" sz="2150" spc="2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Provides</a:t>
            </a:r>
            <a:r>
              <a:rPr dirty="0" sz="2150" spc="2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A</a:t>
            </a:r>
            <a:r>
              <a:rPr dirty="0" sz="2150" spc="20">
                <a:latin typeface="Lucida Sans Unicode"/>
                <a:cs typeface="Lucida Sans Unicode"/>
              </a:rPr>
              <a:t> </a:t>
            </a:r>
            <a:r>
              <a:rPr dirty="0" sz="2150" spc="70">
                <a:latin typeface="Lucida Sans Unicode"/>
                <a:cs typeface="Lucida Sans Unicode"/>
              </a:rPr>
              <a:t>Comprehensive</a:t>
            </a:r>
            <a:r>
              <a:rPr dirty="0" sz="2150" spc="25">
                <a:latin typeface="Lucida Sans Unicode"/>
                <a:cs typeface="Lucida Sans Unicode"/>
              </a:rPr>
              <a:t> </a:t>
            </a:r>
            <a:r>
              <a:rPr dirty="0" sz="2150" spc="55">
                <a:latin typeface="Lucida Sans Unicode"/>
                <a:cs typeface="Lucida Sans Unicode"/>
              </a:rPr>
              <a:t>Guide</a:t>
            </a:r>
            <a:r>
              <a:rPr dirty="0" sz="2150" spc="25">
                <a:latin typeface="Lucida Sans Unicode"/>
                <a:cs typeface="Lucida Sans Unicode"/>
              </a:rPr>
              <a:t> </a:t>
            </a:r>
            <a:r>
              <a:rPr dirty="0" sz="2150" spc="-25">
                <a:latin typeface="Lucida Sans Unicode"/>
                <a:cs typeface="Lucida Sans Unicode"/>
              </a:rPr>
              <a:t>On </a:t>
            </a:r>
            <a:r>
              <a:rPr dirty="0" sz="2150" spc="55">
                <a:latin typeface="Lucida Sans Unicode"/>
                <a:cs typeface="Lucida Sans Unicode"/>
              </a:rPr>
              <a:t>Selecting</a:t>
            </a:r>
            <a:r>
              <a:rPr dirty="0" sz="2150" spc="-17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The</a:t>
            </a:r>
            <a:r>
              <a:rPr dirty="0" sz="2150" spc="-170">
                <a:latin typeface="Lucida Sans Unicode"/>
                <a:cs typeface="Lucida Sans Unicode"/>
              </a:rPr>
              <a:t> </a:t>
            </a:r>
            <a:r>
              <a:rPr dirty="0" sz="2150" spc="60">
                <a:latin typeface="Lucida Sans Unicode"/>
                <a:cs typeface="Lucida Sans Unicode"/>
              </a:rPr>
              <a:t>Ideal</a:t>
            </a:r>
            <a:r>
              <a:rPr dirty="0" sz="2150" spc="-155">
                <a:latin typeface="Lucida Sans Unicode"/>
                <a:cs typeface="Lucida Sans Unicode"/>
              </a:rPr>
              <a:t> </a:t>
            </a:r>
            <a:r>
              <a:rPr dirty="0" u="heavy" sz="2150" spc="-3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Cyber</a:t>
            </a:r>
            <a:r>
              <a:rPr dirty="0" u="heavy" sz="2150" spc="-26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85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Security</a:t>
            </a:r>
            <a:r>
              <a:rPr dirty="0" u="heavy" sz="2150" spc="245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3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Diploma</a:t>
            </a:r>
            <a:r>
              <a:rPr dirty="0" u="heavy" sz="2150" spc="-26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1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Course</a:t>
            </a:r>
            <a:r>
              <a:rPr dirty="0" sz="2150" spc="-10">
                <a:latin typeface="Arial Black"/>
                <a:cs typeface="Arial Black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Ensuring</a:t>
            </a:r>
            <a:r>
              <a:rPr dirty="0" sz="2150" spc="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Alignment</a:t>
            </a:r>
            <a:r>
              <a:rPr dirty="0" sz="2150" spc="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With </a:t>
            </a:r>
            <a:r>
              <a:rPr dirty="0" sz="2150" spc="90">
                <a:latin typeface="Lucida Sans Unicode"/>
                <a:cs typeface="Lucida Sans Unicode"/>
              </a:rPr>
              <a:t>Career</a:t>
            </a:r>
            <a:r>
              <a:rPr dirty="0" sz="2150" spc="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Goals,</a:t>
            </a:r>
            <a:r>
              <a:rPr dirty="0" sz="2150" spc="1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Industry </a:t>
            </a:r>
            <a:r>
              <a:rPr dirty="0" sz="2150" spc="40">
                <a:latin typeface="Lucida Sans Unicode"/>
                <a:cs typeface="Lucida Sans Unicode"/>
              </a:rPr>
              <a:t>Demands, </a:t>
            </a:r>
            <a:r>
              <a:rPr dirty="0" sz="2150">
                <a:latin typeface="Lucida Sans Unicode"/>
                <a:cs typeface="Lucida Sans Unicode"/>
              </a:rPr>
              <a:t>And</a:t>
            </a:r>
            <a:r>
              <a:rPr dirty="0" sz="2150" spc="4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Essential</a:t>
            </a:r>
            <a:r>
              <a:rPr dirty="0" sz="2150" spc="6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Learning</a:t>
            </a:r>
            <a:r>
              <a:rPr dirty="0" sz="2150" spc="55">
                <a:latin typeface="Lucida Sans Unicode"/>
                <a:cs typeface="Lucida Sans Unicode"/>
              </a:rPr>
              <a:t> </a:t>
            </a:r>
            <a:r>
              <a:rPr dirty="0" sz="2150" spc="35">
                <a:latin typeface="Lucida Sans Unicode"/>
                <a:cs typeface="Lucida Sans Unicode"/>
              </a:rPr>
              <a:t>Components.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7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608"/>
              <a:ext cx="8443112" cy="844308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82288" y="3208647"/>
            <a:ext cx="307975" cy="6159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10" b="1">
                <a:solidFill>
                  <a:srgbClr val="044F95"/>
                </a:solidFill>
                <a:latin typeface="Arial"/>
                <a:cs typeface="Arial"/>
              </a:rPr>
              <a:t>2</a:t>
            </a:r>
            <a:endParaRPr sz="38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82288" y="3782554"/>
            <a:ext cx="7916545" cy="2760980"/>
          </a:xfrm>
          <a:prstGeom prst="rect">
            <a:avLst/>
          </a:prstGeom>
        </p:spPr>
        <p:txBody>
          <a:bodyPr wrap="square" lIns="0" tIns="2463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dirty="0" sz="3250" spc="-50" b="1">
                <a:solidFill>
                  <a:srgbClr val="00295E"/>
                </a:solidFill>
                <a:latin typeface="Arial"/>
                <a:cs typeface="Arial"/>
              </a:rPr>
              <a:t>IMPORTANCE</a:t>
            </a:r>
            <a:r>
              <a:rPr dirty="0" sz="3250" spc="-114" b="1">
                <a:solidFill>
                  <a:srgbClr val="00295E"/>
                </a:solidFill>
                <a:latin typeface="Arial"/>
                <a:cs typeface="Arial"/>
              </a:rPr>
              <a:t> OF</a:t>
            </a:r>
            <a:r>
              <a:rPr dirty="0" sz="3250" spc="-110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185" b="1">
                <a:solidFill>
                  <a:srgbClr val="00295E"/>
                </a:solidFill>
                <a:latin typeface="Arial"/>
                <a:cs typeface="Arial"/>
              </a:rPr>
              <a:t>CYBER</a:t>
            </a:r>
            <a:r>
              <a:rPr dirty="0" sz="3250" spc="-114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10" b="1">
                <a:solidFill>
                  <a:srgbClr val="00295E"/>
                </a:solidFill>
                <a:latin typeface="Arial"/>
                <a:cs typeface="Arial"/>
              </a:rPr>
              <a:t>SECURITY</a:t>
            </a:r>
            <a:endParaRPr sz="3250">
              <a:latin typeface="Arial"/>
              <a:cs typeface="Arial"/>
            </a:endParaRPr>
          </a:p>
          <a:p>
            <a:pPr marL="12700" marR="5080">
              <a:lnSpc>
                <a:spcPct val="116300"/>
              </a:lnSpc>
              <a:spcBef>
                <a:spcPts val="795"/>
              </a:spcBef>
            </a:pPr>
            <a:r>
              <a:rPr dirty="0" sz="2150" spc="80">
                <a:latin typeface="Lucida Sans Unicode"/>
                <a:cs typeface="Lucida Sans Unicode"/>
              </a:rPr>
              <a:t>Cyber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 spc="45">
                <a:latin typeface="Lucida Sans Unicode"/>
                <a:cs typeface="Lucida Sans Unicode"/>
              </a:rPr>
              <a:t>Security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Protects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Digital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 spc="75">
                <a:latin typeface="Lucida Sans Unicode"/>
                <a:cs typeface="Lucida Sans Unicode"/>
              </a:rPr>
              <a:t>Systems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And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 spc="-10">
                <a:latin typeface="Lucida Sans Unicode"/>
                <a:cs typeface="Lucida Sans Unicode"/>
              </a:rPr>
              <a:t>Sensitive </a:t>
            </a:r>
            <a:r>
              <a:rPr dirty="0" sz="2150">
                <a:latin typeface="Lucida Sans Unicode"/>
                <a:cs typeface="Lucida Sans Unicode"/>
              </a:rPr>
              <a:t>Information</a:t>
            </a:r>
            <a:r>
              <a:rPr dirty="0" sz="2150" spc="-2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From</a:t>
            </a:r>
            <a:r>
              <a:rPr dirty="0" sz="2150" spc="-20">
                <a:latin typeface="Lucida Sans Unicode"/>
                <a:cs typeface="Lucida Sans Unicode"/>
              </a:rPr>
              <a:t> </a:t>
            </a:r>
            <a:r>
              <a:rPr dirty="0" sz="2150" spc="80">
                <a:latin typeface="Lucida Sans Unicode"/>
                <a:cs typeface="Lucida Sans Unicode"/>
              </a:rPr>
              <a:t>Cyber</a:t>
            </a:r>
            <a:r>
              <a:rPr dirty="0" sz="2150" spc="-20">
                <a:latin typeface="Lucida Sans Unicode"/>
                <a:cs typeface="Lucida Sans Unicode"/>
              </a:rPr>
              <a:t> </a:t>
            </a:r>
            <a:r>
              <a:rPr dirty="0" sz="2150" spc="-10">
                <a:latin typeface="Lucida Sans Unicode"/>
                <a:cs typeface="Lucida Sans Unicode"/>
              </a:rPr>
              <a:t>Threats.</a:t>
            </a:r>
            <a:r>
              <a:rPr dirty="0" sz="2150" spc="-20">
                <a:latin typeface="Lucida Sans Unicode"/>
                <a:cs typeface="Lucida Sans Unicode"/>
              </a:rPr>
              <a:t> </a:t>
            </a:r>
            <a:r>
              <a:rPr dirty="0" sz="2150" spc="45">
                <a:latin typeface="Lucida Sans Unicode"/>
                <a:cs typeface="Lucida Sans Unicode"/>
              </a:rPr>
              <a:t>Understanding</a:t>
            </a:r>
            <a:r>
              <a:rPr dirty="0" sz="2150" spc="-25">
                <a:latin typeface="Lucida Sans Unicode"/>
                <a:cs typeface="Lucida Sans Unicode"/>
              </a:rPr>
              <a:t> Its </a:t>
            </a:r>
            <a:r>
              <a:rPr dirty="0" sz="2150" spc="55">
                <a:latin typeface="Lucida Sans Unicode"/>
                <a:cs typeface="Lucida Sans Unicode"/>
              </a:rPr>
              <a:t>Significance</a:t>
            </a:r>
            <a:r>
              <a:rPr dirty="0" sz="2150" spc="-18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Helps</a:t>
            </a:r>
            <a:r>
              <a:rPr dirty="0" sz="2150" spc="-13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In</a:t>
            </a:r>
            <a:r>
              <a:rPr dirty="0" sz="2150" spc="-130">
                <a:latin typeface="Lucida Sans Unicode"/>
                <a:cs typeface="Lucida Sans Unicode"/>
              </a:rPr>
              <a:t> </a:t>
            </a:r>
            <a:r>
              <a:rPr dirty="0" sz="2150" spc="45">
                <a:latin typeface="Lucida Sans Unicode"/>
                <a:cs typeface="Lucida Sans Unicode"/>
              </a:rPr>
              <a:t>Choosing</a:t>
            </a:r>
            <a:r>
              <a:rPr dirty="0" sz="2150" spc="-130">
                <a:latin typeface="Lucida Sans Unicode"/>
                <a:cs typeface="Lucida Sans Unicode"/>
              </a:rPr>
              <a:t> </a:t>
            </a:r>
            <a:r>
              <a:rPr dirty="0" sz="2150" spc="-35">
                <a:latin typeface="Lucida Sans Unicode"/>
                <a:cs typeface="Lucida Sans Unicode"/>
              </a:rPr>
              <a:t>A</a:t>
            </a:r>
            <a:r>
              <a:rPr dirty="0" sz="2150" spc="-225">
                <a:latin typeface="Lucida Sans Unicode"/>
                <a:cs typeface="Lucida Sans Unicode"/>
              </a:rPr>
              <a:t> </a:t>
            </a:r>
            <a:r>
              <a:rPr dirty="0" u="heavy" sz="2150" spc="-3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Cyber</a:t>
            </a:r>
            <a:r>
              <a:rPr dirty="0" u="heavy" sz="2150" spc="-26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85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Security</a:t>
            </a:r>
            <a:r>
              <a:rPr dirty="0" u="heavy" sz="2150" spc="27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1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Diploma</a:t>
            </a:r>
            <a:r>
              <a:rPr dirty="0" sz="2150" spc="-10">
                <a:latin typeface="Arial Black"/>
                <a:cs typeface="Arial Black"/>
              </a:rPr>
              <a:t> </a:t>
            </a:r>
            <a:r>
              <a:rPr dirty="0" u="heavy" sz="2150" spc="-65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Course</a:t>
            </a:r>
            <a:r>
              <a:rPr dirty="0" sz="2150" spc="-204">
                <a:latin typeface="Arial Black"/>
                <a:cs typeface="Arial Black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That</a:t>
            </a:r>
            <a:r>
              <a:rPr dirty="0" sz="2150" spc="-3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Aligns</a:t>
            </a:r>
            <a:r>
              <a:rPr dirty="0" sz="2150" spc="-3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With</a:t>
            </a:r>
            <a:r>
              <a:rPr dirty="0" sz="2150" spc="-3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Industry</a:t>
            </a:r>
            <a:r>
              <a:rPr dirty="0" sz="2150" spc="-35">
                <a:latin typeface="Lucida Sans Unicode"/>
                <a:cs typeface="Lucida Sans Unicode"/>
              </a:rPr>
              <a:t> </a:t>
            </a:r>
            <a:r>
              <a:rPr dirty="0" sz="2150" spc="55">
                <a:latin typeface="Lucida Sans Unicode"/>
                <a:cs typeface="Lucida Sans Unicode"/>
              </a:rPr>
              <a:t>Needs</a:t>
            </a:r>
            <a:r>
              <a:rPr dirty="0" sz="2150" spc="-3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And</a:t>
            </a:r>
            <a:r>
              <a:rPr dirty="0" sz="2150" spc="-35">
                <a:latin typeface="Lucida Sans Unicode"/>
                <a:cs typeface="Lucida Sans Unicode"/>
              </a:rPr>
              <a:t> </a:t>
            </a:r>
            <a:r>
              <a:rPr dirty="0" sz="2150" spc="35">
                <a:latin typeface="Lucida Sans Unicode"/>
                <a:cs typeface="Lucida Sans Unicode"/>
              </a:rPr>
              <a:t>Personal </a:t>
            </a:r>
            <a:r>
              <a:rPr dirty="0" sz="2150" spc="90">
                <a:latin typeface="Lucida Sans Unicode"/>
                <a:cs typeface="Lucida Sans Unicode"/>
              </a:rPr>
              <a:t>Career</a:t>
            </a:r>
            <a:r>
              <a:rPr dirty="0" sz="2150" spc="-95">
                <a:latin typeface="Lucida Sans Unicode"/>
                <a:cs typeface="Lucida Sans Unicode"/>
              </a:rPr>
              <a:t> </a:t>
            </a:r>
            <a:r>
              <a:rPr dirty="0" sz="2150" spc="-10">
                <a:latin typeface="Lucida Sans Unicode"/>
                <a:cs typeface="Lucida Sans Unicode"/>
              </a:rPr>
              <a:t>Goals.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7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593"/>
              <a:ext cx="8443112" cy="84430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82288" y="3208647"/>
            <a:ext cx="320040" cy="6159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120" b="1">
                <a:solidFill>
                  <a:srgbClr val="044F95"/>
                </a:solidFill>
                <a:latin typeface="Arial"/>
                <a:cs typeface="Arial"/>
              </a:rPr>
              <a:t>3</a:t>
            </a:r>
            <a:endParaRPr sz="38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2288" y="3782554"/>
            <a:ext cx="7802245" cy="2379980"/>
          </a:xfrm>
          <a:prstGeom prst="rect"/>
        </p:spPr>
        <p:txBody>
          <a:bodyPr wrap="square" lIns="0" tIns="2463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dirty="0" sz="3250" spc="-190">
                <a:solidFill>
                  <a:srgbClr val="00295E"/>
                </a:solidFill>
              </a:rPr>
              <a:t>DEFINE</a:t>
            </a:r>
            <a:r>
              <a:rPr dirty="0" sz="3250" spc="-90">
                <a:solidFill>
                  <a:srgbClr val="00295E"/>
                </a:solidFill>
              </a:rPr>
              <a:t> </a:t>
            </a:r>
            <a:r>
              <a:rPr dirty="0" sz="3250" spc="-95">
                <a:solidFill>
                  <a:srgbClr val="00295E"/>
                </a:solidFill>
              </a:rPr>
              <a:t>YOUR </a:t>
            </a:r>
            <a:r>
              <a:rPr dirty="0" sz="3250" spc="-215">
                <a:solidFill>
                  <a:srgbClr val="00295E"/>
                </a:solidFill>
              </a:rPr>
              <a:t>CAREER</a:t>
            </a:r>
            <a:r>
              <a:rPr dirty="0" sz="3250" spc="-90">
                <a:solidFill>
                  <a:srgbClr val="00295E"/>
                </a:solidFill>
              </a:rPr>
              <a:t> </a:t>
            </a:r>
            <a:r>
              <a:rPr dirty="0" sz="3250" spc="-20">
                <a:solidFill>
                  <a:srgbClr val="00295E"/>
                </a:solidFill>
              </a:rPr>
              <a:t>PATH</a:t>
            </a:r>
            <a:endParaRPr sz="3250"/>
          </a:p>
          <a:p>
            <a:pPr marL="12700" marR="5080">
              <a:lnSpc>
                <a:spcPct val="116300"/>
              </a:lnSpc>
              <a:spcBef>
                <a:spcPts val="795"/>
              </a:spcBef>
            </a:pP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Identify</a:t>
            </a:r>
            <a:r>
              <a:rPr dirty="0" sz="215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70" b="0">
                <a:solidFill>
                  <a:srgbClr val="000000"/>
                </a:solidFill>
                <a:latin typeface="Lucida Sans Unicode"/>
                <a:cs typeface="Lucida Sans Unicode"/>
              </a:rPr>
              <a:t>Whether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Your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Interest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 b="0">
                <a:solidFill>
                  <a:srgbClr val="000000"/>
                </a:solidFill>
                <a:latin typeface="Lucida Sans Unicode"/>
                <a:cs typeface="Lucida Sans Unicode"/>
              </a:rPr>
              <a:t>Lies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In</a:t>
            </a:r>
            <a:r>
              <a:rPr dirty="0" sz="215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Ethical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Hacking,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Network</a:t>
            </a:r>
            <a:r>
              <a:rPr dirty="0" sz="2150" spc="-1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Security,</a:t>
            </a:r>
            <a:r>
              <a:rPr dirty="0" sz="2150" spc="-1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80" b="0">
                <a:solidFill>
                  <a:srgbClr val="000000"/>
                </a:solidFill>
                <a:latin typeface="Lucida Sans Unicode"/>
                <a:cs typeface="Lucida Sans Unicode"/>
              </a:rPr>
              <a:t>Cyber</a:t>
            </a:r>
            <a:r>
              <a:rPr dirty="0" sz="2150" spc="-1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Forensics.</a:t>
            </a:r>
            <a:r>
              <a:rPr dirty="0" sz="2150" spc="-1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45" b="0">
                <a:solidFill>
                  <a:srgbClr val="000000"/>
                </a:solidFill>
                <a:latin typeface="Lucida Sans Unicode"/>
                <a:cs typeface="Lucida Sans Unicode"/>
              </a:rPr>
              <a:t>Choosing</a:t>
            </a:r>
            <a:r>
              <a:rPr dirty="0" sz="2150" spc="-10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The</a:t>
            </a:r>
            <a:r>
              <a:rPr dirty="0" sz="2150" spc="-1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Right </a:t>
            </a:r>
            <a:r>
              <a:rPr dirty="0" u="heavy" sz="2150" spc="-3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Cyber</a:t>
            </a:r>
            <a:r>
              <a:rPr dirty="0" u="heavy" sz="2150" spc="-26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85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Security</a:t>
            </a:r>
            <a:r>
              <a:rPr dirty="0" u="heavy" sz="2150" spc="21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3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Diploma</a:t>
            </a:r>
            <a:r>
              <a:rPr dirty="0" u="heavy" sz="2150" spc="-265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6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Course</a:t>
            </a:r>
            <a:r>
              <a:rPr dirty="0" sz="2150" spc="-140" b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2150" spc="60" b="0">
                <a:solidFill>
                  <a:srgbClr val="000000"/>
                </a:solidFill>
                <a:latin typeface="Lucida Sans Unicode"/>
                <a:cs typeface="Lucida Sans Unicode"/>
              </a:rPr>
              <a:t>Depends</a:t>
            </a:r>
            <a:r>
              <a:rPr dirty="0" sz="2150" spc="-12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On</a:t>
            </a:r>
            <a:r>
              <a:rPr dirty="0" sz="2150" spc="-13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Aligning</a:t>
            </a:r>
            <a:r>
              <a:rPr dirty="0" sz="2150" spc="-13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 b="0">
                <a:solidFill>
                  <a:srgbClr val="000000"/>
                </a:solidFill>
                <a:latin typeface="Lucida Sans Unicode"/>
                <a:cs typeface="Lucida Sans Unicode"/>
              </a:rPr>
              <a:t>It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With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 Your</a:t>
            </a:r>
            <a:r>
              <a:rPr dirty="0" sz="2150" spc="-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90" b="0">
                <a:solidFill>
                  <a:srgbClr val="000000"/>
                </a:solidFill>
                <a:latin typeface="Lucida Sans Unicode"/>
                <a:cs typeface="Lucida Sans Unicode"/>
              </a:rPr>
              <a:t>Career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Aspirations</a:t>
            </a:r>
            <a:r>
              <a:rPr dirty="0" sz="2150" spc="-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Market</a:t>
            </a:r>
            <a:r>
              <a:rPr dirty="0" sz="2150" spc="-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Trends.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7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593"/>
              <a:ext cx="8443112" cy="84430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82288" y="3208647"/>
            <a:ext cx="350520" cy="6159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355" b="1">
                <a:solidFill>
                  <a:srgbClr val="044F95"/>
                </a:solidFill>
                <a:latin typeface="Arial"/>
                <a:cs typeface="Arial"/>
              </a:rPr>
              <a:t>4</a:t>
            </a:r>
            <a:endParaRPr sz="38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2288" y="3782554"/>
            <a:ext cx="7350759" cy="2379980"/>
          </a:xfrm>
          <a:prstGeom prst="rect"/>
        </p:spPr>
        <p:txBody>
          <a:bodyPr wrap="square" lIns="0" tIns="2463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dirty="0" sz="3250" spc="-50">
                <a:solidFill>
                  <a:srgbClr val="00295E"/>
                </a:solidFill>
              </a:rPr>
              <a:t>IMPORTANCE</a:t>
            </a:r>
            <a:r>
              <a:rPr dirty="0" sz="3250" spc="-125">
                <a:solidFill>
                  <a:srgbClr val="00295E"/>
                </a:solidFill>
              </a:rPr>
              <a:t> </a:t>
            </a:r>
            <a:r>
              <a:rPr dirty="0" sz="3250" spc="-114">
                <a:solidFill>
                  <a:srgbClr val="00295E"/>
                </a:solidFill>
              </a:rPr>
              <a:t>OF</a:t>
            </a:r>
            <a:r>
              <a:rPr dirty="0" sz="3250" spc="-125">
                <a:solidFill>
                  <a:srgbClr val="00295E"/>
                </a:solidFill>
              </a:rPr>
              <a:t> </a:t>
            </a:r>
            <a:r>
              <a:rPr dirty="0" sz="3250" spc="-10">
                <a:solidFill>
                  <a:srgbClr val="00295E"/>
                </a:solidFill>
              </a:rPr>
              <a:t>ACCREDITATION</a:t>
            </a:r>
            <a:endParaRPr sz="3250"/>
          </a:p>
          <a:p>
            <a:pPr marL="12700" marR="5080">
              <a:lnSpc>
                <a:spcPct val="116300"/>
              </a:lnSpc>
              <a:spcBef>
                <a:spcPts val="795"/>
              </a:spcBef>
            </a:pP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Ensure</a:t>
            </a:r>
            <a:r>
              <a:rPr dirty="0" sz="2150" spc="-9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The</a:t>
            </a:r>
            <a:r>
              <a:rPr dirty="0" u="heavy" sz="2150" spc="1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25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Diploma</a:t>
            </a:r>
            <a:r>
              <a:rPr dirty="0" sz="2150" spc="-130" b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Is</a:t>
            </a:r>
            <a:r>
              <a:rPr dirty="0" sz="2150" spc="-9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60" b="0">
                <a:solidFill>
                  <a:srgbClr val="000000"/>
                </a:solidFill>
                <a:latin typeface="Lucida Sans Unicode"/>
                <a:cs typeface="Lucida Sans Unicode"/>
              </a:rPr>
              <a:t>Accredited</a:t>
            </a:r>
            <a:r>
              <a:rPr dirty="0" sz="2150" spc="-9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85" b="0">
                <a:solidFill>
                  <a:srgbClr val="000000"/>
                </a:solidFill>
                <a:latin typeface="Lucida Sans Unicode"/>
                <a:cs typeface="Lucida Sans Unicode"/>
              </a:rPr>
              <a:t>By</a:t>
            </a:r>
            <a:r>
              <a:rPr dirty="0" sz="2150" spc="-9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Recognized </a:t>
            </a:r>
            <a:r>
              <a:rPr dirty="0" sz="2150" spc="-35" b="0">
                <a:solidFill>
                  <a:srgbClr val="000000"/>
                </a:solidFill>
                <a:latin typeface="Lucida Sans Unicode"/>
                <a:cs typeface="Lucida Sans Unicode"/>
              </a:rPr>
              <a:t>Institutions.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45" b="0">
                <a:solidFill>
                  <a:srgbClr val="000000"/>
                </a:solidFill>
                <a:latin typeface="Lucida Sans Unicode"/>
                <a:cs typeface="Lucida Sans Unicode"/>
              </a:rPr>
              <a:t>Accreditation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90" b="0">
                <a:solidFill>
                  <a:srgbClr val="000000"/>
                </a:solidFill>
                <a:latin typeface="Lucida Sans Unicode"/>
                <a:cs typeface="Lucida Sans Unicode"/>
              </a:rPr>
              <a:t>Guarantees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That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 b="0">
                <a:solidFill>
                  <a:srgbClr val="000000"/>
                </a:solidFill>
                <a:latin typeface="Lucida Sans Unicode"/>
                <a:cs typeface="Lucida Sans Unicode"/>
              </a:rPr>
              <a:t>The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Curriculum</a:t>
            </a:r>
            <a:r>
              <a:rPr dirty="0" sz="2150" spc="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 b="0">
                <a:solidFill>
                  <a:srgbClr val="000000"/>
                </a:solidFill>
                <a:latin typeface="Lucida Sans Unicode"/>
                <a:cs typeface="Lucida Sans Unicode"/>
              </a:rPr>
              <a:t>Meets</a:t>
            </a:r>
            <a:r>
              <a:rPr dirty="0" sz="2150" spc="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Industry</a:t>
            </a:r>
            <a:r>
              <a:rPr dirty="0" sz="2150" spc="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85" b="0">
                <a:solidFill>
                  <a:srgbClr val="000000"/>
                </a:solidFill>
                <a:latin typeface="Lucida Sans Unicode"/>
                <a:cs typeface="Lucida Sans Unicode"/>
              </a:rPr>
              <a:t>Standards</a:t>
            </a:r>
            <a:r>
              <a:rPr dirty="0" sz="2150" spc="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2150" spc="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70" b="0">
                <a:solidFill>
                  <a:srgbClr val="000000"/>
                </a:solidFill>
                <a:latin typeface="Lucida Sans Unicode"/>
                <a:cs typeface="Lucida Sans Unicode"/>
              </a:rPr>
              <a:t>Enhances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Employability</a:t>
            </a:r>
            <a:r>
              <a:rPr dirty="0" sz="2150" spc="-4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In</a:t>
            </a:r>
            <a:r>
              <a:rPr dirty="0" sz="215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The</a:t>
            </a:r>
            <a:r>
              <a:rPr dirty="0" sz="2150" spc="-4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5" b="0">
                <a:solidFill>
                  <a:srgbClr val="000000"/>
                </a:solidFill>
                <a:latin typeface="Lucida Sans Unicode"/>
                <a:cs typeface="Lucida Sans Unicode"/>
              </a:rPr>
              <a:t>Competitive</a:t>
            </a:r>
            <a:r>
              <a:rPr dirty="0" sz="215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80" b="0">
                <a:solidFill>
                  <a:srgbClr val="000000"/>
                </a:solidFill>
                <a:latin typeface="Lucida Sans Unicode"/>
                <a:cs typeface="Lucida Sans Unicode"/>
              </a:rPr>
              <a:t>Cyber</a:t>
            </a:r>
            <a:r>
              <a:rPr dirty="0" sz="2150" spc="-4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45" b="0">
                <a:solidFill>
                  <a:srgbClr val="000000"/>
                </a:solidFill>
                <a:latin typeface="Lucida Sans Unicode"/>
                <a:cs typeface="Lucida Sans Unicode"/>
              </a:rPr>
              <a:t>Security</a:t>
            </a:r>
            <a:r>
              <a:rPr dirty="0" sz="215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Field.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7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593"/>
              <a:ext cx="8443112" cy="84430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82288" y="3208647"/>
            <a:ext cx="342265" cy="6159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290" b="1">
                <a:solidFill>
                  <a:srgbClr val="044F95"/>
                </a:solidFill>
                <a:latin typeface="Arial"/>
                <a:cs typeface="Arial"/>
              </a:rPr>
              <a:t>5</a:t>
            </a:r>
            <a:endParaRPr sz="385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4543592" y="5732815"/>
            <a:ext cx="48260" cy="19050"/>
          </a:xfrm>
          <a:custGeom>
            <a:avLst/>
            <a:gdLst/>
            <a:ahLst/>
            <a:cxnLst/>
            <a:rect l="l" t="t" r="r" b="b"/>
            <a:pathLst>
              <a:path w="48260" h="19050">
                <a:moveTo>
                  <a:pt x="47994" y="19050"/>
                </a:moveTo>
                <a:lnTo>
                  <a:pt x="0" y="19050"/>
                </a:lnTo>
                <a:lnTo>
                  <a:pt x="0" y="0"/>
                </a:lnTo>
                <a:lnTo>
                  <a:pt x="47994" y="0"/>
                </a:lnTo>
                <a:lnTo>
                  <a:pt x="47994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82288" y="3782554"/>
            <a:ext cx="7943850" cy="2379980"/>
          </a:xfrm>
          <a:prstGeom prst="rect"/>
        </p:spPr>
        <p:txBody>
          <a:bodyPr wrap="square" lIns="0" tIns="2463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dirty="0" sz="3250" spc="-100">
                <a:solidFill>
                  <a:srgbClr val="00295E"/>
                </a:solidFill>
              </a:rPr>
              <a:t>EVALUATING</a:t>
            </a:r>
            <a:r>
              <a:rPr dirty="0" sz="3250" spc="-85">
                <a:solidFill>
                  <a:srgbClr val="00295E"/>
                </a:solidFill>
              </a:rPr>
              <a:t> </a:t>
            </a:r>
            <a:r>
              <a:rPr dirty="0" sz="3250" spc="-130">
                <a:solidFill>
                  <a:srgbClr val="00295E"/>
                </a:solidFill>
              </a:rPr>
              <a:t>COURSE</a:t>
            </a:r>
            <a:r>
              <a:rPr dirty="0" sz="3250" spc="-75">
                <a:solidFill>
                  <a:srgbClr val="00295E"/>
                </a:solidFill>
              </a:rPr>
              <a:t> </a:t>
            </a:r>
            <a:r>
              <a:rPr dirty="0" sz="3250" spc="-10">
                <a:solidFill>
                  <a:srgbClr val="00295E"/>
                </a:solidFill>
              </a:rPr>
              <a:t>MODULES</a:t>
            </a:r>
            <a:endParaRPr sz="3250"/>
          </a:p>
          <a:p>
            <a:pPr marL="12700" marR="5080">
              <a:lnSpc>
                <a:spcPct val="116300"/>
              </a:lnSpc>
              <a:spcBef>
                <a:spcPts val="795"/>
              </a:spcBef>
            </a:pP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Review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The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5" b="0">
                <a:solidFill>
                  <a:srgbClr val="000000"/>
                </a:solidFill>
                <a:latin typeface="Lucida Sans Unicode"/>
                <a:cs typeface="Lucida Sans Unicode"/>
              </a:rPr>
              <a:t>Course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 b="0">
                <a:solidFill>
                  <a:srgbClr val="000000"/>
                </a:solidFill>
                <a:latin typeface="Lucida Sans Unicode"/>
                <a:cs typeface="Lucida Sans Unicode"/>
              </a:rPr>
              <a:t>Syllabus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To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Ensure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It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65" b="0">
                <a:solidFill>
                  <a:srgbClr val="000000"/>
                </a:solidFill>
                <a:latin typeface="Lucida Sans Unicode"/>
                <a:cs typeface="Lucida Sans Unicode"/>
              </a:rPr>
              <a:t>Covers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Essential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Topics</a:t>
            </a:r>
            <a:r>
              <a:rPr dirty="0" sz="2150" spc="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95" b="0">
                <a:solidFill>
                  <a:srgbClr val="000000"/>
                </a:solidFill>
                <a:latin typeface="Lucida Sans Unicode"/>
                <a:cs typeface="Lucida Sans Unicode"/>
              </a:rPr>
              <a:t>Like</a:t>
            </a:r>
            <a:r>
              <a:rPr dirty="0" sz="2150" spc="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Penetration</a:t>
            </a:r>
            <a:r>
              <a:rPr dirty="0" sz="2150" spc="1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5" b="0">
                <a:solidFill>
                  <a:srgbClr val="000000"/>
                </a:solidFill>
                <a:latin typeface="Lucida Sans Unicode"/>
                <a:cs typeface="Lucida Sans Unicode"/>
              </a:rPr>
              <a:t>Testing,</a:t>
            </a:r>
            <a:r>
              <a:rPr dirty="0" sz="2150" spc="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45" b="0">
                <a:solidFill>
                  <a:srgbClr val="000000"/>
                </a:solidFill>
                <a:latin typeface="Lucida Sans Unicode"/>
                <a:cs typeface="Lucida Sans Unicode"/>
              </a:rPr>
              <a:t>Cryptography,</a:t>
            </a:r>
            <a:r>
              <a:rPr dirty="0" sz="2150" spc="1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Risk </a:t>
            </a:r>
            <a:r>
              <a:rPr dirty="0" sz="2150" spc="80" b="0">
                <a:solidFill>
                  <a:srgbClr val="000000"/>
                </a:solidFill>
                <a:latin typeface="Lucida Sans Unicode"/>
                <a:cs typeface="Lucida Sans Unicode"/>
              </a:rPr>
              <a:t>Management,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150" spc="-8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Securit</a:t>
            </a:r>
            <a:r>
              <a:rPr dirty="0" sz="2150" spc="-80" b="0">
                <a:solidFill>
                  <a:srgbClr val="000000"/>
                </a:solidFill>
                <a:latin typeface="Arial Black"/>
                <a:cs typeface="Arial Black"/>
                <a:hlinkClick r:id="rId5"/>
              </a:rPr>
              <a:t>y</a:t>
            </a:r>
            <a:r>
              <a:rPr dirty="0" sz="2150" spc="-80" b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2150" spc="65" b="0">
                <a:solidFill>
                  <a:srgbClr val="000000"/>
                </a:solidFill>
                <a:latin typeface="Lucida Sans Unicode"/>
                <a:cs typeface="Lucida Sans Unicode"/>
              </a:rPr>
              <a:t>Compliance.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Well-</a:t>
            </a:r>
            <a:r>
              <a:rPr dirty="0" sz="2150" spc="45" b="0">
                <a:solidFill>
                  <a:srgbClr val="000000"/>
                </a:solidFill>
                <a:latin typeface="Lucida Sans Unicode"/>
                <a:cs typeface="Lucida Sans Unicode"/>
              </a:rPr>
              <a:t>Rounded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Curriculum</a:t>
            </a:r>
            <a:r>
              <a:rPr dirty="0" sz="2150" spc="-4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Is</a:t>
            </a:r>
            <a:r>
              <a:rPr dirty="0" sz="215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5" b="0">
                <a:solidFill>
                  <a:srgbClr val="000000"/>
                </a:solidFill>
                <a:latin typeface="Lucida Sans Unicode"/>
                <a:cs typeface="Lucida Sans Unicode"/>
              </a:rPr>
              <a:t>Crucial</a:t>
            </a:r>
            <a:r>
              <a:rPr dirty="0" sz="215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For</a:t>
            </a:r>
            <a:r>
              <a:rPr dirty="0" sz="215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Skill</a:t>
            </a:r>
            <a:r>
              <a:rPr dirty="0" sz="2150" spc="-4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Development.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7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608"/>
              <a:ext cx="8443112" cy="844308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82288" y="3208647"/>
            <a:ext cx="340360" cy="6159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270" b="1">
                <a:solidFill>
                  <a:srgbClr val="044F95"/>
                </a:solidFill>
                <a:latin typeface="Arial"/>
                <a:cs typeface="Arial"/>
              </a:rPr>
              <a:t>6</a:t>
            </a:r>
            <a:endParaRPr sz="38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2288" y="3782554"/>
            <a:ext cx="7809865" cy="2379980"/>
          </a:xfrm>
          <a:prstGeom prst="rect"/>
        </p:spPr>
        <p:txBody>
          <a:bodyPr wrap="square" lIns="0" tIns="2463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dirty="0" sz="3250" spc="110">
                <a:solidFill>
                  <a:srgbClr val="00295E"/>
                </a:solidFill>
              </a:rPr>
              <a:t>HANDS-</a:t>
            </a:r>
            <a:r>
              <a:rPr dirty="0" sz="3250">
                <a:solidFill>
                  <a:srgbClr val="00295E"/>
                </a:solidFill>
              </a:rPr>
              <a:t>ON</a:t>
            </a:r>
            <a:r>
              <a:rPr dirty="0" sz="3250" spc="-55">
                <a:solidFill>
                  <a:srgbClr val="00295E"/>
                </a:solidFill>
              </a:rPr>
              <a:t> </a:t>
            </a:r>
            <a:r>
              <a:rPr dirty="0" sz="3250" spc="-150">
                <a:solidFill>
                  <a:srgbClr val="00295E"/>
                </a:solidFill>
              </a:rPr>
              <a:t>LEARNING</a:t>
            </a:r>
            <a:r>
              <a:rPr dirty="0" sz="3250" spc="-40">
                <a:solidFill>
                  <a:srgbClr val="00295E"/>
                </a:solidFill>
              </a:rPr>
              <a:t> </a:t>
            </a:r>
            <a:r>
              <a:rPr dirty="0" sz="3250" spc="-75">
                <a:solidFill>
                  <a:srgbClr val="00295E"/>
                </a:solidFill>
              </a:rPr>
              <a:t>OPPORTUNITIES</a:t>
            </a:r>
            <a:endParaRPr sz="3250"/>
          </a:p>
          <a:p>
            <a:pPr marL="12700" marR="53975">
              <a:lnSpc>
                <a:spcPct val="116300"/>
              </a:lnSpc>
              <a:spcBef>
                <a:spcPts val="795"/>
              </a:spcBef>
            </a:pP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</a:t>
            </a:r>
            <a:r>
              <a:rPr dirty="0" sz="2150" spc="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Quality</a:t>
            </a:r>
            <a:r>
              <a:rPr dirty="0" sz="2150" spc="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150" spc="-3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Diploma</a:t>
            </a:r>
            <a:r>
              <a:rPr dirty="0" u="heavy" sz="2150" spc="-175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3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Program</a:t>
            </a:r>
            <a:r>
              <a:rPr dirty="0" u="heavy" sz="2150" spc="-175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Includes</a:t>
            </a:r>
            <a:r>
              <a:rPr dirty="0" sz="2150" spc="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75" b="0">
                <a:solidFill>
                  <a:srgbClr val="000000"/>
                </a:solidFill>
                <a:latin typeface="Lucida Sans Unicode"/>
                <a:cs typeface="Lucida Sans Unicode"/>
              </a:rPr>
              <a:t>Practical</a:t>
            </a:r>
            <a:r>
              <a:rPr dirty="0" sz="2150" spc="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Training,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Real-</a:t>
            </a:r>
            <a:r>
              <a:rPr dirty="0" sz="2150" spc="50" b="0">
                <a:solidFill>
                  <a:srgbClr val="000000"/>
                </a:solidFill>
                <a:latin typeface="Lucida Sans Unicode"/>
                <a:cs typeface="Lucida Sans Unicode"/>
              </a:rPr>
              <a:t>World</a:t>
            </a:r>
            <a:r>
              <a:rPr dirty="0" sz="2150" spc="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Simulations,</a:t>
            </a:r>
            <a:r>
              <a:rPr dirty="0" sz="2150" spc="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2150" spc="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Industry</a:t>
            </a:r>
            <a:r>
              <a:rPr dirty="0" sz="2150" spc="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Certifications</a:t>
            </a:r>
            <a:r>
              <a:rPr dirty="0" sz="2150" spc="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Like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CEH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CompTIA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 Security+. </a:t>
            </a:r>
            <a:r>
              <a:rPr dirty="0" sz="2150" spc="75" b="0">
                <a:solidFill>
                  <a:srgbClr val="000000"/>
                </a:solidFill>
                <a:latin typeface="Lucida Sans Unicode"/>
                <a:cs typeface="Lucida Sans Unicode"/>
              </a:rPr>
              <a:t>Practical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Experience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 Boosts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Problem-Solving</a:t>
            </a:r>
            <a:r>
              <a:rPr dirty="0" sz="2150" spc="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Skills</a:t>
            </a:r>
            <a:r>
              <a:rPr dirty="0" sz="2150" spc="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2150" spc="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90" b="0">
                <a:solidFill>
                  <a:srgbClr val="000000"/>
                </a:solidFill>
                <a:latin typeface="Lucida Sans Unicode"/>
                <a:cs typeface="Lucida Sans Unicode"/>
              </a:rPr>
              <a:t>Career</a:t>
            </a:r>
            <a:r>
              <a:rPr dirty="0" sz="2150" spc="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Readiness.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7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593"/>
              <a:ext cx="8443112" cy="84430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82288" y="3208647"/>
            <a:ext cx="295275" cy="6159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-50" b="1">
                <a:solidFill>
                  <a:srgbClr val="044F95"/>
                </a:solidFill>
                <a:latin typeface="Arial"/>
                <a:cs typeface="Arial"/>
              </a:rPr>
              <a:t>7</a:t>
            </a:r>
            <a:endParaRPr sz="385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317199" y="6113815"/>
            <a:ext cx="48260" cy="19050"/>
          </a:xfrm>
          <a:custGeom>
            <a:avLst/>
            <a:gdLst/>
            <a:ahLst/>
            <a:cxnLst/>
            <a:rect l="l" t="t" r="r" b="b"/>
            <a:pathLst>
              <a:path w="48260" h="19050">
                <a:moveTo>
                  <a:pt x="47900" y="19050"/>
                </a:moveTo>
                <a:lnTo>
                  <a:pt x="0" y="19050"/>
                </a:lnTo>
                <a:lnTo>
                  <a:pt x="0" y="0"/>
                </a:lnTo>
                <a:lnTo>
                  <a:pt x="47900" y="0"/>
                </a:lnTo>
                <a:lnTo>
                  <a:pt x="47900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82288" y="3782554"/>
            <a:ext cx="7685405" cy="2379980"/>
          </a:xfrm>
          <a:prstGeom prst="rect"/>
        </p:spPr>
        <p:txBody>
          <a:bodyPr wrap="square" lIns="0" tIns="2463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dirty="0" sz="3250" spc="-150">
                <a:solidFill>
                  <a:srgbClr val="00295E"/>
                </a:solidFill>
              </a:rPr>
              <a:t>LEARNING</a:t>
            </a:r>
            <a:r>
              <a:rPr dirty="0" sz="3250" spc="-110">
                <a:solidFill>
                  <a:srgbClr val="00295E"/>
                </a:solidFill>
              </a:rPr>
              <a:t> </a:t>
            </a:r>
            <a:r>
              <a:rPr dirty="0" sz="3250" spc="-60">
                <a:solidFill>
                  <a:srgbClr val="00295E"/>
                </a:solidFill>
              </a:rPr>
              <a:t>FROM</a:t>
            </a:r>
            <a:r>
              <a:rPr dirty="0" sz="3250" spc="-105">
                <a:solidFill>
                  <a:srgbClr val="00295E"/>
                </a:solidFill>
              </a:rPr>
              <a:t> </a:t>
            </a:r>
            <a:r>
              <a:rPr dirty="0" sz="3250" spc="-50">
                <a:solidFill>
                  <a:srgbClr val="00295E"/>
                </a:solidFill>
              </a:rPr>
              <a:t>EXPERTS</a:t>
            </a:r>
            <a:endParaRPr sz="3250"/>
          </a:p>
          <a:p>
            <a:pPr marL="12700" marR="5080">
              <a:lnSpc>
                <a:spcPct val="116300"/>
              </a:lnSpc>
              <a:spcBef>
                <a:spcPts val="795"/>
              </a:spcBef>
            </a:pPr>
            <a:r>
              <a:rPr dirty="0" sz="2150" spc="75" b="0">
                <a:solidFill>
                  <a:srgbClr val="000000"/>
                </a:solidFill>
                <a:latin typeface="Lucida Sans Unicode"/>
                <a:cs typeface="Lucida Sans Unicode"/>
              </a:rPr>
              <a:t>Choose</a:t>
            </a:r>
            <a:r>
              <a:rPr dirty="0" sz="2150" spc="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65" b="0">
                <a:solidFill>
                  <a:srgbClr val="000000"/>
                </a:solidFill>
                <a:latin typeface="Lucida Sans Unicode"/>
                <a:cs typeface="Lucida Sans Unicode"/>
              </a:rPr>
              <a:t>Programs</a:t>
            </a:r>
            <a:r>
              <a:rPr dirty="0" sz="2150" spc="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With</a:t>
            </a:r>
            <a:r>
              <a:rPr dirty="0" sz="2150" spc="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Experienced</a:t>
            </a:r>
            <a:r>
              <a:rPr dirty="0" sz="2150" spc="1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Instructors</a:t>
            </a:r>
            <a:r>
              <a:rPr dirty="0" sz="2150" spc="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 b="0">
                <a:solidFill>
                  <a:srgbClr val="000000"/>
                </a:solidFill>
                <a:latin typeface="Lucida Sans Unicode"/>
                <a:cs typeface="Lucida Sans Unicode"/>
              </a:rPr>
              <a:t>And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Strong</a:t>
            </a:r>
            <a:r>
              <a:rPr dirty="0" sz="2150" spc="-3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Industry</a:t>
            </a:r>
            <a:r>
              <a:rPr dirty="0" sz="2150" spc="-2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80" b="0">
                <a:solidFill>
                  <a:srgbClr val="000000"/>
                </a:solidFill>
                <a:latin typeface="Lucida Sans Unicode"/>
                <a:cs typeface="Lucida Sans Unicode"/>
              </a:rPr>
              <a:t>Ties.</a:t>
            </a:r>
            <a:r>
              <a:rPr dirty="0" sz="2150" spc="-3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5" b="0">
                <a:solidFill>
                  <a:srgbClr val="000000"/>
                </a:solidFill>
                <a:latin typeface="Lucida Sans Unicode"/>
                <a:cs typeface="Lucida Sans Unicode"/>
              </a:rPr>
              <a:t>Faculty</a:t>
            </a:r>
            <a:r>
              <a:rPr dirty="0" sz="2150" spc="-2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Expertise</a:t>
            </a:r>
            <a:r>
              <a:rPr dirty="0" sz="2150" spc="-3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2150" spc="-2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Professional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Networks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Provide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80" b="0">
                <a:solidFill>
                  <a:srgbClr val="000000"/>
                </a:solidFill>
                <a:latin typeface="Lucida Sans Unicode"/>
                <a:cs typeface="Lucida Sans Unicode"/>
              </a:rPr>
              <a:t>Valuable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Insights</a:t>
            </a:r>
            <a:r>
              <a:rPr dirty="0" sz="2150" spc="-1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Opportunities</a:t>
            </a:r>
            <a:r>
              <a:rPr dirty="0" sz="215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 b="0">
                <a:solidFill>
                  <a:srgbClr val="000000"/>
                </a:solidFill>
                <a:latin typeface="Lucida Sans Unicode"/>
                <a:cs typeface="Lucida Sans Unicode"/>
              </a:rPr>
              <a:t>In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The</a:t>
            </a:r>
            <a:r>
              <a:rPr dirty="0" sz="2150" spc="-11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150" spc="8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Cyber</a:t>
            </a:r>
            <a:r>
              <a:rPr dirty="0" u="heavy" sz="2150" spc="-11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heavy" sz="2150" spc="45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Securit</a:t>
            </a:r>
            <a:r>
              <a:rPr dirty="0" sz="2150" spc="45" b="0">
                <a:solidFill>
                  <a:srgbClr val="000000"/>
                </a:solidFill>
                <a:latin typeface="Lucida Sans Unicode"/>
                <a:cs typeface="Lucida Sans Unicode"/>
                <a:hlinkClick r:id="rId5"/>
              </a:rPr>
              <a:t>y</a:t>
            </a:r>
            <a:r>
              <a:rPr dirty="0" sz="2150" spc="-10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Field.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7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608"/>
              <a:ext cx="8443112" cy="844308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82288" y="3208647"/>
            <a:ext cx="341630" cy="6159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290" b="1">
                <a:solidFill>
                  <a:srgbClr val="044F95"/>
                </a:solidFill>
                <a:latin typeface="Arial"/>
                <a:cs typeface="Arial"/>
              </a:rPr>
              <a:t>8</a:t>
            </a:r>
            <a:endParaRPr sz="38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2288" y="3782554"/>
            <a:ext cx="7887970" cy="2379980"/>
          </a:xfrm>
          <a:prstGeom prst="rect"/>
        </p:spPr>
        <p:txBody>
          <a:bodyPr wrap="square" lIns="0" tIns="2463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dirty="0" sz="3250" spc="-140">
                <a:solidFill>
                  <a:srgbClr val="00295E"/>
                </a:solidFill>
              </a:rPr>
              <a:t>ONLINE</a:t>
            </a:r>
            <a:r>
              <a:rPr dirty="0" sz="3250" spc="-114">
                <a:solidFill>
                  <a:srgbClr val="00295E"/>
                </a:solidFill>
              </a:rPr>
              <a:t> </a:t>
            </a:r>
            <a:r>
              <a:rPr dirty="0" sz="3250">
                <a:solidFill>
                  <a:srgbClr val="00295E"/>
                </a:solidFill>
              </a:rPr>
              <a:t>VS.</a:t>
            </a:r>
            <a:r>
              <a:rPr dirty="0" sz="3250" spc="-110">
                <a:solidFill>
                  <a:srgbClr val="00295E"/>
                </a:solidFill>
              </a:rPr>
              <a:t> </a:t>
            </a:r>
            <a:r>
              <a:rPr dirty="0" sz="3250" spc="290">
                <a:solidFill>
                  <a:srgbClr val="00295E"/>
                </a:solidFill>
              </a:rPr>
              <a:t>IN-</a:t>
            </a:r>
            <a:r>
              <a:rPr dirty="0" sz="3250" spc="-170">
                <a:solidFill>
                  <a:srgbClr val="00295E"/>
                </a:solidFill>
              </a:rPr>
              <a:t>PERSON</a:t>
            </a:r>
            <a:r>
              <a:rPr dirty="0" sz="3250" spc="-114">
                <a:solidFill>
                  <a:srgbClr val="00295E"/>
                </a:solidFill>
              </a:rPr>
              <a:t> </a:t>
            </a:r>
            <a:r>
              <a:rPr dirty="0" sz="3250" spc="-10">
                <a:solidFill>
                  <a:srgbClr val="00295E"/>
                </a:solidFill>
              </a:rPr>
              <a:t>LEARNING</a:t>
            </a:r>
            <a:endParaRPr sz="3250"/>
          </a:p>
          <a:p>
            <a:pPr marL="12700" marR="5080">
              <a:lnSpc>
                <a:spcPct val="116300"/>
              </a:lnSpc>
              <a:spcBef>
                <a:spcPts val="795"/>
              </a:spcBef>
            </a:pP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Consider</a:t>
            </a:r>
            <a:r>
              <a:rPr dirty="0" sz="215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70" b="0">
                <a:solidFill>
                  <a:srgbClr val="000000"/>
                </a:solidFill>
                <a:latin typeface="Lucida Sans Unicode"/>
                <a:cs typeface="Lucida Sans Unicode"/>
              </a:rPr>
              <a:t>Whether</a:t>
            </a:r>
            <a:r>
              <a:rPr dirty="0" sz="215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The</a:t>
            </a:r>
            <a:r>
              <a:rPr dirty="0" sz="215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150" spc="-6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Course</a:t>
            </a:r>
            <a:r>
              <a:rPr dirty="0" sz="2150" spc="-100" b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Offers</a:t>
            </a:r>
            <a:r>
              <a:rPr dirty="0" sz="215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 b="0">
                <a:solidFill>
                  <a:srgbClr val="000000"/>
                </a:solidFill>
                <a:latin typeface="Lucida Sans Unicode"/>
                <a:cs typeface="Lucida Sans Unicode"/>
              </a:rPr>
              <a:t>Online,</a:t>
            </a:r>
            <a:r>
              <a:rPr dirty="0" sz="215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In-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Person,</a:t>
            </a:r>
            <a:r>
              <a:rPr dirty="0" sz="215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 b="0">
                <a:solidFill>
                  <a:srgbClr val="000000"/>
                </a:solidFill>
                <a:latin typeface="Lucida Sans Unicode"/>
                <a:cs typeface="Lucida Sans Unicode"/>
              </a:rPr>
              <a:t>Or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Hybrid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Learning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Options.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Flexibility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In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Learning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 b="0">
                <a:solidFill>
                  <a:srgbClr val="000000"/>
                </a:solidFill>
                <a:latin typeface="Lucida Sans Unicode"/>
                <a:cs typeface="Lucida Sans Unicode"/>
              </a:rPr>
              <a:t>Modes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Helps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125" b="0">
                <a:solidFill>
                  <a:srgbClr val="000000"/>
                </a:solidFill>
                <a:latin typeface="Lucida Sans Unicode"/>
                <a:cs typeface="Lucida Sans Unicode"/>
              </a:rPr>
              <a:t>Balance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5" b="0">
                <a:solidFill>
                  <a:srgbClr val="000000"/>
                </a:solidFill>
                <a:latin typeface="Lucida Sans Unicode"/>
                <a:cs typeface="Lucida Sans Unicode"/>
              </a:rPr>
              <a:t>Education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With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Work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Other </a:t>
            </a:r>
            <a:r>
              <a:rPr dirty="0" sz="2150" spc="40" b="0">
                <a:solidFill>
                  <a:srgbClr val="000000"/>
                </a:solidFill>
                <a:latin typeface="Lucida Sans Unicode"/>
                <a:cs typeface="Lucida Sans Unicode"/>
              </a:rPr>
              <a:t>Commitments.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7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593"/>
              <a:ext cx="8443112" cy="84430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82288" y="3208647"/>
            <a:ext cx="333375" cy="6159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225" b="1">
                <a:solidFill>
                  <a:srgbClr val="044F95"/>
                </a:solidFill>
                <a:latin typeface="Arial"/>
                <a:cs typeface="Arial"/>
              </a:rPr>
              <a:t>9</a:t>
            </a:r>
            <a:endParaRPr sz="38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2288" y="3782554"/>
            <a:ext cx="7947025" cy="2379980"/>
          </a:xfrm>
          <a:prstGeom prst="rect"/>
        </p:spPr>
        <p:txBody>
          <a:bodyPr wrap="square" lIns="0" tIns="2463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dirty="0" sz="3250" spc="-105">
                <a:solidFill>
                  <a:srgbClr val="00295E"/>
                </a:solidFill>
              </a:rPr>
              <a:t>BUDGETING</a:t>
            </a:r>
            <a:r>
              <a:rPr dirty="0" sz="3250" spc="-90">
                <a:solidFill>
                  <a:srgbClr val="00295E"/>
                </a:solidFill>
              </a:rPr>
              <a:t> </a:t>
            </a:r>
            <a:r>
              <a:rPr dirty="0" sz="3250" spc="-165">
                <a:solidFill>
                  <a:srgbClr val="00295E"/>
                </a:solidFill>
              </a:rPr>
              <a:t>FOR</a:t>
            </a:r>
            <a:r>
              <a:rPr dirty="0" sz="3250" spc="-90">
                <a:solidFill>
                  <a:srgbClr val="00295E"/>
                </a:solidFill>
              </a:rPr>
              <a:t> </a:t>
            </a:r>
            <a:r>
              <a:rPr dirty="0" sz="3250" spc="-10">
                <a:solidFill>
                  <a:srgbClr val="00295E"/>
                </a:solidFill>
              </a:rPr>
              <a:t>EDUCATION</a:t>
            </a:r>
            <a:endParaRPr sz="3250"/>
          </a:p>
          <a:p>
            <a:pPr marL="12700" marR="5080">
              <a:lnSpc>
                <a:spcPct val="116300"/>
              </a:lnSpc>
              <a:spcBef>
                <a:spcPts val="795"/>
              </a:spcBef>
            </a:pPr>
            <a:r>
              <a:rPr dirty="0" sz="2150" spc="120" b="0">
                <a:solidFill>
                  <a:srgbClr val="000000"/>
                </a:solidFill>
                <a:latin typeface="Lucida Sans Unicode"/>
                <a:cs typeface="Lucida Sans Unicode"/>
              </a:rPr>
              <a:t>Compare</a:t>
            </a:r>
            <a:r>
              <a:rPr dirty="0" sz="215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Tuition</a:t>
            </a:r>
            <a:r>
              <a:rPr dirty="0" sz="215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Fees,</a:t>
            </a:r>
            <a:r>
              <a:rPr dirty="0" sz="215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Additional</a:t>
            </a:r>
            <a:r>
              <a:rPr dirty="0" sz="215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Costs,</a:t>
            </a:r>
            <a:r>
              <a:rPr dirty="0" sz="215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215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45" b="0">
                <a:solidFill>
                  <a:srgbClr val="000000"/>
                </a:solidFill>
                <a:latin typeface="Lucida Sans Unicode"/>
                <a:cs typeface="Lucida Sans Unicode"/>
              </a:rPr>
              <a:t>Available Financial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Aid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Options.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45" b="0">
                <a:solidFill>
                  <a:srgbClr val="000000"/>
                </a:solidFill>
                <a:latin typeface="Lucida Sans Unicode"/>
                <a:cs typeface="Lucida Sans Unicode"/>
              </a:rPr>
              <a:t>Choosing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</a:t>
            </a:r>
            <a:r>
              <a:rPr dirty="0" sz="215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Cost-Effective</a:t>
            </a:r>
            <a:r>
              <a:rPr dirty="0" sz="2150" spc="-5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150" spc="-1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Program</a:t>
            </a:r>
            <a:r>
              <a:rPr dirty="0" sz="2150" spc="-10" b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Ensures</a:t>
            </a:r>
            <a:r>
              <a:rPr dirty="0" sz="2150" spc="9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Affordability</a:t>
            </a:r>
            <a:r>
              <a:rPr dirty="0" sz="2150" spc="9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While</a:t>
            </a:r>
            <a:r>
              <a:rPr dirty="0" sz="2150" spc="9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b="0">
                <a:solidFill>
                  <a:srgbClr val="000000"/>
                </a:solidFill>
                <a:latin typeface="Lucida Sans Unicode"/>
                <a:cs typeface="Lucida Sans Unicode"/>
              </a:rPr>
              <a:t>Maintaining</a:t>
            </a:r>
            <a:r>
              <a:rPr dirty="0" sz="2150" spc="9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 b="0">
                <a:solidFill>
                  <a:srgbClr val="000000"/>
                </a:solidFill>
                <a:latin typeface="Lucida Sans Unicode"/>
                <a:cs typeface="Lucida Sans Unicode"/>
              </a:rPr>
              <a:t>Educational </a:t>
            </a:r>
            <a:r>
              <a:rPr dirty="0" sz="215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Quality.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7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608"/>
              <a:ext cx="8443112" cy="844308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2288" y="3208647"/>
            <a:ext cx="521334" cy="6159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60"/>
              <a:t>10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782288" y="3782554"/>
            <a:ext cx="7820025" cy="2379980"/>
          </a:xfrm>
          <a:prstGeom prst="rect">
            <a:avLst/>
          </a:prstGeom>
        </p:spPr>
        <p:txBody>
          <a:bodyPr wrap="square" lIns="0" tIns="2463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dirty="0" sz="3250" b="1">
                <a:solidFill>
                  <a:srgbClr val="00295E"/>
                </a:solidFill>
                <a:latin typeface="Arial"/>
                <a:cs typeface="Arial"/>
              </a:rPr>
              <a:t>MAKING</a:t>
            </a:r>
            <a:r>
              <a:rPr dirty="0" sz="3250" spc="-90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b="1">
                <a:solidFill>
                  <a:srgbClr val="00295E"/>
                </a:solidFill>
                <a:latin typeface="Arial"/>
                <a:cs typeface="Arial"/>
              </a:rPr>
              <a:t>AN</a:t>
            </a:r>
            <a:r>
              <a:rPr dirty="0" sz="3250" spc="-90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85" b="1">
                <a:solidFill>
                  <a:srgbClr val="00295E"/>
                </a:solidFill>
                <a:latin typeface="Arial"/>
                <a:cs typeface="Arial"/>
              </a:rPr>
              <a:t>INFORMED</a:t>
            </a:r>
            <a:r>
              <a:rPr dirty="0" sz="3250" spc="-90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10" b="1">
                <a:solidFill>
                  <a:srgbClr val="00295E"/>
                </a:solidFill>
                <a:latin typeface="Arial"/>
                <a:cs typeface="Arial"/>
              </a:rPr>
              <a:t>DECISION</a:t>
            </a:r>
            <a:endParaRPr sz="3250">
              <a:latin typeface="Arial"/>
              <a:cs typeface="Arial"/>
            </a:endParaRPr>
          </a:p>
          <a:p>
            <a:pPr marL="12700" marR="5080">
              <a:lnSpc>
                <a:spcPct val="116300"/>
              </a:lnSpc>
              <a:spcBef>
                <a:spcPts val="795"/>
              </a:spcBef>
            </a:pPr>
            <a:r>
              <a:rPr dirty="0" sz="2150" spc="55">
                <a:latin typeface="Lucida Sans Unicode"/>
                <a:cs typeface="Lucida Sans Unicode"/>
              </a:rPr>
              <a:t>Selecting</a:t>
            </a:r>
            <a:r>
              <a:rPr dirty="0" sz="2150" spc="-17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The</a:t>
            </a:r>
            <a:r>
              <a:rPr dirty="0" sz="2150" spc="-17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Right</a:t>
            </a:r>
            <a:r>
              <a:rPr dirty="0" sz="2150" spc="-170">
                <a:latin typeface="Lucida Sans Unicode"/>
                <a:cs typeface="Lucida Sans Unicode"/>
              </a:rPr>
              <a:t> </a:t>
            </a:r>
            <a:r>
              <a:rPr dirty="0" u="heavy" sz="2150" spc="-3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Cyber</a:t>
            </a:r>
            <a:r>
              <a:rPr dirty="0" u="heavy" sz="2150" spc="-26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85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Security</a:t>
            </a:r>
            <a:r>
              <a:rPr dirty="0" u="heavy" sz="2150" spc="229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3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Diploma</a:t>
            </a:r>
            <a:r>
              <a:rPr dirty="0" u="heavy" sz="2150" spc="-26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 </a:t>
            </a:r>
            <a:r>
              <a:rPr dirty="0" u="heavy" sz="2150" spc="-10"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5"/>
              </a:rPr>
              <a:t>Course</a:t>
            </a:r>
            <a:r>
              <a:rPr dirty="0" sz="2150" spc="-10">
                <a:latin typeface="Arial Black"/>
                <a:cs typeface="Arial Black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Requires</a:t>
            </a:r>
            <a:r>
              <a:rPr dirty="0" sz="2150" spc="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Thorough</a:t>
            </a:r>
            <a:r>
              <a:rPr dirty="0" sz="2150" spc="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Research,</a:t>
            </a:r>
            <a:r>
              <a:rPr dirty="0" sz="2150" spc="2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Aligning</a:t>
            </a:r>
            <a:r>
              <a:rPr dirty="0" sz="2150" spc="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With</a:t>
            </a:r>
            <a:r>
              <a:rPr dirty="0" sz="2150" spc="25">
                <a:latin typeface="Lucida Sans Unicode"/>
                <a:cs typeface="Lucida Sans Unicode"/>
              </a:rPr>
              <a:t> </a:t>
            </a:r>
            <a:r>
              <a:rPr dirty="0" sz="2150" spc="90">
                <a:latin typeface="Lucida Sans Unicode"/>
                <a:cs typeface="Lucida Sans Unicode"/>
              </a:rPr>
              <a:t>Career</a:t>
            </a:r>
            <a:r>
              <a:rPr dirty="0" sz="2150" spc="30">
                <a:latin typeface="Lucida Sans Unicode"/>
                <a:cs typeface="Lucida Sans Unicode"/>
              </a:rPr>
              <a:t> </a:t>
            </a:r>
            <a:r>
              <a:rPr dirty="0" sz="2150" spc="-10">
                <a:latin typeface="Lucida Sans Unicode"/>
                <a:cs typeface="Lucida Sans Unicode"/>
              </a:rPr>
              <a:t>Goals, </a:t>
            </a:r>
            <a:r>
              <a:rPr dirty="0" sz="2150">
                <a:latin typeface="Lucida Sans Unicode"/>
                <a:cs typeface="Lucida Sans Unicode"/>
              </a:rPr>
              <a:t>And</a:t>
            </a:r>
            <a:r>
              <a:rPr dirty="0" sz="2150" spc="-85">
                <a:latin typeface="Lucida Sans Unicode"/>
                <a:cs typeface="Lucida Sans Unicode"/>
              </a:rPr>
              <a:t> </a:t>
            </a:r>
            <a:r>
              <a:rPr dirty="0" sz="2150" spc="50">
                <a:latin typeface="Lucida Sans Unicode"/>
                <a:cs typeface="Lucida Sans Unicode"/>
              </a:rPr>
              <a:t>Evaluating</a:t>
            </a:r>
            <a:r>
              <a:rPr dirty="0" sz="2150" spc="-80">
                <a:latin typeface="Lucida Sans Unicode"/>
                <a:cs typeface="Lucida Sans Unicode"/>
              </a:rPr>
              <a:t> </a:t>
            </a:r>
            <a:r>
              <a:rPr dirty="0" sz="2150" spc="60">
                <a:latin typeface="Lucida Sans Unicode"/>
                <a:cs typeface="Lucida Sans Unicode"/>
              </a:rPr>
              <a:t>**Program</a:t>
            </a:r>
            <a:r>
              <a:rPr dirty="0" sz="2150" spc="-8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Quality**.</a:t>
            </a:r>
            <a:r>
              <a:rPr dirty="0" sz="2150" spc="-80">
                <a:latin typeface="Lucida Sans Unicode"/>
                <a:cs typeface="Lucida Sans Unicode"/>
              </a:rPr>
              <a:t> </a:t>
            </a:r>
            <a:r>
              <a:rPr dirty="0" sz="2150" spc="75">
                <a:latin typeface="Lucida Sans Unicode"/>
                <a:cs typeface="Lucida Sans Unicode"/>
              </a:rPr>
              <a:t>Choose</a:t>
            </a:r>
            <a:r>
              <a:rPr dirty="0" sz="2150" spc="-85">
                <a:latin typeface="Lucida Sans Unicode"/>
                <a:cs typeface="Lucida Sans Unicode"/>
              </a:rPr>
              <a:t> </a:t>
            </a:r>
            <a:r>
              <a:rPr dirty="0" sz="2150" spc="50">
                <a:latin typeface="Lucida Sans Unicode"/>
                <a:cs typeface="Lucida Sans Unicode"/>
              </a:rPr>
              <a:t>Wisely</a:t>
            </a:r>
            <a:r>
              <a:rPr dirty="0" sz="2150" spc="-80">
                <a:latin typeface="Lucida Sans Unicode"/>
                <a:cs typeface="Lucida Sans Unicode"/>
              </a:rPr>
              <a:t> </a:t>
            </a:r>
            <a:r>
              <a:rPr dirty="0" sz="2150" spc="-25">
                <a:latin typeface="Lucida Sans Unicode"/>
                <a:cs typeface="Lucida Sans Unicode"/>
              </a:rPr>
              <a:t>To </a:t>
            </a:r>
            <a:r>
              <a:rPr dirty="0" sz="2150">
                <a:latin typeface="Lucida Sans Unicode"/>
                <a:cs typeface="Lucida Sans Unicode"/>
              </a:rPr>
              <a:t>Build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A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Strong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Foundation</a:t>
            </a:r>
            <a:r>
              <a:rPr dirty="0" sz="2150" spc="-25">
                <a:latin typeface="Lucida Sans Unicode"/>
                <a:cs typeface="Lucida Sans Unicode"/>
              </a:rPr>
              <a:t> </a:t>
            </a:r>
            <a:r>
              <a:rPr dirty="0" sz="2150" spc="-20">
                <a:latin typeface="Lucida Sans Unicode"/>
                <a:cs typeface="Lucida Sans Unicode"/>
              </a:rPr>
              <a:t>For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A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 spc="55">
                <a:latin typeface="Lucida Sans Unicode"/>
                <a:cs typeface="Lucida Sans Unicode"/>
              </a:rPr>
              <a:t>Successful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 spc="35">
                <a:latin typeface="Lucida Sans Unicode"/>
                <a:cs typeface="Lucida Sans Unicode"/>
              </a:rPr>
              <a:t>Career.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7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8288000" cy="10287635"/>
            <a:chOff x="0" y="-1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638" y="908593"/>
              <a:ext cx="8443112" cy="84430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410662" y="908561"/>
              <a:ext cx="8439150" cy="8439785"/>
            </a:xfrm>
            <a:custGeom>
              <a:avLst/>
              <a:gdLst/>
              <a:ahLst/>
              <a:cxnLst/>
              <a:rect l="l" t="t" r="r" b="b"/>
              <a:pathLst>
                <a:path w="8439150" h="8439785">
                  <a:moveTo>
                    <a:pt x="8439055" y="4225478"/>
                  </a:moveTo>
                  <a:lnTo>
                    <a:pt x="4225423" y="8439110"/>
                  </a:lnTo>
                </a:path>
                <a:path w="8439150" h="8439785">
                  <a:moveTo>
                    <a:pt x="4217609" y="8439172"/>
                  </a:moveTo>
                  <a:lnTo>
                    <a:pt x="0" y="4221563"/>
                  </a:lnTo>
                  <a:lnTo>
                    <a:pt x="4221516" y="0"/>
                  </a:lnTo>
                  <a:lnTo>
                    <a:pt x="8439102" y="4217648"/>
                  </a:lnTo>
                </a:path>
              </a:pathLst>
            </a:custGeom>
            <a:ln w="381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671" y="8619225"/>
              <a:ext cx="2314574" cy="166777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803" y="1805315"/>
              <a:ext cx="1318161" cy="13186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2288" y="3208647"/>
            <a:ext cx="381635" cy="6159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780"/>
              <a:t>11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782288" y="3788087"/>
            <a:ext cx="7875270" cy="2352040"/>
          </a:xfrm>
          <a:prstGeom prst="rect">
            <a:avLst/>
          </a:prstGeom>
        </p:spPr>
        <p:txBody>
          <a:bodyPr wrap="square" lIns="0" tIns="2406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95"/>
              </a:spcBef>
            </a:pPr>
            <a:r>
              <a:rPr dirty="0" sz="3250" spc="-50" b="1">
                <a:solidFill>
                  <a:srgbClr val="00295E"/>
                </a:solidFill>
                <a:latin typeface="Arial"/>
                <a:cs typeface="Arial"/>
              </a:rPr>
              <a:t>THANK</a:t>
            </a:r>
            <a:r>
              <a:rPr dirty="0" sz="3250" spc="-175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10" b="1">
                <a:solidFill>
                  <a:srgbClr val="00295E"/>
                </a:solidFill>
                <a:latin typeface="Arial"/>
                <a:cs typeface="Arial"/>
              </a:rPr>
              <a:t>YOU</a:t>
            </a:r>
            <a:r>
              <a:rPr dirty="0" sz="3250" spc="-150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165" b="1">
                <a:solidFill>
                  <a:srgbClr val="00295E"/>
                </a:solidFill>
                <a:latin typeface="Arial"/>
                <a:cs typeface="Arial"/>
              </a:rPr>
              <a:t>FOR</a:t>
            </a:r>
            <a:r>
              <a:rPr dirty="0" sz="3250" spc="-125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95" b="1">
                <a:solidFill>
                  <a:srgbClr val="00295E"/>
                </a:solidFill>
                <a:latin typeface="Arial"/>
                <a:cs typeface="Arial"/>
              </a:rPr>
              <a:t>YOUR</a:t>
            </a:r>
            <a:r>
              <a:rPr dirty="0" sz="3250" spc="-130" b="1">
                <a:solidFill>
                  <a:srgbClr val="00295E"/>
                </a:solidFill>
                <a:latin typeface="Arial"/>
                <a:cs typeface="Arial"/>
              </a:rPr>
              <a:t> </a:t>
            </a:r>
            <a:r>
              <a:rPr dirty="0" sz="3250" spc="-10" b="1">
                <a:solidFill>
                  <a:srgbClr val="00295E"/>
                </a:solidFill>
                <a:latin typeface="Arial"/>
                <a:cs typeface="Arial"/>
              </a:rPr>
              <a:t>ATTENTION</a:t>
            </a:r>
            <a:endParaRPr sz="3250">
              <a:latin typeface="Arial"/>
              <a:cs typeface="Arial"/>
            </a:endParaRPr>
          </a:p>
          <a:p>
            <a:pPr marL="12700" marR="5080">
              <a:lnSpc>
                <a:spcPct val="114300"/>
              </a:lnSpc>
              <a:spcBef>
                <a:spcPts val="820"/>
              </a:spcBef>
            </a:pPr>
            <a:r>
              <a:rPr dirty="0" sz="2150">
                <a:latin typeface="Lucida Sans Unicode"/>
                <a:cs typeface="Lucida Sans Unicode"/>
              </a:rPr>
              <a:t>Thank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You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 spc="-20">
                <a:latin typeface="Lucida Sans Unicode"/>
                <a:cs typeface="Lucida Sans Unicode"/>
              </a:rPr>
              <a:t>For</a:t>
            </a:r>
            <a:r>
              <a:rPr dirty="0" sz="2150" spc="-2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Reviewing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 spc="-60">
                <a:latin typeface="Lucida Sans Unicode"/>
                <a:cs typeface="Lucida Sans Unicode"/>
              </a:rPr>
              <a:t>This</a:t>
            </a:r>
            <a:r>
              <a:rPr dirty="0" sz="2150" spc="-25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Presentation.</a:t>
            </a:r>
            <a:r>
              <a:rPr dirty="0" sz="2150" spc="-30">
                <a:latin typeface="Lucida Sans Unicode"/>
                <a:cs typeface="Lucida Sans Unicode"/>
              </a:rPr>
              <a:t> </a:t>
            </a:r>
            <a:r>
              <a:rPr dirty="0" sz="2150" spc="-20">
                <a:latin typeface="Lucida Sans Unicode"/>
                <a:cs typeface="Lucida Sans Unicode"/>
              </a:rPr>
              <a:t>For</a:t>
            </a:r>
            <a:r>
              <a:rPr dirty="0" sz="2150" spc="-25">
                <a:latin typeface="Lucida Sans Unicode"/>
                <a:cs typeface="Lucida Sans Unicode"/>
              </a:rPr>
              <a:t> Any </a:t>
            </a:r>
            <a:r>
              <a:rPr dirty="0" sz="2150">
                <a:latin typeface="Lucida Sans Unicode"/>
                <a:cs typeface="Lucida Sans Unicode"/>
              </a:rPr>
              <a:t>Questions</a:t>
            </a:r>
            <a:r>
              <a:rPr dirty="0" sz="2150" spc="-9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Or</a:t>
            </a:r>
            <a:r>
              <a:rPr dirty="0" sz="2150" spc="-9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Further</a:t>
            </a:r>
            <a:r>
              <a:rPr dirty="0" sz="2150" spc="-9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Information,</a:t>
            </a:r>
            <a:r>
              <a:rPr dirty="0" sz="2150" spc="-90">
                <a:latin typeface="Lucida Sans Unicode"/>
                <a:cs typeface="Lucida Sans Unicode"/>
              </a:rPr>
              <a:t> </a:t>
            </a:r>
            <a:r>
              <a:rPr dirty="0" sz="2150" spc="80">
                <a:latin typeface="Lucida Sans Unicode"/>
                <a:cs typeface="Lucida Sans Unicode"/>
              </a:rPr>
              <a:t>Please</a:t>
            </a:r>
            <a:r>
              <a:rPr dirty="0" sz="2150" spc="-85">
                <a:latin typeface="Lucida Sans Unicode"/>
                <a:cs typeface="Lucida Sans Unicode"/>
              </a:rPr>
              <a:t> </a:t>
            </a:r>
            <a:r>
              <a:rPr dirty="0" sz="2150" spc="95">
                <a:latin typeface="Lucida Sans Unicode"/>
                <a:cs typeface="Lucida Sans Unicode"/>
              </a:rPr>
              <a:t>Contact</a:t>
            </a:r>
            <a:r>
              <a:rPr dirty="0" sz="2150" spc="-9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Us</a:t>
            </a:r>
            <a:r>
              <a:rPr dirty="0" sz="2150" spc="-90">
                <a:latin typeface="Lucida Sans Unicode"/>
                <a:cs typeface="Lucida Sans Unicode"/>
              </a:rPr>
              <a:t> </a:t>
            </a:r>
            <a:r>
              <a:rPr dirty="0" sz="2150" spc="-25">
                <a:latin typeface="Lucida Sans Unicode"/>
                <a:cs typeface="Lucida Sans Unicode"/>
              </a:rPr>
              <a:t>At </a:t>
            </a:r>
            <a:r>
              <a:rPr dirty="0" sz="2150">
                <a:latin typeface="Lucida Sans Unicode"/>
                <a:cs typeface="Lucida Sans Unicode"/>
              </a:rPr>
              <a:t>[Your</a:t>
            </a:r>
            <a:r>
              <a:rPr dirty="0" sz="2150" spc="-5">
                <a:latin typeface="Lucida Sans Unicode"/>
                <a:cs typeface="Lucida Sans Unicode"/>
              </a:rPr>
              <a:t> </a:t>
            </a:r>
            <a:r>
              <a:rPr dirty="0" sz="2150" spc="95">
                <a:latin typeface="Lucida Sans Unicode"/>
                <a:cs typeface="Lucida Sans Unicode"/>
              </a:rPr>
              <a:t>Contact</a:t>
            </a:r>
            <a:r>
              <a:rPr dirty="0" sz="2150">
                <a:latin typeface="Lucida Sans Unicode"/>
                <a:cs typeface="Lucida Sans Unicode"/>
              </a:rPr>
              <a:t> Information].</a:t>
            </a:r>
            <a:r>
              <a:rPr dirty="0" sz="2150" spc="-5">
                <a:latin typeface="Lucida Sans Unicode"/>
                <a:cs typeface="Lucida Sans Unicode"/>
              </a:rPr>
              <a:t> </a:t>
            </a:r>
            <a:r>
              <a:rPr dirty="0" sz="2150" spc="200">
                <a:latin typeface="Lucida Sans Unicode"/>
                <a:cs typeface="Lucida Sans Unicode"/>
              </a:rPr>
              <a:t>We</a:t>
            </a:r>
            <a:r>
              <a:rPr dirty="0" sz="2150">
                <a:latin typeface="Lucida Sans Unicode"/>
                <a:cs typeface="Lucida Sans Unicode"/>
              </a:rPr>
              <a:t> </a:t>
            </a:r>
            <a:r>
              <a:rPr dirty="0" sz="2150" spc="-75">
                <a:latin typeface="Lucida Sans Unicode"/>
                <a:cs typeface="Lucida Sans Unicode"/>
              </a:rPr>
              <a:t>Look</a:t>
            </a:r>
            <a:r>
              <a:rPr dirty="0" sz="2150">
                <a:latin typeface="Lucida Sans Unicode"/>
                <a:cs typeface="Lucida Sans Unicode"/>
              </a:rPr>
              <a:t> Forward</a:t>
            </a:r>
            <a:r>
              <a:rPr dirty="0" sz="2150" spc="-5">
                <a:latin typeface="Lucida Sans Unicode"/>
                <a:cs typeface="Lucida Sans Unicode"/>
              </a:rPr>
              <a:t> </a:t>
            </a:r>
            <a:r>
              <a:rPr dirty="0" sz="2150" spc="-75">
                <a:latin typeface="Lucida Sans Unicode"/>
                <a:cs typeface="Lucida Sans Unicode"/>
              </a:rPr>
              <a:t>To</a:t>
            </a:r>
            <a:r>
              <a:rPr dirty="0" sz="2150">
                <a:latin typeface="Lucida Sans Unicode"/>
                <a:cs typeface="Lucida Sans Unicode"/>
              </a:rPr>
              <a:t> </a:t>
            </a:r>
            <a:r>
              <a:rPr dirty="0" sz="2150" spc="-10">
                <a:latin typeface="Lucida Sans Unicode"/>
                <a:cs typeface="Lucida Sans Unicode"/>
              </a:rPr>
              <a:t>Assisting </a:t>
            </a:r>
            <a:r>
              <a:rPr dirty="0" sz="2150">
                <a:latin typeface="Lucida Sans Unicode"/>
                <a:cs typeface="Lucida Sans Unicode"/>
              </a:rPr>
              <a:t>You</a:t>
            </a:r>
            <a:r>
              <a:rPr dirty="0" sz="2150" spc="-5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In</a:t>
            </a:r>
            <a:r>
              <a:rPr dirty="0" sz="2150" spc="-45">
                <a:latin typeface="Lucida Sans Unicode"/>
                <a:cs typeface="Lucida Sans Unicode"/>
              </a:rPr>
              <a:t> </a:t>
            </a:r>
            <a:r>
              <a:rPr dirty="0" sz="2150" spc="-10">
                <a:latin typeface="Lucida Sans Unicode"/>
                <a:cs typeface="Lucida Sans Unicode"/>
              </a:rPr>
              <a:t>Your</a:t>
            </a:r>
            <a:r>
              <a:rPr dirty="0" sz="2150" spc="-45">
                <a:latin typeface="Lucida Sans Unicode"/>
                <a:cs typeface="Lucida Sans Unicode"/>
              </a:rPr>
              <a:t> </a:t>
            </a:r>
            <a:r>
              <a:rPr dirty="0" sz="2150" spc="60">
                <a:latin typeface="Lucida Sans Unicode"/>
                <a:cs typeface="Lucida Sans Unicode"/>
              </a:rPr>
              <a:t>**Cyber</a:t>
            </a:r>
            <a:r>
              <a:rPr dirty="0" sz="2150" spc="-50">
                <a:latin typeface="Lucida Sans Unicode"/>
                <a:cs typeface="Lucida Sans Unicode"/>
              </a:rPr>
              <a:t> </a:t>
            </a:r>
            <a:r>
              <a:rPr dirty="0" sz="2150">
                <a:latin typeface="Lucida Sans Unicode"/>
                <a:cs typeface="Lucida Sans Unicode"/>
              </a:rPr>
              <a:t>Security**</a:t>
            </a:r>
            <a:r>
              <a:rPr dirty="0" sz="2150" spc="-45">
                <a:latin typeface="Lucida Sans Unicode"/>
                <a:cs typeface="Lucida Sans Unicode"/>
              </a:rPr>
              <a:t> </a:t>
            </a:r>
            <a:r>
              <a:rPr dirty="0" sz="2150" spc="50">
                <a:latin typeface="Lucida Sans Unicode"/>
                <a:cs typeface="Lucida Sans Unicode"/>
              </a:rPr>
              <a:t>Journey.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540776" y="9309719"/>
            <a:ext cx="1551305" cy="19050"/>
          </a:xfrm>
          <a:custGeom>
            <a:avLst/>
            <a:gdLst/>
            <a:ahLst/>
            <a:cxnLst/>
            <a:rect l="l" t="t" r="r" b="b"/>
            <a:pathLst>
              <a:path w="1551305" h="19050">
                <a:moveTo>
                  <a:pt x="1550779" y="19050"/>
                </a:moveTo>
                <a:lnTo>
                  <a:pt x="0" y="19050"/>
                </a:lnTo>
                <a:lnTo>
                  <a:pt x="0" y="0"/>
                </a:lnTo>
                <a:lnTo>
                  <a:pt x="1550779" y="0"/>
                </a:lnTo>
                <a:lnTo>
                  <a:pt x="1550779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276752" y="9309719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60" h="19050">
                <a:moveTo>
                  <a:pt x="225765" y="19050"/>
                </a:moveTo>
                <a:lnTo>
                  <a:pt x="0" y="19050"/>
                </a:lnTo>
                <a:lnTo>
                  <a:pt x="0" y="0"/>
                </a:lnTo>
                <a:lnTo>
                  <a:pt x="225765" y="0"/>
                </a:lnTo>
                <a:lnTo>
                  <a:pt x="22576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585454" y="9309719"/>
            <a:ext cx="2089785" cy="19050"/>
          </a:xfrm>
          <a:custGeom>
            <a:avLst/>
            <a:gdLst/>
            <a:ahLst/>
            <a:cxnLst/>
            <a:rect l="l" t="t" r="r" b="b"/>
            <a:pathLst>
              <a:path w="2089785" h="19050">
                <a:moveTo>
                  <a:pt x="2089467" y="19050"/>
                </a:moveTo>
                <a:lnTo>
                  <a:pt x="0" y="19050"/>
                </a:lnTo>
                <a:lnTo>
                  <a:pt x="0" y="0"/>
                </a:lnTo>
                <a:lnTo>
                  <a:pt x="2089467" y="0"/>
                </a:lnTo>
                <a:lnTo>
                  <a:pt x="208946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528076" y="9005835"/>
            <a:ext cx="415988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5"/>
              </a:rPr>
              <a:t>Www.training.cyberhunterz.com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435801" y="9005835"/>
            <a:ext cx="3623945" cy="3886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2050" spc="-10">
                <a:latin typeface="Lucida Sans Unicode"/>
                <a:cs typeface="Lucida Sans Unicode"/>
                <a:hlinkClick r:id="rId6"/>
              </a:rPr>
              <a:t>Enquiry@Cyberhunterz.com</a:t>
            </a:r>
            <a:endParaRPr sz="2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DAGjY0HmWTM,BAGbH8kwdx4,0</cp:keywords>
  <dc:title> Cyber Security Diploma Course </dc:title>
  <dcterms:created xsi:type="dcterms:W3CDTF">2025-04-01T11:32:14Z</dcterms:created>
  <dcterms:modified xsi:type="dcterms:W3CDTF">2025-04-01T11:32:14Z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2025-04-01T00:00:00Z</vt:filetime>
  </property>
  <property fmtid="{D5CDD505-2E9C-101B-9397-08002B2CF9AE}" pid="3" name="Creator">
    <vt:lpwstr>Canva</vt:lpwstr>
  </property>
  <property fmtid="{D5CDD505-2E9C-101B-9397-08002B2CF9AE}" pid="4" name="LastSaved">
    <vt:filetime>2025-04-01T00:00:00Z</vt:filetime>
  </property>
  <property fmtid="{D5CDD505-2E9C-101B-9397-08002B2CF9AE}" pid="5" name="Producer">
    <vt:lpwstr>iLovePDF</vt:lpwstr>
  </property>
</Properties>
</file>