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18288000" cy="10287000"/>
  <p:notesSz cx="6858000" cy="9144000"/>
  <p:embeddedFontLst>
    <p:embeddedFont>
      <p:font typeface="Gagalin" charset="1" panose="00000500000000000000"/>
      <p:regular r:id="rId10"/>
    </p:embeddedFont>
    <p:embeddedFont>
      <p:font typeface="Poppins" charset="1" panose="00000500000000000000"/>
      <p:regular r:id="rId11"/>
    </p:embeddedFont>
    <p:embeddedFont>
      <p:font typeface="DM Serif Display" charset="1" panose="00000000000000000000"/>
      <p:regular r:id="rId12"/>
    </p:embeddedFont>
    <p:embeddedFont>
      <p:font typeface="Canva Sans" charset="1" panose="020B0503030501040103"/>
      <p:regular r:id="rId13"/>
    </p:embeddedFont>
    <p:embeddedFont>
      <p:font typeface="Arial" charset="1" panose="020B0502020202020204"/>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jpe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22526" y="-4889"/>
            <a:ext cx="18641248" cy="11574390"/>
            <a:chOff x="0" y="0"/>
            <a:chExt cx="1309063" cy="812800"/>
          </a:xfrm>
        </p:grpSpPr>
        <p:sp>
          <p:nvSpPr>
            <p:cNvPr name="Freeform 3" id="3"/>
            <p:cNvSpPr/>
            <p:nvPr/>
          </p:nvSpPr>
          <p:spPr>
            <a:xfrm flipH="false" flipV="false" rot="0">
              <a:off x="0" y="0"/>
              <a:ext cx="1309063" cy="812800"/>
            </a:xfrm>
            <a:custGeom>
              <a:avLst/>
              <a:gdLst/>
              <a:ahLst/>
              <a:cxnLst/>
              <a:rect r="r" b="b" t="t" l="l"/>
              <a:pathLst>
                <a:path h="812800" w="1309063">
                  <a:moveTo>
                    <a:pt x="0" y="0"/>
                  </a:moveTo>
                  <a:lnTo>
                    <a:pt x="1309063" y="0"/>
                  </a:lnTo>
                  <a:lnTo>
                    <a:pt x="1309063" y="812800"/>
                  </a:lnTo>
                  <a:lnTo>
                    <a:pt x="0" y="812800"/>
                  </a:lnTo>
                  <a:close/>
                </a:path>
              </a:pathLst>
            </a:custGeom>
            <a:blipFill>
              <a:blip r:embed="rId2">
                <a:alphaModFix amt="21999"/>
              </a:blip>
              <a:stretch>
                <a:fillRect l="0" t="-3685" r="0" b="-3685"/>
              </a:stretch>
            </a:blipFill>
          </p:spPr>
        </p:sp>
      </p:grpSp>
      <p:grpSp>
        <p:nvGrpSpPr>
          <p:cNvPr name="Group 4" id="4"/>
          <p:cNvGrpSpPr/>
          <p:nvPr/>
        </p:nvGrpSpPr>
        <p:grpSpPr>
          <a:xfrm rot="0">
            <a:off x="-356080" y="10109007"/>
            <a:ext cx="19158430" cy="815684"/>
            <a:chOff x="0" y="0"/>
            <a:chExt cx="5045842" cy="214830"/>
          </a:xfrm>
        </p:grpSpPr>
        <p:sp>
          <p:nvSpPr>
            <p:cNvPr name="Freeform 5" id="5"/>
            <p:cNvSpPr/>
            <p:nvPr/>
          </p:nvSpPr>
          <p:spPr>
            <a:xfrm flipH="false" flipV="false" rot="0">
              <a:off x="0" y="0"/>
              <a:ext cx="5045842" cy="214830"/>
            </a:xfrm>
            <a:custGeom>
              <a:avLst/>
              <a:gdLst/>
              <a:ahLst/>
              <a:cxnLst/>
              <a:rect r="r" b="b" t="t" l="l"/>
              <a:pathLst>
                <a:path h="214830" w="5045842">
                  <a:moveTo>
                    <a:pt x="0" y="0"/>
                  </a:moveTo>
                  <a:lnTo>
                    <a:pt x="5045842" y="0"/>
                  </a:lnTo>
                  <a:lnTo>
                    <a:pt x="5045842" y="214830"/>
                  </a:lnTo>
                  <a:lnTo>
                    <a:pt x="0" y="214830"/>
                  </a:lnTo>
                  <a:close/>
                </a:path>
              </a:pathLst>
            </a:custGeom>
            <a:gradFill rotWithShape="true">
              <a:gsLst>
                <a:gs pos="0">
                  <a:srgbClr val="E7D49E">
                    <a:alpha val="100000"/>
                  </a:srgbClr>
                </a:gs>
                <a:gs pos="100000">
                  <a:srgbClr val="D7AD5D">
                    <a:alpha val="100000"/>
                  </a:srgbClr>
                </a:gs>
              </a:gsLst>
              <a:lin ang="0"/>
            </a:gradFill>
          </p:spPr>
        </p:sp>
        <p:sp>
          <p:nvSpPr>
            <p:cNvPr name="TextBox 6" id="6"/>
            <p:cNvSpPr txBox="true"/>
            <p:nvPr/>
          </p:nvSpPr>
          <p:spPr>
            <a:xfrm>
              <a:off x="0" y="-123825"/>
              <a:ext cx="5045842" cy="338655"/>
            </a:xfrm>
            <a:prstGeom prst="rect">
              <a:avLst/>
            </a:prstGeom>
          </p:spPr>
          <p:txBody>
            <a:bodyPr anchor="ctr" rtlCol="false" tIns="50800" lIns="50800" bIns="50800" rIns="50800"/>
            <a:lstStyle/>
            <a:p>
              <a:pPr algn="ctr">
                <a:lnSpc>
                  <a:spcPts val="3910"/>
                </a:lnSpc>
              </a:pPr>
            </a:p>
          </p:txBody>
        </p:sp>
      </p:grpSp>
      <p:sp>
        <p:nvSpPr>
          <p:cNvPr name="AutoShape 7" id="7"/>
          <p:cNvSpPr/>
          <p:nvPr/>
        </p:nvSpPr>
        <p:spPr>
          <a:xfrm>
            <a:off x="-442687" y="8799118"/>
            <a:ext cx="16968005" cy="0"/>
          </a:xfrm>
          <a:prstGeom prst="line">
            <a:avLst/>
          </a:prstGeom>
          <a:ln cap="flat" w="38100">
            <a:gradFill>
              <a:gsLst>
                <a:gs pos="0">
                  <a:srgbClr val="E7D49E">
                    <a:alpha val="100000"/>
                  </a:srgbClr>
                </a:gs>
                <a:gs pos="100000">
                  <a:srgbClr val="D7AD5D">
                    <a:alpha val="100000"/>
                  </a:srgbClr>
                </a:gs>
              </a:gsLst>
              <a:lin ang="0"/>
            </a:gradFill>
            <a:prstDash val="solid"/>
            <a:headEnd type="none" len="sm" w="sm"/>
            <a:tailEnd type="none" len="sm" w="sm"/>
          </a:ln>
        </p:spPr>
      </p:sp>
      <p:grpSp>
        <p:nvGrpSpPr>
          <p:cNvPr name="Group 8" id="8"/>
          <p:cNvGrpSpPr/>
          <p:nvPr/>
        </p:nvGrpSpPr>
        <p:grpSpPr>
          <a:xfrm rot="0">
            <a:off x="16864044" y="1106147"/>
            <a:ext cx="395256" cy="39525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7D49E">
                    <a:alpha val="100000"/>
                  </a:srgbClr>
                </a:gs>
                <a:gs pos="100000">
                  <a:srgbClr val="D7AD5D">
                    <a:alpha val="100000"/>
                  </a:srgbClr>
                </a:gs>
              </a:gsLst>
              <a:lin ang="0"/>
            </a:gradFill>
          </p:spPr>
        </p:sp>
        <p:sp>
          <p:nvSpPr>
            <p:cNvPr name="TextBox 10" id="10"/>
            <p:cNvSpPr txBox="true"/>
            <p:nvPr/>
          </p:nvSpPr>
          <p:spPr>
            <a:xfrm>
              <a:off x="76200" y="-47625"/>
              <a:ext cx="660400" cy="784225"/>
            </a:xfrm>
            <a:prstGeom prst="rect">
              <a:avLst/>
            </a:prstGeom>
          </p:spPr>
          <p:txBody>
            <a:bodyPr anchor="ctr" rtlCol="false" tIns="50800" lIns="50800" bIns="50800" rIns="50800"/>
            <a:lstStyle/>
            <a:p>
              <a:pPr algn="ctr">
                <a:lnSpc>
                  <a:spcPts val="3910"/>
                </a:lnSpc>
              </a:pPr>
            </a:p>
          </p:txBody>
        </p:sp>
      </p:grpSp>
      <p:sp>
        <p:nvSpPr>
          <p:cNvPr name="AutoShape 11" id="11"/>
          <p:cNvSpPr/>
          <p:nvPr/>
        </p:nvSpPr>
        <p:spPr>
          <a:xfrm>
            <a:off x="16950650" y="1235880"/>
            <a:ext cx="222043" cy="0"/>
          </a:xfrm>
          <a:prstGeom prst="line">
            <a:avLst/>
          </a:prstGeom>
          <a:ln cap="rnd" w="28575">
            <a:solidFill>
              <a:srgbClr val="000000"/>
            </a:solidFill>
            <a:prstDash val="solid"/>
            <a:headEnd type="none" len="sm" w="sm"/>
            <a:tailEnd type="none" len="sm" w="sm"/>
          </a:ln>
        </p:spPr>
      </p:sp>
      <p:sp>
        <p:nvSpPr>
          <p:cNvPr name="AutoShape 12" id="12"/>
          <p:cNvSpPr/>
          <p:nvPr/>
        </p:nvSpPr>
        <p:spPr>
          <a:xfrm>
            <a:off x="16950650" y="1303604"/>
            <a:ext cx="222043" cy="0"/>
          </a:xfrm>
          <a:prstGeom prst="line">
            <a:avLst/>
          </a:prstGeom>
          <a:ln cap="rnd" w="28575">
            <a:solidFill>
              <a:srgbClr val="000000"/>
            </a:solidFill>
            <a:prstDash val="solid"/>
            <a:headEnd type="none" len="sm" w="sm"/>
            <a:tailEnd type="none" len="sm" w="sm"/>
          </a:ln>
        </p:spPr>
      </p:sp>
      <p:sp>
        <p:nvSpPr>
          <p:cNvPr name="AutoShape 13" id="13"/>
          <p:cNvSpPr/>
          <p:nvPr/>
        </p:nvSpPr>
        <p:spPr>
          <a:xfrm>
            <a:off x="16950650" y="1371671"/>
            <a:ext cx="222043" cy="0"/>
          </a:xfrm>
          <a:prstGeom prst="line">
            <a:avLst/>
          </a:prstGeom>
          <a:ln cap="rnd" w="28575">
            <a:solidFill>
              <a:srgbClr val="000000"/>
            </a:solidFill>
            <a:prstDash val="solid"/>
            <a:headEnd type="none" len="sm" w="sm"/>
            <a:tailEnd type="none" len="sm" w="sm"/>
          </a:ln>
        </p:spPr>
      </p:sp>
      <p:sp>
        <p:nvSpPr>
          <p:cNvPr name="Freeform 14" id="14"/>
          <p:cNvSpPr/>
          <p:nvPr/>
        </p:nvSpPr>
        <p:spPr>
          <a:xfrm flipH="false" flipV="false" rot="0">
            <a:off x="0" y="0"/>
            <a:ext cx="7250266" cy="1685687"/>
          </a:xfrm>
          <a:custGeom>
            <a:avLst/>
            <a:gdLst/>
            <a:ahLst/>
            <a:cxnLst/>
            <a:rect r="r" b="b" t="t" l="l"/>
            <a:pathLst>
              <a:path h="1685687" w="7250266">
                <a:moveTo>
                  <a:pt x="0" y="0"/>
                </a:moveTo>
                <a:lnTo>
                  <a:pt x="7250266" y="0"/>
                </a:lnTo>
                <a:lnTo>
                  <a:pt x="7250266" y="1685687"/>
                </a:lnTo>
                <a:lnTo>
                  <a:pt x="0" y="1685687"/>
                </a:lnTo>
                <a:lnTo>
                  <a:pt x="0" y="0"/>
                </a:lnTo>
                <a:close/>
              </a:path>
            </a:pathLst>
          </a:custGeom>
          <a:blipFill>
            <a:blip r:embed="rId3"/>
            <a:stretch>
              <a:fillRect l="0" t="0" r="0" b="0"/>
            </a:stretch>
          </a:blipFill>
        </p:spPr>
      </p:sp>
      <p:grpSp>
        <p:nvGrpSpPr>
          <p:cNvPr name="Group 15" id="15"/>
          <p:cNvGrpSpPr/>
          <p:nvPr/>
        </p:nvGrpSpPr>
        <p:grpSpPr>
          <a:xfrm rot="0">
            <a:off x="-1888828" y="2079409"/>
            <a:ext cx="7792409" cy="6214884"/>
            <a:chOff x="0" y="0"/>
            <a:chExt cx="1207248" cy="962848"/>
          </a:xfrm>
        </p:grpSpPr>
        <p:sp>
          <p:nvSpPr>
            <p:cNvPr name="Freeform 16" id="16"/>
            <p:cNvSpPr/>
            <p:nvPr/>
          </p:nvSpPr>
          <p:spPr>
            <a:xfrm flipH="false" flipV="false" rot="0">
              <a:off x="0" y="0"/>
              <a:ext cx="1207248" cy="962848"/>
            </a:xfrm>
            <a:custGeom>
              <a:avLst/>
              <a:gdLst/>
              <a:ahLst/>
              <a:cxnLst/>
              <a:rect r="r" b="b" t="t" l="l"/>
              <a:pathLst>
                <a:path h="962848" w="1207248">
                  <a:moveTo>
                    <a:pt x="0" y="0"/>
                  </a:moveTo>
                  <a:lnTo>
                    <a:pt x="1207248" y="0"/>
                  </a:lnTo>
                  <a:lnTo>
                    <a:pt x="1207248" y="962848"/>
                  </a:lnTo>
                  <a:lnTo>
                    <a:pt x="0" y="962848"/>
                  </a:lnTo>
                  <a:close/>
                </a:path>
              </a:pathLst>
            </a:custGeom>
            <a:blipFill>
              <a:blip r:embed="rId2"/>
              <a:stretch>
                <a:fillRect l="-9816" t="0" r="-9816" b="0"/>
              </a:stretch>
            </a:blipFill>
          </p:spPr>
        </p:sp>
      </p:grpSp>
      <p:sp>
        <p:nvSpPr>
          <p:cNvPr name="TextBox 17" id="17"/>
          <p:cNvSpPr txBox="true"/>
          <p:nvPr/>
        </p:nvSpPr>
        <p:spPr>
          <a:xfrm rot="0">
            <a:off x="7250266" y="3510096"/>
            <a:ext cx="10009034" cy="3949033"/>
          </a:xfrm>
          <a:prstGeom prst="rect">
            <a:avLst/>
          </a:prstGeom>
        </p:spPr>
        <p:txBody>
          <a:bodyPr anchor="t" rtlCol="false" tIns="0" lIns="0" bIns="0" rIns="0">
            <a:spAutoFit/>
          </a:bodyPr>
          <a:lstStyle/>
          <a:p>
            <a:pPr algn="l">
              <a:lnSpc>
                <a:spcPts val="16029"/>
              </a:lnSpc>
            </a:pPr>
            <a:r>
              <a:rPr lang="en-US" sz="10145">
                <a:solidFill>
                  <a:srgbClr val="FFFFFF"/>
                </a:solidFill>
                <a:latin typeface="Gagalin"/>
                <a:ea typeface="Gagalin"/>
                <a:cs typeface="Gagalin"/>
                <a:sym typeface="Gagalin"/>
              </a:rPr>
              <a:t>ALOKA RESORT MANALI</a:t>
            </a:r>
          </a:p>
        </p:txBody>
      </p:sp>
      <p:sp>
        <p:nvSpPr>
          <p:cNvPr name="Freeform 18" id="18"/>
          <p:cNvSpPr/>
          <p:nvPr/>
        </p:nvSpPr>
        <p:spPr>
          <a:xfrm flipH="false" flipV="false" rot="0">
            <a:off x="425196" y="9161835"/>
            <a:ext cx="603504" cy="603504"/>
          </a:xfrm>
          <a:custGeom>
            <a:avLst/>
            <a:gdLst/>
            <a:ahLst/>
            <a:cxnLst/>
            <a:rect r="r" b="b" t="t" l="l"/>
            <a:pathLst>
              <a:path h="603504" w="603504">
                <a:moveTo>
                  <a:pt x="0" y="0"/>
                </a:moveTo>
                <a:lnTo>
                  <a:pt x="603504" y="0"/>
                </a:lnTo>
                <a:lnTo>
                  <a:pt x="603504" y="603504"/>
                </a:lnTo>
                <a:lnTo>
                  <a:pt x="0" y="6035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9" id="19"/>
          <p:cNvSpPr txBox="true"/>
          <p:nvPr/>
        </p:nvSpPr>
        <p:spPr>
          <a:xfrm rot="0">
            <a:off x="7250266" y="7821218"/>
            <a:ext cx="8682024" cy="473075"/>
          </a:xfrm>
          <a:prstGeom prst="rect">
            <a:avLst/>
          </a:prstGeom>
        </p:spPr>
        <p:txBody>
          <a:bodyPr anchor="t" rtlCol="false" tIns="0" lIns="0" bIns="0" rIns="0">
            <a:spAutoFit/>
          </a:bodyPr>
          <a:lstStyle/>
          <a:p>
            <a:pPr algn="l">
              <a:lnSpc>
                <a:spcPts val="3910"/>
              </a:lnSpc>
            </a:pPr>
            <a:r>
              <a:rPr lang="en-US" sz="2300" spc="1104">
                <a:solidFill>
                  <a:srgbClr val="FFFFFF"/>
                </a:solidFill>
                <a:latin typeface="Poppins"/>
                <a:ea typeface="Poppins"/>
                <a:cs typeface="Poppins"/>
                <a:sym typeface="Poppins"/>
              </a:rPr>
              <a:t>WHERE COMFORT MEETS LUXURY</a:t>
            </a:r>
          </a:p>
        </p:txBody>
      </p:sp>
      <p:sp>
        <p:nvSpPr>
          <p:cNvPr name="TextBox 20" id="20"/>
          <p:cNvSpPr txBox="true"/>
          <p:nvPr/>
        </p:nvSpPr>
        <p:spPr>
          <a:xfrm rot="0">
            <a:off x="7146404" y="2789746"/>
            <a:ext cx="7001022" cy="996569"/>
          </a:xfrm>
          <a:prstGeom prst="rect">
            <a:avLst/>
          </a:prstGeom>
        </p:spPr>
        <p:txBody>
          <a:bodyPr anchor="t" rtlCol="false" tIns="0" lIns="0" bIns="0" rIns="0">
            <a:spAutoFit/>
          </a:bodyPr>
          <a:lstStyle/>
          <a:p>
            <a:pPr algn="l">
              <a:lnSpc>
                <a:spcPts val="7387"/>
              </a:lnSpc>
            </a:pPr>
            <a:r>
              <a:rPr lang="en-US" sz="7695">
                <a:solidFill>
                  <a:srgbClr val="B5840F"/>
                </a:solidFill>
                <a:latin typeface="DM Serif Display"/>
                <a:ea typeface="DM Serif Display"/>
                <a:cs typeface="DM Serif Display"/>
                <a:sym typeface="DM Serif Display"/>
              </a:rPr>
              <a:t>WELCOME TO</a:t>
            </a:r>
          </a:p>
        </p:txBody>
      </p:sp>
      <p:sp>
        <p:nvSpPr>
          <p:cNvPr name="TextBox 21" id="21"/>
          <p:cNvSpPr txBox="true"/>
          <p:nvPr/>
        </p:nvSpPr>
        <p:spPr>
          <a:xfrm rot="0">
            <a:off x="11186744" y="1122903"/>
            <a:ext cx="927891"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name="TextBox 22" id="22"/>
          <p:cNvSpPr txBox="true"/>
          <p:nvPr/>
        </p:nvSpPr>
        <p:spPr>
          <a:xfrm rot="0">
            <a:off x="13219535" y="1122903"/>
            <a:ext cx="927891"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name="TextBox 23" id="23"/>
          <p:cNvSpPr txBox="true"/>
          <p:nvPr/>
        </p:nvSpPr>
        <p:spPr>
          <a:xfrm rot="0">
            <a:off x="15084080" y="1122903"/>
            <a:ext cx="1441239"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name="TextBox 24" id="24"/>
          <p:cNvSpPr txBox="true"/>
          <p:nvPr/>
        </p:nvSpPr>
        <p:spPr>
          <a:xfrm rot="0">
            <a:off x="1244764" y="9095160"/>
            <a:ext cx="6492445"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alokaresortmanali.com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356080" y="10109007"/>
            <a:ext cx="19158430" cy="815684"/>
            <a:chOff x="0" y="0"/>
            <a:chExt cx="5045842" cy="214830"/>
          </a:xfrm>
        </p:grpSpPr>
        <p:sp>
          <p:nvSpPr>
            <p:cNvPr name="Freeform 3" id="3"/>
            <p:cNvSpPr/>
            <p:nvPr/>
          </p:nvSpPr>
          <p:spPr>
            <a:xfrm flipH="false" flipV="false" rot="0">
              <a:off x="0" y="0"/>
              <a:ext cx="5045842" cy="214830"/>
            </a:xfrm>
            <a:custGeom>
              <a:avLst/>
              <a:gdLst/>
              <a:ahLst/>
              <a:cxnLst/>
              <a:rect r="r" b="b" t="t" l="l"/>
              <a:pathLst>
                <a:path h="214830" w="5045842">
                  <a:moveTo>
                    <a:pt x="0" y="0"/>
                  </a:moveTo>
                  <a:lnTo>
                    <a:pt x="5045842" y="0"/>
                  </a:lnTo>
                  <a:lnTo>
                    <a:pt x="5045842" y="214830"/>
                  </a:lnTo>
                  <a:lnTo>
                    <a:pt x="0" y="214830"/>
                  </a:lnTo>
                  <a:close/>
                </a:path>
              </a:pathLst>
            </a:custGeom>
            <a:gradFill rotWithShape="true">
              <a:gsLst>
                <a:gs pos="0">
                  <a:srgbClr val="E7D49E">
                    <a:alpha val="100000"/>
                  </a:srgbClr>
                </a:gs>
                <a:gs pos="100000">
                  <a:srgbClr val="D7AD5D">
                    <a:alpha val="100000"/>
                  </a:srgbClr>
                </a:gs>
              </a:gsLst>
              <a:lin ang="0"/>
            </a:gradFill>
          </p:spPr>
        </p:sp>
        <p:sp>
          <p:nvSpPr>
            <p:cNvPr name="TextBox 4" id="4"/>
            <p:cNvSpPr txBox="true"/>
            <p:nvPr/>
          </p:nvSpPr>
          <p:spPr>
            <a:xfrm>
              <a:off x="0" y="-123825"/>
              <a:ext cx="5045842" cy="338655"/>
            </a:xfrm>
            <a:prstGeom prst="rect">
              <a:avLst/>
            </a:prstGeom>
          </p:spPr>
          <p:txBody>
            <a:bodyPr anchor="ctr" rtlCol="false" tIns="50800" lIns="50800" bIns="50800" rIns="50800"/>
            <a:lstStyle/>
            <a:p>
              <a:pPr algn="ctr">
                <a:lnSpc>
                  <a:spcPts val="3910"/>
                </a:lnSpc>
              </a:pPr>
            </a:p>
          </p:txBody>
        </p:sp>
      </p:grpSp>
      <p:sp>
        <p:nvSpPr>
          <p:cNvPr name="AutoShape 5" id="5"/>
          <p:cNvSpPr/>
          <p:nvPr/>
        </p:nvSpPr>
        <p:spPr>
          <a:xfrm>
            <a:off x="-356080" y="8565012"/>
            <a:ext cx="17615380" cy="0"/>
          </a:xfrm>
          <a:prstGeom prst="line">
            <a:avLst/>
          </a:prstGeom>
          <a:ln cap="flat" w="38100">
            <a:gradFill>
              <a:gsLst>
                <a:gs pos="0">
                  <a:srgbClr val="E7D49E">
                    <a:alpha val="100000"/>
                  </a:srgbClr>
                </a:gs>
                <a:gs pos="100000">
                  <a:srgbClr val="D7AD5D">
                    <a:alpha val="100000"/>
                  </a:srgbClr>
                </a:gs>
              </a:gsLst>
              <a:lin ang="0"/>
            </a:gradFill>
            <a:prstDash val="solid"/>
            <a:headEnd type="none" len="sm" w="sm"/>
            <a:tailEnd type="none" len="sm" w="sm"/>
          </a:ln>
        </p:spPr>
      </p:sp>
      <p:grpSp>
        <p:nvGrpSpPr>
          <p:cNvPr name="Group 6" id="6"/>
          <p:cNvGrpSpPr/>
          <p:nvPr/>
        </p:nvGrpSpPr>
        <p:grpSpPr>
          <a:xfrm rot="0">
            <a:off x="16864044" y="1106147"/>
            <a:ext cx="395256" cy="39525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7D49E">
                    <a:alpha val="100000"/>
                  </a:srgbClr>
                </a:gs>
                <a:gs pos="100000">
                  <a:srgbClr val="D7AD5D">
                    <a:alpha val="100000"/>
                  </a:srgbClr>
                </a:gs>
              </a:gsLst>
              <a:lin ang="0"/>
            </a:gradFill>
          </p:spPr>
        </p:sp>
        <p:sp>
          <p:nvSpPr>
            <p:cNvPr name="TextBox 8" id="8"/>
            <p:cNvSpPr txBox="true"/>
            <p:nvPr/>
          </p:nvSpPr>
          <p:spPr>
            <a:xfrm>
              <a:off x="76200" y="-47625"/>
              <a:ext cx="660400" cy="784225"/>
            </a:xfrm>
            <a:prstGeom prst="rect">
              <a:avLst/>
            </a:prstGeom>
          </p:spPr>
          <p:txBody>
            <a:bodyPr anchor="ctr" rtlCol="false" tIns="50800" lIns="50800" bIns="50800" rIns="50800"/>
            <a:lstStyle/>
            <a:p>
              <a:pPr algn="ctr">
                <a:lnSpc>
                  <a:spcPts val="3910"/>
                </a:lnSpc>
              </a:pPr>
            </a:p>
          </p:txBody>
        </p:sp>
      </p:grpSp>
      <p:sp>
        <p:nvSpPr>
          <p:cNvPr name="AutoShape 9" id="9"/>
          <p:cNvSpPr/>
          <p:nvPr/>
        </p:nvSpPr>
        <p:spPr>
          <a:xfrm>
            <a:off x="16950650" y="1235880"/>
            <a:ext cx="222043" cy="0"/>
          </a:xfrm>
          <a:prstGeom prst="line">
            <a:avLst/>
          </a:prstGeom>
          <a:ln cap="rnd" w="28575">
            <a:solidFill>
              <a:srgbClr val="000000"/>
            </a:solidFill>
            <a:prstDash val="solid"/>
            <a:headEnd type="none" len="sm" w="sm"/>
            <a:tailEnd type="none" len="sm" w="sm"/>
          </a:ln>
        </p:spPr>
      </p:sp>
      <p:sp>
        <p:nvSpPr>
          <p:cNvPr name="AutoShape 10" id="10"/>
          <p:cNvSpPr/>
          <p:nvPr/>
        </p:nvSpPr>
        <p:spPr>
          <a:xfrm>
            <a:off x="16950650" y="1303604"/>
            <a:ext cx="222043" cy="0"/>
          </a:xfrm>
          <a:prstGeom prst="line">
            <a:avLst/>
          </a:prstGeom>
          <a:ln cap="rnd" w="28575">
            <a:solidFill>
              <a:srgbClr val="000000"/>
            </a:solidFill>
            <a:prstDash val="solid"/>
            <a:headEnd type="none" len="sm" w="sm"/>
            <a:tailEnd type="none" len="sm" w="sm"/>
          </a:ln>
        </p:spPr>
      </p:sp>
      <p:sp>
        <p:nvSpPr>
          <p:cNvPr name="AutoShape 11" id="11"/>
          <p:cNvSpPr/>
          <p:nvPr/>
        </p:nvSpPr>
        <p:spPr>
          <a:xfrm>
            <a:off x="16950650" y="1371671"/>
            <a:ext cx="222043" cy="0"/>
          </a:xfrm>
          <a:prstGeom prst="line">
            <a:avLst/>
          </a:prstGeom>
          <a:ln cap="rnd" w="28575">
            <a:solidFill>
              <a:srgbClr val="000000"/>
            </a:solidFill>
            <a:prstDash val="solid"/>
            <a:headEnd type="none" len="sm" w="sm"/>
            <a:tailEnd type="none" len="sm" w="sm"/>
          </a:ln>
        </p:spPr>
      </p:sp>
      <p:grpSp>
        <p:nvGrpSpPr>
          <p:cNvPr name="Group 12" id="12"/>
          <p:cNvGrpSpPr/>
          <p:nvPr/>
        </p:nvGrpSpPr>
        <p:grpSpPr>
          <a:xfrm rot="0">
            <a:off x="10749794" y="2756667"/>
            <a:ext cx="6509506" cy="5246370"/>
            <a:chOff x="0" y="0"/>
            <a:chExt cx="1008493" cy="812800"/>
          </a:xfrm>
        </p:grpSpPr>
        <p:sp>
          <p:nvSpPr>
            <p:cNvPr name="Freeform 13" id="13"/>
            <p:cNvSpPr/>
            <p:nvPr/>
          </p:nvSpPr>
          <p:spPr>
            <a:xfrm flipH="false" flipV="false" rot="0">
              <a:off x="0" y="0"/>
              <a:ext cx="1008493" cy="812800"/>
            </a:xfrm>
            <a:custGeom>
              <a:avLst/>
              <a:gdLst/>
              <a:ahLst/>
              <a:cxnLst/>
              <a:rect r="r" b="b" t="t" l="l"/>
              <a:pathLst>
                <a:path h="812800" w="1008493">
                  <a:moveTo>
                    <a:pt x="0" y="0"/>
                  </a:moveTo>
                  <a:lnTo>
                    <a:pt x="1008493" y="0"/>
                  </a:lnTo>
                  <a:lnTo>
                    <a:pt x="1008493" y="812800"/>
                  </a:lnTo>
                  <a:lnTo>
                    <a:pt x="0" y="812800"/>
                  </a:lnTo>
                  <a:close/>
                </a:path>
              </a:pathLst>
            </a:custGeom>
            <a:blipFill>
              <a:blip r:embed="rId2"/>
              <a:stretch>
                <a:fillRect l="-10446" t="0" r="-10446" b="0"/>
              </a:stretch>
            </a:blipFill>
          </p:spPr>
        </p:sp>
      </p:grpSp>
      <p:sp>
        <p:nvSpPr>
          <p:cNvPr name="Freeform 14" id="14"/>
          <p:cNvSpPr/>
          <p:nvPr/>
        </p:nvSpPr>
        <p:spPr>
          <a:xfrm flipH="false" flipV="false" rot="0">
            <a:off x="0" y="0"/>
            <a:ext cx="7250266" cy="1685687"/>
          </a:xfrm>
          <a:custGeom>
            <a:avLst/>
            <a:gdLst/>
            <a:ahLst/>
            <a:cxnLst/>
            <a:rect r="r" b="b" t="t" l="l"/>
            <a:pathLst>
              <a:path h="1685687" w="7250266">
                <a:moveTo>
                  <a:pt x="0" y="0"/>
                </a:moveTo>
                <a:lnTo>
                  <a:pt x="7250266" y="0"/>
                </a:lnTo>
                <a:lnTo>
                  <a:pt x="7250266" y="1685687"/>
                </a:lnTo>
                <a:lnTo>
                  <a:pt x="0" y="1685687"/>
                </a:lnTo>
                <a:lnTo>
                  <a:pt x="0" y="0"/>
                </a:lnTo>
                <a:close/>
              </a:path>
            </a:pathLst>
          </a:custGeom>
          <a:blipFill>
            <a:blip r:embed="rId3"/>
            <a:stretch>
              <a:fillRect l="0" t="0" r="0" b="0"/>
            </a:stretch>
          </a:blipFill>
        </p:spPr>
      </p:sp>
      <p:sp>
        <p:nvSpPr>
          <p:cNvPr name="TextBox 15" id="15"/>
          <p:cNvSpPr txBox="true"/>
          <p:nvPr/>
        </p:nvSpPr>
        <p:spPr>
          <a:xfrm rot="0">
            <a:off x="713569" y="3430571"/>
            <a:ext cx="6759726" cy="473075"/>
          </a:xfrm>
          <a:prstGeom prst="rect">
            <a:avLst/>
          </a:prstGeom>
        </p:spPr>
        <p:txBody>
          <a:bodyPr anchor="t" rtlCol="false" tIns="0" lIns="0" bIns="0" rIns="0">
            <a:spAutoFit/>
          </a:bodyPr>
          <a:lstStyle/>
          <a:p>
            <a:pPr algn="l">
              <a:lnSpc>
                <a:spcPts val="3910"/>
              </a:lnSpc>
            </a:pPr>
            <a:r>
              <a:rPr lang="en-US" sz="2300" spc="448">
                <a:solidFill>
                  <a:srgbClr val="E7D49E"/>
                </a:solidFill>
                <a:latin typeface="Poppins"/>
                <a:ea typeface="Poppins"/>
                <a:cs typeface="Poppins"/>
                <a:sym typeface="Poppins"/>
              </a:rPr>
              <a:t>WHERE COMFORT MEETS LUXURY</a:t>
            </a:r>
          </a:p>
        </p:txBody>
      </p:sp>
      <p:sp>
        <p:nvSpPr>
          <p:cNvPr name="TextBox 16" id="16"/>
          <p:cNvSpPr txBox="true"/>
          <p:nvPr/>
        </p:nvSpPr>
        <p:spPr>
          <a:xfrm rot="0">
            <a:off x="713569" y="2318989"/>
            <a:ext cx="8360486" cy="866642"/>
          </a:xfrm>
          <a:prstGeom prst="rect">
            <a:avLst/>
          </a:prstGeom>
        </p:spPr>
        <p:txBody>
          <a:bodyPr anchor="t" rtlCol="false" tIns="0" lIns="0" bIns="0" rIns="0">
            <a:spAutoFit/>
          </a:bodyPr>
          <a:lstStyle/>
          <a:p>
            <a:pPr algn="l">
              <a:lnSpc>
                <a:spcPts val="6595"/>
              </a:lnSpc>
            </a:pPr>
            <a:r>
              <a:rPr lang="en-US" sz="6870">
                <a:solidFill>
                  <a:srgbClr val="FFFFFF"/>
                </a:solidFill>
                <a:latin typeface="DM Serif Display"/>
                <a:ea typeface="DM Serif Display"/>
                <a:cs typeface="DM Serif Display"/>
                <a:sym typeface="DM Serif Display"/>
              </a:rPr>
              <a:t>ABOUT OUR RESORT</a:t>
            </a:r>
          </a:p>
        </p:txBody>
      </p:sp>
      <p:sp>
        <p:nvSpPr>
          <p:cNvPr name="TextBox 17" id="17"/>
          <p:cNvSpPr txBox="true"/>
          <p:nvPr/>
        </p:nvSpPr>
        <p:spPr>
          <a:xfrm rot="0">
            <a:off x="11186744" y="1122903"/>
            <a:ext cx="927891"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name="TextBox 18" id="18"/>
          <p:cNvSpPr txBox="true"/>
          <p:nvPr/>
        </p:nvSpPr>
        <p:spPr>
          <a:xfrm rot="0">
            <a:off x="13219535" y="1122903"/>
            <a:ext cx="927891"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name="TextBox 19" id="19"/>
          <p:cNvSpPr txBox="true"/>
          <p:nvPr/>
        </p:nvSpPr>
        <p:spPr>
          <a:xfrm rot="0">
            <a:off x="15084080" y="1122903"/>
            <a:ext cx="1441239"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name="TextBox 20" id="20"/>
          <p:cNvSpPr txBox="true"/>
          <p:nvPr/>
        </p:nvSpPr>
        <p:spPr>
          <a:xfrm rot="0">
            <a:off x="713569" y="4110487"/>
            <a:ext cx="9405518" cy="3978275"/>
          </a:xfrm>
          <a:prstGeom prst="rect">
            <a:avLst/>
          </a:prstGeom>
        </p:spPr>
        <p:txBody>
          <a:bodyPr anchor="t" rtlCol="false" tIns="0" lIns="0" bIns="0" rIns="0">
            <a:spAutoFit/>
          </a:bodyPr>
          <a:lstStyle/>
          <a:p>
            <a:pPr algn="l">
              <a:lnSpc>
                <a:spcPts val="3909"/>
              </a:lnSpc>
            </a:pPr>
            <a:r>
              <a:rPr lang="en-US" sz="2299">
                <a:solidFill>
                  <a:srgbClr val="FFFFFF"/>
                </a:solidFill>
                <a:latin typeface="Arial"/>
                <a:ea typeface="Arial"/>
                <a:cs typeface="Arial"/>
                <a:sym typeface="Arial"/>
              </a:rPr>
              <a:t>​Aloka Resort, nestled amidst fir forests above the Beas River and overlooking Manali town, offers a luxurious retreat cradled by majestic mountain slopes. Each room provides stunning views of Himalayan peaks and valleys, combining modern comfort with the region's rich heritage. Our attentive staff ensures personalized service, making your stay memorable. Whether seeking adventure or relaxation, Aloka Resort serves as your gateway to the enchanting beauty and culture of Kullu Manali.</a:t>
            </a:r>
          </a:p>
        </p:txBody>
      </p:sp>
      <p:sp>
        <p:nvSpPr>
          <p:cNvPr name="Freeform 21" id="21"/>
          <p:cNvSpPr/>
          <p:nvPr/>
        </p:nvSpPr>
        <p:spPr>
          <a:xfrm flipH="false" flipV="false" rot="0">
            <a:off x="425196" y="9161835"/>
            <a:ext cx="603504" cy="603504"/>
          </a:xfrm>
          <a:custGeom>
            <a:avLst/>
            <a:gdLst/>
            <a:ahLst/>
            <a:cxnLst/>
            <a:rect r="r" b="b" t="t" l="l"/>
            <a:pathLst>
              <a:path h="603504" w="603504">
                <a:moveTo>
                  <a:pt x="0" y="0"/>
                </a:moveTo>
                <a:lnTo>
                  <a:pt x="603504" y="0"/>
                </a:lnTo>
                <a:lnTo>
                  <a:pt x="603504" y="603504"/>
                </a:lnTo>
                <a:lnTo>
                  <a:pt x="0" y="6035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2" id="22"/>
          <p:cNvSpPr txBox="true"/>
          <p:nvPr/>
        </p:nvSpPr>
        <p:spPr>
          <a:xfrm rot="0">
            <a:off x="1244764" y="9095160"/>
            <a:ext cx="6492445"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alokaresortmanali.com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356080" y="10109007"/>
            <a:ext cx="19158430" cy="815684"/>
            <a:chOff x="0" y="0"/>
            <a:chExt cx="5045842" cy="214830"/>
          </a:xfrm>
        </p:grpSpPr>
        <p:sp>
          <p:nvSpPr>
            <p:cNvPr name="Freeform 3" id="3"/>
            <p:cNvSpPr/>
            <p:nvPr/>
          </p:nvSpPr>
          <p:spPr>
            <a:xfrm flipH="false" flipV="false" rot="0">
              <a:off x="0" y="0"/>
              <a:ext cx="5045842" cy="214830"/>
            </a:xfrm>
            <a:custGeom>
              <a:avLst/>
              <a:gdLst/>
              <a:ahLst/>
              <a:cxnLst/>
              <a:rect r="r" b="b" t="t" l="l"/>
              <a:pathLst>
                <a:path h="214830" w="5045842">
                  <a:moveTo>
                    <a:pt x="0" y="0"/>
                  </a:moveTo>
                  <a:lnTo>
                    <a:pt x="5045842" y="0"/>
                  </a:lnTo>
                  <a:lnTo>
                    <a:pt x="5045842" y="214830"/>
                  </a:lnTo>
                  <a:lnTo>
                    <a:pt x="0" y="214830"/>
                  </a:lnTo>
                  <a:close/>
                </a:path>
              </a:pathLst>
            </a:custGeom>
            <a:gradFill rotWithShape="true">
              <a:gsLst>
                <a:gs pos="0">
                  <a:srgbClr val="E7D49E">
                    <a:alpha val="100000"/>
                  </a:srgbClr>
                </a:gs>
                <a:gs pos="100000">
                  <a:srgbClr val="D7AD5D">
                    <a:alpha val="100000"/>
                  </a:srgbClr>
                </a:gs>
              </a:gsLst>
              <a:lin ang="0"/>
            </a:gradFill>
          </p:spPr>
        </p:sp>
        <p:sp>
          <p:nvSpPr>
            <p:cNvPr name="TextBox 4" id="4"/>
            <p:cNvSpPr txBox="true"/>
            <p:nvPr/>
          </p:nvSpPr>
          <p:spPr>
            <a:xfrm>
              <a:off x="0" y="-123825"/>
              <a:ext cx="5045842" cy="338655"/>
            </a:xfrm>
            <a:prstGeom prst="rect">
              <a:avLst/>
            </a:prstGeom>
          </p:spPr>
          <p:txBody>
            <a:bodyPr anchor="ctr" rtlCol="false" tIns="50800" lIns="50800" bIns="50800" rIns="50800"/>
            <a:lstStyle/>
            <a:p>
              <a:pPr algn="ctr">
                <a:lnSpc>
                  <a:spcPts val="3910"/>
                </a:lnSpc>
              </a:pPr>
            </a:p>
          </p:txBody>
        </p:sp>
      </p:grpSp>
      <p:sp>
        <p:nvSpPr>
          <p:cNvPr name="AutoShape 5" id="5"/>
          <p:cNvSpPr/>
          <p:nvPr/>
        </p:nvSpPr>
        <p:spPr>
          <a:xfrm>
            <a:off x="-356080" y="9020175"/>
            <a:ext cx="17615380" cy="0"/>
          </a:xfrm>
          <a:prstGeom prst="line">
            <a:avLst/>
          </a:prstGeom>
          <a:ln cap="flat" w="38100">
            <a:gradFill>
              <a:gsLst>
                <a:gs pos="0">
                  <a:srgbClr val="E7D49E">
                    <a:alpha val="100000"/>
                  </a:srgbClr>
                </a:gs>
                <a:gs pos="100000">
                  <a:srgbClr val="D7AD5D">
                    <a:alpha val="100000"/>
                  </a:srgbClr>
                </a:gs>
              </a:gsLst>
              <a:lin ang="0"/>
            </a:gradFill>
            <a:prstDash val="solid"/>
            <a:headEnd type="none" len="sm" w="sm"/>
            <a:tailEnd type="none" len="sm" w="sm"/>
          </a:ln>
        </p:spPr>
      </p:sp>
      <p:grpSp>
        <p:nvGrpSpPr>
          <p:cNvPr name="Group 6" id="6"/>
          <p:cNvGrpSpPr/>
          <p:nvPr/>
        </p:nvGrpSpPr>
        <p:grpSpPr>
          <a:xfrm rot="0">
            <a:off x="16864044" y="1106147"/>
            <a:ext cx="395256" cy="39525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7D49E">
                    <a:alpha val="100000"/>
                  </a:srgbClr>
                </a:gs>
                <a:gs pos="100000">
                  <a:srgbClr val="D7AD5D">
                    <a:alpha val="100000"/>
                  </a:srgbClr>
                </a:gs>
              </a:gsLst>
              <a:lin ang="0"/>
            </a:gradFill>
          </p:spPr>
        </p:sp>
        <p:sp>
          <p:nvSpPr>
            <p:cNvPr name="TextBox 8" id="8"/>
            <p:cNvSpPr txBox="true"/>
            <p:nvPr/>
          </p:nvSpPr>
          <p:spPr>
            <a:xfrm>
              <a:off x="76200" y="-47625"/>
              <a:ext cx="660400" cy="784225"/>
            </a:xfrm>
            <a:prstGeom prst="rect">
              <a:avLst/>
            </a:prstGeom>
          </p:spPr>
          <p:txBody>
            <a:bodyPr anchor="ctr" rtlCol="false" tIns="50800" lIns="50800" bIns="50800" rIns="50800"/>
            <a:lstStyle/>
            <a:p>
              <a:pPr algn="ctr">
                <a:lnSpc>
                  <a:spcPts val="3910"/>
                </a:lnSpc>
              </a:pPr>
            </a:p>
          </p:txBody>
        </p:sp>
      </p:grpSp>
      <p:sp>
        <p:nvSpPr>
          <p:cNvPr name="AutoShape 9" id="9"/>
          <p:cNvSpPr/>
          <p:nvPr/>
        </p:nvSpPr>
        <p:spPr>
          <a:xfrm>
            <a:off x="16950650" y="1235880"/>
            <a:ext cx="222043" cy="0"/>
          </a:xfrm>
          <a:prstGeom prst="line">
            <a:avLst/>
          </a:prstGeom>
          <a:ln cap="rnd" w="28575">
            <a:solidFill>
              <a:srgbClr val="000000"/>
            </a:solidFill>
            <a:prstDash val="solid"/>
            <a:headEnd type="none" len="sm" w="sm"/>
            <a:tailEnd type="none" len="sm" w="sm"/>
          </a:ln>
        </p:spPr>
      </p:sp>
      <p:sp>
        <p:nvSpPr>
          <p:cNvPr name="AutoShape 10" id="10"/>
          <p:cNvSpPr/>
          <p:nvPr/>
        </p:nvSpPr>
        <p:spPr>
          <a:xfrm>
            <a:off x="16950650" y="1303604"/>
            <a:ext cx="222043" cy="0"/>
          </a:xfrm>
          <a:prstGeom prst="line">
            <a:avLst/>
          </a:prstGeom>
          <a:ln cap="rnd" w="28575">
            <a:solidFill>
              <a:srgbClr val="000000"/>
            </a:solidFill>
            <a:prstDash val="solid"/>
            <a:headEnd type="none" len="sm" w="sm"/>
            <a:tailEnd type="none" len="sm" w="sm"/>
          </a:ln>
        </p:spPr>
      </p:sp>
      <p:sp>
        <p:nvSpPr>
          <p:cNvPr name="AutoShape 11" id="11"/>
          <p:cNvSpPr/>
          <p:nvPr/>
        </p:nvSpPr>
        <p:spPr>
          <a:xfrm>
            <a:off x="16950650" y="1371671"/>
            <a:ext cx="222043" cy="0"/>
          </a:xfrm>
          <a:prstGeom prst="line">
            <a:avLst/>
          </a:prstGeom>
          <a:ln cap="rnd" w="28575">
            <a:solidFill>
              <a:srgbClr val="000000"/>
            </a:solidFill>
            <a:prstDash val="solid"/>
            <a:headEnd type="none" len="sm" w="sm"/>
            <a:tailEnd type="none" len="sm" w="sm"/>
          </a:ln>
        </p:spPr>
      </p:sp>
      <p:grpSp>
        <p:nvGrpSpPr>
          <p:cNvPr name="Group 12" id="12"/>
          <p:cNvGrpSpPr/>
          <p:nvPr/>
        </p:nvGrpSpPr>
        <p:grpSpPr>
          <a:xfrm rot="0">
            <a:off x="5554269" y="348216"/>
            <a:ext cx="3972181" cy="6830164"/>
            <a:chOff x="0" y="0"/>
            <a:chExt cx="615395" cy="1058171"/>
          </a:xfrm>
        </p:grpSpPr>
        <p:sp>
          <p:nvSpPr>
            <p:cNvPr name="Freeform 13" id="13"/>
            <p:cNvSpPr/>
            <p:nvPr/>
          </p:nvSpPr>
          <p:spPr>
            <a:xfrm flipH="false" flipV="false" rot="0">
              <a:off x="0" y="0"/>
              <a:ext cx="615395" cy="1058171"/>
            </a:xfrm>
            <a:custGeom>
              <a:avLst/>
              <a:gdLst/>
              <a:ahLst/>
              <a:cxnLst/>
              <a:rect r="r" b="b" t="t" l="l"/>
              <a:pathLst>
                <a:path h="1058171" w="615395">
                  <a:moveTo>
                    <a:pt x="0" y="0"/>
                  </a:moveTo>
                  <a:lnTo>
                    <a:pt x="615395" y="0"/>
                  </a:lnTo>
                  <a:lnTo>
                    <a:pt x="615395" y="1058171"/>
                  </a:lnTo>
                  <a:lnTo>
                    <a:pt x="0" y="1058171"/>
                  </a:lnTo>
                  <a:close/>
                </a:path>
              </a:pathLst>
            </a:custGeom>
            <a:blipFill>
              <a:blip r:embed="rId2"/>
              <a:stretch>
                <a:fillRect l="-78962" t="0" r="-78962" b="0"/>
              </a:stretch>
            </a:blipFill>
          </p:spPr>
        </p:sp>
      </p:grpSp>
      <p:grpSp>
        <p:nvGrpSpPr>
          <p:cNvPr name="Group 14" id="14"/>
          <p:cNvGrpSpPr/>
          <p:nvPr/>
        </p:nvGrpSpPr>
        <p:grpSpPr>
          <a:xfrm rot="0">
            <a:off x="1028700" y="2794463"/>
            <a:ext cx="3972181" cy="5654212"/>
            <a:chOff x="0" y="0"/>
            <a:chExt cx="615395" cy="875985"/>
          </a:xfrm>
        </p:grpSpPr>
        <p:sp>
          <p:nvSpPr>
            <p:cNvPr name="Freeform 15" id="15"/>
            <p:cNvSpPr/>
            <p:nvPr/>
          </p:nvSpPr>
          <p:spPr>
            <a:xfrm flipH="false" flipV="false" rot="0">
              <a:off x="0" y="0"/>
              <a:ext cx="615395" cy="875985"/>
            </a:xfrm>
            <a:custGeom>
              <a:avLst/>
              <a:gdLst/>
              <a:ahLst/>
              <a:cxnLst/>
              <a:rect r="r" b="b" t="t" l="l"/>
              <a:pathLst>
                <a:path h="875985" w="615395">
                  <a:moveTo>
                    <a:pt x="0" y="0"/>
                  </a:moveTo>
                  <a:lnTo>
                    <a:pt x="615395" y="0"/>
                  </a:lnTo>
                  <a:lnTo>
                    <a:pt x="615395" y="875985"/>
                  </a:lnTo>
                  <a:lnTo>
                    <a:pt x="0" y="875985"/>
                  </a:lnTo>
                  <a:close/>
                </a:path>
              </a:pathLst>
            </a:custGeom>
            <a:blipFill>
              <a:blip r:embed="rId3"/>
              <a:stretch>
                <a:fillRect l="-56758" t="0" r="-56758" b="0"/>
              </a:stretch>
            </a:blipFill>
          </p:spPr>
        </p:sp>
      </p:grpSp>
      <p:sp>
        <p:nvSpPr>
          <p:cNvPr name="TextBox 16" id="16"/>
          <p:cNvSpPr txBox="true"/>
          <p:nvPr/>
        </p:nvSpPr>
        <p:spPr>
          <a:xfrm rot="0">
            <a:off x="10459899" y="1995764"/>
            <a:ext cx="7452069" cy="4101691"/>
          </a:xfrm>
          <a:prstGeom prst="rect">
            <a:avLst/>
          </a:prstGeom>
        </p:spPr>
        <p:txBody>
          <a:bodyPr anchor="t" rtlCol="false" tIns="0" lIns="0" bIns="0" rIns="0">
            <a:spAutoFit/>
          </a:bodyPr>
          <a:lstStyle/>
          <a:p>
            <a:pPr algn="l">
              <a:lnSpc>
                <a:spcPts val="7987"/>
              </a:lnSpc>
            </a:pPr>
          </a:p>
          <a:p>
            <a:pPr algn="l">
              <a:lnSpc>
                <a:spcPts val="7987"/>
              </a:lnSpc>
            </a:pPr>
            <a:r>
              <a:rPr lang="en-US" sz="8319" spc="524">
                <a:solidFill>
                  <a:srgbClr val="FFFFFF"/>
                </a:solidFill>
                <a:latin typeface="Gagalin"/>
                <a:ea typeface="Gagalin"/>
                <a:cs typeface="Gagalin"/>
                <a:sym typeface="Gagalin"/>
              </a:rPr>
              <a:t>Reso</a:t>
            </a:r>
            <a:r>
              <a:rPr lang="en-US" sz="8319" spc="524">
                <a:solidFill>
                  <a:srgbClr val="FFFFFF"/>
                </a:solidFill>
                <a:latin typeface="Gagalin"/>
                <a:ea typeface="Gagalin"/>
                <a:cs typeface="Gagalin"/>
                <a:sym typeface="Gagalin"/>
              </a:rPr>
              <a:t>RT IN MANALI</a:t>
            </a:r>
          </a:p>
          <a:p>
            <a:pPr algn="l">
              <a:lnSpc>
                <a:spcPts val="7987"/>
              </a:lnSpc>
            </a:pPr>
          </a:p>
        </p:txBody>
      </p:sp>
      <p:sp>
        <p:nvSpPr>
          <p:cNvPr name="Freeform 17" id="17"/>
          <p:cNvSpPr/>
          <p:nvPr/>
        </p:nvSpPr>
        <p:spPr>
          <a:xfrm flipH="false" flipV="false" rot="0">
            <a:off x="0" y="75261"/>
            <a:ext cx="5400378" cy="1255588"/>
          </a:xfrm>
          <a:custGeom>
            <a:avLst/>
            <a:gdLst/>
            <a:ahLst/>
            <a:cxnLst/>
            <a:rect r="r" b="b" t="t" l="l"/>
            <a:pathLst>
              <a:path h="1255588" w="5400378">
                <a:moveTo>
                  <a:pt x="0" y="0"/>
                </a:moveTo>
                <a:lnTo>
                  <a:pt x="5400378" y="0"/>
                </a:lnTo>
                <a:lnTo>
                  <a:pt x="5400378" y="1255588"/>
                </a:lnTo>
                <a:lnTo>
                  <a:pt x="0" y="1255588"/>
                </a:lnTo>
                <a:lnTo>
                  <a:pt x="0" y="0"/>
                </a:lnTo>
                <a:close/>
              </a:path>
            </a:pathLst>
          </a:custGeom>
          <a:blipFill>
            <a:blip r:embed="rId4"/>
            <a:stretch>
              <a:fillRect l="0" t="0" r="0" b="0"/>
            </a:stretch>
          </a:blipFill>
        </p:spPr>
      </p:sp>
      <p:sp>
        <p:nvSpPr>
          <p:cNvPr name="TextBox 18" id="18"/>
          <p:cNvSpPr txBox="true"/>
          <p:nvPr/>
        </p:nvSpPr>
        <p:spPr>
          <a:xfrm rot="0">
            <a:off x="11186744" y="1122903"/>
            <a:ext cx="927891"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name="TextBox 19" id="19"/>
          <p:cNvSpPr txBox="true"/>
          <p:nvPr/>
        </p:nvSpPr>
        <p:spPr>
          <a:xfrm rot="0">
            <a:off x="13219535" y="1122903"/>
            <a:ext cx="927891"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name="TextBox 20" id="20"/>
          <p:cNvSpPr txBox="true"/>
          <p:nvPr/>
        </p:nvSpPr>
        <p:spPr>
          <a:xfrm rot="0">
            <a:off x="15084080" y="1122903"/>
            <a:ext cx="1441239"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name="TextBox 21" id="21"/>
          <p:cNvSpPr txBox="true"/>
          <p:nvPr/>
        </p:nvSpPr>
        <p:spPr>
          <a:xfrm rot="0">
            <a:off x="10459899" y="5134933"/>
            <a:ext cx="7064806" cy="2317750"/>
          </a:xfrm>
          <a:prstGeom prst="rect">
            <a:avLst/>
          </a:prstGeom>
        </p:spPr>
        <p:txBody>
          <a:bodyPr anchor="t" rtlCol="false" tIns="0" lIns="0" bIns="0" rIns="0">
            <a:spAutoFit/>
          </a:bodyPr>
          <a:lstStyle/>
          <a:p>
            <a:pPr algn="l">
              <a:lnSpc>
                <a:spcPts val="3739"/>
              </a:lnSpc>
            </a:pPr>
            <a:r>
              <a:rPr lang="en-US" sz="2199">
                <a:solidFill>
                  <a:srgbClr val="FFFFFF"/>
                </a:solidFill>
                <a:latin typeface="Poppins"/>
                <a:ea typeface="Poppins"/>
                <a:cs typeface="Poppins"/>
                <a:sym typeface="Poppins"/>
              </a:rPr>
              <a:t>Aloka Resort Manali offers a perfect escape for nature lovers and adventure seekers. As a top-rated resort in Manali, we provide stunning views, warm hospitality, and a luxurious stay amidst the Himalayan beauty.</a:t>
            </a:r>
          </a:p>
        </p:txBody>
      </p:sp>
      <p:sp>
        <p:nvSpPr>
          <p:cNvPr name="Freeform 22" id="22"/>
          <p:cNvSpPr/>
          <p:nvPr/>
        </p:nvSpPr>
        <p:spPr>
          <a:xfrm flipH="false" flipV="false" rot="0">
            <a:off x="425196" y="9161835"/>
            <a:ext cx="603504" cy="603504"/>
          </a:xfrm>
          <a:custGeom>
            <a:avLst/>
            <a:gdLst/>
            <a:ahLst/>
            <a:cxnLst/>
            <a:rect r="r" b="b" t="t" l="l"/>
            <a:pathLst>
              <a:path h="603504" w="603504">
                <a:moveTo>
                  <a:pt x="0" y="0"/>
                </a:moveTo>
                <a:lnTo>
                  <a:pt x="603504" y="0"/>
                </a:lnTo>
                <a:lnTo>
                  <a:pt x="603504" y="603504"/>
                </a:lnTo>
                <a:lnTo>
                  <a:pt x="0" y="60350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3" id="23"/>
          <p:cNvSpPr txBox="true"/>
          <p:nvPr/>
        </p:nvSpPr>
        <p:spPr>
          <a:xfrm rot="0">
            <a:off x="1244764" y="9095160"/>
            <a:ext cx="6492445"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alokaresortmanali.com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55123" y="-529596"/>
            <a:ext cx="8433044" cy="10816596"/>
            <a:chOff x="0" y="0"/>
            <a:chExt cx="1306499" cy="1675774"/>
          </a:xfrm>
        </p:grpSpPr>
        <p:sp>
          <p:nvSpPr>
            <p:cNvPr name="Freeform 3" id="3"/>
            <p:cNvSpPr/>
            <p:nvPr/>
          </p:nvSpPr>
          <p:spPr>
            <a:xfrm flipH="false" flipV="false" rot="0">
              <a:off x="0" y="0"/>
              <a:ext cx="1306499" cy="1675774"/>
            </a:xfrm>
            <a:custGeom>
              <a:avLst/>
              <a:gdLst/>
              <a:ahLst/>
              <a:cxnLst/>
              <a:rect r="r" b="b" t="t" l="l"/>
              <a:pathLst>
                <a:path h="1675774" w="1306499">
                  <a:moveTo>
                    <a:pt x="0" y="0"/>
                  </a:moveTo>
                  <a:lnTo>
                    <a:pt x="1306499" y="0"/>
                  </a:lnTo>
                  <a:lnTo>
                    <a:pt x="1306499" y="1675774"/>
                  </a:lnTo>
                  <a:lnTo>
                    <a:pt x="0" y="1675774"/>
                  </a:lnTo>
                  <a:close/>
                </a:path>
              </a:pathLst>
            </a:custGeom>
            <a:blipFill>
              <a:blip r:embed="rId2"/>
              <a:stretch>
                <a:fillRect l="-46198" t="0" r="-46198" b="0"/>
              </a:stretch>
            </a:blipFill>
          </p:spPr>
        </p:sp>
      </p:grpSp>
      <p:grpSp>
        <p:nvGrpSpPr>
          <p:cNvPr name="Group 4" id="4"/>
          <p:cNvGrpSpPr/>
          <p:nvPr/>
        </p:nvGrpSpPr>
        <p:grpSpPr>
          <a:xfrm rot="-10800000">
            <a:off x="6005219" y="-299748"/>
            <a:ext cx="3506178" cy="11272554"/>
            <a:chOff x="0" y="0"/>
            <a:chExt cx="923438" cy="2968903"/>
          </a:xfrm>
        </p:grpSpPr>
        <p:sp>
          <p:nvSpPr>
            <p:cNvPr name="Freeform 5" id="5"/>
            <p:cNvSpPr/>
            <p:nvPr/>
          </p:nvSpPr>
          <p:spPr>
            <a:xfrm flipH="false" flipV="false" rot="0">
              <a:off x="0" y="0"/>
              <a:ext cx="923438" cy="2968903"/>
            </a:xfrm>
            <a:custGeom>
              <a:avLst/>
              <a:gdLst/>
              <a:ahLst/>
              <a:cxnLst/>
              <a:rect r="r" b="b" t="t" l="l"/>
              <a:pathLst>
                <a:path h="2968903" w="923438">
                  <a:moveTo>
                    <a:pt x="0" y="0"/>
                  </a:moveTo>
                  <a:lnTo>
                    <a:pt x="923438" y="0"/>
                  </a:lnTo>
                  <a:lnTo>
                    <a:pt x="923438" y="2968903"/>
                  </a:lnTo>
                  <a:lnTo>
                    <a:pt x="0" y="2968903"/>
                  </a:lnTo>
                  <a:close/>
                </a:path>
              </a:pathLst>
            </a:custGeom>
            <a:gradFill rotWithShape="true">
              <a:gsLst>
                <a:gs pos="0">
                  <a:srgbClr val="000000">
                    <a:alpha val="100000"/>
                  </a:srgbClr>
                </a:gs>
                <a:gs pos="100000">
                  <a:srgbClr val="000000">
                    <a:alpha val="0"/>
                  </a:srgbClr>
                </a:gs>
              </a:gsLst>
              <a:lin ang="0"/>
            </a:gradFill>
          </p:spPr>
        </p:sp>
        <p:sp>
          <p:nvSpPr>
            <p:cNvPr name="TextBox 6" id="6"/>
            <p:cNvSpPr txBox="true"/>
            <p:nvPr/>
          </p:nvSpPr>
          <p:spPr>
            <a:xfrm>
              <a:off x="0" y="-123825"/>
              <a:ext cx="923438" cy="3092728"/>
            </a:xfrm>
            <a:prstGeom prst="rect">
              <a:avLst/>
            </a:prstGeom>
          </p:spPr>
          <p:txBody>
            <a:bodyPr anchor="ctr" rtlCol="false" tIns="50800" lIns="50800" bIns="50800" rIns="50800"/>
            <a:lstStyle/>
            <a:p>
              <a:pPr algn="ctr">
                <a:lnSpc>
                  <a:spcPts val="3910"/>
                </a:lnSpc>
              </a:pPr>
            </a:p>
          </p:txBody>
        </p:sp>
      </p:grpSp>
      <p:grpSp>
        <p:nvGrpSpPr>
          <p:cNvPr name="Group 7" id="7"/>
          <p:cNvGrpSpPr/>
          <p:nvPr/>
        </p:nvGrpSpPr>
        <p:grpSpPr>
          <a:xfrm rot="0">
            <a:off x="-356080" y="10109007"/>
            <a:ext cx="19158430" cy="815684"/>
            <a:chOff x="0" y="0"/>
            <a:chExt cx="5045842" cy="214830"/>
          </a:xfrm>
        </p:grpSpPr>
        <p:sp>
          <p:nvSpPr>
            <p:cNvPr name="Freeform 8" id="8"/>
            <p:cNvSpPr/>
            <p:nvPr/>
          </p:nvSpPr>
          <p:spPr>
            <a:xfrm flipH="false" flipV="false" rot="0">
              <a:off x="0" y="0"/>
              <a:ext cx="5045842" cy="214830"/>
            </a:xfrm>
            <a:custGeom>
              <a:avLst/>
              <a:gdLst/>
              <a:ahLst/>
              <a:cxnLst/>
              <a:rect r="r" b="b" t="t" l="l"/>
              <a:pathLst>
                <a:path h="214830" w="5045842">
                  <a:moveTo>
                    <a:pt x="0" y="0"/>
                  </a:moveTo>
                  <a:lnTo>
                    <a:pt x="5045842" y="0"/>
                  </a:lnTo>
                  <a:lnTo>
                    <a:pt x="5045842" y="214830"/>
                  </a:lnTo>
                  <a:lnTo>
                    <a:pt x="0" y="214830"/>
                  </a:lnTo>
                  <a:close/>
                </a:path>
              </a:pathLst>
            </a:custGeom>
            <a:gradFill rotWithShape="true">
              <a:gsLst>
                <a:gs pos="0">
                  <a:srgbClr val="E7D49E">
                    <a:alpha val="100000"/>
                  </a:srgbClr>
                </a:gs>
                <a:gs pos="100000">
                  <a:srgbClr val="D7AD5D">
                    <a:alpha val="100000"/>
                  </a:srgbClr>
                </a:gs>
              </a:gsLst>
              <a:lin ang="0"/>
            </a:gradFill>
          </p:spPr>
        </p:sp>
        <p:sp>
          <p:nvSpPr>
            <p:cNvPr name="TextBox 9" id="9"/>
            <p:cNvSpPr txBox="true"/>
            <p:nvPr/>
          </p:nvSpPr>
          <p:spPr>
            <a:xfrm>
              <a:off x="0" y="-123825"/>
              <a:ext cx="5045842" cy="338655"/>
            </a:xfrm>
            <a:prstGeom prst="rect">
              <a:avLst/>
            </a:prstGeom>
          </p:spPr>
          <p:txBody>
            <a:bodyPr anchor="ctr" rtlCol="false" tIns="50800" lIns="50800" bIns="50800" rIns="50800"/>
            <a:lstStyle/>
            <a:p>
              <a:pPr algn="ctr">
                <a:lnSpc>
                  <a:spcPts val="3910"/>
                </a:lnSpc>
              </a:pPr>
            </a:p>
          </p:txBody>
        </p:sp>
      </p:grpSp>
      <p:sp>
        <p:nvSpPr>
          <p:cNvPr name="AutoShape 10" id="10"/>
          <p:cNvSpPr/>
          <p:nvPr/>
        </p:nvSpPr>
        <p:spPr>
          <a:xfrm>
            <a:off x="-356080" y="8300384"/>
            <a:ext cx="17615380" cy="0"/>
          </a:xfrm>
          <a:prstGeom prst="line">
            <a:avLst/>
          </a:prstGeom>
          <a:ln cap="flat" w="38100">
            <a:gradFill>
              <a:gsLst>
                <a:gs pos="0">
                  <a:srgbClr val="E7D49E">
                    <a:alpha val="100000"/>
                  </a:srgbClr>
                </a:gs>
                <a:gs pos="100000">
                  <a:srgbClr val="D7AD5D">
                    <a:alpha val="100000"/>
                  </a:srgbClr>
                </a:gs>
              </a:gsLst>
              <a:lin ang="0"/>
            </a:gradFill>
            <a:prstDash val="solid"/>
            <a:headEnd type="none" len="sm" w="sm"/>
            <a:tailEnd type="none" len="sm" w="sm"/>
          </a:ln>
        </p:spPr>
      </p:sp>
      <p:grpSp>
        <p:nvGrpSpPr>
          <p:cNvPr name="Group 11" id="11"/>
          <p:cNvGrpSpPr/>
          <p:nvPr/>
        </p:nvGrpSpPr>
        <p:grpSpPr>
          <a:xfrm rot="0">
            <a:off x="16864044" y="1106147"/>
            <a:ext cx="395256" cy="395256"/>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7D49E">
                    <a:alpha val="100000"/>
                  </a:srgbClr>
                </a:gs>
                <a:gs pos="100000">
                  <a:srgbClr val="D7AD5D">
                    <a:alpha val="100000"/>
                  </a:srgbClr>
                </a:gs>
              </a:gsLst>
              <a:lin ang="0"/>
            </a:gradFill>
          </p:spPr>
        </p:sp>
        <p:sp>
          <p:nvSpPr>
            <p:cNvPr name="TextBox 13" id="13"/>
            <p:cNvSpPr txBox="true"/>
            <p:nvPr/>
          </p:nvSpPr>
          <p:spPr>
            <a:xfrm>
              <a:off x="76200" y="-47625"/>
              <a:ext cx="660400" cy="784225"/>
            </a:xfrm>
            <a:prstGeom prst="rect">
              <a:avLst/>
            </a:prstGeom>
          </p:spPr>
          <p:txBody>
            <a:bodyPr anchor="ctr" rtlCol="false" tIns="50800" lIns="50800" bIns="50800" rIns="50800"/>
            <a:lstStyle/>
            <a:p>
              <a:pPr algn="ctr">
                <a:lnSpc>
                  <a:spcPts val="3910"/>
                </a:lnSpc>
              </a:pPr>
            </a:p>
          </p:txBody>
        </p:sp>
      </p:grpSp>
      <p:sp>
        <p:nvSpPr>
          <p:cNvPr name="AutoShape 14" id="14"/>
          <p:cNvSpPr/>
          <p:nvPr/>
        </p:nvSpPr>
        <p:spPr>
          <a:xfrm>
            <a:off x="16950650" y="1235880"/>
            <a:ext cx="222043" cy="0"/>
          </a:xfrm>
          <a:prstGeom prst="line">
            <a:avLst/>
          </a:prstGeom>
          <a:ln cap="rnd" w="28575">
            <a:solidFill>
              <a:srgbClr val="000000"/>
            </a:solidFill>
            <a:prstDash val="solid"/>
            <a:headEnd type="none" len="sm" w="sm"/>
            <a:tailEnd type="none" len="sm" w="sm"/>
          </a:ln>
        </p:spPr>
      </p:sp>
      <p:sp>
        <p:nvSpPr>
          <p:cNvPr name="AutoShape 15" id="15"/>
          <p:cNvSpPr/>
          <p:nvPr/>
        </p:nvSpPr>
        <p:spPr>
          <a:xfrm>
            <a:off x="16950650" y="1303604"/>
            <a:ext cx="222043" cy="0"/>
          </a:xfrm>
          <a:prstGeom prst="line">
            <a:avLst/>
          </a:prstGeom>
          <a:ln cap="rnd" w="28575">
            <a:solidFill>
              <a:srgbClr val="000000"/>
            </a:solidFill>
            <a:prstDash val="solid"/>
            <a:headEnd type="none" len="sm" w="sm"/>
            <a:tailEnd type="none" len="sm" w="sm"/>
          </a:ln>
        </p:spPr>
      </p:sp>
      <p:sp>
        <p:nvSpPr>
          <p:cNvPr name="AutoShape 16" id="16"/>
          <p:cNvSpPr/>
          <p:nvPr/>
        </p:nvSpPr>
        <p:spPr>
          <a:xfrm>
            <a:off x="16950650" y="1371671"/>
            <a:ext cx="222043" cy="0"/>
          </a:xfrm>
          <a:prstGeom prst="line">
            <a:avLst/>
          </a:prstGeom>
          <a:ln cap="rnd" w="28575">
            <a:solidFill>
              <a:srgbClr val="000000"/>
            </a:solidFill>
            <a:prstDash val="solid"/>
            <a:headEnd type="none" len="sm" w="sm"/>
            <a:tailEnd type="none" len="sm" w="sm"/>
          </a:ln>
        </p:spPr>
      </p:sp>
      <p:sp>
        <p:nvSpPr>
          <p:cNvPr name="TextBox 17" id="17"/>
          <p:cNvSpPr txBox="true"/>
          <p:nvPr/>
        </p:nvSpPr>
        <p:spPr>
          <a:xfrm rot="0">
            <a:off x="9298380" y="2695141"/>
            <a:ext cx="7226938" cy="1058488"/>
          </a:xfrm>
          <a:prstGeom prst="rect">
            <a:avLst/>
          </a:prstGeom>
        </p:spPr>
        <p:txBody>
          <a:bodyPr anchor="t" rtlCol="false" tIns="0" lIns="0" bIns="0" rIns="0">
            <a:spAutoFit/>
          </a:bodyPr>
          <a:lstStyle/>
          <a:p>
            <a:pPr algn="l">
              <a:lnSpc>
                <a:spcPts val="7838"/>
              </a:lnSpc>
            </a:pPr>
            <a:r>
              <a:rPr lang="en-US" sz="8164">
                <a:solidFill>
                  <a:srgbClr val="FFFFFF"/>
                </a:solidFill>
                <a:latin typeface="Gagalin"/>
                <a:ea typeface="Gagalin"/>
                <a:cs typeface="Gagalin"/>
                <a:sym typeface="Gagalin"/>
              </a:rPr>
              <a:t>CONTACT US</a:t>
            </a:r>
          </a:p>
        </p:txBody>
      </p:sp>
      <p:sp>
        <p:nvSpPr>
          <p:cNvPr name="TextBox 18" id="18"/>
          <p:cNvSpPr txBox="true"/>
          <p:nvPr/>
        </p:nvSpPr>
        <p:spPr>
          <a:xfrm rot="0">
            <a:off x="9298380" y="4047581"/>
            <a:ext cx="5020265" cy="473075"/>
          </a:xfrm>
          <a:prstGeom prst="rect">
            <a:avLst/>
          </a:prstGeom>
        </p:spPr>
        <p:txBody>
          <a:bodyPr anchor="t" rtlCol="false" tIns="0" lIns="0" bIns="0" rIns="0">
            <a:spAutoFit/>
          </a:bodyPr>
          <a:lstStyle/>
          <a:p>
            <a:pPr algn="l">
              <a:lnSpc>
                <a:spcPts val="3910"/>
              </a:lnSpc>
            </a:pPr>
            <a:r>
              <a:rPr lang="en-US" sz="2300" spc="448">
                <a:solidFill>
                  <a:srgbClr val="E7D49E"/>
                </a:solidFill>
                <a:latin typeface="Poppins"/>
                <a:ea typeface="Poppins"/>
                <a:cs typeface="Poppins"/>
                <a:sym typeface="Poppins"/>
              </a:rPr>
              <a:t>GET MORE INFORMATION</a:t>
            </a:r>
          </a:p>
        </p:txBody>
      </p:sp>
      <p:sp>
        <p:nvSpPr>
          <p:cNvPr name="TextBox 19" id="19"/>
          <p:cNvSpPr txBox="true"/>
          <p:nvPr/>
        </p:nvSpPr>
        <p:spPr>
          <a:xfrm rot="0">
            <a:off x="11186744" y="1122903"/>
            <a:ext cx="927891"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name="TextBox 20" id="20"/>
          <p:cNvSpPr txBox="true"/>
          <p:nvPr/>
        </p:nvSpPr>
        <p:spPr>
          <a:xfrm rot="0">
            <a:off x="13219535" y="1122903"/>
            <a:ext cx="927891"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name="TextBox 21" id="21"/>
          <p:cNvSpPr txBox="true"/>
          <p:nvPr/>
        </p:nvSpPr>
        <p:spPr>
          <a:xfrm rot="0">
            <a:off x="15084080" y="1122903"/>
            <a:ext cx="1441239" cy="358742"/>
          </a:xfrm>
          <a:prstGeom prst="rect">
            <a:avLst/>
          </a:prstGeom>
        </p:spPr>
        <p:txBody>
          <a:bodyPr anchor="t" rtlCol="false" tIns="0" lIns="0" bIns="0" rIns="0">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name="TextBox 22" id="22"/>
          <p:cNvSpPr txBox="true"/>
          <p:nvPr/>
        </p:nvSpPr>
        <p:spPr>
          <a:xfrm rot="0">
            <a:off x="9298380" y="5636559"/>
            <a:ext cx="3131893" cy="1635126"/>
          </a:xfrm>
          <a:prstGeom prst="rect">
            <a:avLst/>
          </a:prstGeom>
        </p:spPr>
        <p:txBody>
          <a:bodyPr anchor="t" rtlCol="false" tIns="0" lIns="0" bIns="0" rIns="0">
            <a:spAutoFit/>
          </a:bodyPr>
          <a:lstStyle/>
          <a:p>
            <a:pPr algn="l" marL="0" indent="0" lvl="0">
              <a:lnSpc>
                <a:spcPts val="4419"/>
              </a:lnSpc>
              <a:spcBef>
                <a:spcPct val="0"/>
              </a:spcBef>
            </a:pPr>
            <a:r>
              <a:rPr lang="en-US" sz="2599">
                <a:solidFill>
                  <a:srgbClr val="FFFFFF">
                    <a:alpha val="69804"/>
                  </a:srgbClr>
                </a:solidFill>
                <a:latin typeface="Poppins"/>
                <a:ea typeface="Poppins"/>
                <a:cs typeface="Poppins"/>
                <a:sym typeface="Poppins"/>
              </a:rPr>
              <a:t>Chadyari, Tehsil Manali, Distt Kullu H.P, 175131, INDIA</a:t>
            </a:r>
          </a:p>
        </p:txBody>
      </p:sp>
      <p:sp>
        <p:nvSpPr>
          <p:cNvPr name="TextBox 23" id="23"/>
          <p:cNvSpPr txBox="true"/>
          <p:nvPr/>
        </p:nvSpPr>
        <p:spPr>
          <a:xfrm rot="0">
            <a:off x="9298380" y="4957143"/>
            <a:ext cx="2963254" cy="473075"/>
          </a:xfrm>
          <a:prstGeom prst="rect">
            <a:avLst/>
          </a:prstGeom>
        </p:spPr>
        <p:txBody>
          <a:bodyPr anchor="t" rtlCol="false" tIns="0" lIns="0" bIns="0" rIns="0">
            <a:spAutoFit/>
          </a:bodyPr>
          <a:lstStyle/>
          <a:p>
            <a:pPr algn="l" marL="0" indent="0" lvl="0">
              <a:lnSpc>
                <a:spcPts val="3910"/>
              </a:lnSpc>
              <a:spcBef>
                <a:spcPct val="0"/>
              </a:spcBef>
            </a:pPr>
            <a:r>
              <a:rPr lang="en-US" sz="2300" spc="448" strike="noStrike" u="none">
                <a:solidFill>
                  <a:srgbClr val="E7D49E"/>
                </a:solidFill>
                <a:latin typeface="Poppins"/>
                <a:ea typeface="Poppins"/>
                <a:cs typeface="Poppins"/>
                <a:sym typeface="Poppins"/>
              </a:rPr>
              <a:t>OUR ADDRESS :</a:t>
            </a:r>
          </a:p>
        </p:txBody>
      </p:sp>
      <p:sp>
        <p:nvSpPr>
          <p:cNvPr name="TextBox 24" id="24"/>
          <p:cNvSpPr txBox="true"/>
          <p:nvPr/>
        </p:nvSpPr>
        <p:spPr>
          <a:xfrm rot="0">
            <a:off x="13268620" y="5636559"/>
            <a:ext cx="2989260" cy="1082676"/>
          </a:xfrm>
          <a:prstGeom prst="rect">
            <a:avLst/>
          </a:prstGeom>
        </p:spPr>
        <p:txBody>
          <a:bodyPr anchor="t" rtlCol="false" tIns="0" lIns="0" bIns="0" rIns="0">
            <a:spAutoFit/>
          </a:bodyPr>
          <a:lstStyle/>
          <a:p>
            <a:pPr algn="l" marL="0" indent="0" lvl="0">
              <a:lnSpc>
                <a:spcPts val="4419"/>
              </a:lnSpc>
              <a:spcBef>
                <a:spcPct val="0"/>
              </a:spcBef>
            </a:pPr>
            <a:r>
              <a:rPr lang="en-US" sz="2599">
                <a:solidFill>
                  <a:srgbClr val="FFFFFF">
                    <a:alpha val="69804"/>
                  </a:srgbClr>
                </a:solidFill>
                <a:latin typeface="Poppins"/>
                <a:ea typeface="Poppins"/>
                <a:cs typeface="Poppins"/>
                <a:sym typeface="Poppins"/>
              </a:rPr>
              <a:t>+91 78386-09537, +91 98160-76122</a:t>
            </a:r>
          </a:p>
        </p:txBody>
      </p:sp>
      <p:sp>
        <p:nvSpPr>
          <p:cNvPr name="TextBox 25" id="25"/>
          <p:cNvSpPr txBox="true"/>
          <p:nvPr/>
        </p:nvSpPr>
        <p:spPr>
          <a:xfrm rot="0">
            <a:off x="13268620" y="4957143"/>
            <a:ext cx="2553751" cy="473075"/>
          </a:xfrm>
          <a:prstGeom prst="rect">
            <a:avLst/>
          </a:prstGeom>
        </p:spPr>
        <p:txBody>
          <a:bodyPr anchor="t" rtlCol="false" tIns="0" lIns="0" bIns="0" rIns="0">
            <a:spAutoFit/>
          </a:bodyPr>
          <a:lstStyle/>
          <a:p>
            <a:pPr algn="l" marL="0" indent="0" lvl="0">
              <a:lnSpc>
                <a:spcPts val="3910"/>
              </a:lnSpc>
              <a:spcBef>
                <a:spcPct val="0"/>
              </a:spcBef>
            </a:pPr>
            <a:r>
              <a:rPr lang="en-US" sz="2300" spc="448" strike="noStrike" u="none">
                <a:solidFill>
                  <a:srgbClr val="E7D49E"/>
                </a:solidFill>
                <a:latin typeface="Poppins"/>
                <a:ea typeface="Poppins"/>
                <a:cs typeface="Poppins"/>
                <a:sym typeface="Poppins"/>
              </a:rPr>
              <a:t>OUR PHONE :</a:t>
            </a:r>
          </a:p>
        </p:txBody>
      </p:sp>
      <p:sp>
        <p:nvSpPr>
          <p:cNvPr name="Freeform 26" id="26"/>
          <p:cNvSpPr/>
          <p:nvPr/>
        </p:nvSpPr>
        <p:spPr>
          <a:xfrm flipH="false" flipV="false" rot="0">
            <a:off x="8945868" y="8654796"/>
            <a:ext cx="603504" cy="603504"/>
          </a:xfrm>
          <a:custGeom>
            <a:avLst/>
            <a:gdLst/>
            <a:ahLst/>
            <a:cxnLst/>
            <a:rect r="r" b="b" t="t" l="l"/>
            <a:pathLst>
              <a:path h="603504" w="603504">
                <a:moveTo>
                  <a:pt x="0" y="0"/>
                </a:moveTo>
                <a:lnTo>
                  <a:pt x="603504" y="0"/>
                </a:lnTo>
                <a:lnTo>
                  <a:pt x="603504" y="603504"/>
                </a:lnTo>
                <a:lnTo>
                  <a:pt x="0" y="6035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27" id="27"/>
          <p:cNvSpPr txBox="true"/>
          <p:nvPr/>
        </p:nvSpPr>
        <p:spPr>
          <a:xfrm rot="0">
            <a:off x="9765435" y="8588121"/>
            <a:ext cx="6492445"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alokaresortmanali.com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DAGj883YStA</dc:identifier>
  <dcterms:modified xsi:type="dcterms:W3CDTF">2011-08-01T06:04:30Z</dcterms:modified>
  <cp:revision>1</cp:revision>
  <dc:title>Resort in Manali</dc:title>
</cp:coreProperties>
</file>