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Inter Bold" charset="1" panose="020B0802030000000004"/>
      <p:regular r:id="rId19"/>
    </p:embeddedFont>
    <p:embeddedFont>
      <p:font typeface="Inter" charset="1" panose="020B0502030000000004"/>
      <p:regular r:id="rId20"/>
    </p:embeddedFont>
    <p:embeddedFont>
      <p:font typeface="Canva Sans" charset="1" panose="020B0503030501040103"/>
      <p:regular r:id="rId21"/>
    </p:embeddedFont>
    <p:embeddedFont>
      <p:font typeface="Canva Sans Bold" charset="1" panose="020B0803030501040103"/>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jpe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708813" y="-923189"/>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09853" y="-218466"/>
            <a:ext cx="19231674" cy="5738943"/>
            <a:chOff x="0" y="0"/>
            <a:chExt cx="5065132" cy="1511491"/>
          </a:xfrm>
        </p:grpSpPr>
        <p:sp>
          <p:nvSpPr>
            <p:cNvPr name="Freeform 4" id="4"/>
            <p:cNvSpPr/>
            <p:nvPr/>
          </p:nvSpPr>
          <p:spPr>
            <a:xfrm flipH="false" flipV="false" rot="0">
              <a:off x="0" y="0"/>
              <a:ext cx="5065132" cy="1511491"/>
            </a:xfrm>
            <a:custGeom>
              <a:avLst/>
              <a:gdLst/>
              <a:ahLst/>
              <a:cxnLst/>
              <a:rect r="r" b="b" t="t" l="l"/>
              <a:pathLst>
                <a:path h="1511491" w="5065132">
                  <a:moveTo>
                    <a:pt x="0" y="0"/>
                  </a:moveTo>
                  <a:lnTo>
                    <a:pt x="5065132" y="0"/>
                  </a:lnTo>
                  <a:lnTo>
                    <a:pt x="5065132" y="1511491"/>
                  </a:lnTo>
                  <a:lnTo>
                    <a:pt x="0" y="1511491"/>
                  </a:lnTo>
                  <a:close/>
                </a:path>
              </a:pathLst>
            </a:custGeom>
            <a:solidFill>
              <a:srgbClr val="337B92"/>
            </a:solidFill>
            <a:ln cap="sq">
              <a:noFill/>
              <a:prstDash val="solid"/>
              <a:miter/>
            </a:ln>
          </p:spPr>
        </p:sp>
        <p:sp>
          <p:nvSpPr>
            <p:cNvPr name="TextBox 5" id="5"/>
            <p:cNvSpPr txBox="true"/>
            <p:nvPr/>
          </p:nvSpPr>
          <p:spPr>
            <a:xfrm>
              <a:off x="0" y="-38100"/>
              <a:ext cx="5065132" cy="1549591"/>
            </a:xfrm>
            <a:prstGeom prst="rect">
              <a:avLst/>
            </a:prstGeom>
          </p:spPr>
          <p:txBody>
            <a:bodyPr anchor="ctr" rtlCol="false" tIns="50800" lIns="50800" bIns="50800" rIns="50800"/>
            <a:lstStyle/>
            <a:p>
              <a:pPr algn="ctr">
                <a:lnSpc>
                  <a:spcPts val="2659"/>
                </a:lnSpc>
                <a:spcBef>
                  <a:spcPct val="0"/>
                </a:spcBef>
              </a:pPr>
            </a:p>
          </p:txBody>
        </p:sp>
      </p:grpSp>
      <p:sp>
        <p:nvSpPr>
          <p:cNvPr name="AutoShape 6" id="6"/>
          <p:cNvSpPr/>
          <p:nvPr/>
        </p:nvSpPr>
        <p:spPr>
          <a:xfrm>
            <a:off x="2498450" y="4201329"/>
            <a:ext cx="16259802" cy="0"/>
          </a:xfrm>
          <a:prstGeom prst="line">
            <a:avLst/>
          </a:prstGeom>
          <a:ln cap="flat" w="38100">
            <a:solidFill>
              <a:srgbClr val="FFFFFF"/>
            </a:solidFill>
            <a:prstDash val="solid"/>
            <a:headEnd type="none" len="sm" w="sm"/>
            <a:tailEnd type="none" len="sm" w="sm"/>
          </a:ln>
        </p:spPr>
      </p:sp>
      <p:grpSp>
        <p:nvGrpSpPr>
          <p:cNvPr name="Group 7" id="7"/>
          <p:cNvGrpSpPr/>
          <p:nvPr/>
        </p:nvGrpSpPr>
        <p:grpSpPr>
          <a:xfrm rot="0">
            <a:off x="8109092" y="4515654"/>
            <a:ext cx="10414034" cy="6791565"/>
            <a:chOff x="0" y="0"/>
            <a:chExt cx="1478167" cy="963994"/>
          </a:xfrm>
        </p:grpSpPr>
        <p:sp>
          <p:nvSpPr>
            <p:cNvPr name="Freeform 8" id="8"/>
            <p:cNvSpPr/>
            <p:nvPr/>
          </p:nvSpPr>
          <p:spPr>
            <a:xfrm flipH="false" flipV="false" rot="0">
              <a:off x="0" y="0"/>
              <a:ext cx="1478167" cy="963994"/>
            </a:xfrm>
            <a:custGeom>
              <a:avLst/>
              <a:gdLst/>
              <a:ahLst/>
              <a:cxnLst/>
              <a:rect r="r" b="b" t="t" l="l"/>
              <a:pathLst>
                <a:path h="963994" w="1478167">
                  <a:moveTo>
                    <a:pt x="0" y="0"/>
                  </a:moveTo>
                  <a:lnTo>
                    <a:pt x="1478167" y="0"/>
                  </a:lnTo>
                  <a:lnTo>
                    <a:pt x="1478167" y="963994"/>
                  </a:lnTo>
                  <a:lnTo>
                    <a:pt x="0" y="963994"/>
                  </a:lnTo>
                  <a:close/>
                </a:path>
              </a:pathLst>
            </a:custGeom>
            <a:blipFill>
              <a:blip r:embed="rId4"/>
              <a:stretch>
                <a:fillRect l="-55701" t="-115971" r="-55701" b="0"/>
              </a:stretch>
            </a:blipFill>
          </p:spPr>
        </p:sp>
      </p:grpSp>
      <p:sp>
        <p:nvSpPr>
          <p:cNvPr name="TextBox 9" id="9"/>
          <p:cNvSpPr txBox="true"/>
          <p:nvPr/>
        </p:nvSpPr>
        <p:spPr>
          <a:xfrm rot="0">
            <a:off x="517412" y="1736225"/>
            <a:ext cx="9845070" cy="2153412"/>
          </a:xfrm>
          <a:prstGeom prst="rect">
            <a:avLst/>
          </a:prstGeom>
        </p:spPr>
        <p:txBody>
          <a:bodyPr anchor="t" rtlCol="false" tIns="0" lIns="0" bIns="0" rIns="0">
            <a:spAutoFit/>
          </a:bodyPr>
          <a:lstStyle/>
          <a:p>
            <a:pPr algn="l" marL="0" indent="0" lvl="0">
              <a:lnSpc>
                <a:spcPts val="8064"/>
              </a:lnSpc>
              <a:spcBef>
                <a:spcPct val="0"/>
              </a:spcBef>
            </a:pPr>
            <a:r>
              <a:rPr lang="en-US" b="true" sz="9600" spc="-595">
                <a:solidFill>
                  <a:srgbClr val="FFFFFF"/>
                </a:solidFill>
                <a:latin typeface="Inter Bold"/>
                <a:ea typeface="Inter Bold"/>
                <a:cs typeface="Inter Bold"/>
                <a:sym typeface="Inter Bold"/>
              </a:rPr>
              <a:t>Solana Blockchain and Its Use cases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4322358" y="-7501178"/>
            <a:ext cx="10232519" cy="19339812"/>
          </a:xfrm>
          <a:custGeom>
            <a:avLst/>
            <a:gdLst/>
            <a:ahLst/>
            <a:cxnLst/>
            <a:rect r="r" b="b" t="t" l="l"/>
            <a:pathLst>
              <a:path h="19339812" w="10232519">
                <a:moveTo>
                  <a:pt x="0" y="0"/>
                </a:moveTo>
                <a:lnTo>
                  <a:pt x="10232519" y="0"/>
                </a:lnTo>
                <a:lnTo>
                  <a:pt x="10232519"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0" y="-283162"/>
            <a:ext cx="18676579" cy="5678877"/>
            <a:chOff x="0" y="0"/>
            <a:chExt cx="4918934" cy="1495671"/>
          </a:xfrm>
        </p:grpSpPr>
        <p:sp>
          <p:nvSpPr>
            <p:cNvPr name="Freeform 4" id="4"/>
            <p:cNvSpPr/>
            <p:nvPr/>
          </p:nvSpPr>
          <p:spPr>
            <a:xfrm flipH="false" flipV="false" rot="0">
              <a:off x="0" y="0"/>
              <a:ext cx="4918934" cy="1495671"/>
            </a:xfrm>
            <a:custGeom>
              <a:avLst/>
              <a:gdLst/>
              <a:ahLst/>
              <a:cxnLst/>
              <a:rect r="r" b="b" t="t" l="l"/>
              <a:pathLst>
                <a:path h="1495671" w="4918934">
                  <a:moveTo>
                    <a:pt x="0" y="0"/>
                  </a:moveTo>
                  <a:lnTo>
                    <a:pt x="4918934" y="0"/>
                  </a:lnTo>
                  <a:lnTo>
                    <a:pt x="4918934" y="1495671"/>
                  </a:lnTo>
                  <a:lnTo>
                    <a:pt x="0" y="1495671"/>
                  </a:lnTo>
                  <a:close/>
                </a:path>
              </a:pathLst>
            </a:custGeom>
            <a:solidFill>
              <a:srgbClr val="337B92">
                <a:alpha val="51765"/>
              </a:srgbClr>
            </a:solidFill>
            <a:ln cap="sq">
              <a:noFill/>
              <a:prstDash val="solid"/>
              <a:miter/>
            </a:ln>
          </p:spPr>
        </p:sp>
        <p:sp>
          <p:nvSpPr>
            <p:cNvPr name="TextBox 5" id="5"/>
            <p:cNvSpPr txBox="true"/>
            <p:nvPr/>
          </p:nvSpPr>
          <p:spPr>
            <a:xfrm>
              <a:off x="0" y="-38100"/>
              <a:ext cx="4918934" cy="1533771"/>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758971" y="3042672"/>
            <a:ext cx="10029645" cy="5886787"/>
          </a:xfrm>
          <a:prstGeom prst="rect">
            <a:avLst/>
          </a:prstGeom>
        </p:spPr>
        <p:txBody>
          <a:bodyPr anchor="t" rtlCol="false" tIns="0" lIns="0" bIns="0" rIns="0">
            <a:spAutoFit/>
          </a:bodyPr>
          <a:lstStyle/>
          <a:p>
            <a:pPr algn="just" marL="0" indent="0" lvl="0">
              <a:lnSpc>
                <a:spcPts val="3108"/>
              </a:lnSpc>
            </a:pPr>
            <a:r>
              <a:rPr lang="en-US" b="true" sz="2905">
                <a:solidFill>
                  <a:srgbClr val="FFFFFF"/>
                </a:solidFill>
                <a:latin typeface="Inter Bold"/>
                <a:ea typeface="Inter Bold"/>
                <a:cs typeface="Inter Bold"/>
                <a:sym typeface="Inter Bold"/>
              </a:rPr>
              <a:t>One of the fastest growing blockchain networks is Solana. Famous for its low cost and fast transactions. Solana seeks to become a scalable and efficient substitute for conventional blockchain networks such as Ethereum. Unlike many other blockchains that have challenges with high prices and low speeds. Solana provides an incredible experience for end users and developers.With its Proof-of-History (PoH) consensus algorithm solana is able to process more than thousands of transactions per second (TPS), ranking among the most efficient blockchains in the crypto industry. This efficiency has resulted in its quick adoption in decentralized finance (DeFi), non-fungible tokens (NFTs), Web3 applications, and others.</a:t>
            </a:r>
          </a:p>
          <a:p>
            <a:pPr algn="just" marL="0" indent="0" lvl="0">
              <a:lnSpc>
                <a:spcPts val="3108"/>
              </a:lnSpc>
            </a:pPr>
          </a:p>
        </p:txBody>
      </p:sp>
      <p:grpSp>
        <p:nvGrpSpPr>
          <p:cNvPr name="Group 7" id="7"/>
          <p:cNvGrpSpPr/>
          <p:nvPr/>
        </p:nvGrpSpPr>
        <p:grpSpPr>
          <a:xfrm rot="0">
            <a:off x="11007539" y="6336485"/>
            <a:ext cx="7280461" cy="4047604"/>
            <a:chOff x="0" y="0"/>
            <a:chExt cx="1460312" cy="811867"/>
          </a:xfrm>
        </p:grpSpPr>
        <p:sp>
          <p:nvSpPr>
            <p:cNvPr name="Freeform 8" id="8"/>
            <p:cNvSpPr/>
            <p:nvPr/>
          </p:nvSpPr>
          <p:spPr>
            <a:xfrm flipH="false" flipV="false" rot="0">
              <a:off x="0" y="0"/>
              <a:ext cx="1460312" cy="811867"/>
            </a:xfrm>
            <a:custGeom>
              <a:avLst/>
              <a:gdLst/>
              <a:ahLst/>
              <a:cxnLst/>
              <a:rect r="r" b="b" t="t" l="l"/>
              <a:pathLst>
                <a:path h="811867" w="1460312">
                  <a:moveTo>
                    <a:pt x="0" y="0"/>
                  </a:moveTo>
                  <a:lnTo>
                    <a:pt x="1460312" y="0"/>
                  </a:lnTo>
                  <a:lnTo>
                    <a:pt x="1460312" y="811867"/>
                  </a:lnTo>
                  <a:lnTo>
                    <a:pt x="0" y="811867"/>
                  </a:lnTo>
                  <a:close/>
                </a:path>
              </a:pathLst>
            </a:custGeom>
            <a:blipFill>
              <a:blip r:embed="rId4"/>
              <a:stretch>
                <a:fillRect l="0" t="-588" r="0" b="-588"/>
              </a:stretch>
            </a:blipFill>
          </p:spPr>
        </p:sp>
      </p:grpSp>
      <p:sp>
        <p:nvSpPr>
          <p:cNvPr name="TextBox 9" id="9"/>
          <p:cNvSpPr txBox="true"/>
          <p:nvPr/>
        </p:nvSpPr>
        <p:spPr>
          <a:xfrm rot="0">
            <a:off x="411295" y="570299"/>
            <a:ext cx="13871627" cy="1269227"/>
          </a:xfrm>
          <a:prstGeom prst="rect">
            <a:avLst/>
          </a:prstGeom>
        </p:spPr>
        <p:txBody>
          <a:bodyPr anchor="t" rtlCol="false" tIns="0" lIns="0" bIns="0" rIns="0">
            <a:spAutoFit/>
          </a:bodyPr>
          <a:lstStyle/>
          <a:p>
            <a:pPr algn="l" marL="0" indent="0" lvl="0">
              <a:lnSpc>
                <a:spcPts val="8943"/>
              </a:lnSpc>
              <a:spcBef>
                <a:spcPct val="0"/>
              </a:spcBef>
            </a:pPr>
            <a:r>
              <a:rPr lang="en-US" b="true" sz="10647" spc="-660">
                <a:solidFill>
                  <a:srgbClr val="FFFFFF"/>
                </a:solidFill>
                <a:latin typeface="Inter Bold"/>
                <a:ea typeface="Inter Bold"/>
                <a:cs typeface="Inter Bold"/>
                <a:sym typeface="Inter Bold"/>
              </a:rPr>
              <a:t>Introduction to Solana</a:t>
            </a:r>
          </a:p>
        </p:txBody>
      </p:sp>
      <p:sp>
        <p:nvSpPr>
          <p:cNvPr name="AutoShape 10" id="10"/>
          <p:cNvSpPr/>
          <p:nvPr/>
        </p:nvSpPr>
        <p:spPr>
          <a:xfrm>
            <a:off x="1679852" y="2149678"/>
            <a:ext cx="14244844" cy="0"/>
          </a:xfrm>
          <a:prstGeom prst="line">
            <a:avLst/>
          </a:prstGeom>
          <a:ln cap="flat" w="38100">
            <a:solidFill>
              <a:srgbClr val="FFFFFF"/>
            </a:solidFill>
            <a:prstDash val="solid"/>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266970">
            <a:off x="3729264" y="-7708887"/>
            <a:ext cx="10232519" cy="19339812"/>
          </a:xfrm>
          <a:custGeom>
            <a:avLst/>
            <a:gdLst/>
            <a:ahLst/>
            <a:cxnLst/>
            <a:rect r="r" b="b" t="t" l="l"/>
            <a:pathLst>
              <a:path h="19339812" w="10232519">
                <a:moveTo>
                  <a:pt x="0" y="0"/>
                </a:moveTo>
                <a:lnTo>
                  <a:pt x="10232519" y="0"/>
                </a:lnTo>
                <a:lnTo>
                  <a:pt x="10232519"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26786" y="-2776011"/>
            <a:ext cx="18624755" cy="10532418"/>
            <a:chOff x="0" y="0"/>
            <a:chExt cx="4905285" cy="2773970"/>
          </a:xfrm>
        </p:grpSpPr>
        <p:sp>
          <p:nvSpPr>
            <p:cNvPr name="Freeform 4" id="4"/>
            <p:cNvSpPr/>
            <p:nvPr/>
          </p:nvSpPr>
          <p:spPr>
            <a:xfrm flipH="false" flipV="false" rot="0">
              <a:off x="0" y="0"/>
              <a:ext cx="4905285" cy="2773970"/>
            </a:xfrm>
            <a:custGeom>
              <a:avLst/>
              <a:gdLst/>
              <a:ahLst/>
              <a:cxnLst/>
              <a:rect r="r" b="b" t="t" l="l"/>
              <a:pathLst>
                <a:path h="2773970" w="4905285">
                  <a:moveTo>
                    <a:pt x="0" y="0"/>
                  </a:moveTo>
                  <a:lnTo>
                    <a:pt x="4905285" y="0"/>
                  </a:lnTo>
                  <a:lnTo>
                    <a:pt x="4905285" y="2773970"/>
                  </a:lnTo>
                  <a:lnTo>
                    <a:pt x="0" y="2773970"/>
                  </a:lnTo>
                  <a:close/>
                </a:path>
              </a:pathLst>
            </a:custGeom>
            <a:solidFill>
              <a:srgbClr val="337B92"/>
            </a:solidFill>
            <a:ln cap="sq">
              <a:noFill/>
              <a:prstDash val="solid"/>
              <a:miter/>
            </a:ln>
          </p:spPr>
        </p:sp>
        <p:sp>
          <p:nvSpPr>
            <p:cNvPr name="TextBox 5" id="5"/>
            <p:cNvSpPr txBox="true"/>
            <p:nvPr/>
          </p:nvSpPr>
          <p:spPr>
            <a:xfrm>
              <a:off x="0" y="-38100"/>
              <a:ext cx="4905285" cy="2812070"/>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425594" y="648290"/>
            <a:ext cx="7419929" cy="2332864"/>
          </a:xfrm>
          <a:prstGeom prst="rect">
            <a:avLst/>
          </a:prstGeom>
        </p:spPr>
        <p:txBody>
          <a:bodyPr anchor="t" rtlCol="false" tIns="0" lIns="0" bIns="0" rIns="0">
            <a:spAutoFit/>
          </a:bodyPr>
          <a:lstStyle/>
          <a:p>
            <a:pPr algn="l" marL="0" indent="0" lvl="0">
              <a:lnSpc>
                <a:spcPts val="8736"/>
              </a:lnSpc>
              <a:spcBef>
                <a:spcPct val="0"/>
              </a:spcBef>
            </a:pPr>
            <a:r>
              <a:rPr lang="en-US" b="true" sz="10400" spc="-644">
                <a:solidFill>
                  <a:srgbClr val="FFFFFF"/>
                </a:solidFill>
                <a:latin typeface="Inter Bold"/>
                <a:ea typeface="Inter Bold"/>
                <a:cs typeface="Inter Bold"/>
                <a:sym typeface="Inter Bold"/>
              </a:rPr>
              <a:t>How Solana Works</a:t>
            </a:r>
          </a:p>
        </p:txBody>
      </p:sp>
      <p:grpSp>
        <p:nvGrpSpPr>
          <p:cNvPr name="Group 7" id="7"/>
          <p:cNvGrpSpPr/>
          <p:nvPr/>
        </p:nvGrpSpPr>
        <p:grpSpPr>
          <a:xfrm rot="0">
            <a:off x="11789033" y="295865"/>
            <a:ext cx="7749997" cy="5681581"/>
            <a:chOff x="0" y="0"/>
            <a:chExt cx="1200677" cy="880226"/>
          </a:xfrm>
        </p:grpSpPr>
        <p:sp>
          <p:nvSpPr>
            <p:cNvPr name="Freeform 8" id="8"/>
            <p:cNvSpPr/>
            <p:nvPr/>
          </p:nvSpPr>
          <p:spPr>
            <a:xfrm flipH="false" flipV="false" rot="0">
              <a:off x="0" y="0"/>
              <a:ext cx="1200677" cy="880226"/>
            </a:xfrm>
            <a:custGeom>
              <a:avLst/>
              <a:gdLst/>
              <a:ahLst/>
              <a:cxnLst/>
              <a:rect r="r" b="b" t="t" l="l"/>
              <a:pathLst>
                <a:path h="880226" w="1200677">
                  <a:moveTo>
                    <a:pt x="0" y="0"/>
                  </a:moveTo>
                  <a:lnTo>
                    <a:pt x="1200677" y="0"/>
                  </a:lnTo>
                  <a:lnTo>
                    <a:pt x="1200677" y="880226"/>
                  </a:lnTo>
                  <a:lnTo>
                    <a:pt x="0" y="880226"/>
                  </a:lnTo>
                  <a:close/>
                </a:path>
              </a:pathLst>
            </a:custGeom>
            <a:blipFill>
              <a:blip r:embed="rId4"/>
              <a:stretch>
                <a:fillRect l="-4914" t="0" r="-4914" b="0"/>
              </a:stretch>
            </a:blipFill>
          </p:spPr>
        </p:sp>
      </p:grpSp>
      <p:sp>
        <p:nvSpPr>
          <p:cNvPr name="AutoShape 9" id="9"/>
          <p:cNvSpPr/>
          <p:nvPr/>
        </p:nvSpPr>
        <p:spPr>
          <a:xfrm flipV="true">
            <a:off x="1727670" y="2981154"/>
            <a:ext cx="9463070" cy="18707"/>
          </a:xfrm>
          <a:prstGeom prst="line">
            <a:avLst/>
          </a:prstGeom>
          <a:ln cap="flat" w="38100">
            <a:solidFill>
              <a:srgbClr val="FFFFFF"/>
            </a:solidFill>
            <a:prstDash val="solid"/>
            <a:headEnd type="none" len="sm" w="sm"/>
            <a:tailEnd type="none" len="sm" w="sm"/>
          </a:ln>
        </p:spPr>
      </p:sp>
      <p:sp>
        <p:nvSpPr>
          <p:cNvPr name="Freeform 10" id="10"/>
          <p:cNvSpPr/>
          <p:nvPr/>
        </p:nvSpPr>
        <p:spPr>
          <a:xfrm flipH="false" flipV="false" rot="0">
            <a:off x="9316744" y="701511"/>
            <a:ext cx="1873996" cy="1873996"/>
          </a:xfrm>
          <a:custGeom>
            <a:avLst/>
            <a:gdLst/>
            <a:ahLst/>
            <a:cxnLst/>
            <a:rect r="r" b="b" t="t" l="l"/>
            <a:pathLst>
              <a:path h="1873996" w="1873996">
                <a:moveTo>
                  <a:pt x="0" y="0"/>
                </a:moveTo>
                <a:lnTo>
                  <a:pt x="1873996" y="0"/>
                </a:lnTo>
                <a:lnTo>
                  <a:pt x="1873996" y="1873996"/>
                </a:lnTo>
                <a:lnTo>
                  <a:pt x="0" y="1873996"/>
                </a:lnTo>
                <a:lnTo>
                  <a:pt x="0" y="0"/>
                </a:lnTo>
                <a:close/>
              </a:path>
            </a:pathLst>
          </a:custGeom>
          <a:blipFill>
            <a:blip r:embed="rId5"/>
            <a:stretch>
              <a:fillRect l="0" t="0" r="0" b="0"/>
            </a:stretch>
          </a:blipFill>
        </p:spPr>
      </p:sp>
      <p:sp>
        <p:nvSpPr>
          <p:cNvPr name="TextBox 11" id="11"/>
          <p:cNvSpPr txBox="true"/>
          <p:nvPr/>
        </p:nvSpPr>
        <p:spPr>
          <a:xfrm rot="0">
            <a:off x="464373" y="4382897"/>
            <a:ext cx="11727960" cy="760603"/>
          </a:xfrm>
          <a:prstGeom prst="rect">
            <a:avLst/>
          </a:prstGeom>
        </p:spPr>
        <p:txBody>
          <a:bodyPr anchor="t" rtlCol="false" tIns="0" lIns="0" bIns="0" rIns="0">
            <a:spAutoFit/>
          </a:bodyPr>
          <a:lstStyle/>
          <a:p>
            <a:pPr algn="l" marL="0" indent="0" lvl="0">
              <a:lnSpc>
                <a:spcPts val="2995"/>
              </a:lnSpc>
            </a:pPr>
            <a:r>
              <a:rPr lang="en-US" sz="2799" spc="-139">
                <a:solidFill>
                  <a:srgbClr val="FFFFFF"/>
                </a:solidFill>
                <a:latin typeface="Inter"/>
                <a:ea typeface="Inter"/>
                <a:cs typeface="Inter"/>
                <a:sym typeface="Inter"/>
              </a:rPr>
              <a:t>Solana's innovative architecture is designed to solve the typical issues of blockchain scalability and transaction fees. Here's how it works:</a:t>
            </a:r>
          </a:p>
        </p:txBody>
      </p:sp>
      <p:sp>
        <p:nvSpPr>
          <p:cNvPr name="TextBox 12" id="12"/>
          <p:cNvSpPr txBox="true"/>
          <p:nvPr/>
        </p:nvSpPr>
        <p:spPr>
          <a:xfrm rot="0">
            <a:off x="509502" y="5684403"/>
            <a:ext cx="16672043" cy="4096385"/>
          </a:xfrm>
          <a:prstGeom prst="rect">
            <a:avLst/>
          </a:prstGeom>
        </p:spPr>
        <p:txBody>
          <a:bodyPr anchor="t" rtlCol="false" tIns="0" lIns="0" bIns="0" rIns="0">
            <a:spAutoFit/>
          </a:bodyPr>
          <a:lstStyle/>
          <a:p>
            <a:pPr algn="l">
              <a:lnSpc>
                <a:spcPts val="3640"/>
              </a:lnSpc>
              <a:spcBef>
                <a:spcPct val="0"/>
              </a:spcBef>
            </a:pPr>
            <a:r>
              <a:rPr lang="en-US" sz="2600" spc="-161">
                <a:solidFill>
                  <a:srgbClr val="FFFFFF"/>
                </a:solidFill>
                <a:latin typeface="Inter"/>
                <a:ea typeface="Inter"/>
                <a:cs typeface="Inter"/>
                <a:sym typeface="Inter"/>
              </a:rPr>
              <a:t>1. Proof-</a:t>
            </a:r>
            <a:r>
              <a:rPr lang="en-US" sz="2600" spc="-161">
                <a:solidFill>
                  <a:srgbClr val="FFFFFF"/>
                </a:solidFill>
                <a:latin typeface="Inter"/>
                <a:ea typeface="Inter"/>
                <a:cs typeface="Inter"/>
                <a:sym typeface="Inter"/>
              </a:rPr>
              <a:t>of-History (PoH): Solana Secret Weapon</a:t>
            </a:r>
          </a:p>
          <a:p>
            <a:pPr algn="l">
              <a:lnSpc>
                <a:spcPts val="3640"/>
              </a:lnSpc>
              <a:spcBef>
                <a:spcPct val="0"/>
              </a:spcBef>
            </a:pPr>
            <a:r>
              <a:rPr lang="en-US" sz="2600" spc="-161">
                <a:solidFill>
                  <a:srgbClr val="FFFFFF"/>
                </a:solidFill>
                <a:latin typeface="Inter"/>
                <a:ea typeface="Inter"/>
                <a:cs typeface="Inter"/>
                <a:sym typeface="Inter"/>
              </a:rPr>
              <a:t> As opposed to Ethereum or Bitcoin, Which both utilize Proof-of-Work (PoW) or Proof-of-Stake (PoS), Solana brings Proof-of-History (PoH), a cryptographic clock that timestamps transactions prior to their inclusion in the blockchain. With this transactions can be processed more efficiently without having to wait for confirmations from the entire network.</a:t>
            </a:r>
          </a:p>
          <a:p>
            <a:pPr algn="l">
              <a:lnSpc>
                <a:spcPts val="3640"/>
              </a:lnSpc>
              <a:spcBef>
                <a:spcPct val="0"/>
              </a:spcBef>
            </a:pPr>
          </a:p>
          <a:p>
            <a:pPr algn="l">
              <a:lnSpc>
                <a:spcPts val="3640"/>
              </a:lnSpc>
              <a:spcBef>
                <a:spcPct val="0"/>
              </a:spcBef>
            </a:pPr>
            <a:r>
              <a:rPr lang="en-US" sz="2600" spc="-161">
                <a:solidFill>
                  <a:srgbClr val="FFFFFF"/>
                </a:solidFill>
                <a:latin typeface="Inter"/>
                <a:ea typeface="Inter"/>
                <a:cs typeface="Inter"/>
                <a:sym typeface="Inter"/>
              </a:rPr>
              <a:t>2. High-Speed Transaction Processing</a:t>
            </a:r>
          </a:p>
          <a:p>
            <a:pPr algn="l">
              <a:lnSpc>
                <a:spcPts val="3640"/>
              </a:lnSpc>
              <a:spcBef>
                <a:spcPct val="0"/>
              </a:spcBef>
            </a:pPr>
            <a:r>
              <a:rPr lang="en-US" sz="2600" spc="-161">
                <a:solidFill>
                  <a:srgbClr val="FFFFFF"/>
                </a:solidFill>
                <a:latin typeface="Inter"/>
                <a:ea typeface="Inter"/>
                <a:cs typeface="Inter"/>
                <a:sym typeface="Inter"/>
              </a:rPr>
              <a:t> Solana merge of Proof-of-History with Proof-of-Stake allows for transactions to be verified in seconds. With minimal transaction fees , Solana is suitable for micro transactions and advance level applications.</a:t>
            </a:r>
          </a:p>
          <a:p>
            <a:pPr algn="l">
              <a:lnSpc>
                <a:spcPts val="3640"/>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4027741" y="-4526406"/>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526444" y="-4176701"/>
            <a:ext cx="18703032" cy="8353403"/>
            <a:chOff x="0" y="0"/>
            <a:chExt cx="4925901" cy="2200073"/>
          </a:xfrm>
        </p:grpSpPr>
        <p:sp>
          <p:nvSpPr>
            <p:cNvPr name="Freeform 4" id="4"/>
            <p:cNvSpPr/>
            <p:nvPr/>
          </p:nvSpPr>
          <p:spPr>
            <a:xfrm flipH="false" flipV="false" rot="0">
              <a:off x="0" y="0"/>
              <a:ext cx="4925901" cy="2200073"/>
            </a:xfrm>
            <a:custGeom>
              <a:avLst/>
              <a:gdLst/>
              <a:ahLst/>
              <a:cxnLst/>
              <a:rect r="r" b="b" t="t" l="l"/>
              <a:pathLst>
                <a:path h="2200073" w="4925901">
                  <a:moveTo>
                    <a:pt x="0" y="0"/>
                  </a:moveTo>
                  <a:lnTo>
                    <a:pt x="4925901" y="0"/>
                  </a:lnTo>
                  <a:lnTo>
                    <a:pt x="4925901" y="2200073"/>
                  </a:lnTo>
                  <a:lnTo>
                    <a:pt x="0" y="2200073"/>
                  </a:lnTo>
                  <a:close/>
                </a:path>
              </a:pathLst>
            </a:custGeom>
            <a:solidFill>
              <a:srgbClr val="337B92"/>
            </a:solidFill>
            <a:ln cap="sq">
              <a:noFill/>
              <a:prstDash val="solid"/>
              <a:miter/>
            </a:ln>
          </p:spPr>
        </p:sp>
        <p:sp>
          <p:nvSpPr>
            <p:cNvPr name="TextBox 5" id="5"/>
            <p:cNvSpPr txBox="true"/>
            <p:nvPr/>
          </p:nvSpPr>
          <p:spPr>
            <a:xfrm>
              <a:off x="0" y="-38100"/>
              <a:ext cx="4925901" cy="2238173"/>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290113" y="390525"/>
            <a:ext cx="8534959" cy="2638195"/>
          </a:xfrm>
          <a:prstGeom prst="rect">
            <a:avLst/>
          </a:prstGeom>
        </p:spPr>
        <p:txBody>
          <a:bodyPr anchor="t" rtlCol="false" tIns="0" lIns="0" bIns="0" rIns="0">
            <a:spAutoFit/>
          </a:bodyPr>
          <a:lstStyle/>
          <a:p>
            <a:pPr algn="l" marL="0" indent="0" lvl="0">
              <a:lnSpc>
                <a:spcPts val="9826"/>
              </a:lnSpc>
              <a:spcBef>
                <a:spcPct val="0"/>
              </a:spcBef>
            </a:pPr>
            <a:r>
              <a:rPr lang="en-US" b="true" sz="11698" spc="-725">
                <a:solidFill>
                  <a:srgbClr val="FFFFFF"/>
                </a:solidFill>
                <a:latin typeface="Inter Bold"/>
                <a:ea typeface="Inter Bold"/>
                <a:cs typeface="Inter Bold"/>
                <a:sym typeface="Inter Bold"/>
              </a:rPr>
              <a:t>Use Cases of Solana</a:t>
            </a:r>
          </a:p>
        </p:txBody>
      </p:sp>
      <p:grpSp>
        <p:nvGrpSpPr>
          <p:cNvPr name="Group 7" id="7"/>
          <p:cNvGrpSpPr/>
          <p:nvPr/>
        </p:nvGrpSpPr>
        <p:grpSpPr>
          <a:xfrm rot="0">
            <a:off x="15165218" y="3028720"/>
            <a:ext cx="2719697" cy="3235776"/>
            <a:chOff x="0" y="0"/>
            <a:chExt cx="421352" cy="501306"/>
          </a:xfrm>
        </p:grpSpPr>
        <p:sp>
          <p:nvSpPr>
            <p:cNvPr name="Freeform 8" id="8"/>
            <p:cNvSpPr/>
            <p:nvPr/>
          </p:nvSpPr>
          <p:spPr>
            <a:xfrm flipH="false" flipV="false" rot="0">
              <a:off x="0" y="0"/>
              <a:ext cx="421352" cy="501306"/>
            </a:xfrm>
            <a:custGeom>
              <a:avLst/>
              <a:gdLst/>
              <a:ahLst/>
              <a:cxnLst/>
              <a:rect r="r" b="b" t="t" l="l"/>
              <a:pathLst>
                <a:path h="501306" w="421352">
                  <a:moveTo>
                    <a:pt x="0" y="0"/>
                  </a:moveTo>
                  <a:lnTo>
                    <a:pt x="421352" y="0"/>
                  </a:lnTo>
                  <a:lnTo>
                    <a:pt x="421352" y="501306"/>
                  </a:lnTo>
                  <a:lnTo>
                    <a:pt x="0" y="501306"/>
                  </a:lnTo>
                  <a:close/>
                </a:path>
              </a:pathLst>
            </a:custGeom>
            <a:blipFill>
              <a:blip r:embed="rId4"/>
              <a:stretch>
                <a:fillRect l="-39120" t="0" r="-39120" b="0"/>
              </a:stretch>
            </a:blipFill>
          </p:spPr>
        </p:sp>
      </p:grpSp>
      <p:sp>
        <p:nvSpPr>
          <p:cNvPr name="AutoShape 9" id="9"/>
          <p:cNvSpPr/>
          <p:nvPr/>
        </p:nvSpPr>
        <p:spPr>
          <a:xfrm>
            <a:off x="999498" y="9277350"/>
            <a:ext cx="16259802" cy="0"/>
          </a:xfrm>
          <a:prstGeom prst="line">
            <a:avLst/>
          </a:prstGeom>
          <a:ln cap="flat" w="38100">
            <a:solidFill>
              <a:srgbClr val="FFFFFF"/>
            </a:solidFill>
            <a:prstDash val="solid"/>
            <a:headEnd type="none" len="sm" w="sm"/>
            <a:tailEnd type="none" len="sm" w="sm"/>
          </a:ln>
        </p:spPr>
      </p:sp>
      <p:sp>
        <p:nvSpPr>
          <p:cNvPr name="TextBox 10" id="10"/>
          <p:cNvSpPr txBox="true"/>
          <p:nvPr/>
        </p:nvSpPr>
        <p:spPr>
          <a:xfrm rot="0">
            <a:off x="377525" y="3567548"/>
            <a:ext cx="14787693" cy="2537460"/>
          </a:xfrm>
          <a:prstGeom prst="rect">
            <a:avLst/>
          </a:prstGeom>
        </p:spPr>
        <p:txBody>
          <a:bodyPr anchor="t" rtlCol="false" tIns="0" lIns="0" bIns="0" rIns="0">
            <a:spAutoFit/>
          </a:bodyPr>
          <a:lstStyle/>
          <a:p>
            <a:pPr algn="l">
              <a:lnSpc>
                <a:spcPts val="5040"/>
              </a:lnSpc>
              <a:spcBef>
                <a:spcPct val="0"/>
              </a:spcBef>
            </a:pPr>
            <a:r>
              <a:rPr lang="en-US" b="true" sz="3600" spc="-223">
                <a:solidFill>
                  <a:srgbClr val="FFFFFF"/>
                </a:solidFill>
                <a:latin typeface="Inter Bold"/>
                <a:ea typeface="Inter Bold"/>
                <a:cs typeface="Inter Bold"/>
                <a:sym typeface="Inter Bold"/>
              </a:rPr>
              <a:t>S</a:t>
            </a:r>
            <a:r>
              <a:rPr lang="en-US" b="true" sz="3600" spc="-223">
                <a:solidFill>
                  <a:srgbClr val="FFFFFF"/>
                </a:solidFill>
                <a:latin typeface="Inter Bold"/>
                <a:ea typeface="Inter Bold"/>
                <a:cs typeface="Inter Bold"/>
                <a:sym typeface="Inter Bold"/>
              </a:rPr>
              <a:t>olana high capacity and affordability make it ideal for a wide range of blockchain applications. Some of the most effective use cases are listed below:</a:t>
            </a:r>
          </a:p>
          <a:p>
            <a:pPr algn="l">
              <a:lnSpc>
                <a:spcPts val="5040"/>
              </a:lnSpc>
              <a:spcBef>
                <a:spcPct val="0"/>
              </a:spcBef>
            </a:pPr>
          </a:p>
        </p:txBody>
      </p:sp>
      <p:sp>
        <p:nvSpPr>
          <p:cNvPr name="TextBox 11" id="11"/>
          <p:cNvSpPr txBox="true"/>
          <p:nvPr/>
        </p:nvSpPr>
        <p:spPr>
          <a:xfrm rot="0">
            <a:off x="2325049" y="5706492"/>
            <a:ext cx="11909647" cy="3715420"/>
          </a:xfrm>
          <a:prstGeom prst="rect">
            <a:avLst/>
          </a:prstGeom>
        </p:spPr>
        <p:txBody>
          <a:bodyPr anchor="t" rtlCol="false" tIns="0" lIns="0" bIns="0" rIns="0">
            <a:spAutoFit/>
          </a:bodyPr>
          <a:lstStyle/>
          <a:p>
            <a:pPr algn="l">
              <a:lnSpc>
                <a:spcPts val="4982"/>
              </a:lnSpc>
              <a:spcBef>
                <a:spcPct val="0"/>
              </a:spcBef>
            </a:pPr>
            <a:r>
              <a:rPr lang="en-US" b="true" sz="3558" spc="-220">
                <a:solidFill>
                  <a:srgbClr val="FFFFFF"/>
                </a:solidFill>
                <a:latin typeface="Inter Bold"/>
                <a:ea typeface="Inter Bold"/>
                <a:cs typeface="Inter Bold"/>
                <a:sym typeface="Inter Bold"/>
              </a:rPr>
              <a:t>1. Decentralized Finance (DeFi) on Solana</a:t>
            </a:r>
          </a:p>
          <a:p>
            <a:pPr algn="l">
              <a:lnSpc>
                <a:spcPts val="4982"/>
              </a:lnSpc>
              <a:spcBef>
                <a:spcPct val="0"/>
              </a:spcBef>
            </a:pPr>
            <a:r>
              <a:rPr lang="en-US" b="true" sz="3558" spc="-220">
                <a:solidFill>
                  <a:srgbClr val="FFFFFF"/>
                </a:solidFill>
                <a:latin typeface="Inter Bold"/>
                <a:ea typeface="Inter Bold"/>
                <a:cs typeface="Inter Bold"/>
                <a:sym typeface="Inter Bold"/>
              </a:rPr>
              <a:t>2. NFT on Solana</a:t>
            </a:r>
          </a:p>
          <a:p>
            <a:pPr algn="l">
              <a:lnSpc>
                <a:spcPts val="4982"/>
              </a:lnSpc>
              <a:spcBef>
                <a:spcPct val="0"/>
              </a:spcBef>
            </a:pPr>
            <a:r>
              <a:rPr lang="en-US" b="true" sz="3558" spc="-220">
                <a:solidFill>
                  <a:srgbClr val="FFFFFF"/>
                </a:solidFill>
                <a:latin typeface="Inter Bold"/>
                <a:ea typeface="Inter Bold"/>
                <a:cs typeface="Inter Bold"/>
                <a:sym typeface="Inter Bold"/>
              </a:rPr>
              <a:t>3. Web3 and Decentralized App Development</a:t>
            </a:r>
          </a:p>
          <a:p>
            <a:pPr algn="l">
              <a:lnSpc>
                <a:spcPts val="4982"/>
              </a:lnSpc>
              <a:spcBef>
                <a:spcPct val="0"/>
              </a:spcBef>
            </a:pPr>
            <a:r>
              <a:rPr lang="en-US" b="true" sz="3558" spc="-220">
                <a:solidFill>
                  <a:srgbClr val="FFFFFF"/>
                </a:solidFill>
                <a:latin typeface="Inter Bold"/>
                <a:ea typeface="Inter Bold"/>
                <a:cs typeface="Inter Bold"/>
                <a:sym typeface="Inter Bold"/>
              </a:rPr>
              <a:t>4. Blockchain Gaming &amp; the Metaverse</a:t>
            </a:r>
          </a:p>
          <a:p>
            <a:pPr algn="l">
              <a:lnSpc>
                <a:spcPts val="4982"/>
              </a:lnSpc>
              <a:spcBef>
                <a:spcPct val="0"/>
              </a:spcBef>
            </a:pPr>
            <a:r>
              <a:rPr lang="en-US" b="true" sz="3558" spc="-220">
                <a:solidFill>
                  <a:srgbClr val="FFFFFF"/>
                </a:solidFill>
                <a:latin typeface="Inter Bold"/>
                <a:ea typeface="Inter Bold"/>
                <a:cs typeface="Inter Bold"/>
                <a:sym typeface="Inter Bold"/>
              </a:rPr>
              <a:t>5. DAO (Decentralized Autonomous Organizations) on Solana</a:t>
            </a:r>
          </a:p>
          <a:p>
            <a:pPr algn="l">
              <a:lnSpc>
                <a:spcPts val="4982"/>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708813" y="-1995692"/>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1041515" y="0"/>
            <a:ext cx="18440845" cy="7404407"/>
            <a:chOff x="0" y="0"/>
            <a:chExt cx="4856848" cy="1950132"/>
          </a:xfrm>
        </p:grpSpPr>
        <p:sp>
          <p:nvSpPr>
            <p:cNvPr name="Freeform 4" id="4"/>
            <p:cNvSpPr/>
            <p:nvPr/>
          </p:nvSpPr>
          <p:spPr>
            <a:xfrm flipH="false" flipV="false" rot="0">
              <a:off x="0" y="0"/>
              <a:ext cx="4856848" cy="1950132"/>
            </a:xfrm>
            <a:custGeom>
              <a:avLst/>
              <a:gdLst/>
              <a:ahLst/>
              <a:cxnLst/>
              <a:rect r="r" b="b" t="t" l="l"/>
              <a:pathLst>
                <a:path h="1950132" w="4856848">
                  <a:moveTo>
                    <a:pt x="0" y="0"/>
                  </a:moveTo>
                  <a:lnTo>
                    <a:pt x="4856848" y="0"/>
                  </a:lnTo>
                  <a:lnTo>
                    <a:pt x="4856848" y="1950132"/>
                  </a:lnTo>
                  <a:lnTo>
                    <a:pt x="0" y="1950132"/>
                  </a:lnTo>
                  <a:close/>
                </a:path>
              </a:pathLst>
            </a:custGeom>
            <a:solidFill>
              <a:srgbClr val="337B92"/>
            </a:solidFill>
            <a:ln cap="sq">
              <a:noFill/>
              <a:prstDash val="solid"/>
              <a:miter/>
            </a:ln>
          </p:spPr>
        </p:sp>
        <p:sp>
          <p:nvSpPr>
            <p:cNvPr name="TextBox 5" id="5"/>
            <p:cNvSpPr txBox="true"/>
            <p:nvPr/>
          </p:nvSpPr>
          <p:spPr>
            <a:xfrm>
              <a:off x="0" y="-47625"/>
              <a:ext cx="4856848" cy="1997757"/>
            </a:xfrm>
            <a:prstGeom prst="rect">
              <a:avLst/>
            </a:prstGeom>
          </p:spPr>
          <p:txBody>
            <a:bodyPr anchor="ctr" rtlCol="false" tIns="50800" lIns="50800" bIns="50800" rIns="50800"/>
            <a:lstStyle/>
            <a:p>
              <a:pPr algn="ctr">
                <a:lnSpc>
                  <a:spcPts val="3219"/>
                </a:lnSpc>
                <a:spcBef>
                  <a:spcPct val="0"/>
                </a:spcBef>
              </a:pPr>
            </a:p>
          </p:txBody>
        </p:sp>
      </p:grpSp>
      <p:sp>
        <p:nvSpPr>
          <p:cNvPr name="TextBox 6" id="6"/>
          <p:cNvSpPr txBox="true"/>
          <p:nvPr/>
        </p:nvSpPr>
        <p:spPr>
          <a:xfrm rot="0">
            <a:off x="1389297" y="419386"/>
            <a:ext cx="12052005" cy="1853236"/>
          </a:xfrm>
          <a:prstGeom prst="rect">
            <a:avLst/>
          </a:prstGeom>
        </p:spPr>
        <p:txBody>
          <a:bodyPr anchor="t" rtlCol="false" tIns="0" lIns="0" bIns="0" rIns="0">
            <a:spAutoFit/>
          </a:bodyPr>
          <a:lstStyle/>
          <a:p>
            <a:pPr algn="l" marL="0" indent="0" lvl="0">
              <a:lnSpc>
                <a:spcPts val="6923"/>
              </a:lnSpc>
              <a:spcBef>
                <a:spcPct val="0"/>
              </a:spcBef>
            </a:pPr>
            <a:r>
              <a:rPr lang="en-US" b="true" sz="8242" spc="-511">
                <a:solidFill>
                  <a:srgbClr val="FFFFFF"/>
                </a:solidFill>
                <a:latin typeface="Inter Bold"/>
                <a:ea typeface="Inter Bold"/>
                <a:cs typeface="Inter Bold"/>
                <a:sym typeface="Inter Bold"/>
              </a:rPr>
              <a:t>Decentralized Finance (DeFi) on Solana</a:t>
            </a:r>
          </a:p>
        </p:txBody>
      </p:sp>
      <p:grpSp>
        <p:nvGrpSpPr>
          <p:cNvPr name="Group 7" id="7"/>
          <p:cNvGrpSpPr/>
          <p:nvPr/>
        </p:nvGrpSpPr>
        <p:grpSpPr>
          <a:xfrm rot="0">
            <a:off x="12296577" y="0"/>
            <a:ext cx="6332975" cy="3826855"/>
            <a:chOff x="0" y="0"/>
            <a:chExt cx="1200677" cy="725539"/>
          </a:xfrm>
        </p:grpSpPr>
        <p:sp>
          <p:nvSpPr>
            <p:cNvPr name="Freeform 8" id="8"/>
            <p:cNvSpPr/>
            <p:nvPr/>
          </p:nvSpPr>
          <p:spPr>
            <a:xfrm flipH="false" flipV="false" rot="0">
              <a:off x="0" y="0"/>
              <a:ext cx="1200677" cy="725539"/>
            </a:xfrm>
            <a:custGeom>
              <a:avLst/>
              <a:gdLst/>
              <a:ahLst/>
              <a:cxnLst/>
              <a:rect r="r" b="b" t="t" l="l"/>
              <a:pathLst>
                <a:path h="725539" w="1200677">
                  <a:moveTo>
                    <a:pt x="0" y="0"/>
                  </a:moveTo>
                  <a:lnTo>
                    <a:pt x="1200677" y="0"/>
                  </a:lnTo>
                  <a:lnTo>
                    <a:pt x="1200677" y="725539"/>
                  </a:lnTo>
                  <a:lnTo>
                    <a:pt x="0" y="725539"/>
                  </a:lnTo>
                  <a:close/>
                </a:path>
              </a:pathLst>
            </a:custGeom>
            <a:blipFill>
              <a:blip r:embed="rId4"/>
              <a:stretch>
                <a:fillRect l="0" t="-5128" r="0" b="-5128"/>
              </a:stretch>
            </a:blipFill>
          </p:spPr>
        </p:sp>
      </p:grpSp>
      <p:sp>
        <p:nvSpPr>
          <p:cNvPr name="AutoShape 9" id="9"/>
          <p:cNvSpPr/>
          <p:nvPr/>
        </p:nvSpPr>
        <p:spPr>
          <a:xfrm>
            <a:off x="999498" y="9277350"/>
            <a:ext cx="16259802" cy="0"/>
          </a:xfrm>
          <a:prstGeom prst="line">
            <a:avLst/>
          </a:prstGeom>
          <a:ln cap="flat" w="38100">
            <a:solidFill>
              <a:srgbClr val="FFFFFF"/>
            </a:solidFill>
            <a:prstDash val="solid"/>
            <a:headEnd type="none" len="sm" w="sm"/>
            <a:tailEnd type="none" len="sm" w="sm"/>
          </a:ln>
        </p:spPr>
      </p:sp>
      <p:sp>
        <p:nvSpPr>
          <p:cNvPr name="TextBox 10" id="10"/>
          <p:cNvSpPr txBox="true"/>
          <p:nvPr/>
        </p:nvSpPr>
        <p:spPr>
          <a:xfrm rot="0">
            <a:off x="999498" y="4928025"/>
            <a:ext cx="16182536" cy="4349325"/>
          </a:xfrm>
          <a:prstGeom prst="rect">
            <a:avLst/>
          </a:prstGeom>
        </p:spPr>
        <p:txBody>
          <a:bodyPr anchor="t" rtlCol="false" tIns="0" lIns="0" bIns="0" rIns="0">
            <a:spAutoFit/>
          </a:bodyPr>
          <a:lstStyle/>
          <a:p>
            <a:pPr algn="l" marL="597341" indent="-298671" lvl="1">
              <a:lnSpc>
                <a:spcPts val="3873"/>
              </a:lnSpc>
              <a:buFont typeface="Arial"/>
              <a:buChar char="•"/>
            </a:pPr>
            <a:r>
              <a:rPr lang="en-US" sz="2766">
                <a:solidFill>
                  <a:srgbClr val="FFFFFF"/>
                </a:solidFill>
                <a:latin typeface="Canva Sans"/>
                <a:ea typeface="Canva Sans"/>
                <a:cs typeface="Canva Sans"/>
                <a:sym typeface="Canva Sans"/>
              </a:rPr>
              <a:t>Decentralized Exchanges (DEXs): Exchanges such as Raydium, Serum, and Orca provide quick, low-cost trading for crypto assets.</a:t>
            </a:r>
          </a:p>
          <a:p>
            <a:pPr algn="l">
              <a:lnSpc>
                <a:spcPts val="3873"/>
              </a:lnSpc>
              <a:spcBef>
                <a:spcPct val="0"/>
              </a:spcBef>
            </a:pPr>
          </a:p>
          <a:p>
            <a:pPr algn="l" marL="597341" indent="-298671" lvl="1">
              <a:lnSpc>
                <a:spcPts val="3873"/>
              </a:lnSpc>
              <a:spcBef>
                <a:spcPct val="0"/>
              </a:spcBef>
              <a:buFont typeface="Arial"/>
              <a:buChar char="•"/>
            </a:pPr>
            <a:r>
              <a:rPr lang="en-US" sz="2766">
                <a:solidFill>
                  <a:srgbClr val="FFFFFF"/>
                </a:solidFill>
                <a:latin typeface="Canva Sans"/>
                <a:ea typeface="Canva Sans"/>
                <a:cs typeface="Canva Sans"/>
                <a:sym typeface="Canva Sans"/>
              </a:rPr>
              <a:t>Lending and Borrowing: Platforms such as Solend and Mango Markets allow users to lend, borrow, and collect interest on their crypto.</a:t>
            </a:r>
          </a:p>
          <a:p>
            <a:pPr algn="l">
              <a:lnSpc>
                <a:spcPts val="3873"/>
              </a:lnSpc>
              <a:spcBef>
                <a:spcPct val="0"/>
              </a:spcBef>
            </a:pPr>
          </a:p>
          <a:p>
            <a:pPr algn="l" marL="597341" indent="-298671" lvl="1">
              <a:lnSpc>
                <a:spcPts val="3873"/>
              </a:lnSpc>
              <a:spcBef>
                <a:spcPct val="0"/>
              </a:spcBef>
              <a:buFont typeface="Arial"/>
              <a:buChar char="•"/>
            </a:pPr>
            <a:r>
              <a:rPr lang="en-US" sz="2766">
                <a:solidFill>
                  <a:srgbClr val="FFFFFF"/>
                </a:solidFill>
                <a:latin typeface="Canva Sans"/>
                <a:ea typeface="Canva Sans"/>
                <a:cs typeface="Canva Sans"/>
                <a:sym typeface="Canva Sans"/>
              </a:rPr>
              <a:t>Yield Farming &amp; Staking: Investors can stake SOL or take part in liquidity pools to garner income.</a:t>
            </a:r>
          </a:p>
          <a:p>
            <a:pPr algn="l">
              <a:lnSpc>
                <a:spcPts val="3873"/>
              </a:lnSpc>
              <a:spcBef>
                <a:spcPct val="0"/>
              </a:spcBef>
            </a:pPr>
          </a:p>
        </p:txBody>
      </p:sp>
      <p:sp>
        <p:nvSpPr>
          <p:cNvPr name="TextBox 11" id="11"/>
          <p:cNvSpPr txBox="true"/>
          <p:nvPr/>
        </p:nvSpPr>
        <p:spPr>
          <a:xfrm rot="0">
            <a:off x="1389297" y="2770916"/>
            <a:ext cx="10674441" cy="1298575"/>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Canva Sans"/>
                <a:ea typeface="Canva Sans"/>
                <a:cs typeface="Canva Sans"/>
                <a:sym typeface="Canva Sans"/>
              </a:rPr>
              <a:t>Solana has been a f</a:t>
            </a:r>
            <a:r>
              <a:rPr lang="en-US" sz="2499">
                <a:solidFill>
                  <a:srgbClr val="FFFFFF"/>
                </a:solidFill>
                <a:latin typeface="Canva Sans"/>
                <a:ea typeface="Canva Sans"/>
                <a:cs typeface="Canva Sans"/>
                <a:sym typeface="Canva Sans"/>
              </a:rPr>
              <a:t>ormidable competitor in the DeFi arena, offering users quicker and less expensive alternatives to Ethereum based solutions. Some of the most important applications include: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121831">
            <a:off x="3790619" y="-7331339"/>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6423" y="5843708"/>
            <a:ext cx="18440845" cy="7847340"/>
            <a:chOff x="0" y="0"/>
            <a:chExt cx="4856848" cy="2066789"/>
          </a:xfrm>
        </p:grpSpPr>
        <p:sp>
          <p:nvSpPr>
            <p:cNvPr name="Freeform 4" id="4"/>
            <p:cNvSpPr/>
            <p:nvPr/>
          </p:nvSpPr>
          <p:spPr>
            <a:xfrm flipH="false" flipV="false" rot="0">
              <a:off x="0" y="0"/>
              <a:ext cx="4856848" cy="2066789"/>
            </a:xfrm>
            <a:custGeom>
              <a:avLst/>
              <a:gdLst/>
              <a:ahLst/>
              <a:cxnLst/>
              <a:rect r="r" b="b" t="t" l="l"/>
              <a:pathLst>
                <a:path h="2066789" w="4856848">
                  <a:moveTo>
                    <a:pt x="0" y="0"/>
                  </a:moveTo>
                  <a:lnTo>
                    <a:pt x="4856848" y="0"/>
                  </a:lnTo>
                  <a:lnTo>
                    <a:pt x="4856848" y="2066789"/>
                  </a:lnTo>
                  <a:lnTo>
                    <a:pt x="0" y="2066789"/>
                  </a:lnTo>
                  <a:close/>
                </a:path>
              </a:pathLst>
            </a:custGeom>
            <a:solidFill>
              <a:srgbClr val="337B92"/>
            </a:solidFill>
            <a:ln cap="sq">
              <a:noFill/>
              <a:prstDash val="solid"/>
              <a:miter/>
            </a:ln>
          </p:spPr>
        </p:sp>
        <p:sp>
          <p:nvSpPr>
            <p:cNvPr name="TextBox 5" id="5"/>
            <p:cNvSpPr txBox="true"/>
            <p:nvPr/>
          </p:nvSpPr>
          <p:spPr>
            <a:xfrm>
              <a:off x="0" y="-38100"/>
              <a:ext cx="4856848" cy="210488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537864" y="3307189"/>
            <a:ext cx="7972280" cy="4222220"/>
            <a:chOff x="0" y="0"/>
            <a:chExt cx="1818005" cy="962838"/>
          </a:xfrm>
        </p:grpSpPr>
        <p:sp>
          <p:nvSpPr>
            <p:cNvPr name="Freeform 7" id="7"/>
            <p:cNvSpPr/>
            <p:nvPr/>
          </p:nvSpPr>
          <p:spPr>
            <a:xfrm flipH="false" flipV="false" rot="0">
              <a:off x="0" y="0"/>
              <a:ext cx="1818005" cy="962838"/>
            </a:xfrm>
            <a:custGeom>
              <a:avLst/>
              <a:gdLst/>
              <a:ahLst/>
              <a:cxnLst/>
              <a:rect r="r" b="b" t="t" l="l"/>
              <a:pathLst>
                <a:path h="962838" w="1818005">
                  <a:moveTo>
                    <a:pt x="0" y="0"/>
                  </a:moveTo>
                  <a:lnTo>
                    <a:pt x="1818005" y="0"/>
                  </a:lnTo>
                  <a:lnTo>
                    <a:pt x="1818005" y="962838"/>
                  </a:lnTo>
                  <a:lnTo>
                    <a:pt x="0" y="962838"/>
                  </a:lnTo>
                  <a:close/>
                </a:path>
              </a:pathLst>
            </a:custGeom>
            <a:blipFill>
              <a:blip r:embed="rId4"/>
              <a:stretch>
                <a:fillRect l="0" t="-20806" r="0" b="-20806"/>
              </a:stretch>
            </a:blipFill>
          </p:spPr>
        </p:sp>
      </p:grpSp>
      <p:sp>
        <p:nvSpPr>
          <p:cNvPr name="AutoShape 8" id="8"/>
          <p:cNvSpPr/>
          <p:nvPr/>
        </p:nvSpPr>
        <p:spPr>
          <a:xfrm>
            <a:off x="1769855" y="2829535"/>
            <a:ext cx="14274046" cy="0"/>
          </a:xfrm>
          <a:prstGeom prst="line">
            <a:avLst/>
          </a:prstGeom>
          <a:ln cap="flat" w="38100">
            <a:solidFill>
              <a:srgbClr val="FFFFFF"/>
            </a:solidFill>
            <a:prstDash val="solid"/>
            <a:headEnd type="none" len="sm" w="sm"/>
            <a:tailEnd type="none" len="sm" w="sm"/>
          </a:ln>
        </p:spPr>
      </p:sp>
      <p:sp>
        <p:nvSpPr>
          <p:cNvPr name="TextBox 9" id="9"/>
          <p:cNvSpPr txBox="true"/>
          <p:nvPr/>
        </p:nvSpPr>
        <p:spPr>
          <a:xfrm rot="0">
            <a:off x="723734" y="1419225"/>
            <a:ext cx="9747948" cy="1391260"/>
          </a:xfrm>
          <a:prstGeom prst="rect">
            <a:avLst/>
          </a:prstGeom>
        </p:spPr>
        <p:txBody>
          <a:bodyPr anchor="t" rtlCol="false" tIns="0" lIns="0" bIns="0" rIns="0">
            <a:spAutoFit/>
          </a:bodyPr>
          <a:lstStyle/>
          <a:p>
            <a:pPr algn="l" marL="0" indent="0" lvl="0">
              <a:lnSpc>
                <a:spcPts val="9826"/>
              </a:lnSpc>
              <a:spcBef>
                <a:spcPct val="0"/>
              </a:spcBef>
            </a:pPr>
            <a:r>
              <a:rPr lang="en-US" b="true" sz="11698" spc="-725">
                <a:solidFill>
                  <a:srgbClr val="FFFFFF"/>
                </a:solidFill>
                <a:latin typeface="Inter Bold"/>
                <a:ea typeface="Inter Bold"/>
                <a:cs typeface="Inter Bold"/>
                <a:sym typeface="Inter Bold"/>
              </a:rPr>
              <a:t>NFT on Solana</a:t>
            </a:r>
          </a:p>
        </p:txBody>
      </p:sp>
      <p:sp>
        <p:nvSpPr>
          <p:cNvPr name="TextBox 10" id="10"/>
          <p:cNvSpPr txBox="true"/>
          <p:nvPr/>
        </p:nvSpPr>
        <p:spPr>
          <a:xfrm rot="0">
            <a:off x="8661460" y="3720424"/>
            <a:ext cx="9626540" cy="6391910"/>
          </a:xfrm>
          <a:prstGeom prst="rect">
            <a:avLst/>
          </a:prstGeom>
        </p:spPr>
        <p:txBody>
          <a:bodyPr anchor="t" rtlCol="false" tIns="0" lIns="0" bIns="0" rIns="0">
            <a:spAutoFit/>
          </a:bodyPr>
          <a:lstStyle/>
          <a:p>
            <a:pPr algn="l">
              <a:lnSpc>
                <a:spcPts val="3639"/>
              </a:lnSpc>
              <a:spcBef>
                <a:spcPct val="0"/>
              </a:spcBef>
            </a:pPr>
            <a:r>
              <a:rPr lang="en-US" b="true" sz="2599" spc="-161">
                <a:solidFill>
                  <a:srgbClr val="FFFFFF"/>
                </a:solidFill>
                <a:latin typeface="Inter Bold"/>
                <a:ea typeface="Inter Bold"/>
                <a:cs typeface="Inter Bold"/>
                <a:sym typeface="Inter Bold"/>
              </a:rPr>
              <a:t> </a:t>
            </a:r>
            <a:r>
              <a:rPr lang="en-US" b="true" sz="2599" spc="-161">
                <a:solidFill>
                  <a:srgbClr val="FFFFFF"/>
                </a:solidFill>
                <a:latin typeface="Inter Bold"/>
                <a:ea typeface="Inter Bold"/>
                <a:cs typeface="Inter Bold"/>
                <a:sym typeface="Inter Bold"/>
              </a:rPr>
              <a:t>S</a:t>
            </a:r>
            <a:r>
              <a:rPr lang="en-US" b="true" sz="2599" spc="-161">
                <a:solidFill>
                  <a:srgbClr val="FFFFFF"/>
                </a:solidFill>
                <a:latin typeface="Inter Bold"/>
                <a:ea typeface="Inter Bold"/>
                <a:cs typeface="Inter Bold"/>
                <a:sym typeface="Inter Bold"/>
              </a:rPr>
              <a:t>olana high speed transactions and low fees have shown it as a place for NFT collectors and creators. Some of the key highlights are:</a:t>
            </a:r>
          </a:p>
          <a:p>
            <a:pPr algn="l">
              <a:lnSpc>
                <a:spcPts val="3639"/>
              </a:lnSpc>
              <a:spcBef>
                <a:spcPct val="0"/>
              </a:spcBef>
            </a:pPr>
          </a:p>
          <a:p>
            <a:pPr algn="l" marL="561339" indent="-280669" lvl="1">
              <a:lnSpc>
                <a:spcPts val="3639"/>
              </a:lnSpc>
              <a:spcBef>
                <a:spcPct val="0"/>
              </a:spcBef>
              <a:buFont typeface="Arial"/>
              <a:buChar char="•"/>
            </a:pPr>
            <a:r>
              <a:rPr lang="en-US" b="true" sz="2599" spc="-161">
                <a:solidFill>
                  <a:srgbClr val="FFFFFF"/>
                </a:solidFill>
                <a:latin typeface="Inter Bold"/>
                <a:ea typeface="Inter Bold"/>
                <a:cs typeface="Inter Bold"/>
                <a:sym typeface="Inter Bold"/>
              </a:rPr>
              <a:t>Top NFT Marketplaces: Solana based marketplaces such as Magic Eden, Solanart, and Metaplex enable users to mint, purchase, and sell NFT.</a:t>
            </a:r>
          </a:p>
          <a:p>
            <a:pPr algn="l">
              <a:lnSpc>
                <a:spcPts val="3639"/>
              </a:lnSpc>
              <a:spcBef>
                <a:spcPct val="0"/>
              </a:spcBef>
            </a:pPr>
          </a:p>
          <a:p>
            <a:pPr algn="l" marL="561339" indent="-280669" lvl="1">
              <a:lnSpc>
                <a:spcPts val="3639"/>
              </a:lnSpc>
              <a:spcBef>
                <a:spcPct val="0"/>
              </a:spcBef>
              <a:buFont typeface="Arial"/>
              <a:buChar char="•"/>
            </a:pPr>
            <a:r>
              <a:rPr lang="en-US" b="true" sz="2599" spc="-161">
                <a:solidFill>
                  <a:srgbClr val="FFFFFF"/>
                </a:solidFill>
                <a:latin typeface="Inter Bold"/>
                <a:ea typeface="Inter Bold"/>
                <a:cs typeface="Inter Bold"/>
                <a:sym typeface="Inter Bold"/>
              </a:rPr>
              <a:t>NFT Gaming: Games built on Solana set NFTs as game assets, building a new economy within gaming communities.</a:t>
            </a:r>
          </a:p>
          <a:p>
            <a:pPr algn="l">
              <a:lnSpc>
                <a:spcPts val="3639"/>
              </a:lnSpc>
              <a:spcBef>
                <a:spcPct val="0"/>
              </a:spcBef>
            </a:pPr>
          </a:p>
          <a:p>
            <a:pPr algn="l" marL="561339" indent="-280669" lvl="1">
              <a:lnSpc>
                <a:spcPts val="3639"/>
              </a:lnSpc>
              <a:spcBef>
                <a:spcPct val="0"/>
              </a:spcBef>
              <a:buFont typeface="Arial"/>
              <a:buChar char="•"/>
            </a:pPr>
            <a:r>
              <a:rPr lang="en-US" b="true" sz="2599" spc="-161">
                <a:solidFill>
                  <a:srgbClr val="FFFFFF"/>
                </a:solidFill>
                <a:latin typeface="Inter Bold"/>
                <a:ea typeface="Inter Bold"/>
                <a:cs typeface="Inter Bold"/>
                <a:sym typeface="Inter Bold"/>
              </a:rPr>
              <a:t>Lower Minting Costs: In contrast to Ethereum, where gas costs can be high, minting an NFT on Solana costs a half of a cent.</a:t>
            </a:r>
          </a:p>
          <a:p>
            <a:pPr algn="l">
              <a:lnSpc>
                <a:spcPts val="3639"/>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708813" y="-1995692"/>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6423" y="-2036688"/>
            <a:ext cx="18440845" cy="7847340"/>
            <a:chOff x="0" y="0"/>
            <a:chExt cx="4856848" cy="2066789"/>
          </a:xfrm>
        </p:grpSpPr>
        <p:sp>
          <p:nvSpPr>
            <p:cNvPr name="Freeform 4" id="4"/>
            <p:cNvSpPr/>
            <p:nvPr/>
          </p:nvSpPr>
          <p:spPr>
            <a:xfrm flipH="false" flipV="false" rot="0">
              <a:off x="0" y="0"/>
              <a:ext cx="4856848" cy="2066789"/>
            </a:xfrm>
            <a:custGeom>
              <a:avLst/>
              <a:gdLst/>
              <a:ahLst/>
              <a:cxnLst/>
              <a:rect r="r" b="b" t="t" l="l"/>
              <a:pathLst>
                <a:path h="2066789" w="4856848">
                  <a:moveTo>
                    <a:pt x="0" y="0"/>
                  </a:moveTo>
                  <a:lnTo>
                    <a:pt x="4856848" y="0"/>
                  </a:lnTo>
                  <a:lnTo>
                    <a:pt x="4856848" y="2066789"/>
                  </a:lnTo>
                  <a:lnTo>
                    <a:pt x="0" y="2066789"/>
                  </a:lnTo>
                  <a:close/>
                </a:path>
              </a:pathLst>
            </a:custGeom>
            <a:solidFill>
              <a:srgbClr val="337B92"/>
            </a:solidFill>
            <a:ln cap="sq">
              <a:noFill/>
              <a:prstDash val="solid"/>
              <a:miter/>
            </a:ln>
          </p:spPr>
        </p:sp>
        <p:sp>
          <p:nvSpPr>
            <p:cNvPr name="TextBox 5" id="5"/>
            <p:cNvSpPr txBox="true"/>
            <p:nvPr/>
          </p:nvSpPr>
          <p:spPr>
            <a:xfrm>
              <a:off x="0" y="-38100"/>
              <a:ext cx="4856848" cy="210488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9858894" y="5492274"/>
            <a:ext cx="7814122" cy="2904724"/>
            <a:chOff x="0" y="0"/>
            <a:chExt cx="1781938" cy="662395"/>
          </a:xfrm>
        </p:grpSpPr>
        <p:sp>
          <p:nvSpPr>
            <p:cNvPr name="Freeform 7" id="7"/>
            <p:cNvSpPr/>
            <p:nvPr/>
          </p:nvSpPr>
          <p:spPr>
            <a:xfrm flipH="false" flipV="false" rot="0">
              <a:off x="0" y="0"/>
              <a:ext cx="1781938" cy="662395"/>
            </a:xfrm>
            <a:custGeom>
              <a:avLst/>
              <a:gdLst/>
              <a:ahLst/>
              <a:cxnLst/>
              <a:rect r="r" b="b" t="t" l="l"/>
              <a:pathLst>
                <a:path h="662395" w="1781938">
                  <a:moveTo>
                    <a:pt x="0" y="0"/>
                  </a:moveTo>
                  <a:lnTo>
                    <a:pt x="1781938" y="0"/>
                  </a:lnTo>
                  <a:lnTo>
                    <a:pt x="1781938" y="662395"/>
                  </a:lnTo>
                  <a:lnTo>
                    <a:pt x="0" y="662395"/>
                  </a:lnTo>
                  <a:close/>
                </a:path>
              </a:pathLst>
            </a:custGeom>
            <a:blipFill>
              <a:blip r:embed="rId4"/>
              <a:stretch>
                <a:fillRect l="0" t="-39615" r="0" b="-39615"/>
              </a:stretch>
            </a:blipFill>
          </p:spPr>
        </p:sp>
      </p:grpSp>
      <p:sp>
        <p:nvSpPr>
          <p:cNvPr name="AutoShape 8" id="8"/>
          <p:cNvSpPr/>
          <p:nvPr/>
        </p:nvSpPr>
        <p:spPr>
          <a:xfrm>
            <a:off x="2472007" y="3565082"/>
            <a:ext cx="14274046" cy="0"/>
          </a:xfrm>
          <a:prstGeom prst="line">
            <a:avLst/>
          </a:prstGeom>
          <a:ln cap="flat" w="38100">
            <a:solidFill>
              <a:srgbClr val="FFFFFF"/>
            </a:solidFill>
            <a:prstDash val="solid"/>
            <a:headEnd type="none" len="sm" w="sm"/>
            <a:tailEnd type="none" len="sm" w="sm"/>
          </a:ln>
        </p:spPr>
      </p:sp>
      <p:sp>
        <p:nvSpPr>
          <p:cNvPr name="TextBox 9" id="9"/>
          <p:cNvSpPr txBox="true"/>
          <p:nvPr/>
        </p:nvSpPr>
        <p:spPr>
          <a:xfrm rot="0">
            <a:off x="570222" y="4704306"/>
            <a:ext cx="8573778" cy="5217538"/>
          </a:xfrm>
          <a:prstGeom prst="rect">
            <a:avLst/>
          </a:prstGeom>
        </p:spPr>
        <p:txBody>
          <a:bodyPr anchor="t" rtlCol="false" tIns="0" lIns="0" bIns="0" rIns="0">
            <a:spAutoFit/>
          </a:bodyPr>
          <a:lstStyle/>
          <a:p>
            <a:pPr algn="l">
              <a:lnSpc>
                <a:spcPts val="2946"/>
              </a:lnSpc>
            </a:pPr>
            <a:r>
              <a:rPr lang="en-US" sz="2753" spc="-137">
                <a:solidFill>
                  <a:srgbClr val="FFFFFF"/>
                </a:solidFill>
                <a:latin typeface="Inter"/>
                <a:ea typeface="Inter"/>
                <a:cs typeface="Inter"/>
                <a:sym typeface="Inter"/>
              </a:rPr>
              <a:t> Web3 apps are becoming decentralized, and Solana is on top of platforms to develop them because it is scalable. Developers enjoy:</a:t>
            </a:r>
          </a:p>
          <a:p>
            <a:pPr algn="l">
              <a:lnSpc>
                <a:spcPts val="2946"/>
              </a:lnSpc>
            </a:pPr>
          </a:p>
          <a:p>
            <a:pPr algn="l">
              <a:lnSpc>
                <a:spcPts val="2946"/>
              </a:lnSpc>
            </a:pPr>
            <a:r>
              <a:rPr lang="en-US" sz="2753" spc="-137">
                <a:solidFill>
                  <a:srgbClr val="FFFFFF"/>
                </a:solidFill>
                <a:latin typeface="Inter"/>
                <a:ea typeface="Inter"/>
                <a:cs typeface="Inter"/>
                <a:sym typeface="Inter"/>
              </a:rPr>
              <a:t>Quick and fast smart contract execution with Rust and C programming languages.</a:t>
            </a:r>
          </a:p>
          <a:p>
            <a:pPr algn="l">
              <a:lnSpc>
                <a:spcPts val="2946"/>
              </a:lnSpc>
            </a:pPr>
          </a:p>
          <a:p>
            <a:pPr algn="l">
              <a:lnSpc>
                <a:spcPts val="2946"/>
              </a:lnSpc>
            </a:pPr>
            <a:r>
              <a:rPr lang="en-US" sz="2753" spc="-137">
                <a:solidFill>
                  <a:srgbClr val="FFFFFF"/>
                </a:solidFill>
                <a:latin typeface="Inter"/>
                <a:ea typeface="Inter"/>
                <a:cs typeface="Inter"/>
                <a:sym typeface="Inter"/>
              </a:rPr>
              <a:t>An expanding ecosystem of Apps, such as decentralized social networks, blockchain identity systems, and creator economy platforms.</a:t>
            </a:r>
          </a:p>
          <a:p>
            <a:pPr algn="l">
              <a:lnSpc>
                <a:spcPts val="2946"/>
              </a:lnSpc>
            </a:pPr>
          </a:p>
          <a:p>
            <a:pPr algn="l" marL="0" indent="0" lvl="0">
              <a:lnSpc>
                <a:spcPts val="2946"/>
              </a:lnSpc>
            </a:pPr>
            <a:r>
              <a:rPr lang="en-US" sz="2753" spc="-137">
                <a:solidFill>
                  <a:srgbClr val="FFFFFF"/>
                </a:solidFill>
                <a:latin typeface="Inter"/>
                <a:ea typeface="Inter"/>
                <a:cs typeface="Inter"/>
                <a:sym typeface="Inter"/>
              </a:rPr>
              <a:t>Smooth integration with other blockchain networks through bridges such as Wormhole.</a:t>
            </a:r>
          </a:p>
          <a:p>
            <a:pPr algn="l" marL="0" indent="0" lvl="0">
              <a:lnSpc>
                <a:spcPts val="2946"/>
              </a:lnSpc>
            </a:pPr>
          </a:p>
        </p:txBody>
      </p:sp>
      <p:sp>
        <p:nvSpPr>
          <p:cNvPr name="TextBox 10" id="10"/>
          <p:cNvSpPr txBox="true"/>
          <p:nvPr/>
        </p:nvSpPr>
        <p:spPr>
          <a:xfrm rot="0">
            <a:off x="570222" y="572374"/>
            <a:ext cx="16509699" cy="2638195"/>
          </a:xfrm>
          <a:prstGeom prst="rect">
            <a:avLst/>
          </a:prstGeom>
        </p:spPr>
        <p:txBody>
          <a:bodyPr anchor="t" rtlCol="false" tIns="0" lIns="0" bIns="0" rIns="0">
            <a:spAutoFit/>
          </a:bodyPr>
          <a:lstStyle/>
          <a:p>
            <a:pPr algn="l" marL="0" indent="0" lvl="0">
              <a:lnSpc>
                <a:spcPts val="9826"/>
              </a:lnSpc>
              <a:spcBef>
                <a:spcPct val="0"/>
              </a:spcBef>
            </a:pPr>
            <a:r>
              <a:rPr lang="en-US" b="true" sz="11698" spc="-725">
                <a:solidFill>
                  <a:srgbClr val="FFFFFF"/>
                </a:solidFill>
                <a:latin typeface="Inter Bold"/>
                <a:ea typeface="Inter Bold"/>
                <a:cs typeface="Inter Bold"/>
                <a:sym typeface="Inter Bold"/>
              </a:rPr>
              <a:t>Web3 and Decentralized App Development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224143">
            <a:off x="3858230" y="-7741673"/>
            <a:ext cx="10232519" cy="19339812"/>
          </a:xfrm>
          <a:custGeom>
            <a:avLst/>
            <a:gdLst/>
            <a:ahLst/>
            <a:cxnLst/>
            <a:rect r="r" b="b" t="t" l="l"/>
            <a:pathLst>
              <a:path h="19339812" w="10232519">
                <a:moveTo>
                  <a:pt x="0" y="0"/>
                </a:moveTo>
                <a:lnTo>
                  <a:pt x="10232519" y="0"/>
                </a:lnTo>
                <a:lnTo>
                  <a:pt x="10232519"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6423" y="6969521"/>
            <a:ext cx="18440845" cy="7847340"/>
            <a:chOff x="0" y="0"/>
            <a:chExt cx="4856848" cy="2066789"/>
          </a:xfrm>
        </p:grpSpPr>
        <p:sp>
          <p:nvSpPr>
            <p:cNvPr name="Freeform 4" id="4"/>
            <p:cNvSpPr/>
            <p:nvPr/>
          </p:nvSpPr>
          <p:spPr>
            <a:xfrm flipH="false" flipV="false" rot="0">
              <a:off x="0" y="0"/>
              <a:ext cx="4856848" cy="2066789"/>
            </a:xfrm>
            <a:custGeom>
              <a:avLst/>
              <a:gdLst/>
              <a:ahLst/>
              <a:cxnLst/>
              <a:rect r="r" b="b" t="t" l="l"/>
              <a:pathLst>
                <a:path h="2066789" w="4856848">
                  <a:moveTo>
                    <a:pt x="0" y="0"/>
                  </a:moveTo>
                  <a:lnTo>
                    <a:pt x="4856848" y="0"/>
                  </a:lnTo>
                  <a:lnTo>
                    <a:pt x="4856848" y="2066789"/>
                  </a:lnTo>
                  <a:lnTo>
                    <a:pt x="0" y="2066789"/>
                  </a:lnTo>
                  <a:close/>
                </a:path>
              </a:pathLst>
            </a:custGeom>
            <a:solidFill>
              <a:srgbClr val="337B92"/>
            </a:solidFill>
            <a:ln cap="sq">
              <a:noFill/>
              <a:prstDash val="solid"/>
              <a:miter/>
            </a:ln>
          </p:spPr>
        </p:sp>
        <p:sp>
          <p:nvSpPr>
            <p:cNvPr name="TextBox 5" id="5"/>
            <p:cNvSpPr txBox="true"/>
            <p:nvPr/>
          </p:nvSpPr>
          <p:spPr>
            <a:xfrm>
              <a:off x="0" y="-38100"/>
              <a:ext cx="4856848" cy="210488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2215678" y="5806189"/>
            <a:ext cx="6677674" cy="3452111"/>
            <a:chOff x="0" y="0"/>
            <a:chExt cx="1522782" cy="787222"/>
          </a:xfrm>
        </p:grpSpPr>
        <p:sp>
          <p:nvSpPr>
            <p:cNvPr name="Freeform 7" id="7"/>
            <p:cNvSpPr/>
            <p:nvPr/>
          </p:nvSpPr>
          <p:spPr>
            <a:xfrm flipH="false" flipV="false" rot="0">
              <a:off x="0" y="0"/>
              <a:ext cx="1522782" cy="787222"/>
            </a:xfrm>
            <a:custGeom>
              <a:avLst/>
              <a:gdLst/>
              <a:ahLst/>
              <a:cxnLst/>
              <a:rect r="r" b="b" t="t" l="l"/>
              <a:pathLst>
                <a:path h="787222" w="1522782">
                  <a:moveTo>
                    <a:pt x="0" y="0"/>
                  </a:moveTo>
                  <a:lnTo>
                    <a:pt x="1522782" y="0"/>
                  </a:lnTo>
                  <a:lnTo>
                    <a:pt x="1522782" y="787222"/>
                  </a:lnTo>
                  <a:lnTo>
                    <a:pt x="0" y="787222"/>
                  </a:lnTo>
                  <a:close/>
                </a:path>
              </a:pathLst>
            </a:custGeom>
            <a:blipFill>
              <a:blip r:embed="rId4"/>
              <a:stretch>
                <a:fillRect l="0" t="-14197" r="0" b="-14197"/>
              </a:stretch>
            </a:blipFill>
          </p:spPr>
        </p:sp>
      </p:grpSp>
      <p:sp>
        <p:nvSpPr>
          <p:cNvPr name="AutoShape 8" id="8"/>
          <p:cNvSpPr/>
          <p:nvPr/>
        </p:nvSpPr>
        <p:spPr>
          <a:xfrm>
            <a:off x="3150133" y="3495156"/>
            <a:ext cx="14244844" cy="0"/>
          </a:xfrm>
          <a:prstGeom prst="line">
            <a:avLst/>
          </a:prstGeom>
          <a:ln cap="flat" w="38100">
            <a:solidFill>
              <a:srgbClr val="FFFFFF"/>
            </a:solidFill>
            <a:prstDash val="solid"/>
            <a:headEnd type="none" len="sm" w="sm"/>
            <a:tailEnd type="none" len="sm" w="sm"/>
          </a:ln>
        </p:spPr>
      </p:sp>
      <p:sp>
        <p:nvSpPr>
          <p:cNvPr name="TextBox 9" id="9"/>
          <p:cNvSpPr txBox="true"/>
          <p:nvPr/>
        </p:nvSpPr>
        <p:spPr>
          <a:xfrm rot="0">
            <a:off x="466597" y="642102"/>
            <a:ext cx="12907698" cy="2638195"/>
          </a:xfrm>
          <a:prstGeom prst="rect">
            <a:avLst/>
          </a:prstGeom>
        </p:spPr>
        <p:txBody>
          <a:bodyPr anchor="t" rtlCol="false" tIns="0" lIns="0" bIns="0" rIns="0">
            <a:spAutoFit/>
          </a:bodyPr>
          <a:lstStyle/>
          <a:p>
            <a:pPr algn="l" marL="0" indent="0" lvl="0">
              <a:lnSpc>
                <a:spcPts val="9826"/>
              </a:lnSpc>
              <a:spcBef>
                <a:spcPct val="0"/>
              </a:spcBef>
            </a:pPr>
            <a:r>
              <a:rPr lang="en-US" b="true" sz="11698" spc="-725">
                <a:solidFill>
                  <a:srgbClr val="FFFFFF"/>
                </a:solidFill>
                <a:latin typeface="Inter Bold"/>
                <a:ea typeface="Inter Bold"/>
                <a:cs typeface="Inter Bold"/>
                <a:sym typeface="Inter Bold"/>
              </a:rPr>
              <a:t>Blockchain Gaming &amp; the Metaverse</a:t>
            </a:r>
          </a:p>
        </p:txBody>
      </p:sp>
      <p:sp>
        <p:nvSpPr>
          <p:cNvPr name="TextBox 10" id="10"/>
          <p:cNvSpPr txBox="true"/>
          <p:nvPr/>
        </p:nvSpPr>
        <p:spPr>
          <a:xfrm rot="0">
            <a:off x="767534" y="4586046"/>
            <a:ext cx="11178324" cy="5336791"/>
          </a:xfrm>
          <a:prstGeom prst="rect">
            <a:avLst/>
          </a:prstGeom>
        </p:spPr>
        <p:txBody>
          <a:bodyPr anchor="t" rtlCol="false" tIns="0" lIns="0" bIns="0" rIns="0">
            <a:spAutoFit/>
          </a:bodyPr>
          <a:lstStyle/>
          <a:p>
            <a:pPr algn="l">
              <a:lnSpc>
                <a:spcPts val="3267"/>
              </a:lnSpc>
            </a:pPr>
            <a:r>
              <a:rPr lang="en-US" sz="3053" spc="-152" b="true">
                <a:solidFill>
                  <a:srgbClr val="FFFFFF"/>
                </a:solidFill>
                <a:latin typeface="Inter Bold"/>
                <a:ea typeface="Inter Bold"/>
                <a:cs typeface="Inter Bold"/>
                <a:sym typeface="Inter Bold"/>
              </a:rPr>
              <a:t> </a:t>
            </a:r>
            <a:r>
              <a:rPr lang="en-US" sz="3053" spc="-152" b="true">
                <a:solidFill>
                  <a:srgbClr val="FFFFFF"/>
                </a:solidFill>
                <a:latin typeface="Inter Bold"/>
                <a:ea typeface="Inter Bold"/>
                <a:cs typeface="Inter Bold"/>
                <a:sym typeface="Inter Bold"/>
              </a:rPr>
              <a:t>Th</a:t>
            </a:r>
            <a:r>
              <a:rPr lang="en-US" sz="3053" spc="-152" b="true">
                <a:solidFill>
                  <a:srgbClr val="FFFFFF"/>
                </a:solidFill>
                <a:latin typeface="Inter Bold"/>
                <a:ea typeface="Inter Bold"/>
                <a:cs typeface="Inter Bold"/>
                <a:sym typeface="Inter Bold"/>
              </a:rPr>
              <a:t>e gaming industry is fast merging blockchain technology, and Solana is leading the charge. Some consider aspects include:</a:t>
            </a:r>
          </a:p>
          <a:p>
            <a:pPr algn="l">
              <a:lnSpc>
                <a:spcPts val="3267"/>
              </a:lnSpc>
            </a:pPr>
          </a:p>
          <a:p>
            <a:pPr algn="l" marL="659281" indent="-329640" lvl="1">
              <a:lnSpc>
                <a:spcPts val="3267"/>
              </a:lnSpc>
              <a:buFont typeface="Arial"/>
              <a:buChar char="•"/>
            </a:pPr>
            <a:r>
              <a:rPr lang="en-US" b="true" sz="3053" spc="-152">
                <a:solidFill>
                  <a:srgbClr val="FFFFFF"/>
                </a:solidFill>
                <a:latin typeface="Inter Bold"/>
                <a:ea typeface="Inter Bold"/>
                <a:cs typeface="Inter Bold"/>
                <a:sym typeface="Inter Bold"/>
              </a:rPr>
              <a:t>Play-to-Earn(P2E) Games: Games like Star Atlas and Aurory allow players to earn cryptocurrency by playing.</a:t>
            </a:r>
          </a:p>
          <a:p>
            <a:pPr algn="l">
              <a:lnSpc>
                <a:spcPts val="3267"/>
              </a:lnSpc>
            </a:pPr>
          </a:p>
          <a:p>
            <a:pPr algn="l" marL="659281" indent="-329640" lvl="1">
              <a:lnSpc>
                <a:spcPts val="3267"/>
              </a:lnSpc>
              <a:buFont typeface="Arial"/>
              <a:buChar char="•"/>
            </a:pPr>
            <a:r>
              <a:rPr lang="en-US" b="true" sz="3053" spc="-152">
                <a:solidFill>
                  <a:srgbClr val="FFFFFF"/>
                </a:solidFill>
                <a:latin typeface="Inter Bold"/>
                <a:ea typeface="Inter Bold"/>
                <a:cs typeface="Inter Bold"/>
                <a:sym typeface="Inter Bold"/>
              </a:rPr>
              <a:t>Metaverse Projects: Solana-based virtual worlds enable ownership of digital land and in- game items as NFTs.</a:t>
            </a:r>
          </a:p>
          <a:p>
            <a:pPr algn="l">
              <a:lnSpc>
                <a:spcPts val="3267"/>
              </a:lnSpc>
            </a:pPr>
          </a:p>
          <a:p>
            <a:pPr algn="l" marL="659281" indent="-329640" lvl="1">
              <a:lnSpc>
                <a:spcPts val="3267"/>
              </a:lnSpc>
              <a:buFont typeface="Arial"/>
              <a:buChar char="•"/>
            </a:pPr>
            <a:r>
              <a:rPr lang="en-US" b="true" sz="3053" spc="-152">
                <a:solidFill>
                  <a:srgbClr val="FFFFFF"/>
                </a:solidFill>
                <a:latin typeface="Inter Bold"/>
                <a:ea typeface="Inter Bold"/>
                <a:cs typeface="Inter Bold"/>
                <a:sym typeface="Inter Bold"/>
              </a:rPr>
              <a:t>Fast Transactions for In Game Economy: Like Ethereum-based games, Solana low fees and instant transactions create a smooth gaming experience</a:t>
            </a:r>
          </a:p>
          <a:p>
            <a:pPr algn="l" marL="0" indent="0" lvl="0">
              <a:lnSpc>
                <a:spcPts val="3267"/>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565652" y="-5003142"/>
            <a:ext cx="10232519" cy="19339812"/>
          </a:xfrm>
          <a:custGeom>
            <a:avLst/>
            <a:gdLst/>
            <a:ahLst/>
            <a:cxnLst/>
            <a:rect r="r" b="b" t="t" l="l"/>
            <a:pathLst>
              <a:path h="19339812" w="10232519">
                <a:moveTo>
                  <a:pt x="0" y="0"/>
                </a:moveTo>
                <a:lnTo>
                  <a:pt x="10232519" y="0"/>
                </a:lnTo>
                <a:lnTo>
                  <a:pt x="10232519"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6423" y="6721100"/>
            <a:ext cx="18440845" cy="7847340"/>
            <a:chOff x="0" y="0"/>
            <a:chExt cx="4856848" cy="2066789"/>
          </a:xfrm>
        </p:grpSpPr>
        <p:sp>
          <p:nvSpPr>
            <p:cNvPr name="Freeform 4" id="4"/>
            <p:cNvSpPr/>
            <p:nvPr/>
          </p:nvSpPr>
          <p:spPr>
            <a:xfrm flipH="false" flipV="false" rot="0">
              <a:off x="0" y="0"/>
              <a:ext cx="4856848" cy="2066789"/>
            </a:xfrm>
            <a:custGeom>
              <a:avLst/>
              <a:gdLst/>
              <a:ahLst/>
              <a:cxnLst/>
              <a:rect r="r" b="b" t="t" l="l"/>
              <a:pathLst>
                <a:path h="2066789" w="4856848">
                  <a:moveTo>
                    <a:pt x="0" y="0"/>
                  </a:moveTo>
                  <a:lnTo>
                    <a:pt x="4856848" y="0"/>
                  </a:lnTo>
                  <a:lnTo>
                    <a:pt x="4856848" y="2066789"/>
                  </a:lnTo>
                  <a:lnTo>
                    <a:pt x="0" y="2066789"/>
                  </a:lnTo>
                  <a:close/>
                </a:path>
              </a:pathLst>
            </a:custGeom>
            <a:solidFill>
              <a:srgbClr val="337B92"/>
            </a:solidFill>
            <a:ln cap="sq">
              <a:noFill/>
              <a:prstDash val="solid"/>
              <a:miter/>
            </a:ln>
          </p:spPr>
        </p:sp>
        <p:sp>
          <p:nvSpPr>
            <p:cNvPr name="TextBox 5" id="5"/>
            <p:cNvSpPr txBox="true"/>
            <p:nvPr/>
          </p:nvSpPr>
          <p:spPr>
            <a:xfrm>
              <a:off x="0" y="-38100"/>
              <a:ext cx="4856848" cy="210488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4484813" y="2186486"/>
            <a:ext cx="5548974" cy="4960556"/>
            <a:chOff x="0" y="0"/>
            <a:chExt cx="859681" cy="768520"/>
          </a:xfrm>
        </p:grpSpPr>
        <p:sp>
          <p:nvSpPr>
            <p:cNvPr name="Freeform 7" id="7"/>
            <p:cNvSpPr/>
            <p:nvPr/>
          </p:nvSpPr>
          <p:spPr>
            <a:xfrm flipH="false" flipV="false" rot="0">
              <a:off x="0" y="0"/>
              <a:ext cx="859681" cy="768520"/>
            </a:xfrm>
            <a:custGeom>
              <a:avLst/>
              <a:gdLst/>
              <a:ahLst/>
              <a:cxnLst/>
              <a:rect r="r" b="b" t="t" l="l"/>
              <a:pathLst>
                <a:path h="768520" w="859681">
                  <a:moveTo>
                    <a:pt x="0" y="0"/>
                  </a:moveTo>
                  <a:lnTo>
                    <a:pt x="859681" y="0"/>
                  </a:lnTo>
                  <a:lnTo>
                    <a:pt x="859681" y="768520"/>
                  </a:lnTo>
                  <a:lnTo>
                    <a:pt x="0" y="768520"/>
                  </a:lnTo>
                  <a:close/>
                </a:path>
              </a:pathLst>
            </a:custGeom>
            <a:blipFill>
              <a:blip r:embed="rId4"/>
              <a:stretch>
                <a:fillRect l="-30492" t="0" r="-3685" b="0"/>
              </a:stretch>
            </a:blipFill>
          </p:spPr>
        </p:sp>
      </p:grpSp>
      <p:sp>
        <p:nvSpPr>
          <p:cNvPr name="AutoShape 8" id="8"/>
          <p:cNvSpPr/>
          <p:nvPr/>
        </p:nvSpPr>
        <p:spPr>
          <a:xfrm>
            <a:off x="3014456" y="2753157"/>
            <a:ext cx="14244844" cy="0"/>
          </a:xfrm>
          <a:prstGeom prst="line">
            <a:avLst/>
          </a:prstGeom>
          <a:ln cap="flat" w="38100">
            <a:solidFill>
              <a:srgbClr val="FFFFFF"/>
            </a:solidFill>
            <a:prstDash val="solid"/>
            <a:headEnd type="none" len="sm" w="sm"/>
            <a:tailEnd type="none" len="sm" w="sm"/>
          </a:ln>
        </p:spPr>
      </p:sp>
      <p:sp>
        <p:nvSpPr>
          <p:cNvPr name="AutoShape 9" id="9"/>
          <p:cNvSpPr/>
          <p:nvPr/>
        </p:nvSpPr>
        <p:spPr>
          <a:xfrm>
            <a:off x="3014481" y="8908730"/>
            <a:ext cx="14244844" cy="19050"/>
          </a:xfrm>
          <a:prstGeom prst="line">
            <a:avLst/>
          </a:prstGeom>
          <a:ln cap="flat" w="38100">
            <a:solidFill>
              <a:srgbClr val="FFFFFF"/>
            </a:solidFill>
            <a:prstDash val="solid"/>
            <a:headEnd type="none" len="sm" w="sm"/>
            <a:tailEnd type="none" len="sm" w="sm"/>
          </a:ln>
        </p:spPr>
      </p:sp>
      <p:sp>
        <p:nvSpPr>
          <p:cNvPr name="TextBox 10" id="10"/>
          <p:cNvSpPr txBox="true"/>
          <p:nvPr/>
        </p:nvSpPr>
        <p:spPr>
          <a:xfrm rot="0">
            <a:off x="1028700" y="4026241"/>
            <a:ext cx="13548516" cy="4567482"/>
          </a:xfrm>
          <a:prstGeom prst="rect">
            <a:avLst/>
          </a:prstGeom>
        </p:spPr>
        <p:txBody>
          <a:bodyPr anchor="t" rtlCol="false" tIns="0" lIns="0" bIns="0" rIns="0">
            <a:spAutoFit/>
          </a:bodyPr>
          <a:lstStyle/>
          <a:p>
            <a:pPr algn="l">
              <a:lnSpc>
                <a:spcPts val="4028"/>
              </a:lnSpc>
            </a:pPr>
            <a:r>
              <a:rPr lang="en-US" sz="3764" spc="-188">
                <a:solidFill>
                  <a:srgbClr val="FFFFFF"/>
                </a:solidFill>
                <a:latin typeface="Inter"/>
                <a:ea typeface="Inter"/>
                <a:cs typeface="Inter"/>
                <a:sym typeface="Inter"/>
              </a:rPr>
              <a:t>DAO are autonomous organizations driven by smart contracts. Solana offers an efficient framework for DAOs to handle treasury funds, voting, and governance. Examples include:</a:t>
            </a:r>
          </a:p>
          <a:p>
            <a:pPr algn="l">
              <a:lnSpc>
                <a:spcPts val="4028"/>
              </a:lnSpc>
            </a:pPr>
          </a:p>
          <a:p>
            <a:pPr algn="l" marL="812828" indent="-406414" lvl="1">
              <a:lnSpc>
                <a:spcPts val="4028"/>
              </a:lnSpc>
              <a:buFont typeface="Arial"/>
              <a:buChar char="•"/>
            </a:pPr>
            <a:r>
              <a:rPr lang="en-US" sz="3764" spc="-188">
                <a:solidFill>
                  <a:srgbClr val="FFFFFF"/>
                </a:solidFill>
                <a:latin typeface="Inter"/>
                <a:ea typeface="Inter"/>
                <a:cs typeface="Inter"/>
                <a:sym typeface="Inter"/>
              </a:rPr>
              <a:t>Realms: A well-known DAO governance platform on Solana.</a:t>
            </a:r>
          </a:p>
          <a:p>
            <a:pPr algn="l">
              <a:lnSpc>
                <a:spcPts val="4028"/>
              </a:lnSpc>
            </a:pPr>
          </a:p>
          <a:p>
            <a:pPr algn="l" marL="812828" indent="-406414" lvl="1">
              <a:lnSpc>
                <a:spcPts val="4028"/>
              </a:lnSpc>
              <a:buFont typeface="Arial"/>
              <a:buChar char="•"/>
            </a:pPr>
            <a:r>
              <a:rPr lang="en-US" sz="3764" spc="-188">
                <a:solidFill>
                  <a:srgbClr val="FFFFFF"/>
                </a:solidFill>
                <a:latin typeface="Inter"/>
                <a:ea typeface="Inter"/>
                <a:cs typeface="Inter"/>
                <a:sym typeface="Inter"/>
              </a:rPr>
              <a:t>Grape Network: A protocol for building communities utilizing Solana to handle tokenized governance.</a:t>
            </a:r>
          </a:p>
          <a:p>
            <a:pPr algn="l" marL="0" indent="0" lvl="0">
              <a:lnSpc>
                <a:spcPts val="4028"/>
              </a:lnSpc>
            </a:pPr>
          </a:p>
        </p:txBody>
      </p:sp>
      <p:sp>
        <p:nvSpPr>
          <p:cNvPr name="TextBox 11" id="11"/>
          <p:cNvSpPr txBox="true"/>
          <p:nvPr/>
        </p:nvSpPr>
        <p:spPr>
          <a:xfrm rot="0">
            <a:off x="743333" y="751007"/>
            <a:ext cx="14820941" cy="1804036"/>
          </a:xfrm>
          <a:prstGeom prst="rect">
            <a:avLst/>
          </a:prstGeom>
        </p:spPr>
        <p:txBody>
          <a:bodyPr anchor="t" rtlCol="false" tIns="0" lIns="0" bIns="0" rIns="0">
            <a:spAutoFit/>
          </a:bodyPr>
          <a:lstStyle/>
          <a:p>
            <a:pPr algn="l" marL="0" indent="0" lvl="0">
              <a:lnSpc>
                <a:spcPts val="6720"/>
              </a:lnSpc>
              <a:spcBef>
                <a:spcPct val="0"/>
              </a:spcBef>
            </a:pPr>
            <a:r>
              <a:rPr lang="en-US" b="true" sz="8000" spc="-496">
                <a:solidFill>
                  <a:srgbClr val="FFFFFF"/>
                </a:solidFill>
                <a:latin typeface="Inter Bold"/>
                <a:ea typeface="Inter Bold"/>
                <a:cs typeface="Inter Bold"/>
                <a:sym typeface="Inter Bold"/>
              </a:rPr>
              <a:t>DAO (Decentralized Autonomous Organizations) on Solana</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708813" y="-1995692"/>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09853" y="-157111"/>
            <a:ext cx="19231674" cy="5738943"/>
            <a:chOff x="0" y="0"/>
            <a:chExt cx="5065132" cy="1511491"/>
          </a:xfrm>
        </p:grpSpPr>
        <p:sp>
          <p:nvSpPr>
            <p:cNvPr name="Freeform 4" id="4"/>
            <p:cNvSpPr/>
            <p:nvPr/>
          </p:nvSpPr>
          <p:spPr>
            <a:xfrm flipH="false" flipV="false" rot="0">
              <a:off x="0" y="0"/>
              <a:ext cx="5065132" cy="1511491"/>
            </a:xfrm>
            <a:custGeom>
              <a:avLst/>
              <a:gdLst/>
              <a:ahLst/>
              <a:cxnLst/>
              <a:rect r="r" b="b" t="t" l="l"/>
              <a:pathLst>
                <a:path h="1511491" w="5065132">
                  <a:moveTo>
                    <a:pt x="0" y="0"/>
                  </a:moveTo>
                  <a:lnTo>
                    <a:pt x="5065132" y="0"/>
                  </a:lnTo>
                  <a:lnTo>
                    <a:pt x="5065132" y="1511491"/>
                  </a:lnTo>
                  <a:lnTo>
                    <a:pt x="0" y="1511491"/>
                  </a:lnTo>
                  <a:close/>
                </a:path>
              </a:pathLst>
            </a:custGeom>
            <a:solidFill>
              <a:srgbClr val="337B92"/>
            </a:solidFill>
            <a:ln cap="sq">
              <a:noFill/>
              <a:prstDash val="solid"/>
              <a:miter/>
            </a:ln>
          </p:spPr>
        </p:sp>
        <p:sp>
          <p:nvSpPr>
            <p:cNvPr name="TextBox 5" id="5"/>
            <p:cNvSpPr txBox="true"/>
            <p:nvPr/>
          </p:nvSpPr>
          <p:spPr>
            <a:xfrm>
              <a:off x="0" y="-38100"/>
              <a:ext cx="5065132" cy="1549591"/>
            </a:xfrm>
            <a:prstGeom prst="rect">
              <a:avLst/>
            </a:prstGeom>
          </p:spPr>
          <p:txBody>
            <a:bodyPr anchor="ctr" rtlCol="false" tIns="50800" lIns="50800" bIns="50800" rIns="50800"/>
            <a:lstStyle/>
            <a:p>
              <a:pPr algn="ctr">
                <a:lnSpc>
                  <a:spcPts val="2659"/>
                </a:lnSpc>
                <a:spcBef>
                  <a:spcPct val="0"/>
                </a:spcBef>
              </a:pPr>
            </a:p>
          </p:txBody>
        </p:sp>
      </p:grpSp>
      <p:sp>
        <p:nvSpPr>
          <p:cNvPr name="AutoShape 6" id="6"/>
          <p:cNvSpPr/>
          <p:nvPr/>
        </p:nvSpPr>
        <p:spPr>
          <a:xfrm>
            <a:off x="3249165" y="9239250"/>
            <a:ext cx="16259802" cy="0"/>
          </a:xfrm>
          <a:prstGeom prst="line">
            <a:avLst/>
          </a:prstGeom>
          <a:ln cap="flat" w="38100">
            <a:solidFill>
              <a:srgbClr val="FFFFFF"/>
            </a:solidFill>
            <a:prstDash val="solid"/>
            <a:headEnd type="none" len="sm" w="sm"/>
            <a:tailEnd type="none" len="sm" w="sm"/>
          </a:ln>
        </p:spPr>
      </p:sp>
      <p:grpSp>
        <p:nvGrpSpPr>
          <p:cNvPr name="Group 7" id="7"/>
          <p:cNvGrpSpPr/>
          <p:nvPr/>
        </p:nvGrpSpPr>
        <p:grpSpPr>
          <a:xfrm rot="0">
            <a:off x="12614859" y="3358757"/>
            <a:ext cx="6677674" cy="3452111"/>
            <a:chOff x="0" y="0"/>
            <a:chExt cx="1522782" cy="787222"/>
          </a:xfrm>
        </p:grpSpPr>
        <p:sp>
          <p:nvSpPr>
            <p:cNvPr name="Freeform 8" id="8"/>
            <p:cNvSpPr/>
            <p:nvPr/>
          </p:nvSpPr>
          <p:spPr>
            <a:xfrm flipH="false" flipV="false" rot="0">
              <a:off x="0" y="0"/>
              <a:ext cx="1522782" cy="787222"/>
            </a:xfrm>
            <a:custGeom>
              <a:avLst/>
              <a:gdLst/>
              <a:ahLst/>
              <a:cxnLst/>
              <a:rect r="r" b="b" t="t" l="l"/>
              <a:pathLst>
                <a:path h="787222" w="1522782">
                  <a:moveTo>
                    <a:pt x="0" y="0"/>
                  </a:moveTo>
                  <a:lnTo>
                    <a:pt x="1522782" y="0"/>
                  </a:lnTo>
                  <a:lnTo>
                    <a:pt x="1522782" y="787222"/>
                  </a:lnTo>
                  <a:lnTo>
                    <a:pt x="0" y="787222"/>
                  </a:lnTo>
                  <a:close/>
                </a:path>
              </a:pathLst>
            </a:custGeom>
            <a:blipFill>
              <a:blip r:embed="rId4"/>
              <a:stretch>
                <a:fillRect l="0" t="-14438" r="0" b="-14438"/>
              </a:stretch>
            </a:blipFill>
          </p:spPr>
        </p:sp>
      </p:grpSp>
      <p:sp>
        <p:nvSpPr>
          <p:cNvPr name="TextBox 9" id="9"/>
          <p:cNvSpPr txBox="true"/>
          <p:nvPr/>
        </p:nvSpPr>
        <p:spPr>
          <a:xfrm rot="0">
            <a:off x="251542" y="973496"/>
            <a:ext cx="14301428" cy="2214753"/>
          </a:xfrm>
          <a:prstGeom prst="rect">
            <a:avLst/>
          </a:prstGeom>
        </p:spPr>
        <p:txBody>
          <a:bodyPr anchor="t" rtlCol="false" tIns="0" lIns="0" bIns="0" rIns="0">
            <a:spAutoFit/>
          </a:bodyPr>
          <a:lstStyle/>
          <a:p>
            <a:pPr algn="l">
              <a:lnSpc>
                <a:spcPts val="8316"/>
              </a:lnSpc>
            </a:pPr>
            <a:r>
              <a:rPr lang="en-US" sz="9900" spc="-613" b="true">
                <a:solidFill>
                  <a:srgbClr val="FFFFFF"/>
                </a:solidFill>
                <a:latin typeface="Inter Bold"/>
                <a:ea typeface="Inter Bold"/>
                <a:cs typeface="Inter Bold"/>
                <a:sym typeface="Inter Bold"/>
              </a:rPr>
              <a:t>Payments &amp; Cross-Border Transactions</a:t>
            </a:r>
          </a:p>
        </p:txBody>
      </p:sp>
      <p:sp>
        <p:nvSpPr>
          <p:cNvPr name="TextBox 10" id="10"/>
          <p:cNvSpPr txBox="true"/>
          <p:nvPr/>
        </p:nvSpPr>
        <p:spPr>
          <a:xfrm rot="0">
            <a:off x="1028700" y="3637217"/>
            <a:ext cx="11362633" cy="5520595"/>
          </a:xfrm>
          <a:prstGeom prst="rect">
            <a:avLst/>
          </a:prstGeom>
        </p:spPr>
        <p:txBody>
          <a:bodyPr anchor="t" rtlCol="false" tIns="0" lIns="0" bIns="0" rIns="0">
            <a:spAutoFit/>
          </a:bodyPr>
          <a:lstStyle/>
          <a:p>
            <a:pPr algn="l">
              <a:lnSpc>
                <a:spcPts val="3670"/>
              </a:lnSpc>
              <a:spcBef>
                <a:spcPct val="0"/>
              </a:spcBef>
            </a:pPr>
            <a:r>
              <a:rPr lang="en-US" sz="2621">
                <a:solidFill>
                  <a:srgbClr val="FFFFFF"/>
                </a:solidFill>
                <a:latin typeface="Canva Sans"/>
                <a:ea typeface="Canva Sans"/>
                <a:cs typeface="Canva Sans"/>
                <a:sym typeface="Canva Sans"/>
              </a:rPr>
              <a:t>Low fees and finality of Solana make it a great choice of blockchain f</a:t>
            </a:r>
            <a:r>
              <a:rPr lang="en-US" sz="2621">
                <a:solidFill>
                  <a:srgbClr val="FFFFFF"/>
                </a:solidFill>
                <a:latin typeface="Canva Sans"/>
                <a:ea typeface="Canva Sans"/>
                <a:cs typeface="Canva Sans"/>
                <a:sym typeface="Canva Sans"/>
              </a:rPr>
              <a:t>or payments. Some of the real-world use cases include:</a:t>
            </a:r>
          </a:p>
          <a:p>
            <a:pPr algn="l">
              <a:lnSpc>
                <a:spcPts val="3670"/>
              </a:lnSpc>
              <a:spcBef>
                <a:spcPct val="0"/>
              </a:spcBef>
            </a:pPr>
          </a:p>
          <a:p>
            <a:pPr algn="l" marL="566058" indent="-283029" lvl="1">
              <a:lnSpc>
                <a:spcPts val="3670"/>
              </a:lnSpc>
              <a:spcBef>
                <a:spcPct val="0"/>
              </a:spcBef>
              <a:buFont typeface="Arial"/>
              <a:buChar char="•"/>
            </a:pPr>
            <a:r>
              <a:rPr lang="en-US" sz="2621">
                <a:solidFill>
                  <a:srgbClr val="FFFFFF"/>
                </a:solidFill>
                <a:latin typeface="Canva Sans"/>
                <a:ea typeface="Canva Sans"/>
                <a:cs typeface="Canva Sans"/>
                <a:sym typeface="Canva Sans"/>
              </a:rPr>
              <a:t>Solana Pay: Decentralized payment system enabling merchants to receive crypto payments with charges virtually as low as zero.</a:t>
            </a:r>
          </a:p>
          <a:p>
            <a:pPr algn="l">
              <a:lnSpc>
                <a:spcPts val="3670"/>
              </a:lnSpc>
              <a:spcBef>
                <a:spcPct val="0"/>
              </a:spcBef>
            </a:pPr>
          </a:p>
          <a:p>
            <a:pPr algn="l" marL="566058" indent="-283029" lvl="1">
              <a:lnSpc>
                <a:spcPts val="3670"/>
              </a:lnSpc>
              <a:spcBef>
                <a:spcPct val="0"/>
              </a:spcBef>
              <a:buFont typeface="Arial"/>
              <a:buChar char="•"/>
            </a:pPr>
            <a:r>
              <a:rPr lang="en-US" sz="2621">
                <a:solidFill>
                  <a:srgbClr val="FFFFFF"/>
                </a:solidFill>
                <a:latin typeface="Canva Sans"/>
                <a:ea typeface="Canva Sans"/>
                <a:cs typeface="Canva Sans"/>
                <a:sym typeface="Canva Sans"/>
              </a:rPr>
              <a:t>Stablecoin Transfers: Transferring USDC and USDT on Solana is a quick and inexpensive method for sending money across the globe.</a:t>
            </a:r>
          </a:p>
          <a:p>
            <a:pPr algn="l">
              <a:lnSpc>
                <a:spcPts val="3670"/>
              </a:lnSpc>
              <a:spcBef>
                <a:spcPct val="0"/>
              </a:spcBef>
            </a:pPr>
          </a:p>
          <a:p>
            <a:pPr algn="l" marL="566058" indent="-283029" lvl="1">
              <a:lnSpc>
                <a:spcPts val="3670"/>
              </a:lnSpc>
              <a:spcBef>
                <a:spcPct val="0"/>
              </a:spcBef>
              <a:buFont typeface="Arial"/>
              <a:buChar char="•"/>
            </a:pPr>
            <a:r>
              <a:rPr lang="en-US" sz="2621">
                <a:solidFill>
                  <a:srgbClr val="FFFFFF"/>
                </a:solidFill>
                <a:latin typeface="Canva Sans"/>
                <a:ea typeface="Canva Sans"/>
                <a:cs typeface="Canva Sans"/>
                <a:sym typeface="Canva Sans"/>
              </a:rPr>
              <a:t>Micropayments: Content creators, streamers, and online stores can utilize Solana for instant and low-fee tipping and transactions.</a:t>
            </a:r>
          </a:p>
          <a:p>
            <a:pPr algn="l">
              <a:lnSpc>
                <a:spcPts val="3670"/>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708813" y="-1995692"/>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6423" y="-2894970"/>
            <a:ext cx="18440845" cy="7847340"/>
            <a:chOff x="0" y="0"/>
            <a:chExt cx="4856848" cy="2066789"/>
          </a:xfrm>
        </p:grpSpPr>
        <p:sp>
          <p:nvSpPr>
            <p:cNvPr name="Freeform 4" id="4"/>
            <p:cNvSpPr/>
            <p:nvPr/>
          </p:nvSpPr>
          <p:spPr>
            <a:xfrm flipH="false" flipV="false" rot="0">
              <a:off x="0" y="0"/>
              <a:ext cx="4856848" cy="2066789"/>
            </a:xfrm>
            <a:custGeom>
              <a:avLst/>
              <a:gdLst/>
              <a:ahLst/>
              <a:cxnLst/>
              <a:rect r="r" b="b" t="t" l="l"/>
              <a:pathLst>
                <a:path h="2066789" w="4856848">
                  <a:moveTo>
                    <a:pt x="0" y="0"/>
                  </a:moveTo>
                  <a:lnTo>
                    <a:pt x="4856848" y="0"/>
                  </a:lnTo>
                  <a:lnTo>
                    <a:pt x="4856848" y="2066789"/>
                  </a:lnTo>
                  <a:lnTo>
                    <a:pt x="0" y="2066789"/>
                  </a:lnTo>
                  <a:close/>
                </a:path>
              </a:pathLst>
            </a:custGeom>
            <a:solidFill>
              <a:srgbClr val="337B92"/>
            </a:solidFill>
            <a:ln cap="sq">
              <a:noFill/>
              <a:prstDash val="solid"/>
              <a:miter/>
            </a:ln>
          </p:spPr>
        </p:sp>
        <p:sp>
          <p:nvSpPr>
            <p:cNvPr name="TextBox 5" id="5"/>
            <p:cNvSpPr txBox="true"/>
            <p:nvPr/>
          </p:nvSpPr>
          <p:spPr>
            <a:xfrm>
              <a:off x="0" y="-38100"/>
              <a:ext cx="4856848" cy="2104889"/>
            </a:xfrm>
            <a:prstGeom prst="rect">
              <a:avLst/>
            </a:prstGeom>
          </p:spPr>
          <p:txBody>
            <a:bodyPr anchor="ctr" rtlCol="false" tIns="50800" lIns="50800" bIns="50800" rIns="50800"/>
            <a:lstStyle/>
            <a:p>
              <a:pPr algn="ctr">
                <a:lnSpc>
                  <a:spcPts val="2659"/>
                </a:lnSpc>
                <a:spcBef>
                  <a:spcPct val="0"/>
                </a:spcBef>
              </a:pPr>
            </a:p>
          </p:txBody>
        </p:sp>
      </p:grpSp>
      <p:sp>
        <p:nvSpPr>
          <p:cNvPr name="AutoShape 6" id="6"/>
          <p:cNvSpPr/>
          <p:nvPr/>
        </p:nvSpPr>
        <p:spPr>
          <a:xfrm>
            <a:off x="3321969" y="2122082"/>
            <a:ext cx="14244844" cy="0"/>
          </a:xfrm>
          <a:prstGeom prst="line">
            <a:avLst/>
          </a:prstGeom>
          <a:ln cap="flat" w="38100">
            <a:solidFill>
              <a:srgbClr val="FFFFFF"/>
            </a:solidFill>
            <a:prstDash val="solid"/>
            <a:headEnd type="none" len="sm" w="sm"/>
            <a:tailEnd type="none" len="sm" w="sm"/>
          </a:ln>
        </p:spPr>
      </p:sp>
      <p:sp>
        <p:nvSpPr>
          <p:cNvPr name="AutoShape 7" id="7"/>
          <p:cNvSpPr/>
          <p:nvPr/>
        </p:nvSpPr>
        <p:spPr>
          <a:xfrm>
            <a:off x="5437477" y="626360"/>
            <a:ext cx="16259802" cy="0"/>
          </a:xfrm>
          <a:prstGeom prst="line">
            <a:avLst/>
          </a:prstGeom>
          <a:ln cap="flat" w="38100">
            <a:solidFill>
              <a:srgbClr val="FFFFFF"/>
            </a:solidFill>
            <a:prstDash val="solid"/>
            <a:headEnd type="none" len="sm" w="sm"/>
            <a:tailEnd type="none" len="sm" w="sm"/>
          </a:ln>
        </p:spPr>
      </p:sp>
      <p:sp>
        <p:nvSpPr>
          <p:cNvPr name="TextBox 8" id="8"/>
          <p:cNvSpPr txBox="true"/>
          <p:nvPr/>
        </p:nvSpPr>
        <p:spPr>
          <a:xfrm rot="0">
            <a:off x="488210" y="804650"/>
            <a:ext cx="13726264" cy="1298382"/>
          </a:xfrm>
          <a:prstGeom prst="rect">
            <a:avLst/>
          </a:prstGeom>
        </p:spPr>
        <p:txBody>
          <a:bodyPr anchor="t" rtlCol="false" tIns="0" lIns="0" bIns="0" rIns="0">
            <a:spAutoFit/>
          </a:bodyPr>
          <a:lstStyle/>
          <a:p>
            <a:pPr algn="just" marL="0" indent="0" lvl="0">
              <a:lnSpc>
                <a:spcPts val="9154"/>
              </a:lnSpc>
              <a:spcBef>
                <a:spcPct val="0"/>
              </a:spcBef>
            </a:pPr>
            <a:r>
              <a:rPr lang="en-US" b="true" sz="10898" spc="-675">
                <a:solidFill>
                  <a:srgbClr val="FFFFFF"/>
                </a:solidFill>
                <a:latin typeface="Inter Bold"/>
                <a:ea typeface="Inter Bold"/>
                <a:cs typeface="Inter Bold"/>
                <a:sym typeface="Inter Bold"/>
              </a:rPr>
              <a:t>Future of Solana</a:t>
            </a:r>
          </a:p>
        </p:txBody>
      </p:sp>
      <p:grpSp>
        <p:nvGrpSpPr>
          <p:cNvPr name="Group 9" id="9"/>
          <p:cNvGrpSpPr/>
          <p:nvPr/>
        </p:nvGrpSpPr>
        <p:grpSpPr>
          <a:xfrm rot="0">
            <a:off x="12161063" y="-414901"/>
            <a:ext cx="8205343" cy="4345653"/>
            <a:chOff x="0" y="0"/>
            <a:chExt cx="1818005" cy="962838"/>
          </a:xfrm>
        </p:grpSpPr>
        <p:sp>
          <p:nvSpPr>
            <p:cNvPr name="Freeform 10" id="10"/>
            <p:cNvSpPr/>
            <p:nvPr/>
          </p:nvSpPr>
          <p:spPr>
            <a:xfrm flipH="false" flipV="false" rot="0">
              <a:off x="0" y="0"/>
              <a:ext cx="1818005" cy="962838"/>
            </a:xfrm>
            <a:custGeom>
              <a:avLst/>
              <a:gdLst/>
              <a:ahLst/>
              <a:cxnLst/>
              <a:rect r="r" b="b" t="t" l="l"/>
              <a:pathLst>
                <a:path h="962838" w="1818005">
                  <a:moveTo>
                    <a:pt x="0" y="0"/>
                  </a:moveTo>
                  <a:lnTo>
                    <a:pt x="1818005" y="0"/>
                  </a:lnTo>
                  <a:lnTo>
                    <a:pt x="1818005" y="962838"/>
                  </a:lnTo>
                  <a:lnTo>
                    <a:pt x="0" y="962838"/>
                  </a:lnTo>
                  <a:close/>
                </a:path>
              </a:pathLst>
            </a:custGeom>
            <a:blipFill>
              <a:blip r:embed="rId4"/>
              <a:stretch>
                <a:fillRect l="0" t="-12899" r="0" b="-12899"/>
              </a:stretch>
            </a:blipFill>
          </p:spPr>
        </p:sp>
      </p:grpSp>
      <p:sp>
        <p:nvSpPr>
          <p:cNvPr name="TextBox 11" id="11"/>
          <p:cNvSpPr txBox="true"/>
          <p:nvPr/>
        </p:nvSpPr>
        <p:spPr>
          <a:xfrm rot="0">
            <a:off x="810527" y="4063696"/>
            <a:ext cx="17035074" cy="6682508"/>
          </a:xfrm>
          <a:prstGeom prst="rect">
            <a:avLst/>
          </a:prstGeom>
        </p:spPr>
        <p:txBody>
          <a:bodyPr anchor="t" rtlCol="false" tIns="0" lIns="0" bIns="0" rIns="0">
            <a:spAutoFit/>
          </a:bodyPr>
          <a:lstStyle/>
          <a:p>
            <a:pPr algn="l">
              <a:lnSpc>
                <a:spcPts val="3372"/>
              </a:lnSpc>
              <a:spcBef>
                <a:spcPct val="0"/>
              </a:spcBef>
            </a:pPr>
            <a:r>
              <a:rPr lang="en-US" b="true" sz="2409">
                <a:solidFill>
                  <a:srgbClr val="FFFFFF"/>
                </a:solidFill>
                <a:latin typeface="Canva Sans Bold"/>
                <a:ea typeface="Canva Sans Bold"/>
                <a:cs typeface="Canva Sans Bold"/>
                <a:sym typeface="Canva Sans Bold"/>
              </a:rPr>
              <a:t>Network Stability &amp; Upgrades</a:t>
            </a:r>
          </a:p>
          <a:p>
            <a:pPr algn="l">
              <a:lnSpc>
                <a:spcPts val="3372"/>
              </a:lnSpc>
              <a:spcBef>
                <a:spcPct val="0"/>
              </a:spcBef>
            </a:pPr>
            <a:r>
              <a:rPr lang="en-US" sz="2409">
                <a:solidFill>
                  <a:srgbClr val="FFFFFF"/>
                </a:solidFill>
                <a:latin typeface="Canva Sans"/>
                <a:ea typeface="Canva Sans"/>
                <a:cs typeface="Canva Sans"/>
                <a:sym typeface="Canva Sans"/>
              </a:rPr>
              <a:t> </a:t>
            </a:r>
            <a:r>
              <a:rPr lang="en-US" sz="2409">
                <a:solidFill>
                  <a:srgbClr val="FFFFFF"/>
                </a:solidFill>
                <a:latin typeface="Canva Sans"/>
                <a:ea typeface="Canva Sans"/>
                <a:cs typeface="Canva Sans"/>
                <a:sym typeface="Canva Sans"/>
              </a:rPr>
              <a:t>Solana has seen sporadic network downtime, but constant upgrades look to fix the issue. Developments such as Firedancer, a new validator client, are set to increase network speed.</a:t>
            </a:r>
          </a:p>
          <a:p>
            <a:pPr algn="l">
              <a:lnSpc>
                <a:spcPts val="3372"/>
              </a:lnSpc>
              <a:spcBef>
                <a:spcPct val="0"/>
              </a:spcBef>
            </a:pPr>
          </a:p>
          <a:p>
            <a:pPr algn="l">
              <a:lnSpc>
                <a:spcPts val="3372"/>
              </a:lnSpc>
              <a:spcBef>
                <a:spcPct val="0"/>
              </a:spcBef>
            </a:pPr>
            <a:r>
              <a:rPr lang="en-US" b="true" sz="2409">
                <a:solidFill>
                  <a:srgbClr val="FFFFFF"/>
                </a:solidFill>
                <a:latin typeface="Canva Sans Bold"/>
                <a:ea typeface="Canva Sans Bold"/>
                <a:cs typeface="Canva Sans Bold"/>
                <a:sym typeface="Canva Sans Bold"/>
              </a:rPr>
              <a:t>Expanding Developer Ecosystem</a:t>
            </a:r>
          </a:p>
          <a:p>
            <a:pPr algn="l">
              <a:lnSpc>
                <a:spcPts val="3372"/>
              </a:lnSpc>
              <a:spcBef>
                <a:spcPct val="0"/>
              </a:spcBef>
            </a:pPr>
            <a:r>
              <a:rPr lang="en-US" sz="2409">
                <a:solidFill>
                  <a:srgbClr val="FFFFFF"/>
                </a:solidFill>
                <a:latin typeface="Canva Sans"/>
                <a:ea typeface="Canva Sans"/>
                <a:cs typeface="Canva Sans"/>
                <a:sym typeface="Canva Sans"/>
              </a:rPr>
              <a:t> With increasing developers on the Solana network, the decentralized applications are growing at a fast forward. This will make Solana a top-performing blockchain.</a:t>
            </a:r>
          </a:p>
          <a:p>
            <a:pPr algn="l">
              <a:lnSpc>
                <a:spcPts val="3372"/>
              </a:lnSpc>
              <a:spcBef>
                <a:spcPct val="0"/>
              </a:spcBef>
            </a:pPr>
          </a:p>
          <a:p>
            <a:pPr algn="l">
              <a:lnSpc>
                <a:spcPts val="3372"/>
              </a:lnSpc>
              <a:spcBef>
                <a:spcPct val="0"/>
              </a:spcBef>
            </a:pPr>
            <a:r>
              <a:rPr lang="en-US" b="true" sz="2409">
                <a:solidFill>
                  <a:srgbClr val="FFFFFF"/>
                </a:solidFill>
                <a:latin typeface="Canva Sans Bold"/>
                <a:ea typeface="Canva Sans Bold"/>
                <a:cs typeface="Canva Sans Bold"/>
                <a:sym typeface="Canva Sans Bold"/>
              </a:rPr>
              <a:t>Institutional Adoption</a:t>
            </a:r>
          </a:p>
          <a:p>
            <a:pPr algn="l">
              <a:lnSpc>
                <a:spcPts val="3372"/>
              </a:lnSpc>
              <a:spcBef>
                <a:spcPct val="0"/>
              </a:spcBef>
            </a:pPr>
            <a:r>
              <a:rPr lang="en-US" sz="2409">
                <a:solidFill>
                  <a:srgbClr val="FFFFFF"/>
                </a:solidFill>
                <a:latin typeface="Canva Sans"/>
                <a:ea typeface="Canva Sans"/>
                <a:cs typeface="Canva Sans"/>
                <a:sym typeface="Canva Sans"/>
              </a:rPr>
              <a:t> Large institutions and companies are now starting to look into Solana for use cases in the real world, such as finance, gaming, and supply chain management.</a:t>
            </a:r>
          </a:p>
          <a:p>
            <a:pPr algn="l">
              <a:lnSpc>
                <a:spcPts val="3372"/>
              </a:lnSpc>
              <a:spcBef>
                <a:spcPct val="0"/>
              </a:spcBef>
            </a:pPr>
          </a:p>
          <a:p>
            <a:pPr algn="l">
              <a:lnSpc>
                <a:spcPts val="3372"/>
              </a:lnSpc>
              <a:spcBef>
                <a:spcPct val="0"/>
              </a:spcBef>
            </a:pPr>
            <a:r>
              <a:rPr lang="en-US" b="true" sz="2409">
                <a:solidFill>
                  <a:srgbClr val="FFFFFF"/>
                </a:solidFill>
                <a:latin typeface="Canva Sans Bold"/>
                <a:ea typeface="Canva Sans Bold"/>
                <a:cs typeface="Canva Sans Bold"/>
                <a:sym typeface="Canva Sans Bold"/>
              </a:rPr>
              <a:t>Ethereum and Layer 2 Solutions</a:t>
            </a:r>
          </a:p>
          <a:p>
            <a:pPr algn="l">
              <a:lnSpc>
                <a:spcPts val="3372"/>
              </a:lnSpc>
              <a:spcBef>
                <a:spcPct val="0"/>
              </a:spcBef>
            </a:pPr>
            <a:r>
              <a:rPr lang="en-US" sz="2409">
                <a:solidFill>
                  <a:srgbClr val="FFFFFF"/>
                </a:solidFill>
                <a:latin typeface="Canva Sans"/>
                <a:ea typeface="Canva Sans"/>
                <a:cs typeface="Canva Sans"/>
                <a:sym typeface="Canva Sans"/>
              </a:rPr>
              <a:t> Ethereum's transition to Ethereum 2.0 and the emergence of Layer 2 solutions such as Arbitrum and Optimism present stiff competition. Nonetheless, Solana special architecture still has developers and users flocking to it.</a:t>
            </a:r>
          </a:p>
          <a:p>
            <a:pPr algn="l">
              <a:lnSpc>
                <a:spcPts val="3372"/>
              </a:lnSpc>
              <a:spcBef>
                <a:spcPct val="0"/>
              </a:spcBef>
            </a:pPr>
          </a:p>
        </p:txBody>
      </p:sp>
      <p:sp>
        <p:nvSpPr>
          <p:cNvPr name="TextBox 12" id="12"/>
          <p:cNvSpPr txBox="true"/>
          <p:nvPr/>
        </p:nvSpPr>
        <p:spPr>
          <a:xfrm rot="0">
            <a:off x="810527" y="2675694"/>
            <a:ext cx="11159123" cy="826302"/>
          </a:xfrm>
          <a:prstGeom prst="rect">
            <a:avLst/>
          </a:prstGeom>
        </p:spPr>
        <p:txBody>
          <a:bodyPr anchor="t" rtlCol="false" tIns="0" lIns="0" bIns="0" rIns="0">
            <a:spAutoFit/>
          </a:bodyPr>
          <a:lstStyle/>
          <a:p>
            <a:pPr algn="l">
              <a:lnSpc>
                <a:spcPts val="3407"/>
              </a:lnSpc>
              <a:spcBef>
                <a:spcPct val="0"/>
              </a:spcBef>
            </a:pPr>
            <a:r>
              <a:rPr lang="en-US" sz="2433">
                <a:solidFill>
                  <a:srgbClr val="FFFFFF"/>
                </a:solidFill>
                <a:latin typeface="Canva Sans"/>
                <a:ea typeface="Canva Sans"/>
                <a:cs typeface="Canva Sans"/>
                <a:sym typeface="Canva Sans"/>
              </a:rPr>
              <a:t>S</a:t>
            </a:r>
            <a:r>
              <a:rPr lang="en-US" sz="2433">
                <a:solidFill>
                  <a:srgbClr val="FFFFFF"/>
                </a:solidFill>
                <a:latin typeface="Canva Sans"/>
                <a:ea typeface="Canva Sans"/>
                <a:cs typeface="Canva Sans"/>
                <a:sym typeface="Canva Sans"/>
              </a:rPr>
              <a:t>olana has grown tremendously but also comes with its problems. Some of its most important future features are: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4027741" y="-4526406"/>
            <a:ext cx="10232519" cy="19339812"/>
          </a:xfrm>
          <a:custGeom>
            <a:avLst/>
            <a:gdLst/>
            <a:ahLst/>
            <a:cxnLst/>
            <a:rect r="r" b="b" t="t" l="l"/>
            <a:pathLst>
              <a:path h="19339812" w="10232519">
                <a:moveTo>
                  <a:pt x="0" y="0"/>
                </a:moveTo>
                <a:lnTo>
                  <a:pt x="10232518" y="0"/>
                </a:lnTo>
                <a:lnTo>
                  <a:pt x="10232518"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526444" y="-4176701"/>
            <a:ext cx="18703032" cy="8353403"/>
            <a:chOff x="0" y="0"/>
            <a:chExt cx="4925901" cy="2200073"/>
          </a:xfrm>
        </p:grpSpPr>
        <p:sp>
          <p:nvSpPr>
            <p:cNvPr name="Freeform 4" id="4"/>
            <p:cNvSpPr/>
            <p:nvPr/>
          </p:nvSpPr>
          <p:spPr>
            <a:xfrm flipH="false" flipV="false" rot="0">
              <a:off x="0" y="0"/>
              <a:ext cx="4925901" cy="2200073"/>
            </a:xfrm>
            <a:custGeom>
              <a:avLst/>
              <a:gdLst/>
              <a:ahLst/>
              <a:cxnLst/>
              <a:rect r="r" b="b" t="t" l="l"/>
              <a:pathLst>
                <a:path h="2200073" w="4925901">
                  <a:moveTo>
                    <a:pt x="0" y="0"/>
                  </a:moveTo>
                  <a:lnTo>
                    <a:pt x="4925901" y="0"/>
                  </a:lnTo>
                  <a:lnTo>
                    <a:pt x="4925901" y="2200073"/>
                  </a:lnTo>
                  <a:lnTo>
                    <a:pt x="0" y="2200073"/>
                  </a:lnTo>
                  <a:close/>
                </a:path>
              </a:pathLst>
            </a:custGeom>
            <a:solidFill>
              <a:srgbClr val="337B92"/>
            </a:solidFill>
            <a:ln cap="sq">
              <a:noFill/>
              <a:prstDash val="solid"/>
              <a:miter/>
            </a:ln>
          </p:spPr>
        </p:sp>
        <p:sp>
          <p:nvSpPr>
            <p:cNvPr name="TextBox 5" id="5"/>
            <p:cNvSpPr txBox="true"/>
            <p:nvPr/>
          </p:nvSpPr>
          <p:spPr>
            <a:xfrm>
              <a:off x="0" y="-38100"/>
              <a:ext cx="4925901" cy="223817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436670" y="-368313"/>
            <a:ext cx="11069484" cy="3931576"/>
            <a:chOff x="0" y="0"/>
            <a:chExt cx="1396950" cy="496158"/>
          </a:xfrm>
        </p:grpSpPr>
        <p:sp>
          <p:nvSpPr>
            <p:cNvPr name="Freeform 7" id="7"/>
            <p:cNvSpPr/>
            <p:nvPr/>
          </p:nvSpPr>
          <p:spPr>
            <a:xfrm flipH="false" flipV="false" rot="0">
              <a:off x="0" y="0"/>
              <a:ext cx="1396950" cy="496158"/>
            </a:xfrm>
            <a:custGeom>
              <a:avLst/>
              <a:gdLst/>
              <a:ahLst/>
              <a:cxnLst/>
              <a:rect r="r" b="b" t="t" l="l"/>
              <a:pathLst>
                <a:path h="496158" w="1396950">
                  <a:moveTo>
                    <a:pt x="0" y="0"/>
                  </a:moveTo>
                  <a:lnTo>
                    <a:pt x="1396950" y="0"/>
                  </a:lnTo>
                  <a:lnTo>
                    <a:pt x="1396950" y="496158"/>
                  </a:lnTo>
                  <a:lnTo>
                    <a:pt x="0" y="496158"/>
                  </a:lnTo>
                  <a:close/>
                </a:path>
              </a:pathLst>
            </a:custGeom>
            <a:blipFill>
              <a:blip r:embed="rId4"/>
              <a:stretch>
                <a:fillRect l="0" t="-29186" r="0" b="-29186"/>
              </a:stretch>
            </a:blipFill>
          </p:spPr>
        </p:sp>
      </p:grpSp>
      <p:sp>
        <p:nvSpPr>
          <p:cNvPr name="AutoShape 8" id="8"/>
          <p:cNvSpPr/>
          <p:nvPr/>
        </p:nvSpPr>
        <p:spPr>
          <a:xfrm>
            <a:off x="1653947" y="9686380"/>
            <a:ext cx="16259802" cy="0"/>
          </a:xfrm>
          <a:prstGeom prst="line">
            <a:avLst/>
          </a:prstGeom>
          <a:ln cap="flat" w="38100">
            <a:solidFill>
              <a:srgbClr val="FFFFFF"/>
            </a:solidFill>
            <a:prstDash val="solid"/>
            <a:headEnd type="none" len="sm" w="sm"/>
            <a:tailEnd type="none" len="sm" w="sm"/>
          </a:ln>
        </p:spPr>
      </p:sp>
      <p:sp>
        <p:nvSpPr>
          <p:cNvPr name="TextBox 9" id="9"/>
          <p:cNvSpPr txBox="true"/>
          <p:nvPr/>
        </p:nvSpPr>
        <p:spPr>
          <a:xfrm rot="0">
            <a:off x="290113" y="1419225"/>
            <a:ext cx="8534959" cy="1391260"/>
          </a:xfrm>
          <a:prstGeom prst="rect">
            <a:avLst/>
          </a:prstGeom>
        </p:spPr>
        <p:txBody>
          <a:bodyPr anchor="t" rtlCol="false" tIns="0" lIns="0" bIns="0" rIns="0">
            <a:spAutoFit/>
          </a:bodyPr>
          <a:lstStyle/>
          <a:p>
            <a:pPr algn="l" marL="0" indent="0" lvl="0">
              <a:lnSpc>
                <a:spcPts val="9826"/>
              </a:lnSpc>
              <a:spcBef>
                <a:spcPct val="0"/>
              </a:spcBef>
            </a:pPr>
            <a:r>
              <a:rPr lang="en-US" b="true" sz="11698" spc="-725">
                <a:solidFill>
                  <a:srgbClr val="FFFFFF"/>
                </a:solidFill>
                <a:latin typeface="Inter Bold"/>
                <a:ea typeface="Inter Bold"/>
                <a:cs typeface="Inter Bold"/>
                <a:sym typeface="Inter Bold"/>
              </a:rPr>
              <a:t>Conclusion</a:t>
            </a:r>
          </a:p>
        </p:txBody>
      </p:sp>
      <p:sp>
        <p:nvSpPr>
          <p:cNvPr name="TextBox 10" id="10"/>
          <p:cNvSpPr txBox="true"/>
          <p:nvPr/>
        </p:nvSpPr>
        <p:spPr>
          <a:xfrm rot="0">
            <a:off x="868889" y="3742005"/>
            <a:ext cx="14265475" cy="6208182"/>
          </a:xfrm>
          <a:prstGeom prst="rect">
            <a:avLst/>
          </a:prstGeom>
        </p:spPr>
        <p:txBody>
          <a:bodyPr anchor="t" rtlCol="false" tIns="0" lIns="0" bIns="0" rIns="0">
            <a:spAutoFit/>
          </a:bodyPr>
          <a:lstStyle/>
          <a:p>
            <a:pPr algn="l">
              <a:lnSpc>
                <a:spcPts val="4982"/>
              </a:lnSpc>
              <a:spcBef>
                <a:spcPct val="0"/>
              </a:spcBef>
            </a:pPr>
            <a:r>
              <a:rPr lang="en-US" b="true" sz="3558" spc="-220">
                <a:solidFill>
                  <a:srgbClr val="FFFFFF"/>
                </a:solidFill>
                <a:latin typeface="Inter Bold"/>
                <a:ea typeface="Inter Bold"/>
                <a:cs typeface="Inter Bold"/>
                <a:sym typeface="Inter Bold"/>
              </a:rPr>
              <a:t>Solana has</a:t>
            </a:r>
            <a:r>
              <a:rPr lang="en-US" b="true" sz="3558" spc="-220">
                <a:solidFill>
                  <a:srgbClr val="FFFFFF"/>
                </a:solidFill>
                <a:latin typeface="Inter Bold"/>
                <a:ea typeface="Inter Bold"/>
                <a:cs typeface="Inter Bold"/>
                <a:sym typeface="Inter Bold"/>
              </a:rPr>
              <a:t> proven to be one of the most scalable and innovative blockchain networks offering real world use in DeFi, NFTs, Web3, gaming, DAOs, and payments. Fast transactions and low fees have positioned it as a formidable player against Ethereum and other smart contract platforms.Though issues such as network stability are still an issue, continuous updates and increasing ecosystem make Solana a potential blockchain for the future. As it continues to gain adoption, solana is poised to have a significant impact on the future of blockchain technology.</a:t>
            </a:r>
          </a:p>
          <a:p>
            <a:pPr algn="l">
              <a:lnSpc>
                <a:spcPts val="4982"/>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33B5C"/>
        </a:solidFill>
      </p:bgPr>
    </p:bg>
    <p:spTree>
      <p:nvGrpSpPr>
        <p:cNvPr id="1" name=""/>
        <p:cNvGrpSpPr/>
        <p:nvPr/>
      </p:nvGrpSpPr>
      <p:grpSpPr>
        <a:xfrm>
          <a:off x="0" y="0"/>
          <a:ext cx="0" cy="0"/>
          <a:chOff x="0" y="0"/>
          <a:chExt cx="0" cy="0"/>
        </a:xfrm>
      </p:grpSpPr>
      <p:sp>
        <p:nvSpPr>
          <p:cNvPr name="Freeform 2" id="2"/>
          <p:cNvSpPr/>
          <p:nvPr/>
        </p:nvSpPr>
        <p:spPr>
          <a:xfrm flipH="false" flipV="false" rot="-5714398">
            <a:off x="3892876" y="-2200207"/>
            <a:ext cx="10232519" cy="19339812"/>
          </a:xfrm>
          <a:custGeom>
            <a:avLst/>
            <a:gdLst/>
            <a:ahLst/>
            <a:cxnLst/>
            <a:rect r="r" b="b" t="t" l="l"/>
            <a:pathLst>
              <a:path h="19339812" w="10232519">
                <a:moveTo>
                  <a:pt x="0" y="0"/>
                </a:moveTo>
                <a:lnTo>
                  <a:pt x="10232519" y="0"/>
                </a:lnTo>
                <a:lnTo>
                  <a:pt x="10232519" y="19339812"/>
                </a:lnTo>
                <a:lnTo>
                  <a:pt x="0" y="19339812"/>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6423" y="-2894970"/>
            <a:ext cx="18440845" cy="7847340"/>
            <a:chOff x="0" y="0"/>
            <a:chExt cx="4856848" cy="2066789"/>
          </a:xfrm>
        </p:grpSpPr>
        <p:sp>
          <p:nvSpPr>
            <p:cNvPr name="Freeform 4" id="4"/>
            <p:cNvSpPr/>
            <p:nvPr/>
          </p:nvSpPr>
          <p:spPr>
            <a:xfrm flipH="false" flipV="false" rot="0">
              <a:off x="0" y="0"/>
              <a:ext cx="4856848" cy="2066789"/>
            </a:xfrm>
            <a:custGeom>
              <a:avLst/>
              <a:gdLst/>
              <a:ahLst/>
              <a:cxnLst/>
              <a:rect r="r" b="b" t="t" l="l"/>
              <a:pathLst>
                <a:path h="2066789" w="4856848">
                  <a:moveTo>
                    <a:pt x="0" y="0"/>
                  </a:moveTo>
                  <a:lnTo>
                    <a:pt x="4856848" y="0"/>
                  </a:lnTo>
                  <a:lnTo>
                    <a:pt x="4856848" y="2066789"/>
                  </a:lnTo>
                  <a:lnTo>
                    <a:pt x="0" y="2066789"/>
                  </a:lnTo>
                  <a:close/>
                </a:path>
              </a:pathLst>
            </a:custGeom>
            <a:solidFill>
              <a:srgbClr val="337B92"/>
            </a:solidFill>
            <a:ln cap="sq">
              <a:noFill/>
              <a:prstDash val="solid"/>
              <a:miter/>
            </a:ln>
          </p:spPr>
        </p:sp>
        <p:sp>
          <p:nvSpPr>
            <p:cNvPr name="TextBox 5" id="5"/>
            <p:cNvSpPr txBox="true"/>
            <p:nvPr/>
          </p:nvSpPr>
          <p:spPr>
            <a:xfrm>
              <a:off x="0" y="-38100"/>
              <a:ext cx="4856848" cy="210488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93836" y="1691389"/>
            <a:ext cx="16230600" cy="3452111"/>
            <a:chOff x="0" y="0"/>
            <a:chExt cx="3701238" cy="787222"/>
          </a:xfrm>
        </p:grpSpPr>
        <p:sp>
          <p:nvSpPr>
            <p:cNvPr name="Freeform 7" id="7"/>
            <p:cNvSpPr/>
            <p:nvPr/>
          </p:nvSpPr>
          <p:spPr>
            <a:xfrm flipH="false" flipV="false" rot="0">
              <a:off x="0" y="0"/>
              <a:ext cx="3701238" cy="787222"/>
            </a:xfrm>
            <a:custGeom>
              <a:avLst/>
              <a:gdLst/>
              <a:ahLst/>
              <a:cxnLst/>
              <a:rect r="r" b="b" t="t" l="l"/>
              <a:pathLst>
                <a:path h="787222" w="3701238">
                  <a:moveTo>
                    <a:pt x="0" y="0"/>
                  </a:moveTo>
                  <a:lnTo>
                    <a:pt x="3701238" y="0"/>
                  </a:lnTo>
                  <a:lnTo>
                    <a:pt x="3701238" y="787222"/>
                  </a:lnTo>
                  <a:lnTo>
                    <a:pt x="0" y="787222"/>
                  </a:lnTo>
                  <a:close/>
                </a:path>
              </a:pathLst>
            </a:custGeom>
            <a:blipFill>
              <a:blip r:embed="rId4"/>
              <a:stretch>
                <a:fillRect l="0" t="-82135" r="0" b="-82135"/>
              </a:stretch>
            </a:blipFill>
          </p:spPr>
        </p:sp>
      </p:grpSp>
      <p:sp>
        <p:nvSpPr>
          <p:cNvPr name="AutoShape 8" id="8"/>
          <p:cNvSpPr/>
          <p:nvPr/>
        </p:nvSpPr>
        <p:spPr>
          <a:xfrm>
            <a:off x="999498" y="9277350"/>
            <a:ext cx="16259802" cy="0"/>
          </a:xfrm>
          <a:prstGeom prst="line">
            <a:avLst/>
          </a:prstGeom>
          <a:ln cap="flat" w="38100">
            <a:solidFill>
              <a:srgbClr val="FFFFFF"/>
            </a:solidFill>
            <a:prstDash val="solid"/>
            <a:headEnd type="none" len="sm" w="sm"/>
            <a:tailEnd type="none" len="sm" w="sm"/>
          </a:ln>
        </p:spPr>
      </p:sp>
      <p:sp>
        <p:nvSpPr>
          <p:cNvPr name="TextBox 9" id="9"/>
          <p:cNvSpPr txBox="true"/>
          <p:nvPr/>
        </p:nvSpPr>
        <p:spPr>
          <a:xfrm rot="0">
            <a:off x="5128254" y="5762273"/>
            <a:ext cx="7263585" cy="1392099"/>
          </a:xfrm>
          <a:prstGeom prst="rect">
            <a:avLst/>
          </a:prstGeom>
        </p:spPr>
        <p:txBody>
          <a:bodyPr anchor="t" rtlCol="false" tIns="0" lIns="0" bIns="0" rIns="0">
            <a:spAutoFit/>
          </a:bodyPr>
          <a:lstStyle/>
          <a:p>
            <a:pPr algn="r" marL="0" indent="0" lvl="0">
              <a:lnSpc>
                <a:spcPts val="9826"/>
              </a:lnSpc>
              <a:spcBef>
                <a:spcPct val="0"/>
              </a:spcBef>
            </a:pPr>
            <a:r>
              <a:rPr lang="en-US" b="true" sz="11698" spc="-725">
                <a:solidFill>
                  <a:srgbClr val="FFFFFF"/>
                </a:solidFill>
                <a:latin typeface="Inter Bold"/>
                <a:ea typeface="Inter Bold"/>
                <a:cs typeface="Inter Bold"/>
                <a:sym typeface="Inter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DAGjj06l4sA</dc:identifier>
  <dcterms:modified xsi:type="dcterms:W3CDTF">2011-08-01T06:04:30Z</dcterms:modified>
  <cp:revision>1</cp:revision>
  <dc:title>Solana Blockchain and Its Use cases</dc:title>
</cp:coreProperties>
</file>