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4" d="100"/>
          <a:sy n="64" d="100"/>
        </p:scale>
        <p:origin x="16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BE7E7-8B15-8D77-0E0C-2BB9B157FF5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16377A1-8B35-D4BC-2F76-436CD69747D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FEA593-EA81-2CBF-135C-EFDC93F1C48C}"/>
              </a:ext>
            </a:extLst>
          </p:cNvPr>
          <p:cNvSpPr>
            <a:spLocks noGrp="1"/>
          </p:cNvSpPr>
          <p:nvPr>
            <p:ph type="dt" sz="half" idx="10"/>
          </p:nvPr>
        </p:nvSpPr>
        <p:spPr/>
        <p:txBody>
          <a:bodyPr/>
          <a:lstStyle/>
          <a:p>
            <a:fld id="{3DF83A8D-7C15-4424-BCEE-267DF0D5C812}" type="datetimeFigureOut">
              <a:rPr lang="en-US" smtClean="0"/>
              <a:t>4/10/2025</a:t>
            </a:fld>
            <a:endParaRPr lang="en-US"/>
          </a:p>
        </p:txBody>
      </p:sp>
      <p:sp>
        <p:nvSpPr>
          <p:cNvPr id="5" name="Footer Placeholder 4">
            <a:extLst>
              <a:ext uri="{FF2B5EF4-FFF2-40B4-BE49-F238E27FC236}">
                <a16:creationId xmlns:a16="http://schemas.microsoft.com/office/drawing/2014/main" id="{59AC191C-583A-B268-599A-B0F64B4FE0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5611F0-8401-90F3-FAF3-47BB6C3FD879}"/>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3248776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C138A-0118-DEF4-4F4F-5D2C2C03DDE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B206C2A-DF69-2A3F-A62F-E99EF06A0F7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5279CF-9456-41B0-B56D-8A191201D474}"/>
              </a:ext>
            </a:extLst>
          </p:cNvPr>
          <p:cNvSpPr>
            <a:spLocks noGrp="1"/>
          </p:cNvSpPr>
          <p:nvPr>
            <p:ph type="dt" sz="half" idx="10"/>
          </p:nvPr>
        </p:nvSpPr>
        <p:spPr/>
        <p:txBody>
          <a:bodyPr/>
          <a:lstStyle/>
          <a:p>
            <a:fld id="{3DF83A8D-7C15-4424-BCEE-267DF0D5C812}" type="datetimeFigureOut">
              <a:rPr lang="en-US" smtClean="0"/>
              <a:t>4/10/2025</a:t>
            </a:fld>
            <a:endParaRPr lang="en-US"/>
          </a:p>
        </p:txBody>
      </p:sp>
      <p:sp>
        <p:nvSpPr>
          <p:cNvPr id="5" name="Footer Placeholder 4">
            <a:extLst>
              <a:ext uri="{FF2B5EF4-FFF2-40B4-BE49-F238E27FC236}">
                <a16:creationId xmlns:a16="http://schemas.microsoft.com/office/drawing/2014/main" id="{F74DBEE3-2D60-E23C-A1E4-4AF6323356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B20F20-5EC2-22CC-C8C8-D9BF8FE4E72B}"/>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919489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4F877-779B-82D3-7C4B-5E78F8458E2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718766E-B890-9AA9-7EE1-CFF678D265C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6E4D552-2D4B-0D8D-A300-95DF1E5F06A0}"/>
              </a:ext>
            </a:extLst>
          </p:cNvPr>
          <p:cNvSpPr>
            <a:spLocks noGrp="1"/>
          </p:cNvSpPr>
          <p:nvPr>
            <p:ph type="dt" sz="half" idx="10"/>
          </p:nvPr>
        </p:nvSpPr>
        <p:spPr/>
        <p:txBody>
          <a:bodyPr/>
          <a:lstStyle/>
          <a:p>
            <a:fld id="{3DF83A8D-7C15-4424-BCEE-267DF0D5C812}" type="datetimeFigureOut">
              <a:rPr lang="en-US" smtClean="0"/>
              <a:t>4/10/2025</a:t>
            </a:fld>
            <a:endParaRPr lang="en-US"/>
          </a:p>
        </p:txBody>
      </p:sp>
      <p:sp>
        <p:nvSpPr>
          <p:cNvPr id="5" name="Footer Placeholder 4">
            <a:extLst>
              <a:ext uri="{FF2B5EF4-FFF2-40B4-BE49-F238E27FC236}">
                <a16:creationId xmlns:a16="http://schemas.microsoft.com/office/drawing/2014/main" id="{149D82CA-E2FC-AD04-55E9-07F15A097F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A32385-D8C2-490B-1880-C64761478B8F}"/>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2954383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8AEBF-AE43-ACEE-848B-856D3CBFBB8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726A4E8-F1DA-1058-EFFA-3CB797FF17D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AF597F6-EA50-B0F8-7307-1D6FB39AE7A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B8A9AEF-BB00-C72F-026A-3396246A0A85}"/>
              </a:ext>
            </a:extLst>
          </p:cNvPr>
          <p:cNvSpPr>
            <a:spLocks noGrp="1"/>
          </p:cNvSpPr>
          <p:nvPr>
            <p:ph type="dt" sz="half" idx="10"/>
          </p:nvPr>
        </p:nvSpPr>
        <p:spPr/>
        <p:txBody>
          <a:bodyPr/>
          <a:lstStyle/>
          <a:p>
            <a:fld id="{3DF83A8D-7C15-4424-BCEE-267DF0D5C812}" type="datetimeFigureOut">
              <a:rPr lang="en-US" smtClean="0"/>
              <a:t>4/10/2025</a:t>
            </a:fld>
            <a:endParaRPr lang="en-US"/>
          </a:p>
        </p:txBody>
      </p:sp>
      <p:sp>
        <p:nvSpPr>
          <p:cNvPr id="6" name="Footer Placeholder 5">
            <a:extLst>
              <a:ext uri="{FF2B5EF4-FFF2-40B4-BE49-F238E27FC236}">
                <a16:creationId xmlns:a16="http://schemas.microsoft.com/office/drawing/2014/main" id="{1C8B8A23-D197-8FC7-362E-F389DE55EC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A6DC49-ACB9-8C5D-07E5-266D83763327}"/>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3195217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BAA4D-B222-F158-AA30-450D78CF214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15BED3E-6377-7DF4-ABCF-3C581BC8E8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6696993-C76D-2CDF-2586-99B1CD2831B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C4E5AAC-9EE6-D010-114D-927B9823AC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948C6DB-36F9-0170-DD27-79F2CF0E08F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96E4842-E885-6F40-68F4-289B92C0D71C}"/>
              </a:ext>
            </a:extLst>
          </p:cNvPr>
          <p:cNvSpPr>
            <a:spLocks noGrp="1"/>
          </p:cNvSpPr>
          <p:nvPr>
            <p:ph type="dt" sz="half" idx="10"/>
          </p:nvPr>
        </p:nvSpPr>
        <p:spPr/>
        <p:txBody>
          <a:bodyPr/>
          <a:lstStyle/>
          <a:p>
            <a:fld id="{3DF83A8D-7C15-4424-BCEE-267DF0D5C812}" type="datetimeFigureOut">
              <a:rPr lang="en-US" smtClean="0"/>
              <a:t>4/10/2025</a:t>
            </a:fld>
            <a:endParaRPr lang="en-US"/>
          </a:p>
        </p:txBody>
      </p:sp>
      <p:sp>
        <p:nvSpPr>
          <p:cNvPr id="8" name="Footer Placeholder 7">
            <a:extLst>
              <a:ext uri="{FF2B5EF4-FFF2-40B4-BE49-F238E27FC236}">
                <a16:creationId xmlns:a16="http://schemas.microsoft.com/office/drawing/2014/main" id="{CABDA6CD-D917-E630-4572-F283277AC1C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70EEB73-F980-9CB8-580A-ACF127E8369B}"/>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24864291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E229A-9145-6BD7-9FA6-FE8C067802C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462F0FC-D6DD-422E-50B4-BC53F317D271}"/>
              </a:ext>
            </a:extLst>
          </p:cNvPr>
          <p:cNvSpPr>
            <a:spLocks noGrp="1"/>
          </p:cNvSpPr>
          <p:nvPr>
            <p:ph type="dt" sz="half" idx="10"/>
          </p:nvPr>
        </p:nvSpPr>
        <p:spPr/>
        <p:txBody>
          <a:bodyPr/>
          <a:lstStyle/>
          <a:p>
            <a:fld id="{3DF83A8D-7C15-4424-BCEE-267DF0D5C812}" type="datetimeFigureOut">
              <a:rPr lang="en-US" smtClean="0"/>
              <a:t>4/10/2025</a:t>
            </a:fld>
            <a:endParaRPr lang="en-US"/>
          </a:p>
        </p:txBody>
      </p:sp>
      <p:sp>
        <p:nvSpPr>
          <p:cNvPr id="4" name="Footer Placeholder 3">
            <a:extLst>
              <a:ext uri="{FF2B5EF4-FFF2-40B4-BE49-F238E27FC236}">
                <a16:creationId xmlns:a16="http://schemas.microsoft.com/office/drawing/2014/main" id="{A4045912-536A-FC21-0F17-BAAFF14D6B5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DB0093E-2802-E343-7313-5A5D4AA62588}"/>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4364715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ECEE4F2-D70E-4898-0D43-F999ECC93A98}"/>
              </a:ext>
            </a:extLst>
          </p:cNvPr>
          <p:cNvSpPr>
            <a:spLocks noGrp="1"/>
          </p:cNvSpPr>
          <p:nvPr>
            <p:ph type="dt" sz="half" idx="10"/>
          </p:nvPr>
        </p:nvSpPr>
        <p:spPr/>
        <p:txBody>
          <a:bodyPr/>
          <a:lstStyle/>
          <a:p>
            <a:fld id="{3DF83A8D-7C15-4424-BCEE-267DF0D5C812}" type="datetimeFigureOut">
              <a:rPr lang="en-US" smtClean="0"/>
              <a:t>4/10/2025</a:t>
            </a:fld>
            <a:endParaRPr lang="en-US"/>
          </a:p>
        </p:txBody>
      </p:sp>
      <p:sp>
        <p:nvSpPr>
          <p:cNvPr id="3" name="Footer Placeholder 2">
            <a:extLst>
              <a:ext uri="{FF2B5EF4-FFF2-40B4-BE49-F238E27FC236}">
                <a16:creationId xmlns:a16="http://schemas.microsoft.com/office/drawing/2014/main" id="{983DAD7B-A6A7-CBB6-B259-DBEDF54B859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F4E7267-AC94-EAEB-45E6-511651388761}"/>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33528002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57191-D010-6D33-909E-9CA9644EF3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1D84341-5AB6-98A3-8A0E-82E18073F31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BCD9154-948C-89B4-235A-4478A6CA14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77BB5E9-0EE4-1923-E17E-3046FA0235E9}"/>
              </a:ext>
            </a:extLst>
          </p:cNvPr>
          <p:cNvSpPr>
            <a:spLocks noGrp="1"/>
          </p:cNvSpPr>
          <p:nvPr>
            <p:ph type="dt" sz="half" idx="10"/>
          </p:nvPr>
        </p:nvSpPr>
        <p:spPr/>
        <p:txBody>
          <a:bodyPr/>
          <a:lstStyle/>
          <a:p>
            <a:fld id="{3DF83A8D-7C15-4424-BCEE-267DF0D5C812}" type="datetimeFigureOut">
              <a:rPr lang="en-US" smtClean="0"/>
              <a:t>4/10/2025</a:t>
            </a:fld>
            <a:endParaRPr lang="en-US"/>
          </a:p>
        </p:txBody>
      </p:sp>
      <p:sp>
        <p:nvSpPr>
          <p:cNvPr id="6" name="Footer Placeholder 5">
            <a:extLst>
              <a:ext uri="{FF2B5EF4-FFF2-40B4-BE49-F238E27FC236}">
                <a16:creationId xmlns:a16="http://schemas.microsoft.com/office/drawing/2014/main" id="{D37EDEAB-A8D0-F0BB-7AEA-1DDE635482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861B74-3738-897F-49D0-E621035CBAEE}"/>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29248420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9613B-6496-4843-E9E4-9AEE96DE41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F3DD2A9-17ED-EDE2-F3CF-1AFE998AAB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3228B75-DD28-BE36-6A27-C4B2912D68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F5D16F-2003-7C82-7A32-9A56E944EB0D}"/>
              </a:ext>
            </a:extLst>
          </p:cNvPr>
          <p:cNvSpPr>
            <a:spLocks noGrp="1"/>
          </p:cNvSpPr>
          <p:nvPr>
            <p:ph type="dt" sz="half" idx="10"/>
          </p:nvPr>
        </p:nvSpPr>
        <p:spPr/>
        <p:txBody>
          <a:bodyPr/>
          <a:lstStyle/>
          <a:p>
            <a:fld id="{3DF83A8D-7C15-4424-BCEE-267DF0D5C812}" type="datetimeFigureOut">
              <a:rPr lang="en-US" smtClean="0"/>
              <a:t>4/10/2025</a:t>
            </a:fld>
            <a:endParaRPr lang="en-US"/>
          </a:p>
        </p:txBody>
      </p:sp>
      <p:sp>
        <p:nvSpPr>
          <p:cNvPr id="6" name="Footer Placeholder 5">
            <a:extLst>
              <a:ext uri="{FF2B5EF4-FFF2-40B4-BE49-F238E27FC236}">
                <a16:creationId xmlns:a16="http://schemas.microsoft.com/office/drawing/2014/main" id="{8227F95F-2B1C-8B77-F9EB-8B67F323E1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6D1B71-7825-F939-4802-02CA4491ABB0}"/>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763876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91643-0EA4-707B-21DE-EDB883868B7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7CE93A-7B6C-EA23-9D87-DBCC4FE687B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6B2A34-BEC6-EAD8-5797-017E29D2EA69}"/>
              </a:ext>
            </a:extLst>
          </p:cNvPr>
          <p:cNvSpPr>
            <a:spLocks noGrp="1"/>
          </p:cNvSpPr>
          <p:nvPr>
            <p:ph type="dt" sz="half" idx="10"/>
          </p:nvPr>
        </p:nvSpPr>
        <p:spPr/>
        <p:txBody>
          <a:bodyPr/>
          <a:lstStyle/>
          <a:p>
            <a:fld id="{3DF83A8D-7C15-4424-BCEE-267DF0D5C812}" type="datetimeFigureOut">
              <a:rPr lang="en-US" smtClean="0"/>
              <a:t>4/10/2025</a:t>
            </a:fld>
            <a:endParaRPr lang="en-US"/>
          </a:p>
        </p:txBody>
      </p:sp>
      <p:sp>
        <p:nvSpPr>
          <p:cNvPr id="5" name="Footer Placeholder 4">
            <a:extLst>
              <a:ext uri="{FF2B5EF4-FFF2-40B4-BE49-F238E27FC236}">
                <a16:creationId xmlns:a16="http://schemas.microsoft.com/office/drawing/2014/main" id="{6A371A68-47F1-138B-624C-1D11459975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0CC426-4A8D-E7F6-A16B-5DD25B795555}"/>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1595772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0127FF1-9850-7CE0-5B18-4FE518FB758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013A1A7-7B7E-2EDD-F1B2-30DD7DDEB00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00010F-AAE6-32E3-5C90-B9DC89AE9B8A}"/>
              </a:ext>
            </a:extLst>
          </p:cNvPr>
          <p:cNvSpPr>
            <a:spLocks noGrp="1"/>
          </p:cNvSpPr>
          <p:nvPr>
            <p:ph type="dt" sz="half" idx="10"/>
          </p:nvPr>
        </p:nvSpPr>
        <p:spPr/>
        <p:txBody>
          <a:bodyPr/>
          <a:lstStyle/>
          <a:p>
            <a:fld id="{3DF83A8D-7C15-4424-BCEE-267DF0D5C812}" type="datetimeFigureOut">
              <a:rPr lang="en-US" smtClean="0"/>
              <a:t>4/10/2025</a:t>
            </a:fld>
            <a:endParaRPr lang="en-US"/>
          </a:p>
        </p:txBody>
      </p:sp>
      <p:sp>
        <p:nvSpPr>
          <p:cNvPr id="5" name="Footer Placeholder 4">
            <a:extLst>
              <a:ext uri="{FF2B5EF4-FFF2-40B4-BE49-F238E27FC236}">
                <a16:creationId xmlns:a16="http://schemas.microsoft.com/office/drawing/2014/main" id="{5FCDA83C-E14E-D2F8-3FF8-3BE2D2029C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5B9669-7F7B-11AE-2420-8183822A6E9C}"/>
              </a:ext>
            </a:extLst>
          </p:cNvPr>
          <p:cNvSpPr>
            <a:spLocks noGrp="1"/>
          </p:cNvSpPr>
          <p:nvPr>
            <p:ph type="sldNum" sz="quarter" idx="12"/>
          </p:nvPr>
        </p:nvSpPr>
        <p:spPr/>
        <p:txBody>
          <a:bodyPr/>
          <a:lstStyle/>
          <a:p>
            <a:fld id="{06F29BD2-7F54-43B5-8925-DC41EDD61D7C}" type="slidenum">
              <a:rPr lang="en-US" smtClean="0"/>
              <a:t>‹#›</a:t>
            </a:fld>
            <a:endParaRPr lang="en-US"/>
          </a:p>
        </p:txBody>
      </p:sp>
    </p:spTree>
    <p:extLst>
      <p:ext uri="{BB962C8B-B14F-4D97-AF65-F5344CB8AC3E}">
        <p14:creationId xmlns:p14="http://schemas.microsoft.com/office/powerpoint/2010/main" val="26254466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2A34B5-6431-D261-E78E-4DDD662A3A3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BF450D6-9F33-B42E-FC56-85F6D939C2D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3948B3-5139-877C-6844-DB3BB487CA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DF83A8D-7C15-4424-BCEE-267DF0D5C812}" type="datetimeFigureOut">
              <a:rPr lang="en-US" smtClean="0"/>
              <a:t>4/10/2025</a:t>
            </a:fld>
            <a:endParaRPr lang="en-US"/>
          </a:p>
        </p:txBody>
      </p:sp>
      <p:sp>
        <p:nvSpPr>
          <p:cNvPr id="5" name="Footer Placeholder 4">
            <a:extLst>
              <a:ext uri="{FF2B5EF4-FFF2-40B4-BE49-F238E27FC236}">
                <a16:creationId xmlns:a16="http://schemas.microsoft.com/office/drawing/2014/main" id="{847D59E7-3D86-BBA3-46F2-595A8EBDF2A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A2385FD-873C-A501-0728-8248791263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6F29BD2-7F54-43B5-8925-DC41EDD61D7C}" type="slidenum">
              <a:rPr lang="en-US" smtClean="0"/>
              <a:t>‹#›</a:t>
            </a:fld>
            <a:endParaRPr lang="en-US"/>
          </a:p>
        </p:txBody>
      </p:sp>
    </p:spTree>
    <p:extLst>
      <p:ext uri="{BB962C8B-B14F-4D97-AF65-F5344CB8AC3E}">
        <p14:creationId xmlns:p14="http://schemas.microsoft.com/office/powerpoint/2010/main" val="18239708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ima360.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ima360.com/promotions/" TargetMode="External"/><Relationship Id="rId2" Type="http://schemas.openxmlformats.org/officeDocument/2006/relationships/hyperlink" Target="https://www.ima360.com/pricing-software/"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https://www.ima360.com/"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s://ima360.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F09D7-6131-84CB-9EA1-6A6BB673B7FB}"/>
              </a:ext>
            </a:extLst>
          </p:cNvPr>
          <p:cNvSpPr>
            <a:spLocks noGrp="1"/>
          </p:cNvSpPr>
          <p:nvPr>
            <p:ph type="ctrTitle"/>
          </p:nvPr>
        </p:nvSpPr>
        <p:spPr>
          <a:xfrm>
            <a:off x="270387" y="131660"/>
            <a:ext cx="11651225" cy="1655763"/>
          </a:xfrm>
        </p:spPr>
        <p:txBody>
          <a:bodyPr>
            <a:normAutofit/>
          </a:bodyPr>
          <a:lstStyle/>
          <a:p>
            <a:r>
              <a:rPr lang="en-US" sz="3600" b="1" i="0" u="none" strike="noStrike" dirty="0">
                <a:solidFill>
                  <a:srgbClr val="000000"/>
                </a:solidFill>
                <a:effectLst/>
                <a:latin typeface="Arial" panose="020B0604020202020204" pitchFamily="34" charset="0"/>
              </a:rPr>
              <a:t>Pricing Tools Software: The Key to Unlocking Profitable Pricing Models</a:t>
            </a:r>
            <a:endParaRPr lang="en-US" sz="3600"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E691CB71-67F0-255E-DC4E-C8BD2AFCABB6}"/>
              </a:ext>
            </a:extLst>
          </p:cNvPr>
          <p:cNvSpPr>
            <a:spLocks noGrp="1"/>
          </p:cNvSpPr>
          <p:nvPr>
            <p:ph type="subTitle" idx="1"/>
          </p:nvPr>
        </p:nvSpPr>
        <p:spPr>
          <a:xfrm>
            <a:off x="1523999" y="6374734"/>
            <a:ext cx="9144000" cy="1655762"/>
          </a:xfrm>
        </p:spPr>
        <p:txBody>
          <a:bodyPr/>
          <a:lstStyle/>
          <a:p>
            <a:r>
              <a:rPr lang="en-US" dirty="0">
                <a:solidFill>
                  <a:schemeClr val="tx2">
                    <a:lumMod val="75000"/>
                    <a:lumOff val="25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https://ima360.com/</a:t>
            </a:r>
            <a:endParaRPr lang="en-US" dirty="0">
              <a:solidFill>
                <a:schemeClr val="tx2">
                  <a:lumMod val="75000"/>
                  <a:lumOff val="25000"/>
                </a:schemeClr>
              </a:solidFill>
              <a:latin typeface="Arial" panose="020B0604020202020204" pitchFamily="34" charset="0"/>
              <a:cs typeface="Arial" panose="020B0604020202020204" pitchFamily="34" charset="0"/>
            </a:endParaRPr>
          </a:p>
          <a:p>
            <a:endParaRPr lang="en-US" dirty="0"/>
          </a:p>
        </p:txBody>
      </p:sp>
      <p:pic>
        <p:nvPicPr>
          <p:cNvPr id="4" name="Picture 3" descr="A blue sign with white text&#10;&#10;Description automatically generated">
            <a:extLst>
              <a:ext uri="{FF2B5EF4-FFF2-40B4-BE49-F238E27FC236}">
                <a16:creationId xmlns:a16="http://schemas.microsoft.com/office/drawing/2014/main" id="{5EF9799B-E248-F605-9361-FC837DA014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4749" y="2860419"/>
            <a:ext cx="4762500" cy="1800225"/>
          </a:xfrm>
          <a:prstGeom prst="rect">
            <a:avLst/>
          </a:prstGeom>
        </p:spPr>
      </p:pic>
    </p:spTree>
    <p:extLst>
      <p:ext uri="{BB962C8B-B14F-4D97-AF65-F5344CB8AC3E}">
        <p14:creationId xmlns:p14="http://schemas.microsoft.com/office/powerpoint/2010/main" val="12764834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EB5B54D-30DA-74ED-76E5-1673BF3630B7}"/>
              </a:ext>
            </a:extLst>
          </p:cNvPr>
          <p:cNvSpPr txBox="1"/>
          <p:nvPr/>
        </p:nvSpPr>
        <p:spPr>
          <a:xfrm>
            <a:off x="2500" y="0"/>
            <a:ext cx="12189500" cy="6812121"/>
          </a:xfrm>
          <a:prstGeom prst="rect">
            <a:avLst/>
          </a:prstGeom>
          <a:noFill/>
        </p:spPr>
        <p:txBody>
          <a:bodyPr wrap="square">
            <a:spAutoFit/>
          </a:bodyPr>
          <a:lstStyle/>
          <a:p>
            <a:pPr rtl="0">
              <a:buNone/>
            </a:pPr>
            <a:r>
              <a:rPr lang="en-US" sz="1600" b="0" i="0" u="none" strike="noStrike" dirty="0">
                <a:solidFill>
                  <a:srgbClr val="000000"/>
                </a:solidFill>
                <a:effectLst/>
                <a:latin typeface="Arial" panose="020B0604020202020204" pitchFamily="34" charset="0"/>
              </a:rPr>
              <a:t>Pricing strategies determine a company's financial success in modern competitive business conditions. The success of businesses requires implementing precision-based pricing models which are both reactive to market changes and data-supported. Pricing tools software serves as the solution for such applications. The powerful software tools assist businesses to enhance their pricing strategies through incorporation of market data trends combined with customer actions for maximum effective price determination.</a:t>
            </a:r>
            <a:endParaRPr lang="en-US" sz="1600" b="0" dirty="0">
              <a:effectLst/>
            </a:endParaRPr>
          </a:p>
          <a:p>
            <a:pPr rtl="0">
              <a:spcBef>
                <a:spcPts val="1800"/>
              </a:spcBef>
              <a:spcAft>
                <a:spcPts val="600"/>
              </a:spcAft>
              <a:buNone/>
            </a:pPr>
            <a:r>
              <a:rPr lang="en-US" sz="1600" b="1" i="0" u="none" strike="noStrike" dirty="0">
                <a:solidFill>
                  <a:srgbClr val="000000"/>
                </a:solidFill>
                <a:effectLst/>
                <a:latin typeface="Arial" panose="020B0604020202020204" pitchFamily="34" charset="0"/>
              </a:rPr>
              <a:t>The Role of Pricing Tools Software</a:t>
            </a:r>
            <a:endParaRPr lang="en-US" sz="1600" b="1" dirty="0">
              <a:effectLst/>
            </a:endParaRPr>
          </a:p>
          <a:p>
            <a:pPr rtl="0">
              <a:buNone/>
            </a:pPr>
            <a:r>
              <a:rPr lang="en-US" sz="1600" b="0" i="0" u="none" strike="noStrike" dirty="0">
                <a:solidFill>
                  <a:srgbClr val="000000"/>
                </a:solidFill>
                <a:effectLst/>
                <a:latin typeface="Arial" panose="020B0604020202020204" pitchFamily="34" charset="0"/>
              </a:rPr>
              <a:t>With </a:t>
            </a:r>
            <a:r>
              <a:rPr lang="en-US" sz="1600" b="1" i="0" u="sng" strike="noStrike" dirty="0">
                <a:solidFill>
                  <a:srgbClr val="1155CC"/>
                </a:solidFill>
                <a:effectLst/>
                <a:latin typeface="Arial" panose="020B0604020202020204" pitchFamily="34" charset="0"/>
                <a:hlinkClick r:id="rId2"/>
              </a:rPr>
              <a:t>pricing tools software</a:t>
            </a:r>
            <a:r>
              <a:rPr lang="en-US" sz="1600" b="0" i="0" u="none" strike="noStrike" dirty="0">
                <a:solidFill>
                  <a:srgbClr val="000000"/>
                </a:solidFill>
                <a:effectLst/>
                <a:latin typeface="Arial" panose="020B0604020202020204" pitchFamily="34" charset="0"/>
              </a:rPr>
              <a:t> companies track changes in their pricing structures while studying market activities and make suitable adjustments to their pricing methods. Through advanced algorithms and artificial intelligence these tools deliver exact pricing advice which helps businesses reach maximum profits without losing market competitiveness. The proper implementation of pricing software enables companies to prevent both underpricing and overpricing because these pricing errors cause substantial changes to financial outcomes.</a:t>
            </a:r>
            <a:endParaRPr lang="en-US" sz="1600" b="0" dirty="0">
              <a:effectLst/>
            </a:endParaRPr>
          </a:p>
          <a:p>
            <a:pPr rtl="0">
              <a:buNone/>
            </a:pPr>
            <a:br>
              <a:rPr lang="en-US" sz="1600" b="0" dirty="0">
                <a:effectLst/>
              </a:rPr>
            </a:br>
            <a:r>
              <a:rPr lang="en-US" sz="1600" b="0" i="0" u="none" strike="noStrike" dirty="0">
                <a:solidFill>
                  <a:srgbClr val="000000"/>
                </a:solidFill>
                <a:effectLst/>
                <a:latin typeface="Arial" panose="020B0604020202020204" pitchFamily="34" charset="0"/>
              </a:rPr>
              <a:t>The use of pricing tools helps businesses mold their pricing methods according to various customer categories and geographical domains and individual product </a:t>
            </a:r>
            <a:r>
              <a:rPr lang="en-US" sz="1600" b="0" i="0" u="none" strike="noStrike" dirty="0" err="1">
                <a:solidFill>
                  <a:srgbClr val="000000"/>
                </a:solidFill>
                <a:effectLst/>
                <a:latin typeface="Arial" panose="020B0604020202020204" pitchFamily="34" charset="0"/>
              </a:rPr>
              <a:t>product</a:t>
            </a:r>
            <a:r>
              <a:rPr lang="en-US" sz="1600" b="0" i="0" u="none" strike="noStrike" dirty="0">
                <a:solidFill>
                  <a:srgbClr val="000000"/>
                </a:solidFill>
                <a:effectLst/>
                <a:latin typeface="Arial" panose="020B0604020202020204" pitchFamily="34" charset="0"/>
              </a:rPr>
              <a:t> brands. These tools enable businesses to customize features which directly boost their crucial business objectives involving revenue boost and customer loyalty development and marginal resource optimization.</a:t>
            </a:r>
            <a:endParaRPr lang="en-US" sz="1600" b="0" dirty="0">
              <a:effectLst/>
            </a:endParaRPr>
          </a:p>
          <a:p>
            <a:pPr rtl="0">
              <a:spcBef>
                <a:spcPts val="1600"/>
              </a:spcBef>
              <a:spcAft>
                <a:spcPts val="400"/>
              </a:spcAft>
              <a:buNone/>
            </a:pPr>
            <a:r>
              <a:rPr lang="en-US" sz="1600" b="1" i="0" u="none" strike="noStrike" dirty="0">
                <a:solidFill>
                  <a:srgbClr val="000000"/>
                </a:solidFill>
                <a:effectLst/>
                <a:latin typeface="Arial" panose="020B0604020202020204" pitchFamily="34" charset="0"/>
              </a:rPr>
              <a:t>Integration with Promotion Optimization Software</a:t>
            </a:r>
            <a:endParaRPr lang="en-US" sz="1600" b="1" dirty="0">
              <a:effectLst/>
            </a:endParaRPr>
          </a:p>
          <a:p>
            <a:pPr rtl="0">
              <a:buNone/>
            </a:pPr>
            <a:r>
              <a:rPr lang="en-US" sz="1600" b="0" i="0" u="none" strike="noStrike" dirty="0">
                <a:solidFill>
                  <a:srgbClr val="000000"/>
                </a:solidFill>
                <a:effectLst/>
                <a:latin typeface="Arial" panose="020B0604020202020204" pitchFamily="34" charset="0"/>
              </a:rPr>
              <a:t>Using pricing tools enables customers to integrate these solutions with promotion optimization software. Any sales strategy counts on promotional pricing as a vital element though successful management depends on sophisticated tools which determine promotional discount and special offer implementation timing. With </a:t>
            </a:r>
            <a:r>
              <a:rPr lang="en-US" sz="1600" b="1" i="0" u="sng" strike="noStrike" dirty="0">
                <a:solidFill>
                  <a:srgbClr val="1155CC"/>
                </a:solidFill>
                <a:effectLst/>
                <a:latin typeface="Arial" panose="020B0604020202020204" pitchFamily="34" charset="0"/>
                <a:hlinkClick r:id="rId3"/>
              </a:rPr>
              <a:t>promotion optimization software</a:t>
            </a:r>
            <a:r>
              <a:rPr lang="en-US" sz="1600" b="0" i="0" u="none" strike="noStrike" dirty="0">
                <a:solidFill>
                  <a:srgbClr val="000000"/>
                </a:solidFill>
                <a:effectLst/>
                <a:latin typeface="Arial" panose="020B0604020202020204" pitchFamily="34" charset="0"/>
              </a:rPr>
              <a:t> enterprises can design their campaigns while running them and track their outcomes to make sure they deliver their offers to proper audiences.</a:t>
            </a:r>
            <a:endParaRPr lang="en-US" sz="1600" b="0" dirty="0">
              <a:effectLst/>
            </a:endParaRPr>
          </a:p>
          <a:p>
            <a:pPr rtl="0">
              <a:buNone/>
            </a:pPr>
            <a:br>
              <a:rPr lang="en-US" sz="1600" b="0" dirty="0">
                <a:effectLst/>
              </a:rPr>
            </a:br>
            <a:r>
              <a:rPr lang="en-US" sz="1600" b="0" i="0" u="none" strike="noStrike" dirty="0">
                <a:solidFill>
                  <a:srgbClr val="000000"/>
                </a:solidFill>
                <a:effectLst/>
                <a:latin typeface="Arial" panose="020B0604020202020204" pitchFamily="34" charset="0"/>
              </a:rPr>
              <a:t>Through a partnership between pricing tools and promotion optimization software companies create profit-enhancing strategic decisions which maintain strong sales performance. This set of tools offers businesses an adaptable pricing methodology capable of real-time market adjustments.</a:t>
            </a:r>
            <a:endParaRPr lang="en-US" sz="1600" b="0" dirty="0">
              <a:effectLst/>
            </a:endParaRPr>
          </a:p>
          <a:p>
            <a:pPr>
              <a:buNone/>
            </a:pPr>
            <a:br>
              <a:rPr lang="en-US" sz="1600" dirty="0"/>
            </a:br>
            <a:endParaRPr lang="en-US" sz="1600" dirty="0"/>
          </a:p>
        </p:txBody>
      </p:sp>
    </p:spTree>
    <p:extLst>
      <p:ext uri="{BB962C8B-B14F-4D97-AF65-F5344CB8AC3E}">
        <p14:creationId xmlns:p14="http://schemas.microsoft.com/office/powerpoint/2010/main" val="12456353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498A8DD-1B83-72CA-7B19-C190731DDB9C}"/>
              </a:ext>
            </a:extLst>
          </p:cNvPr>
          <p:cNvSpPr txBox="1"/>
          <p:nvPr/>
        </p:nvSpPr>
        <p:spPr>
          <a:xfrm>
            <a:off x="0" y="0"/>
            <a:ext cx="11737298" cy="3549690"/>
          </a:xfrm>
          <a:prstGeom prst="rect">
            <a:avLst/>
          </a:prstGeom>
          <a:noFill/>
        </p:spPr>
        <p:txBody>
          <a:bodyPr wrap="square">
            <a:spAutoFit/>
          </a:bodyPr>
          <a:lstStyle/>
          <a:p>
            <a:pPr rtl="0">
              <a:spcBef>
                <a:spcPts val="1400"/>
              </a:spcBef>
              <a:spcAft>
                <a:spcPts val="400"/>
              </a:spcAft>
              <a:buNone/>
            </a:pPr>
            <a:r>
              <a:rPr lang="en-US" sz="1600" b="1" i="0" u="none" strike="noStrike" dirty="0">
                <a:solidFill>
                  <a:srgbClr val="000000"/>
                </a:solidFill>
                <a:effectLst/>
                <a:latin typeface="Arial" panose="020B0604020202020204" pitchFamily="34" charset="0"/>
              </a:rPr>
              <a:t>CPQ Software Vendors: A Crucial Element in Pricing Strategy</a:t>
            </a:r>
            <a:endParaRPr lang="en-US" sz="1600" b="1" dirty="0">
              <a:effectLst/>
            </a:endParaRPr>
          </a:p>
          <a:p>
            <a:pPr rtl="0">
              <a:buNone/>
            </a:pPr>
            <a:r>
              <a:rPr lang="en-US" sz="1600" b="1" i="0" u="sng" strike="noStrike" dirty="0">
                <a:solidFill>
                  <a:srgbClr val="1155CC"/>
                </a:solidFill>
                <a:effectLst/>
                <a:latin typeface="Arial" panose="020B0604020202020204" pitchFamily="34" charset="0"/>
                <a:hlinkClick r:id="rId2"/>
              </a:rPr>
              <a:t>CPQ software vendors</a:t>
            </a:r>
            <a:r>
              <a:rPr lang="en-US" sz="1600" b="0" i="0" u="none" strike="noStrike" dirty="0">
                <a:solidFill>
                  <a:srgbClr val="000000"/>
                </a:solidFill>
                <a:effectLst/>
                <a:latin typeface="Arial" panose="020B0604020202020204" pitchFamily="34" charset="0"/>
              </a:rPr>
              <a:t> act as catalysts for businesses that wish to develop their pricing strategies to the next level. The CPQ software system creates automated quoting procedures to deliver uniform and exact pricing solutions with quick settlement through all sales routes. The technical complexity of products or services makes CPQ software exceptionally beneficial because it simplifies configuration processes. CPQ vendors remove process bottlenecks in sales by automatically generating accurate quotes that match pricing models and achievement targets of the company.</a:t>
            </a:r>
            <a:endParaRPr lang="en-US" sz="1600" b="0" dirty="0">
              <a:effectLst/>
            </a:endParaRPr>
          </a:p>
          <a:p>
            <a:pPr rtl="0">
              <a:spcBef>
                <a:spcPts val="1200"/>
              </a:spcBef>
              <a:spcAft>
                <a:spcPts val="400"/>
              </a:spcAft>
              <a:buNone/>
            </a:pPr>
            <a:r>
              <a:rPr lang="en-US" sz="1600" b="1" i="0" u="none" strike="noStrike" dirty="0">
                <a:solidFill>
                  <a:srgbClr val="000000"/>
                </a:solidFill>
                <a:effectLst/>
                <a:latin typeface="Arial" panose="020B0604020202020204" pitchFamily="34" charset="0"/>
              </a:rPr>
              <a:t>Conclusion</a:t>
            </a:r>
            <a:endParaRPr lang="en-US" sz="1600" b="1" dirty="0">
              <a:effectLst/>
            </a:endParaRPr>
          </a:p>
          <a:p>
            <a:pPr rtl="0">
              <a:buNone/>
            </a:pPr>
            <a:r>
              <a:rPr lang="en-US" sz="1600" b="0" i="0" u="none" strike="noStrike" dirty="0">
                <a:solidFill>
                  <a:srgbClr val="000000"/>
                </a:solidFill>
                <a:effectLst/>
                <a:latin typeface="Arial" panose="020B0604020202020204" pitchFamily="34" charset="0"/>
              </a:rPr>
              <a:t>Through a collaborative use of CPQ software with pricing tools software and promotion optimization software businesses achieve a flexible pricing approach that delivers precise and profit-maximizing results.</a:t>
            </a:r>
            <a:endParaRPr lang="en-US" sz="1600" b="0" dirty="0">
              <a:effectLst/>
            </a:endParaRPr>
          </a:p>
          <a:p>
            <a:pPr rtl="0">
              <a:buNone/>
            </a:pPr>
            <a:br>
              <a:rPr lang="en-US" sz="1600" b="0" dirty="0">
                <a:effectLst/>
              </a:rPr>
            </a:br>
            <a:r>
              <a:rPr lang="en-US" sz="1600" b="0" i="0" u="none" strike="noStrike" dirty="0">
                <a:solidFill>
                  <a:srgbClr val="000000"/>
                </a:solidFill>
                <a:effectLst/>
                <a:latin typeface="Arial" panose="020B0604020202020204" pitchFamily="34" charset="0"/>
              </a:rPr>
              <a:t>Businesses that invest in optimally selected software platforms gain access to superior pricing models that drive market competitiveness and sustainable growth.</a:t>
            </a:r>
            <a:endParaRPr lang="en-US" sz="1600" b="0" dirty="0">
              <a:effectLst/>
            </a:endParaRPr>
          </a:p>
          <a:p>
            <a:pPr>
              <a:buNone/>
            </a:pPr>
            <a:endParaRPr lang="en-US" sz="1600" dirty="0"/>
          </a:p>
        </p:txBody>
      </p:sp>
    </p:spTree>
    <p:extLst>
      <p:ext uri="{BB962C8B-B14F-4D97-AF65-F5344CB8AC3E}">
        <p14:creationId xmlns:p14="http://schemas.microsoft.com/office/powerpoint/2010/main" val="8729987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46227-0E90-CA5A-3DCC-487E4B8CEA77}"/>
              </a:ext>
            </a:extLst>
          </p:cNvPr>
          <p:cNvSpPr txBox="1">
            <a:spLocks/>
          </p:cNvSpPr>
          <p:nvPr/>
        </p:nvSpPr>
        <p:spPr>
          <a:xfrm>
            <a:off x="126911" y="324465"/>
            <a:ext cx="10515600" cy="101350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latin typeface="Arial" panose="020B0604020202020204" pitchFamily="34" charset="0"/>
                <a:ea typeface="Roboto" panose="02000000000000000000" pitchFamily="2" charset="0"/>
                <a:cs typeface="Arial" panose="020B0604020202020204" pitchFamily="34" charset="0"/>
              </a:rPr>
              <a:t>Contact Us</a:t>
            </a:r>
          </a:p>
        </p:txBody>
      </p:sp>
      <p:sp>
        <p:nvSpPr>
          <p:cNvPr id="3" name="Rectangle 2">
            <a:extLst>
              <a:ext uri="{FF2B5EF4-FFF2-40B4-BE49-F238E27FC236}">
                <a16:creationId xmlns:a16="http://schemas.microsoft.com/office/drawing/2014/main" id="{BBBA5DA4-B862-2DA8-2420-5B02C2867C6F}"/>
              </a:ext>
            </a:extLst>
          </p:cNvPr>
          <p:cNvSpPr/>
          <p:nvPr/>
        </p:nvSpPr>
        <p:spPr>
          <a:xfrm>
            <a:off x="138747" y="1690062"/>
            <a:ext cx="11713131" cy="3477875"/>
          </a:xfrm>
          <a:prstGeom prst="rect">
            <a:avLst/>
          </a:prstGeom>
        </p:spPr>
        <p:txBody>
          <a:bodyPr wrap="square">
            <a:spAutoFit/>
          </a:bodyPr>
          <a:lstStyle/>
          <a:p>
            <a:r>
              <a:rPr lang="en-US" sz="2000" dirty="0">
                <a:latin typeface="Arial" panose="020B0604020202020204" pitchFamily="34" charset="0"/>
                <a:ea typeface="Roboto" panose="02000000000000000000" pitchFamily="2" charset="0"/>
                <a:cs typeface="Arial" panose="020B0604020202020204" pitchFamily="34" charset="0"/>
              </a:rPr>
              <a:t>Feel free to contact us for any questions and doubts​ on</a:t>
            </a:r>
          </a:p>
          <a:p>
            <a:r>
              <a:rPr lang="en-US" sz="2000" b="1" dirty="0">
                <a:solidFill>
                  <a:schemeClr val="accent4"/>
                </a:solidFill>
                <a:latin typeface="Arial" panose="020B0604020202020204" pitchFamily="34" charset="0"/>
                <a:ea typeface="Roboto" panose="02000000000000000000" pitchFamily="2" charset="0"/>
                <a:cs typeface="Arial" panose="020B0604020202020204" pitchFamily="34" charset="0"/>
                <a:hlinkClick r:id="rId2">
                  <a:extLst>
                    <a:ext uri="{A12FA001-AC4F-418D-AE19-62706E023703}">
                      <ahyp:hlinkClr xmlns:ahyp="http://schemas.microsoft.com/office/drawing/2018/hyperlinkcolor" val="tx"/>
                    </a:ext>
                  </a:extLst>
                </a:hlinkClick>
              </a:rPr>
              <a:t>https://ima360.com/</a:t>
            </a:r>
            <a:endParaRPr lang="en-US" sz="2000" b="1" dirty="0">
              <a:solidFill>
                <a:schemeClr val="accent4"/>
              </a:solidFill>
              <a:latin typeface="Arial" panose="020B0604020202020204" pitchFamily="34" charset="0"/>
              <a:ea typeface="Roboto" panose="02000000000000000000" pitchFamily="2" charset="0"/>
              <a:cs typeface="Arial" panose="020B0604020202020204" pitchFamily="34" charset="0"/>
            </a:endParaRPr>
          </a:p>
          <a:p>
            <a:endParaRPr lang="en-US" sz="2000" dirty="0">
              <a:latin typeface="Arial" panose="020B0604020202020204" pitchFamily="34" charset="0"/>
              <a:ea typeface="Roboto" panose="02000000000000000000" pitchFamily="2" charset="0"/>
              <a:cs typeface="Arial" panose="020B0604020202020204" pitchFamily="34" charset="0"/>
            </a:endParaRPr>
          </a:p>
          <a:p>
            <a:pPr fontAlgn="base"/>
            <a:r>
              <a:rPr lang="en-US" sz="2000" b="1" dirty="0">
                <a:latin typeface="Arial" panose="020B0604020202020204" pitchFamily="34" charset="0"/>
                <a:ea typeface="Roboto" panose="02000000000000000000" pitchFamily="2" charset="0"/>
                <a:cs typeface="Arial" panose="020B0604020202020204" pitchFamily="34" charset="0"/>
              </a:rPr>
              <a:t>Phone No:</a:t>
            </a:r>
          </a:p>
          <a:p>
            <a:pPr algn="l" fontAlgn="base"/>
            <a:r>
              <a:rPr lang="en-US" sz="2000" b="0" i="0" dirty="0">
                <a:effectLst/>
                <a:latin typeface="Arial" panose="020B0604020202020204" pitchFamily="34" charset="0"/>
                <a:cs typeface="Arial" panose="020B0604020202020204" pitchFamily="34" charset="0"/>
              </a:rPr>
              <a:t>+1 214-584-6660</a:t>
            </a:r>
          </a:p>
          <a:p>
            <a:r>
              <a:rPr lang="en-US" sz="2000" b="1" dirty="0">
                <a:latin typeface="Arial" panose="020B0604020202020204" pitchFamily="34" charset="0"/>
                <a:ea typeface="Roboto" panose="02000000000000000000" pitchFamily="2" charset="0"/>
                <a:cs typeface="Arial" panose="020B0604020202020204" pitchFamily="34" charset="0"/>
              </a:rPr>
              <a:t>Email Address:</a:t>
            </a:r>
          </a:p>
          <a:p>
            <a:pPr algn="l" fontAlgn="base"/>
            <a:r>
              <a:rPr lang="en-US" sz="2000" b="0" i="0" dirty="0">
                <a:effectLst/>
                <a:latin typeface="Arial" panose="020B0604020202020204" pitchFamily="34" charset="0"/>
                <a:cs typeface="Arial" panose="020B0604020202020204" pitchFamily="34" charset="0"/>
              </a:rPr>
              <a:t>info@ima360.com</a:t>
            </a:r>
          </a:p>
          <a:p>
            <a:r>
              <a:rPr lang="en-US" sz="2000" b="1" dirty="0">
                <a:latin typeface="Arial" panose="020B0604020202020204" pitchFamily="34" charset="0"/>
                <a:ea typeface="Roboto" panose="02000000000000000000" pitchFamily="2" charset="0"/>
                <a:cs typeface="Arial" panose="020B0604020202020204" pitchFamily="34" charset="0"/>
              </a:rPr>
              <a:t>Head Office:</a:t>
            </a:r>
          </a:p>
          <a:p>
            <a:pPr algn="l" fontAlgn="base"/>
            <a:r>
              <a:rPr lang="en-US" sz="2000" b="0" i="0" dirty="0">
                <a:effectLst/>
                <a:latin typeface="Arial" panose="020B0604020202020204" pitchFamily="34" charset="0"/>
                <a:cs typeface="Arial" panose="020B0604020202020204" pitchFamily="34" charset="0"/>
              </a:rPr>
              <a:t>6600 Chase Oaks Blvd. Ste. 150, Plano, TX 75023</a:t>
            </a:r>
          </a:p>
          <a:p>
            <a:br>
              <a:rPr lang="en-US" sz="2000" b="0" i="0" dirty="0">
                <a:solidFill>
                  <a:srgbClr val="FFFFFF"/>
                </a:solidFill>
                <a:effectLst/>
                <a:latin typeface="Arial" panose="020B0604020202020204" pitchFamily="34" charset="0"/>
                <a:cs typeface="Arial" panose="020B0604020202020204" pitchFamily="34" charset="0"/>
              </a:rPr>
            </a:br>
            <a:endParaRPr lang="en-IN" sz="2000" dirty="0">
              <a:latin typeface="Arial" panose="020B0604020202020204" pitchFamily="34" charset="0"/>
              <a:ea typeface="Roboto" panose="02000000000000000000" pitchFamily="2" charset="0"/>
              <a:cs typeface="Arial" panose="020B0604020202020204" pitchFamily="34" charset="0"/>
            </a:endParaRPr>
          </a:p>
        </p:txBody>
      </p:sp>
    </p:spTree>
    <p:extLst>
      <p:ext uri="{BB962C8B-B14F-4D97-AF65-F5344CB8AC3E}">
        <p14:creationId xmlns:p14="http://schemas.microsoft.com/office/powerpoint/2010/main" val="28240730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34</TotalTime>
  <Words>527</Words>
  <Application>Microsoft Office PowerPoint</Application>
  <PresentationFormat>Widescreen</PresentationFormat>
  <Paragraphs>26</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Aptos</vt:lpstr>
      <vt:lpstr>Aptos Display</vt:lpstr>
      <vt:lpstr>Arial</vt:lpstr>
      <vt:lpstr>Office Theme</vt:lpstr>
      <vt:lpstr>Pricing Tools Software: The Key to Unlocking Profitable Pricing Models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347</dc:creator>
  <cp:lastModifiedBy>Lenovo</cp:lastModifiedBy>
  <cp:revision>6</cp:revision>
  <dcterms:created xsi:type="dcterms:W3CDTF">2025-03-19T07:42:19Z</dcterms:created>
  <dcterms:modified xsi:type="dcterms:W3CDTF">2025-04-10T09:00:53Z</dcterms:modified>
</cp:coreProperties>
</file>