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9" r:id="rId4"/>
    <p:sldId id="260" r:id="rId5"/>
    <p:sldId id="263" r:id="rId6"/>
    <p:sldId id="264"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31-03-2025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rowthwayadvertising.com/" TargetMode="External"/><Relationship Id="rId2" Type="http://schemas.openxmlformats.org/officeDocument/2006/relationships/hyperlink" Target="https://growthwayadvertising.com/solutions/web-development/"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growthwayadvertising.com/solutions/web-developmen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owthwayadvertising.com/solutions/web-development/"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hyperlink" Target="https://growthwayadvertising.com/solutions/web-development/" TargetMode="Externa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hyperlink" Target="tel:7709280369"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4" Type="http://schemas.openxmlformats.org/officeDocument/2006/relationships/hyperlink" Target="mailto:Bhavesh@growthwayadverti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53497" y="5506065"/>
            <a:ext cx="9085006" cy="560439"/>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https://growthwayadvertising.com/</a:t>
            </a:r>
            <a:endParaRPr lang="en-IN" sz="2800" dirty="0"/>
          </a:p>
        </p:txBody>
      </p:sp>
      <p:sp>
        <p:nvSpPr>
          <p:cNvPr id="5" name="TextBox 4">
            <a:extLst>
              <a:ext uri="{FF2B5EF4-FFF2-40B4-BE49-F238E27FC236}">
                <a16:creationId xmlns:a16="http://schemas.microsoft.com/office/drawing/2014/main" id="{399C4508-AF2E-20B9-3EDF-59F1F4315F7C}"/>
              </a:ext>
            </a:extLst>
          </p:cNvPr>
          <p:cNvSpPr txBox="1"/>
          <p:nvPr/>
        </p:nvSpPr>
        <p:spPr>
          <a:xfrm>
            <a:off x="2616609" y="1001364"/>
            <a:ext cx="6958781" cy="769441"/>
          </a:xfrm>
          <a:prstGeom prst="rect">
            <a:avLst/>
          </a:prstGeom>
          <a:noFill/>
        </p:spPr>
        <p:txBody>
          <a:bodyPr wrap="square">
            <a:spAutoFit/>
          </a:bodyPr>
          <a:lstStyle/>
          <a:p>
            <a:pPr rtl="0">
              <a:spcBef>
                <a:spcPts val="1200"/>
              </a:spcBef>
              <a:spcAft>
                <a:spcPts val="1200"/>
              </a:spcAft>
              <a:buNone/>
            </a:pPr>
            <a:r>
              <a:rPr lang="en-US" sz="2200" b="1" i="0" u="none" strike="noStrike" dirty="0">
                <a:solidFill>
                  <a:srgbClr val="000000"/>
                </a:solidFill>
                <a:effectLst/>
                <a:latin typeface="Arial" panose="020B0604020202020204" pitchFamily="34" charset="0"/>
              </a:rPr>
              <a:t>How to Choose the Right Website Development Services for Your Business</a:t>
            </a:r>
            <a:endParaRPr lang="en-US" sz="2200" b="0" dirty="0">
              <a:effectLst/>
            </a:endParaRPr>
          </a:p>
        </p:txBody>
      </p:sp>
      <p:pic>
        <p:nvPicPr>
          <p:cNvPr id="6" name="Picture 5">
            <a:extLst>
              <a:ext uri="{FF2B5EF4-FFF2-40B4-BE49-F238E27FC236}">
                <a16:creationId xmlns:a16="http://schemas.microsoft.com/office/drawing/2014/main" id="{14B74B90-DCE0-26C8-6E19-C8742482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8175" y="2504096"/>
            <a:ext cx="4855650" cy="1958341"/>
          </a:xfrm>
          <a:prstGeom prst="rect">
            <a:avLst/>
          </a:prstGeom>
        </p:spPr>
      </p:pic>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C0D09-F640-F101-7033-A204C278C80B}"/>
              </a:ext>
            </a:extLst>
          </p:cNvPr>
          <p:cNvSpPr>
            <a:spLocks noGrp="1"/>
          </p:cNvSpPr>
          <p:nvPr>
            <p:ph type="subTitle" idx="1"/>
          </p:nvPr>
        </p:nvSpPr>
        <p:spPr>
          <a:xfrm>
            <a:off x="471948" y="432619"/>
            <a:ext cx="10972800" cy="5938684"/>
          </a:xfrm>
        </p:spPr>
        <p:txBody>
          <a:bodyPr>
            <a:noAutofit/>
          </a:bodyPr>
          <a:lstStyle/>
          <a:p>
            <a:pPr algn="l" rtl="0">
              <a:spcBef>
                <a:spcPts val="1200"/>
              </a:spcBef>
              <a:spcAft>
                <a:spcPts val="1200"/>
              </a:spcAft>
              <a:buNone/>
            </a:pPr>
            <a:r>
              <a:rPr lang="en-US" b="0" i="0" u="none" strike="noStrike" dirty="0">
                <a:solidFill>
                  <a:srgbClr val="374151"/>
                </a:solidFill>
                <a:effectLst/>
                <a:latin typeface="Arial" panose="020B0604020202020204" pitchFamily="34" charset="0"/>
              </a:rPr>
              <a:t>Successful businesses must maintain a powerful digital image in the current digital environment. A well-organized website provides both credibility enhancement and better customer retention and acquisition. Selecting an appropriate web development company together with an appropriate </a:t>
            </a:r>
            <a:r>
              <a:rPr lang="en-US" b="1" i="0" u="sng" strike="noStrike" dirty="0">
                <a:solidFill>
                  <a:srgbClr val="1155CC"/>
                </a:solidFill>
                <a:effectLst/>
                <a:latin typeface="Arial" panose="020B0604020202020204" pitchFamily="34" charset="0"/>
                <a:hlinkClick r:id="rId2"/>
              </a:rPr>
              <a:t>web development agency</a:t>
            </a:r>
            <a:r>
              <a:rPr lang="en-US" b="0" i="0" u="none" strike="noStrike" dirty="0">
                <a:solidFill>
                  <a:srgbClr val="374151"/>
                </a:solidFill>
                <a:effectLst/>
                <a:latin typeface="Arial" panose="020B0604020202020204" pitchFamily="34" charset="0"/>
              </a:rPr>
              <a:t> remains critical for creating operational web platforms which deliver outstanding user engagement. To make the proper selection follow this sequence of actions.</a:t>
            </a:r>
            <a:endParaRPr lang="en-US" b="0" dirty="0">
              <a:effectLst/>
            </a:endParaRPr>
          </a:p>
          <a:p>
            <a:pPr algn="l" rtl="0">
              <a:spcBef>
                <a:spcPts val="1200"/>
              </a:spcBef>
              <a:spcAft>
                <a:spcPts val="1200"/>
              </a:spcAft>
              <a:buNone/>
            </a:pPr>
            <a:r>
              <a:rPr lang="en-US" b="1" i="0" u="none" strike="noStrike" dirty="0">
                <a:solidFill>
                  <a:srgbClr val="000000"/>
                </a:solidFill>
                <a:effectLst/>
                <a:latin typeface="Arial" panose="020B0604020202020204" pitchFamily="34" charset="0"/>
              </a:rPr>
              <a:t>Define Your Business Goals</a:t>
            </a:r>
            <a:endParaRPr lang="en-US" b="1" dirty="0">
              <a:effectLst/>
            </a:endParaRPr>
          </a:p>
          <a:p>
            <a:pPr algn="l" rtl="0">
              <a:spcBef>
                <a:spcPts val="1200"/>
              </a:spcBef>
              <a:spcAft>
                <a:spcPts val="1200"/>
              </a:spcAft>
              <a:buNone/>
            </a:pPr>
            <a:r>
              <a:rPr lang="en-US" b="0" i="0" u="none" strike="noStrike" dirty="0">
                <a:solidFill>
                  <a:srgbClr val="374151"/>
                </a:solidFill>
                <a:effectLst/>
                <a:latin typeface="Arial" panose="020B0604020202020204" pitchFamily="34" charset="0"/>
              </a:rPr>
              <a:t>Clear definition of your business targets should precede the process of provider selection for web design development services. Your business requirements determine whether you need an e-commerce platform or a corporate website with a custom-made web application. Your comprehension of business targets enables you to pick a </a:t>
            </a:r>
            <a:r>
              <a:rPr lang="en-US" b="1" i="0" u="sng" strike="noStrike" dirty="0">
                <a:solidFill>
                  <a:srgbClr val="1155CC"/>
                </a:solidFill>
                <a:effectLst/>
                <a:latin typeface="Arial" panose="020B0604020202020204" pitchFamily="34" charset="0"/>
                <a:hlinkClick r:id="rId3"/>
              </a:rPr>
              <a:t>web development company</a:t>
            </a:r>
            <a:r>
              <a:rPr lang="en-US" b="0" i="0" u="none" strike="noStrike" dirty="0">
                <a:solidFill>
                  <a:srgbClr val="374151"/>
                </a:solidFill>
                <a:effectLst/>
                <a:latin typeface="Arial" panose="020B0604020202020204" pitchFamily="34" charset="0"/>
              </a:rPr>
              <a:t> that supports your strategic direction.</a:t>
            </a:r>
            <a:endParaRPr lang="en-US" b="0" dirty="0">
              <a:effectLst/>
            </a:endParaRPr>
          </a:p>
        </p:txBody>
      </p:sp>
    </p:spTree>
    <p:extLst>
      <p:ext uri="{BB962C8B-B14F-4D97-AF65-F5344CB8AC3E}">
        <p14:creationId xmlns:p14="http://schemas.microsoft.com/office/powerpoint/2010/main" val="198467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AC8FFE-0DED-DE69-FB49-BCAE94EC2272}"/>
              </a:ext>
            </a:extLst>
          </p:cNvPr>
          <p:cNvSpPr>
            <a:spLocks noGrp="1"/>
          </p:cNvSpPr>
          <p:nvPr>
            <p:ph idx="1"/>
          </p:nvPr>
        </p:nvSpPr>
        <p:spPr>
          <a:xfrm>
            <a:off x="294968" y="403124"/>
            <a:ext cx="11009671" cy="6282811"/>
          </a:xfrm>
        </p:spPr>
        <p:txBody>
          <a:bodyPr>
            <a:normAutofit/>
          </a:bodyPr>
          <a:lstStyle/>
          <a:p>
            <a:pPr>
              <a:spcBef>
                <a:spcPts val="1200"/>
              </a:spcBef>
              <a:spcAft>
                <a:spcPts val="1200"/>
              </a:spcAft>
            </a:pPr>
            <a:r>
              <a:rPr lang="en-US" sz="2400" b="1" i="0" u="none" strike="noStrike" dirty="0">
                <a:solidFill>
                  <a:srgbClr val="434343"/>
                </a:solidFill>
                <a:effectLst/>
                <a:latin typeface="Arial" panose="020B0604020202020204" pitchFamily="34" charset="0"/>
              </a:rPr>
              <a:t>Evaluate Experience and Expertise</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Your software development partnership should include a vendor who has demonstrated success in their field. Review the company portfolio along with client feedback and professional case work from the </a:t>
            </a:r>
            <a:r>
              <a:rPr lang="en-US" sz="2400" b="1" i="0" u="sng" strike="noStrike" dirty="0">
                <a:solidFill>
                  <a:srgbClr val="1155CC"/>
                </a:solidFill>
                <a:effectLst/>
                <a:latin typeface="Arial" panose="020B0604020202020204" pitchFamily="34" charset="0"/>
                <a:hlinkClick r:id="rId2"/>
              </a:rPr>
              <a:t>web design development services</a:t>
            </a:r>
            <a:r>
              <a:rPr lang="en-US" sz="2400" b="0" i="0" u="none" strike="noStrike" dirty="0">
                <a:solidFill>
                  <a:srgbClr val="374151"/>
                </a:solidFill>
                <a:effectLst/>
                <a:latin typeface="Arial" panose="020B0604020202020204" pitchFamily="34" charset="0"/>
              </a:rPr>
              <a:t> provider. A trustworthy agency demonstrates its technological expertise by providing skills in HTML, CSS, JavaScript, PHP and the use of frameworks React, Angular as well as Laravel.</a:t>
            </a:r>
            <a:endParaRPr lang="en-US" sz="2400" b="0" dirty="0">
              <a:effectLst/>
            </a:endParaRPr>
          </a:p>
          <a:p>
            <a:pPr>
              <a:spcBef>
                <a:spcPts val="1200"/>
              </a:spcBef>
              <a:spcAft>
                <a:spcPts val="1200"/>
              </a:spcAft>
            </a:pPr>
            <a:r>
              <a:rPr lang="en-US" sz="2400" b="1" i="0" u="none" strike="noStrike" dirty="0">
                <a:solidFill>
                  <a:srgbClr val="434343"/>
                </a:solidFill>
                <a:effectLst/>
                <a:latin typeface="Arial" panose="020B0604020202020204" pitchFamily="34" charset="0"/>
              </a:rPr>
              <a:t>Check Customization Options</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Every business has unique needs. Your web design development service provider should offer customized solutions beyond using pre-made templates. The design of a personalized website enables better user experiences together with enhanced branding.</a:t>
            </a:r>
            <a:endParaRPr lang="en-US" sz="2400" b="0" dirty="0">
              <a:effectLst/>
            </a:endParaRPr>
          </a:p>
          <a:p>
            <a:pPr>
              <a:buNone/>
            </a:pPr>
            <a:br>
              <a:rPr lang="en-US" sz="1600" dirty="0"/>
            </a:b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5914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4F445-B988-2C4E-4DD8-362FA19F0E81}"/>
              </a:ext>
            </a:extLst>
          </p:cNvPr>
          <p:cNvSpPr>
            <a:spLocks noGrp="1"/>
          </p:cNvSpPr>
          <p:nvPr>
            <p:ph idx="1"/>
          </p:nvPr>
        </p:nvSpPr>
        <p:spPr>
          <a:xfrm>
            <a:off x="393290" y="307257"/>
            <a:ext cx="11202630" cy="6243485"/>
          </a:xfrm>
        </p:spPr>
        <p:txBody>
          <a:bodyPr>
            <a:noAutofit/>
          </a:bodyPr>
          <a:lstStyle/>
          <a:p>
            <a:pPr>
              <a:spcBef>
                <a:spcPts val="1200"/>
              </a:spcBef>
              <a:spcAft>
                <a:spcPts val="1200"/>
              </a:spcAft>
            </a:pPr>
            <a:r>
              <a:rPr lang="en-US" sz="2400" b="1" i="0" u="none" strike="noStrike" dirty="0">
                <a:solidFill>
                  <a:srgbClr val="434343"/>
                </a:solidFill>
                <a:effectLst/>
                <a:latin typeface="Arial" panose="020B0604020202020204" pitchFamily="34" charset="0"/>
              </a:rPr>
              <a:t>Assess SEO and Mobile-Friendliness</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A website proves nonexistent to its purpose if it fails to show up in search engine rankings. An excellent web development company merges SEO best practices which include making websites load quickly and be both mobile friendly and write code cleanly. The majority of website users access services from portable devices thus mobile-friendliness becomes an essential factor.</a:t>
            </a:r>
            <a:endParaRPr lang="en-US" sz="2400" b="0" dirty="0">
              <a:effectLst/>
            </a:endParaRPr>
          </a:p>
          <a:p>
            <a:pPr>
              <a:spcBef>
                <a:spcPts val="1200"/>
              </a:spcBef>
              <a:spcAft>
                <a:spcPts val="1200"/>
              </a:spcAft>
            </a:pPr>
            <a:r>
              <a:rPr lang="en-US" sz="2400" b="1" i="0" u="none" strike="noStrike" dirty="0">
                <a:solidFill>
                  <a:srgbClr val="434343"/>
                </a:solidFill>
                <a:effectLst/>
                <a:latin typeface="Arial" panose="020B0604020202020204" pitchFamily="34" charset="0"/>
              </a:rPr>
              <a:t>Consider Post-Launch Support and Maintenance</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A website needs routine software updates as well as security updates along with support services. Your search for a web development agency should result in a selection of one that delivers reactive maintenance services to keep your content updated while ensuring website security.</a:t>
            </a:r>
            <a:endParaRPr lang="en-US" sz="2400" b="0" dirty="0">
              <a:effectLst/>
            </a:endParaRPr>
          </a:p>
          <a:p>
            <a:pPr>
              <a:buNone/>
            </a:pPr>
            <a:br>
              <a:rPr lang="en-US" sz="2400" dirty="0"/>
            </a:b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624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AB6F81EB-EC48-844F-82D6-6D9C2515F84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5AD5115-3D67-18C0-3320-1DA768B27A1F}"/>
              </a:ext>
            </a:extLst>
          </p:cNvPr>
          <p:cNvSpPr>
            <a:spLocks noGrp="1"/>
          </p:cNvSpPr>
          <p:nvPr>
            <p:ph idx="1"/>
          </p:nvPr>
        </p:nvSpPr>
        <p:spPr>
          <a:xfrm>
            <a:off x="540774" y="462117"/>
            <a:ext cx="11100619" cy="6125496"/>
          </a:xfrm>
        </p:spPr>
        <p:txBody>
          <a:bodyPr>
            <a:noAutofit/>
          </a:bodyPr>
          <a:lstStyle/>
          <a:p>
            <a:pPr>
              <a:spcBef>
                <a:spcPts val="1200"/>
              </a:spcBef>
              <a:spcAft>
                <a:spcPts val="1200"/>
              </a:spcAft>
            </a:pPr>
            <a:r>
              <a:rPr lang="en-US" sz="2400" b="1" i="0" u="none" strike="noStrike" dirty="0">
                <a:solidFill>
                  <a:srgbClr val="434343"/>
                </a:solidFill>
                <a:effectLst/>
                <a:latin typeface="Arial" panose="020B0604020202020204" pitchFamily="34" charset="0"/>
              </a:rPr>
              <a:t>Compare Pricing and Value</a:t>
            </a:r>
            <a:endParaRPr lang="en-US" sz="2400" b="1" dirty="0">
              <a:effectLst/>
            </a:endParaRPr>
          </a:p>
          <a:p>
            <a:pPr marL="0" indent="0">
              <a:spcBef>
                <a:spcPts val="1200"/>
              </a:spcBef>
              <a:spcAft>
                <a:spcPts val="1200"/>
              </a:spcAft>
              <a:buNone/>
            </a:pPr>
            <a:r>
              <a:rPr lang="en-US" sz="2400" i="0" u="none" strike="noStrike" dirty="0">
                <a:solidFill>
                  <a:srgbClr val="000000"/>
                </a:solidFill>
                <a:effectLst/>
                <a:latin typeface="Arial" panose="020B0604020202020204" pitchFamily="34" charset="0"/>
              </a:rPr>
              <a:t>Why </a:t>
            </a:r>
            <a:r>
              <a:rPr lang="en-US" sz="2400" dirty="0">
                <a:solidFill>
                  <a:srgbClr val="374151"/>
                </a:solidFill>
                <a:latin typeface="Arial" panose="020B0604020202020204" pitchFamily="34" charset="0"/>
              </a:rPr>
              <a:t>The price point should matter but you must avoid trading down for a less expensive alternative. When choosing </a:t>
            </a:r>
            <a:r>
              <a:rPr lang="en-US" sz="2400" b="1" u="sng" dirty="0">
                <a:solidFill>
                  <a:srgbClr val="1155CC"/>
                </a:solidFill>
                <a:latin typeface="Arial" panose="020B0604020202020204" pitchFamily="34" charset="0"/>
                <a:hlinkClick r:id="rId3"/>
              </a:rPr>
              <a:t>web design development services</a:t>
            </a:r>
            <a:r>
              <a:rPr lang="en-US" sz="2400" dirty="0">
                <a:solidFill>
                  <a:srgbClr val="374151"/>
                </a:solidFill>
                <a:latin typeface="Arial" panose="020B0604020202020204" pitchFamily="34" charset="0"/>
              </a:rPr>
              <a:t> from different providers you should select the one that offers maximum value within your budget.</a:t>
            </a:r>
            <a:endParaRPr lang="en-US" sz="2400" dirty="0"/>
          </a:p>
          <a:p>
            <a:pPr rtl="0">
              <a:spcBef>
                <a:spcPts val="1200"/>
              </a:spcBef>
              <a:spcAft>
                <a:spcPts val="1200"/>
              </a:spcAft>
            </a:pPr>
            <a:r>
              <a:rPr lang="en-US" sz="2400" b="1" i="0" u="none" strike="noStrike" dirty="0">
                <a:solidFill>
                  <a:srgbClr val="000000"/>
                </a:solidFill>
                <a:effectLst/>
                <a:latin typeface="Arial" panose="020B0604020202020204" pitchFamily="34" charset="0"/>
              </a:rPr>
              <a:t>Why Choose Web Development India?</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The web development field in India provides among the best worldwide solutions for affordable development work. Skilled developers combined with advanced technologies available in Indian agencies enable delivery of high-quality solutions that serve businesses of various sizes at competitive prices.</a:t>
            </a:r>
            <a:endParaRPr lang="en-US" sz="2400" b="0" dirty="0">
              <a:effectLst/>
            </a:endParaRPr>
          </a:p>
          <a:p>
            <a:pPr>
              <a:buNone/>
            </a:pPr>
            <a:br>
              <a:rPr lang="en-US" sz="2400" dirty="0"/>
            </a:br>
            <a:endParaRPr lang="en-US" sz="2400" dirty="0"/>
          </a:p>
        </p:txBody>
      </p:sp>
    </p:spTree>
    <p:extLst>
      <p:ext uri="{BB962C8B-B14F-4D97-AF65-F5344CB8AC3E}">
        <p14:creationId xmlns:p14="http://schemas.microsoft.com/office/powerpoint/2010/main" val="2234212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3878CE20-B8FB-9BEC-101E-AD213601F67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393343E-4F37-4BCD-53BF-0711ACB51703}"/>
              </a:ext>
            </a:extLst>
          </p:cNvPr>
          <p:cNvSpPr>
            <a:spLocks noGrp="1"/>
          </p:cNvSpPr>
          <p:nvPr>
            <p:ph idx="1"/>
          </p:nvPr>
        </p:nvSpPr>
        <p:spPr>
          <a:xfrm>
            <a:off x="540774" y="462117"/>
            <a:ext cx="11100619" cy="6125496"/>
          </a:xfrm>
        </p:spPr>
        <p:txBody>
          <a:bodyPr>
            <a:noAutofit/>
          </a:bodyPr>
          <a:lstStyle/>
          <a:p>
            <a:pPr>
              <a:spcBef>
                <a:spcPts val="1200"/>
              </a:spcBef>
              <a:spcAft>
                <a:spcPts val="1200"/>
              </a:spcAft>
            </a:pPr>
            <a:r>
              <a:rPr lang="en-US" sz="2400" b="1" i="0" u="none" strike="noStrike" dirty="0">
                <a:solidFill>
                  <a:srgbClr val="000000"/>
                </a:solidFill>
                <a:effectLst/>
                <a:latin typeface="Arial" panose="020B0604020202020204" pitchFamily="34" charset="0"/>
              </a:rPr>
              <a:t>Conclusion</a:t>
            </a:r>
            <a:endParaRPr lang="en-US" sz="36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Building a powerful online presence demands the selection of an ideal </a:t>
            </a:r>
            <a:r>
              <a:rPr lang="en-US" sz="2400" b="1" i="0" u="sng" strike="noStrike" dirty="0">
                <a:solidFill>
                  <a:srgbClr val="1155CC"/>
                </a:solidFill>
                <a:effectLst/>
                <a:latin typeface="Arial" panose="020B0604020202020204" pitchFamily="34" charset="0"/>
                <a:hlinkClick r:id="rId3"/>
              </a:rPr>
              <a:t>web development </a:t>
            </a:r>
            <a:r>
              <a:rPr lang="en-US" sz="2400" b="1" i="0" u="sng" strike="noStrike" dirty="0" err="1">
                <a:solidFill>
                  <a:srgbClr val="1155CC"/>
                </a:solidFill>
                <a:effectLst/>
                <a:latin typeface="Arial" panose="020B0604020202020204" pitchFamily="34" charset="0"/>
                <a:hlinkClick r:id="rId3"/>
              </a:rPr>
              <a:t>india</a:t>
            </a:r>
            <a:r>
              <a:rPr lang="en-US" sz="2400" b="0" i="0" u="none" strike="noStrike" dirty="0">
                <a:solidFill>
                  <a:srgbClr val="374151"/>
                </a:solidFill>
                <a:effectLst/>
                <a:latin typeface="Arial" panose="020B0604020202020204" pitchFamily="34" charset="0"/>
              </a:rPr>
              <a:t>. Companies should base their decision on their expertise level and ability to customize solutions and Search Engine Optimization features as well as technical support services. Consider web development agencies that match your business requirements while making your selection between local and offshore services. You will find high-quality and efficient solutions at competitive rates through web development operations in India.</a:t>
            </a:r>
            <a:endParaRPr lang="en-US" sz="3600" b="0" dirty="0">
              <a:effectLst/>
            </a:endParaRPr>
          </a:p>
          <a:p>
            <a:pPr>
              <a:buNone/>
            </a:pPr>
            <a:br>
              <a:rPr lang="en-US" dirty="0"/>
            </a:br>
            <a:endParaRPr lang="en-US" sz="3600" dirty="0"/>
          </a:p>
        </p:txBody>
      </p:sp>
    </p:spTree>
    <p:extLst>
      <p:ext uri="{BB962C8B-B14F-4D97-AF65-F5344CB8AC3E}">
        <p14:creationId xmlns:p14="http://schemas.microsoft.com/office/powerpoint/2010/main" val="227317818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latin typeface="DM Sans" pitchFamily="2" charset="0"/>
              </a:rPr>
              <a:t> </a:t>
            </a:r>
            <a:r>
              <a:rPr lang="en-US" b="1" dirty="0">
                <a:solidFill>
                  <a:srgbClr val="242424"/>
                </a:solidFill>
                <a:latin typeface="DM Sans" pitchFamily="2" charset="0"/>
              </a:rPr>
              <a:t>Contact us</a:t>
            </a:r>
          </a:p>
          <a:p>
            <a:pPr marL="0" indent="0">
              <a:buNone/>
            </a:pPr>
            <a:endParaRPr lang="en-US" b="1" dirty="0">
              <a:solidFill>
                <a:srgbClr val="242424"/>
              </a:solidFill>
              <a:latin typeface="DM Sans" pitchFamily="2" charset="0"/>
            </a:endParaRPr>
          </a:p>
          <a:p>
            <a:pPr fontAlgn="base"/>
            <a:r>
              <a:rPr lang="en-US" sz="2000" b="0" i="0" dirty="0">
                <a:effectLst/>
                <a:latin typeface="Helvetica" panose="020B0604020202020204" pitchFamily="34" charset="0"/>
              </a:rPr>
              <a:t>We combine creative marketing strategies with digital media and technology to drive your brand’s scalable and sustainable growth.</a:t>
            </a:r>
          </a:p>
          <a:p>
            <a:pPr algn="l" fontAlgn="base"/>
            <a:r>
              <a:rPr lang="en-US" sz="2000" b="0" i="0" dirty="0">
                <a:effectLst/>
                <a:latin typeface="Helvetica" panose="020B0604020202020204" pitchFamily="34" charset="0"/>
              </a:rPr>
              <a:t>With almost 10+ years of award-winning digital and creative marketing experience across start-ups, SMEs, and multi-national B2B and B2C brands, we love what we do!</a:t>
            </a:r>
          </a:p>
          <a:p>
            <a:pPr algn="l" fontAlgn="base"/>
            <a:endParaRPr lang="en-US" b="0" i="0" dirty="0">
              <a:effectLst/>
              <a:latin typeface="Helvetica" panose="020B0604020202020204" pitchFamily="34" charset="0"/>
            </a:endParaRPr>
          </a:p>
          <a:p>
            <a:r>
              <a:rPr lang="en-IN" sz="2000" dirty="0">
                <a:hlinkClick r:id="rId2">
                  <a:extLst>
                    <a:ext uri="{A12FA001-AC4F-418D-AE19-62706E023703}">
                      <ahyp:hlinkClr xmlns:ahyp="http://schemas.microsoft.com/office/drawing/2018/hyperlinkcolor" val="tx"/>
                    </a:ext>
                  </a:extLst>
                </a:hlinkClick>
              </a:rPr>
              <a:t> https://growthwayadvertising.com/</a:t>
            </a:r>
            <a:endParaRPr lang="en-IN" sz="2000" dirty="0"/>
          </a:p>
          <a:p>
            <a:pPr marL="0" indent="0">
              <a:buNone/>
            </a:pPr>
            <a:endParaRPr lang="en-IN" sz="2000" dirty="0"/>
          </a:p>
          <a:p>
            <a:r>
              <a:rPr lang="en-US" sz="2000" b="0" i="0" dirty="0">
                <a:effectLst/>
                <a:latin typeface="Helvetica" panose="020B0604020202020204" pitchFamily="34" charset="0"/>
              </a:rPr>
              <a:t>Office No – 703, ANP Landmark, Sr. no. 89, </a:t>
            </a:r>
            <a:r>
              <a:rPr lang="en-US" sz="2000" b="0" i="0" dirty="0" err="1">
                <a:effectLst/>
                <a:latin typeface="Helvetica" panose="020B0604020202020204" pitchFamily="34" charset="0"/>
              </a:rPr>
              <a:t>Bhumkar</a:t>
            </a:r>
            <a:r>
              <a:rPr lang="en-US" sz="2000" b="0" i="0" dirty="0">
                <a:effectLst/>
                <a:latin typeface="Helvetica" panose="020B0604020202020204" pitchFamily="34" charset="0"/>
              </a:rPr>
              <a:t> </a:t>
            </a:r>
            <a:r>
              <a:rPr lang="en-US" sz="2000" b="0" i="0" dirty="0" err="1">
                <a:effectLst/>
                <a:latin typeface="Helvetica" panose="020B0604020202020204" pitchFamily="34" charset="0"/>
              </a:rPr>
              <a:t>Chowk,Hinjawadi</a:t>
            </a:r>
            <a:r>
              <a:rPr lang="en-US" sz="2000" b="0" i="0" dirty="0">
                <a:effectLst/>
                <a:latin typeface="Helvetica" panose="020B0604020202020204" pitchFamily="34" charset="0"/>
              </a:rPr>
              <a:t> – </a:t>
            </a:r>
            <a:r>
              <a:rPr lang="en-US" sz="2000" b="0" i="0" dirty="0" err="1">
                <a:effectLst/>
                <a:latin typeface="Helvetica" panose="020B0604020202020204" pitchFamily="34" charset="0"/>
              </a:rPr>
              <a:t>Wakad</a:t>
            </a:r>
            <a:r>
              <a:rPr lang="en-US" sz="2000" b="0" i="0" dirty="0">
                <a:effectLst/>
                <a:latin typeface="Helvetica" panose="020B0604020202020204" pitchFamily="34" charset="0"/>
              </a:rPr>
              <a:t> Rd, Pune, Maharashtra 411057</a:t>
            </a:r>
          </a:p>
          <a:p>
            <a:pPr marL="0" indent="0" algn="l">
              <a:buNone/>
            </a:pPr>
            <a:endParaRPr lang="en-US" b="0" i="0" dirty="0">
              <a:solidFill>
                <a:srgbClr val="0A0A0A"/>
              </a:solidFill>
              <a:effectLst/>
              <a:latin typeface="Roboto" panose="02000000000000000000" pitchFamily="2" charset="0"/>
            </a:endParaRPr>
          </a:p>
          <a:p>
            <a:pPr marL="0" indent="0" algn="l">
              <a:buNone/>
            </a:pPr>
            <a:r>
              <a:rPr lang="en-US" b="1" dirty="0">
                <a:latin typeface="DM Sans" pitchFamily="2" charset="0"/>
              </a:rPr>
              <a:t> Phone</a:t>
            </a:r>
            <a:r>
              <a:rPr lang="en-US" b="1" dirty="0">
                <a:solidFill>
                  <a:srgbClr val="467886"/>
                </a:solidFill>
                <a:latin typeface="DM Sans" pitchFamily="2" charset="0"/>
              </a:rPr>
              <a:t> </a:t>
            </a:r>
            <a:r>
              <a:rPr lang="en-US" b="1" dirty="0">
                <a:latin typeface="DM Sans" pitchFamily="2" charset="0"/>
              </a:rPr>
              <a:t>: </a:t>
            </a:r>
            <a:r>
              <a:rPr lang="en-US" sz="2400" b="1" dirty="0">
                <a:latin typeface="DM Sans" pitchFamily="2" charset="0"/>
              </a:rPr>
              <a:t>91+ </a:t>
            </a:r>
            <a:r>
              <a:rPr lang="en-US" b="0" i="0" u="none" strike="noStrike" dirty="0">
                <a:effectLst/>
                <a:latin typeface="Inter Tight"/>
                <a:hlinkClick r:id="rId3"/>
              </a:rPr>
              <a:t>7709280369</a:t>
            </a:r>
            <a:endParaRPr lang="en-US" b="0" i="0" u="none" strike="noStrike" dirty="0">
              <a:effectLst/>
              <a:latin typeface="Inter Tight"/>
            </a:endParaRPr>
          </a:p>
          <a:p>
            <a:pPr marL="0" indent="0" algn="l">
              <a:buNone/>
            </a:pPr>
            <a:r>
              <a:rPr lang="en-US" b="1" dirty="0">
                <a:latin typeface="DM Sans" pitchFamily="2" charset="0"/>
              </a:rPr>
              <a:t> Email: </a:t>
            </a:r>
            <a:r>
              <a:rPr lang="en-US" b="0" i="0" u="none" strike="noStrike" dirty="0">
                <a:effectLst/>
                <a:latin typeface="Inter Tight"/>
                <a:hlinkClick r:id="rId4"/>
              </a:rPr>
              <a:t>Bhavesh@growthwayadvertising.com</a:t>
            </a:r>
            <a:endParaRPr lang="en-US" b="1" dirty="0">
              <a:latin typeface="DM Sans" pitchFamily="2" charset="0"/>
            </a:endParaRPr>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175</TotalTime>
  <Words>647</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Aptos Display</vt:lpstr>
      <vt:lpstr>Arial</vt:lpstr>
      <vt:lpstr>DM Sans</vt:lpstr>
      <vt:lpstr>Helvetica</vt:lpstr>
      <vt:lpstr>Inter Tight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17</cp:revision>
  <dcterms:created xsi:type="dcterms:W3CDTF">2024-08-14T08:07:43Z</dcterms:created>
  <dcterms:modified xsi:type="dcterms:W3CDTF">2025-03-31T13:05:12Z</dcterms:modified>
</cp:coreProperties>
</file>