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0">
                <a:solidFill>
                  <a:srgbClr val="0D121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1B2A2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1" i="0">
                <a:solidFill>
                  <a:srgbClr val="0D121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1B2A2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1" i="0">
                <a:solidFill>
                  <a:srgbClr val="0D121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1" i="0">
                <a:solidFill>
                  <a:srgbClr val="0D121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68169" y="4268815"/>
            <a:ext cx="5534039" cy="601818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94145" y="7688610"/>
            <a:ext cx="5953109" cy="259838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321284" y="194827"/>
            <a:ext cx="4966715" cy="962024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987760" y="5674156"/>
            <a:ext cx="4300239" cy="461284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5547298"/>
            <a:ext cx="4129917" cy="47397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7872770"/>
            <a:ext cx="3190981" cy="2414241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175554" y="4847874"/>
            <a:ext cx="8226817" cy="543912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9404" y="195096"/>
            <a:ext cx="1142359" cy="83685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0" y="8057143"/>
            <a:ext cx="2809152" cy="22298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8743" y="1223829"/>
            <a:ext cx="10235565" cy="3721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0">
                <a:solidFill>
                  <a:srgbClr val="0D121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17318" y="2214484"/>
            <a:ext cx="7560945" cy="273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1B2A2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cedarvaleretreat.com.au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cedarvaleretreat.com.au" TargetMode="External"/><Relationship Id="rId3" Type="http://schemas.openxmlformats.org/officeDocument/2006/relationships/hyperlink" Target="https://cedarvaleretreat.com.au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1096" y="1371019"/>
            <a:ext cx="10342245" cy="3590290"/>
          </a:xfrm>
          <a:prstGeom prst="rect"/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pc="240"/>
              <a:t>WELCOME</a:t>
            </a:r>
            <a:r>
              <a:rPr dirty="0" spc="-280"/>
              <a:t> </a:t>
            </a:r>
            <a:r>
              <a:rPr dirty="0" spc="105"/>
              <a:t>TO</a:t>
            </a:r>
            <a:r>
              <a:rPr dirty="0" spc="-280"/>
              <a:t> </a:t>
            </a:r>
            <a:r>
              <a:rPr dirty="0" spc="130"/>
              <a:t>RELAXING</a:t>
            </a:r>
            <a:r>
              <a:rPr dirty="0" spc="-280"/>
              <a:t> </a:t>
            </a:r>
            <a:r>
              <a:rPr dirty="0" spc="40"/>
              <a:t>RETREATS</a:t>
            </a:r>
          </a:p>
          <a:p>
            <a:pPr marL="58419" marR="5080">
              <a:lnSpc>
                <a:spcPct val="108000"/>
              </a:lnSpc>
              <a:spcBef>
                <a:spcPts val="340"/>
              </a:spcBef>
            </a:pP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Experience</a:t>
            </a:r>
            <a:r>
              <a:rPr dirty="0" sz="3300" spc="16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The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Best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Of</a:t>
            </a:r>
            <a:r>
              <a:rPr dirty="0" sz="3300" spc="16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4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At</a:t>
            </a:r>
            <a:r>
              <a:rPr dirty="0" sz="3300" spc="16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Cedarvale,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Where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Peace,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Nature,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Tranquility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0" b="0">
                <a:solidFill>
                  <a:srgbClr val="1B2A25"/>
                </a:solidFill>
                <a:latin typeface="Tahoma"/>
                <a:cs typeface="Tahoma"/>
              </a:rPr>
              <a:t>Meet.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Discover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Rejuvenating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Escape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From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Everyday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Stress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Reconnect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0" b="0">
                <a:solidFill>
                  <a:srgbClr val="1B2A25"/>
                </a:solidFill>
                <a:latin typeface="Tahoma"/>
                <a:cs typeface="Tahoma"/>
              </a:rPr>
              <a:t>Inner </a:t>
            </a:r>
            <a:r>
              <a:rPr dirty="0" sz="3300" spc="-295" b="0">
                <a:solidFill>
                  <a:srgbClr val="1B2A25"/>
                </a:solidFill>
                <a:latin typeface="Tahoma"/>
                <a:cs typeface="Tahoma"/>
              </a:rPr>
              <a:t>Calm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Serene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Environment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4" b="0">
                <a:solidFill>
                  <a:srgbClr val="1B2A25"/>
                </a:solidFill>
                <a:latin typeface="Tahoma"/>
                <a:cs typeface="Tahoma"/>
              </a:rPr>
              <a:t>Surrounded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By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5" b="0">
                <a:solidFill>
                  <a:srgbClr val="1B2A25"/>
                </a:solidFill>
                <a:latin typeface="Tahoma"/>
                <a:cs typeface="Tahoma"/>
              </a:rPr>
              <a:t>Lush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Forest </a:t>
            </a:r>
            <a:r>
              <a:rPr dirty="0" sz="3300" spc="-95" b="0">
                <a:solidFill>
                  <a:srgbClr val="1B2A25"/>
                </a:solidFill>
                <a:latin typeface="Tahoma"/>
                <a:cs typeface="Tahoma"/>
              </a:rPr>
              <a:t>Beauty.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3360" y="1277070"/>
            <a:ext cx="10360660" cy="3744595"/>
          </a:xfrm>
          <a:prstGeom prst="rect"/>
        </p:spPr>
        <p:txBody>
          <a:bodyPr wrap="square" lIns="0" tIns="219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pc="300"/>
              <a:t>WHY</a:t>
            </a:r>
            <a:r>
              <a:rPr dirty="0" spc="-280"/>
              <a:t> </a:t>
            </a:r>
            <a:r>
              <a:rPr dirty="0" spc="315"/>
              <a:t>CHOOSE</a:t>
            </a:r>
            <a:r>
              <a:rPr dirty="0" spc="-280"/>
              <a:t> </a:t>
            </a:r>
            <a:r>
              <a:rPr dirty="0" spc="130"/>
              <a:t>RELAXING</a:t>
            </a:r>
            <a:r>
              <a:rPr dirty="0" spc="-275"/>
              <a:t> </a:t>
            </a:r>
            <a:r>
              <a:rPr dirty="0" spc="85"/>
              <a:t>RETREATS?</a:t>
            </a:r>
          </a:p>
          <a:p>
            <a:pPr marL="95250" marR="5080">
              <a:lnSpc>
                <a:spcPct val="107600"/>
              </a:lnSpc>
              <a:spcBef>
                <a:spcPts val="890"/>
              </a:spcBef>
            </a:pP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Help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Reduce</a:t>
            </a:r>
            <a:r>
              <a:rPr dirty="0" sz="3300" spc="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Stress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Boost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Overall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Well- 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Being</a:t>
            </a:r>
            <a:r>
              <a:rPr dirty="0" sz="3300" spc="-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By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Allowing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Time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For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</a:rPr>
              <a:t>Reflection,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Peace,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And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Rejuvenation.</a:t>
            </a:r>
            <a:r>
              <a:rPr dirty="0" sz="3300" spc="1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At</a:t>
            </a:r>
            <a:r>
              <a:rPr dirty="0" sz="3300" spc="1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Cedarvale,</a:t>
            </a:r>
            <a:r>
              <a:rPr dirty="0" sz="3300" spc="1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We</a:t>
            </a:r>
            <a:r>
              <a:rPr dirty="0" sz="3300" spc="1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0" b="0">
                <a:solidFill>
                  <a:srgbClr val="1B2A25"/>
                </a:solidFill>
                <a:latin typeface="Tahoma"/>
                <a:cs typeface="Tahoma"/>
              </a:rPr>
              <a:t>Offer</a:t>
            </a:r>
            <a:r>
              <a:rPr dirty="0" sz="3300" spc="1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</a:t>
            </a:r>
            <a:r>
              <a:rPr dirty="0" sz="3300" spc="1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Inviting</a:t>
            </a:r>
            <a:r>
              <a:rPr dirty="0" sz="3300" spc="1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Space</a:t>
            </a:r>
            <a:r>
              <a:rPr dirty="0" sz="3300" spc="1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To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Disconnect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From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Chaos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65" b="0">
                <a:solidFill>
                  <a:srgbClr val="1B2A25"/>
                </a:solidFill>
                <a:latin typeface="Tahoma"/>
                <a:cs typeface="Tahoma"/>
              </a:rPr>
              <a:t>Immerse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Yourself</a:t>
            </a:r>
            <a:r>
              <a:rPr dirty="0" sz="3300" spc="1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Slower, </a:t>
            </a:r>
            <a:r>
              <a:rPr dirty="0" sz="3300" spc="-100" b="0">
                <a:solidFill>
                  <a:srgbClr val="1B2A25"/>
                </a:solidFill>
                <a:latin typeface="Tahoma"/>
                <a:cs typeface="Tahoma"/>
              </a:rPr>
              <a:t>Mindful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5" b="0">
                <a:solidFill>
                  <a:srgbClr val="1B2A25"/>
                </a:solidFill>
                <a:latin typeface="Tahoma"/>
                <a:cs typeface="Tahoma"/>
              </a:rPr>
              <a:t>Lifestyle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That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Revitalizes</a:t>
            </a:r>
            <a:r>
              <a:rPr dirty="0" sz="3300" spc="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5" b="0">
                <a:solidFill>
                  <a:srgbClr val="1B2A25"/>
                </a:solidFill>
                <a:latin typeface="Tahoma"/>
                <a:cs typeface="Tahoma"/>
              </a:rPr>
              <a:t>Mind,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Body,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20" b="0">
                <a:solidFill>
                  <a:srgbClr val="1B2A25"/>
                </a:solidFill>
                <a:latin typeface="Tahoma"/>
                <a:cs typeface="Tahoma"/>
              </a:rPr>
              <a:t>Spirit.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693" y="1201194"/>
            <a:ext cx="9587865" cy="4284980"/>
          </a:xfrm>
          <a:prstGeom prst="rect"/>
        </p:spPr>
        <p:txBody>
          <a:bodyPr wrap="square" lIns="0" tIns="218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dirty="0" spc="-60"/>
              <a:t>THE</a:t>
            </a:r>
            <a:r>
              <a:rPr dirty="0" spc="-185"/>
              <a:t> </a:t>
            </a:r>
            <a:r>
              <a:rPr dirty="0"/>
              <a:t>PERFECT</a:t>
            </a:r>
            <a:r>
              <a:rPr dirty="0" spc="-185"/>
              <a:t> </a:t>
            </a:r>
            <a:r>
              <a:rPr dirty="0" spc="85"/>
              <a:t>SETTING</a:t>
            </a:r>
          </a:p>
          <a:p>
            <a:pPr marL="59690" marR="5080">
              <a:lnSpc>
                <a:spcPct val="107600"/>
              </a:lnSpc>
              <a:spcBef>
                <a:spcPts val="890"/>
              </a:spcBef>
            </a:pP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Are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0" b="0">
                <a:solidFill>
                  <a:srgbClr val="1B2A25"/>
                </a:solidFill>
                <a:latin typeface="Tahoma"/>
                <a:cs typeface="Tahoma"/>
              </a:rPr>
              <a:t>Nestled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Barrengarry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60" b="0">
                <a:solidFill>
                  <a:srgbClr val="1B2A25"/>
                </a:solidFill>
                <a:latin typeface="Tahoma"/>
                <a:cs typeface="Tahoma"/>
              </a:rPr>
              <a:t>Valley's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Breathtaking</a:t>
            </a:r>
            <a:r>
              <a:rPr dirty="0" sz="3300" spc="1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Beauty,</a:t>
            </a:r>
            <a:r>
              <a:rPr dirty="0" sz="3300" spc="1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Pristine</a:t>
            </a:r>
            <a:r>
              <a:rPr dirty="0" sz="3300" spc="1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Surroundings,</a:t>
            </a:r>
            <a:r>
              <a:rPr dirty="0" sz="3300" spc="1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Calming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Nature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Sounds,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Fresh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0" b="0">
                <a:solidFill>
                  <a:srgbClr val="1B2A25"/>
                </a:solidFill>
                <a:latin typeface="Tahoma"/>
                <a:cs typeface="Tahoma"/>
              </a:rPr>
              <a:t>Mountain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Air.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The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Peaceful </a:t>
            </a:r>
            <a:r>
              <a:rPr dirty="0" sz="3300" spc="-165" b="0">
                <a:solidFill>
                  <a:srgbClr val="1B2A25"/>
                </a:solidFill>
                <a:latin typeface="Tahoma"/>
                <a:cs typeface="Tahoma"/>
              </a:rPr>
              <a:t>Location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Encourages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15" b="0">
                <a:solidFill>
                  <a:srgbClr val="1B2A25"/>
                </a:solidFill>
                <a:latin typeface="Tahoma"/>
                <a:cs typeface="Tahoma"/>
              </a:rPr>
              <a:t>Mindfulness,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Helping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30" b="0">
                <a:solidFill>
                  <a:srgbClr val="1B2A25"/>
                </a:solidFill>
                <a:latin typeface="Tahoma"/>
                <a:cs typeface="Tahoma"/>
              </a:rPr>
              <a:t>Guests</a:t>
            </a:r>
            <a:r>
              <a:rPr dirty="0" sz="3300" spc="1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Fully </a:t>
            </a:r>
            <a:r>
              <a:rPr dirty="0" sz="3300" spc="-155" b="0">
                <a:solidFill>
                  <a:srgbClr val="1B2A25"/>
                </a:solidFill>
                <a:latin typeface="Tahoma"/>
                <a:cs typeface="Tahoma"/>
              </a:rPr>
              <a:t>Unwind</a:t>
            </a:r>
            <a:r>
              <a:rPr dirty="0" sz="3300" spc="-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Find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15" b="0">
                <a:solidFill>
                  <a:srgbClr val="1B2A25"/>
                </a:solidFill>
                <a:latin typeface="Tahoma"/>
                <a:cs typeface="Tahoma"/>
              </a:rPr>
              <a:t>Renewed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Energy</a:t>
            </a:r>
            <a:r>
              <a:rPr dirty="0" sz="3300" spc="-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Away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From</a:t>
            </a:r>
            <a:r>
              <a:rPr dirty="0" sz="3300" spc="-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Busy</a:t>
            </a:r>
            <a:r>
              <a:rPr dirty="0" sz="3300" spc="-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25" b="0">
                <a:solidFill>
                  <a:srgbClr val="1B2A25"/>
                </a:solidFill>
                <a:latin typeface="Tahoma"/>
                <a:cs typeface="Tahoma"/>
              </a:rPr>
              <a:t>City 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Life.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743" y="1291736"/>
            <a:ext cx="10327640" cy="3653790"/>
          </a:xfrm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pc="75"/>
              <a:t>WELLNESS</a:t>
            </a:r>
            <a:r>
              <a:rPr dirty="0" spc="-270"/>
              <a:t> </a:t>
            </a:r>
            <a:r>
              <a:rPr dirty="0" spc="340"/>
              <a:t>AND</a:t>
            </a:r>
            <a:r>
              <a:rPr dirty="0" spc="-270"/>
              <a:t> </a:t>
            </a:r>
            <a:r>
              <a:rPr dirty="0" spc="125"/>
              <a:t>REJUVENATION</a:t>
            </a:r>
          </a:p>
          <a:p>
            <a:pPr marL="40640" marR="5080">
              <a:lnSpc>
                <a:spcPct val="107600"/>
              </a:lnSpc>
              <a:spcBef>
                <a:spcPts val="590"/>
              </a:spcBef>
            </a:pP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At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Cedarvale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Support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0" b="0">
                <a:solidFill>
                  <a:srgbClr val="1B2A25"/>
                </a:solidFill>
                <a:latin typeface="Tahoma"/>
                <a:cs typeface="Tahoma"/>
              </a:rPr>
              <a:t>Wellness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5" b="0">
                <a:solidFill>
                  <a:srgbClr val="1B2A25"/>
                </a:solidFill>
                <a:latin typeface="Tahoma"/>
                <a:cs typeface="Tahoma"/>
              </a:rPr>
              <a:t>Journey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Through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Calming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Practices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5" b="0">
                <a:solidFill>
                  <a:srgbClr val="1B2A25"/>
                </a:solidFill>
                <a:latin typeface="Tahoma"/>
                <a:cs typeface="Tahoma"/>
              </a:rPr>
              <a:t>Like</a:t>
            </a:r>
            <a:r>
              <a:rPr dirty="0" sz="3300" spc="1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Yoga,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Breathing,</a:t>
            </a:r>
            <a:r>
              <a:rPr dirty="0" sz="3300" spc="1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And </a:t>
            </a:r>
            <a:r>
              <a:rPr dirty="0" sz="3300" spc="-170" b="0">
                <a:solidFill>
                  <a:srgbClr val="1B2A25"/>
                </a:solidFill>
                <a:latin typeface="Tahoma"/>
                <a:cs typeface="Tahoma"/>
              </a:rPr>
              <a:t>Meditation.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 Our</a:t>
            </a:r>
            <a:r>
              <a:rPr dirty="0" sz="3300" spc="-3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Programs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Help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4" b="0">
                <a:solidFill>
                  <a:srgbClr val="1B2A25"/>
                </a:solidFill>
                <a:latin typeface="Tahoma"/>
                <a:cs typeface="Tahoma"/>
              </a:rPr>
              <a:t>Balance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10" b="0">
                <a:solidFill>
                  <a:srgbClr val="1B2A25"/>
                </a:solidFill>
                <a:latin typeface="Tahoma"/>
                <a:cs typeface="Tahoma"/>
              </a:rPr>
              <a:t>Emotions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And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Body,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Allowing</a:t>
            </a:r>
            <a:r>
              <a:rPr dirty="0" sz="3300" spc="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65" b="0">
                <a:solidFill>
                  <a:srgbClr val="1B2A25"/>
                </a:solidFill>
                <a:latin typeface="Tahoma"/>
                <a:cs typeface="Tahoma"/>
              </a:rPr>
              <a:t>You</a:t>
            </a:r>
            <a:r>
              <a:rPr dirty="0" sz="3300" spc="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Return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Home</a:t>
            </a:r>
            <a:r>
              <a:rPr dirty="0" sz="3300" spc="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0" b="0">
                <a:solidFill>
                  <a:srgbClr val="1B2A25"/>
                </a:solidFill>
                <a:latin typeface="Tahoma"/>
                <a:cs typeface="Tahoma"/>
              </a:rPr>
              <a:t>Feeling</a:t>
            </a:r>
            <a:r>
              <a:rPr dirty="0" sz="3300" spc="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5" b="0">
                <a:solidFill>
                  <a:srgbClr val="1B2A25"/>
                </a:solidFill>
                <a:latin typeface="Tahoma"/>
                <a:cs typeface="Tahoma"/>
              </a:rPr>
              <a:t>Refreshed,</a:t>
            </a:r>
            <a:r>
              <a:rPr dirty="0" sz="3300" spc="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60" b="0">
                <a:solidFill>
                  <a:srgbClr val="1B2A25"/>
                </a:solidFill>
                <a:latin typeface="Tahoma"/>
                <a:cs typeface="Tahoma"/>
              </a:rPr>
              <a:t>More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Focused,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Ready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Face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Life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5" b="0">
                <a:solidFill>
                  <a:srgbClr val="1B2A25"/>
                </a:solidFill>
                <a:latin typeface="Tahoma"/>
                <a:cs typeface="Tahoma"/>
              </a:rPr>
              <a:t>Clarity.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743" y="1337007"/>
            <a:ext cx="10079355" cy="3608070"/>
          </a:xfrm>
          <a:prstGeom prst="rect"/>
        </p:spPr>
        <p:txBody>
          <a:bodyPr wrap="square" lIns="0" tIns="140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dirty="0" spc="400"/>
              <a:t>ACCOMMODATION</a:t>
            </a:r>
            <a:r>
              <a:rPr dirty="0" spc="-285"/>
              <a:t> </a:t>
            </a:r>
            <a:r>
              <a:rPr dirty="0" spc="260"/>
              <a:t>COMFORT</a:t>
            </a:r>
          </a:p>
          <a:p>
            <a:pPr marL="40640" marR="5080">
              <a:lnSpc>
                <a:spcPct val="107600"/>
              </a:lnSpc>
              <a:spcBef>
                <a:spcPts val="434"/>
              </a:spcBef>
            </a:pP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During</a:t>
            </a:r>
            <a:r>
              <a:rPr dirty="0" sz="3300" spc="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2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-320" b="0">
                <a:solidFill>
                  <a:srgbClr val="1B2A25"/>
                </a:solidFill>
                <a:latin typeface="Tahoma"/>
                <a:cs typeface="Tahoma"/>
              </a:rPr>
              <a:t>,</a:t>
            </a:r>
            <a:r>
              <a:rPr dirty="0" sz="3300" spc="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0" b="0">
                <a:solidFill>
                  <a:srgbClr val="1B2A25"/>
                </a:solidFill>
                <a:latin typeface="Tahoma"/>
                <a:cs typeface="Tahoma"/>
              </a:rPr>
              <a:t>You'll</a:t>
            </a:r>
            <a:r>
              <a:rPr dirty="0" sz="3300" spc="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0" b="0">
                <a:solidFill>
                  <a:srgbClr val="1B2A25"/>
                </a:solidFill>
                <a:latin typeface="Tahoma"/>
                <a:cs typeface="Tahoma"/>
              </a:rPr>
              <a:t>Stay</a:t>
            </a:r>
            <a:r>
              <a:rPr dirty="0" sz="3300" spc="8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5" b="0">
                <a:solidFill>
                  <a:srgbClr val="1B2A25"/>
                </a:solidFill>
                <a:latin typeface="Tahoma"/>
                <a:cs typeface="Tahoma"/>
              </a:rPr>
              <a:t>Cozy,</a:t>
            </a:r>
            <a:r>
              <a:rPr dirty="0" sz="3300" spc="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Eco- </a:t>
            </a:r>
            <a:r>
              <a:rPr dirty="0" sz="3300" spc="-165" b="0">
                <a:solidFill>
                  <a:srgbClr val="1B2A25"/>
                </a:solidFill>
                <a:latin typeface="Tahoma"/>
                <a:cs typeface="Tahoma"/>
              </a:rPr>
              <a:t>Friendly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Accommodations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Designed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For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Peace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Rest. </a:t>
            </a:r>
            <a:r>
              <a:rPr dirty="0" sz="3300" spc="-170" b="0">
                <a:solidFill>
                  <a:srgbClr val="1B2A25"/>
                </a:solidFill>
                <a:latin typeface="Tahoma"/>
                <a:cs typeface="Tahoma"/>
              </a:rPr>
              <a:t>Enjoy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Modern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Comforts</a:t>
            </a:r>
            <a:r>
              <a:rPr dirty="0" sz="3300" spc="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Blended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Natural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0" b="0">
                <a:solidFill>
                  <a:srgbClr val="1B2A25"/>
                </a:solidFill>
                <a:latin typeface="Tahoma"/>
                <a:cs typeface="Tahoma"/>
              </a:rPr>
              <a:t>Materials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That </a:t>
            </a:r>
            <a:r>
              <a:rPr dirty="0" sz="3300" spc="-305" b="0">
                <a:solidFill>
                  <a:srgbClr val="1B2A25"/>
                </a:solidFill>
                <a:latin typeface="Tahoma"/>
                <a:cs typeface="Tahoma"/>
              </a:rPr>
              <a:t>Create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2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Warm,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Welcoming</a:t>
            </a:r>
            <a:r>
              <a:rPr dirty="0" sz="3300" spc="2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Space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2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10" b="0">
                <a:solidFill>
                  <a:srgbClr val="1B2A25"/>
                </a:solidFill>
                <a:latin typeface="Tahoma"/>
                <a:cs typeface="Tahoma"/>
              </a:rPr>
              <a:t>Relax,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10" b="0">
                <a:solidFill>
                  <a:srgbClr val="1B2A25"/>
                </a:solidFill>
                <a:latin typeface="Tahoma"/>
                <a:cs typeface="Tahoma"/>
              </a:rPr>
              <a:t>Recharge,</a:t>
            </a:r>
            <a:r>
              <a:rPr dirty="0" sz="3300" spc="2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And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Sleep</a:t>
            </a:r>
            <a:r>
              <a:rPr dirty="0" sz="3300" spc="-4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0" b="0">
                <a:solidFill>
                  <a:srgbClr val="1B2A25"/>
                </a:solidFill>
                <a:latin typeface="Tahoma"/>
                <a:cs typeface="Tahoma"/>
              </a:rPr>
              <a:t>Deeply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Through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The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Quiet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Countryside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Nights.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743" y="1269101"/>
            <a:ext cx="10106025" cy="3676015"/>
          </a:xfrm>
          <a:prstGeom prst="rect"/>
        </p:spPr>
        <p:txBody>
          <a:bodyPr wrap="square" lIns="0" tIns="179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/>
              <a:t>HEALTHY</a:t>
            </a:r>
            <a:r>
              <a:rPr dirty="0" spc="-280"/>
              <a:t> </a:t>
            </a:r>
            <a:r>
              <a:rPr dirty="0" spc="185"/>
              <a:t>MEALS</a:t>
            </a:r>
            <a:r>
              <a:rPr dirty="0" spc="-280"/>
              <a:t> </a:t>
            </a:r>
            <a:r>
              <a:rPr dirty="0" spc="90"/>
              <a:t>FOR</a:t>
            </a:r>
            <a:r>
              <a:rPr dirty="0" spc="-275"/>
              <a:t> </a:t>
            </a:r>
            <a:r>
              <a:rPr dirty="0" spc="-60"/>
              <a:t>THE</a:t>
            </a:r>
            <a:r>
              <a:rPr dirty="0" spc="-280"/>
              <a:t> </a:t>
            </a:r>
            <a:r>
              <a:rPr dirty="0" spc="95"/>
              <a:t>SOUL</a:t>
            </a:r>
          </a:p>
          <a:p>
            <a:pPr marL="40640" marR="5080">
              <a:lnSpc>
                <a:spcPct val="107600"/>
              </a:lnSpc>
              <a:spcBef>
                <a:spcPts val="660"/>
              </a:spcBef>
            </a:pPr>
            <a:r>
              <a:rPr dirty="0" sz="3300" spc="-170" b="0">
                <a:solidFill>
                  <a:srgbClr val="1B2A25"/>
                </a:solidFill>
                <a:latin typeface="Tahoma"/>
                <a:cs typeface="Tahoma"/>
              </a:rPr>
              <a:t>Nourish</a:t>
            </a:r>
            <a:r>
              <a:rPr dirty="0" sz="3300" spc="-4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5" b="0">
                <a:solidFill>
                  <a:srgbClr val="1B2A25"/>
                </a:solidFill>
                <a:latin typeface="Tahoma"/>
                <a:cs typeface="Tahoma"/>
              </a:rPr>
              <a:t>Body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15" b="0">
                <a:solidFill>
                  <a:srgbClr val="1B2A25"/>
                </a:solidFill>
                <a:latin typeface="Tahoma"/>
                <a:cs typeface="Tahoma"/>
              </a:rPr>
              <a:t>Delicious,</a:t>
            </a:r>
            <a:r>
              <a:rPr dirty="0" sz="3300" spc="-1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20" b="0">
                <a:solidFill>
                  <a:srgbClr val="1B2A25"/>
                </a:solidFill>
                <a:latin typeface="Tahoma"/>
                <a:cs typeface="Tahoma"/>
              </a:rPr>
              <a:t>Plant-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Based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" b="0">
                <a:solidFill>
                  <a:srgbClr val="1B2A25"/>
                </a:solidFill>
                <a:latin typeface="Tahoma"/>
                <a:cs typeface="Tahoma"/>
              </a:rPr>
              <a:t>Meals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Prepared</a:t>
            </a:r>
            <a:r>
              <a:rPr dirty="0" sz="3300" spc="2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By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Expert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Chefs.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Every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4" b="0">
                <a:solidFill>
                  <a:srgbClr val="1B2A25"/>
                </a:solidFill>
                <a:latin typeface="Tahoma"/>
                <a:cs typeface="Tahoma"/>
              </a:rPr>
              <a:t>Dish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Served</a:t>
            </a:r>
            <a:r>
              <a:rPr dirty="0" sz="3300" spc="2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During</a:t>
            </a:r>
            <a:r>
              <a:rPr dirty="0" sz="3300" spc="2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Our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4" b="0">
                <a:solidFill>
                  <a:srgbClr val="1B2A25"/>
                </a:solidFill>
                <a:latin typeface="Tahoma"/>
                <a:cs typeface="Tahoma"/>
              </a:rPr>
              <a:t>Supports</a:t>
            </a:r>
            <a:r>
              <a:rPr dirty="0" sz="3300" spc="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Physical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Mental</a:t>
            </a:r>
            <a:r>
              <a:rPr dirty="0" sz="3300" spc="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65" b="0">
                <a:solidFill>
                  <a:srgbClr val="1B2A25"/>
                </a:solidFill>
                <a:latin typeface="Tahoma"/>
                <a:cs typeface="Tahoma"/>
              </a:rPr>
              <a:t>Health,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Helping</a:t>
            </a:r>
            <a:r>
              <a:rPr dirty="0" sz="3300" spc="-1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65" b="0">
                <a:solidFill>
                  <a:srgbClr val="1B2A25"/>
                </a:solidFill>
                <a:latin typeface="Tahoma"/>
                <a:cs typeface="Tahoma"/>
              </a:rPr>
              <a:t>You</a:t>
            </a:r>
            <a:r>
              <a:rPr dirty="0" sz="3300" spc="-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5" b="0">
                <a:solidFill>
                  <a:srgbClr val="1B2A25"/>
                </a:solidFill>
                <a:latin typeface="Tahoma"/>
                <a:cs typeface="Tahoma"/>
              </a:rPr>
              <a:t>Feel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Lighter,</a:t>
            </a:r>
            <a:r>
              <a:rPr dirty="0" sz="3300" spc="-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5" b="0">
                <a:solidFill>
                  <a:srgbClr val="1B2A25"/>
                </a:solidFill>
                <a:latin typeface="Tahoma"/>
                <a:cs typeface="Tahoma"/>
              </a:rPr>
              <a:t>More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Energetic,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20" b="0">
                <a:solidFill>
                  <a:srgbClr val="1B2A25"/>
                </a:solidFill>
                <a:latin typeface="Tahoma"/>
                <a:cs typeface="Tahoma"/>
              </a:rPr>
              <a:t>Aligned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With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1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Holistic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5" b="0">
                <a:solidFill>
                  <a:srgbClr val="1B2A25"/>
                </a:solidFill>
                <a:latin typeface="Tahoma"/>
                <a:cs typeface="Tahoma"/>
              </a:rPr>
              <a:t>Lifestyle</a:t>
            </a:r>
            <a:r>
              <a:rPr dirty="0" sz="3300" spc="1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4" b="0">
                <a:solidFill>
                  <a:srgbClr val="1B2A25"/>
                </a:solidFill>
                <a:latin typeface="Tahoma"/>
                <a:cs typeface="Tahoma"/>
              </a:rPr>
              <a:t>Rooted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1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Nature.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8268" y="1246465"/>
            <a:ext cx="10204450" cy="3698875"/>
          </a:xfrm>
          <a:prstGeom prst="rect"/>
        </p:spPr>
        <p:txBody>
          <a:bodyPr wrap="square" lIns="0" tIns="192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dirty="0" spc="140"/>
              <a:t>ACTIVITIES</a:t>
            </a:r>
            <a:r>
              <a:rPr dirty="0" spc="-270"/>
              <a:t> </a:t>
            </a:r>
            <a:r>
              <a:rPr dirty="0" spc="90"/>
              <a:t>FOR</a:t>
            </a:r>
            <a:r>
              <a:rPr dirty="0" spc="-265"/>
              <a:t> </a:t>
            </a:r>
            <a:r>
              <a:rPr dirty="0" spc="-25"/>
              <a:t>ALL</a:t>
            </a:r>
          </a:p>
          <a:p>
            <a:pPr marL="31115" marR="5080">
              <a:lnSpc>
                <a:spcPct val="107600"/>
              </a:lnSpc>
              <a:spcBef>
                <a:spcPts val="740"/>
              </a:spcBef>
            </a:pP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From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4" b="0">
                <a:solidFill>
                  <a:srgbClr val="1B2A25"/>
                </a:solidFill>
                <a:latin typeface="Tahoma"/>
                <a:cs typeface="Tahoma"/>
              </a:rPr>
              <a:t>Forest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Hikes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Nature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Therapy</a:t>
            </a:r>
            <a:r>
              <a:rPr dirty="0" sz="3300" spc="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Art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Journaling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Group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</a:rPr>
              <a:t>Reflection,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Provide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Enriching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Activities</a:t>
            </a:r>
            <a:r>
              <a:rPr dirty="0" sz="3300" spc="1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For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All.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Each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Experience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Encourages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Mindfulness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Connection,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Letting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30" b="0">
                <a:solidFill>
                  <a:srgbClr val="1B2A25"/>
                </a:solidFill>
                <a:latin typeface="Tahoma"/>
                <a:cs typeface="Tahoma"/>
              </a:rPr>
              <a:t>Guests</a:t>
            </a:r>
            <a:r>
              <a:rPr dirty="0" sz="3300" spc="1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0" b="0">
                <a:solidFill>
                  <a:srgbClr val="1B2A25"/>
                </a:solidFill>
                <a:latin typeface="Tahoma"/>
                <a:cs typeface="Tahoma"/>
              </a:rPr>
              <a:t>Explore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0" b="0">
                <a:solidFill>
                  <a:srgbClr val="1B2A25"/>
                </a:solidFill>
                <a:latin typeface="Tahoma"/>
                <a:cs typeface="Tahoma"/>
              </a:rPr>
              <a:t>Healing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1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10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Creative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15" b="0">
                <a:solidFill>
                  <a:srgbClr val="1B2A25"/>
                </a:solidFill>
                <a:latin typeface="Tahoma"/>
                <a:cs typeface="Tahoma"/>
              </a:rPr>
              <a:t>Supportive</a:t>
            </a:r>
            <a:r>
              <a:rPr dirty="0" sz="3300" spc="-4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Environment.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5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dirty="0" spc="225"/>
              <a:t>GROUP</a:t>
            </a:r>
            <a:r>
              <a:rPr dirty="0" spc="-280"/>
              <a:t> </a:t>
            </a:r>
            <a:r>
              <a:rPr dirty="0" spc="340"/>
              <a:t>AND</a:t>
            </a:r>
            <a:r>
              <a:rPr dirty="0" spc="-280"/>
              <a:t> </a:t>
            </a:r>
            <a:r>
              <a:rPr dirty="0" spc="190"/>
              <a:t>SOLO</a:t>
            </a:r>
            <a:r>
              <a:rPr dirty="0" spc="-280"/>
              <a:t> </a:t>
            </a:r>
            <a:r>
              <a:rPr dirty="0" spc="295"/>
              <a:t>PACKAGES</a:t>
            </a:r>
          </a:p>
          <a:p>
            <a:pPr marL="40640" marR="5080">
              <a:lnSpc>
                <a:spcPct val="107600"/>
              </a:lnSpc>
              <a:spcBef>
                <a:spcPts val="815"/>
              </a:spcBef>
            </a:pP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Whether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You’re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10" b="0">
                <a:solidFill>
                  <a:srgbClr val="1B2A25"/>
                </a:solidFill>
                <a:latin typeface="Tahoma"/>
                <a:cs typeface="Tahoma"/>
              </a:rPr>
              <a:t>Traveling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Alone,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As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A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Couple,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Or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</a:t>
            </a:r>
            <a:r>
              <a:rPr dirty="0" sz="3300" spc="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A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Group,</a:t>
            </a:r>
            <a:r>
              <a:rPr dirty="0" sz="3300" spc="9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31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0" b="0">
                <a:solidFill>
                  <a:srgbClr val="1B2A25"/>
                </a:solidFill>
                <a:latin typeface="Tahoma"/>
                <a:cs typeface="Tahoma"/>
              </a:rPr>
              <a:t>Offer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Flexible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Packages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0" b="0">
                <a:solidFill>
                  <a:srgbClr val="1B2A25"/>
                </a:solidFill>
                <a:latin typeface="Tahoma"/>
                <a:cs typeface="Tahoma"/>
              </a:rPr>
              <a:t>Meet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1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5" b="0">
                <a:solidFill>
                  <a:srgbClr val="1B2A25"/>
                </a:solidFill>
                <a:latin typeface="Tahoma"/>
                <a:cs typeface="Tahoma"/>
              </a:rPr>
              <a:t>Needs.</a:t>
            </a:r>
            <a:r>
              <a:rPr dirty="0" sz="3300" spc="1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0" b="0">
                <a:solidFill>
                  <a:srgbClr val="1B2A25"/>
                </a:solidFill>
                <a:latin typeface="Tahoma"/>
                <a:cs typeface="Tahoma"/>
              </a:rPr>
              <a:t>Tailored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Experiences</a:t>
            </a:r>
            <a:r>
              <a:rPr dirty="0" sz="3300" spc="1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Ensure</a:t>
            </a:r>
            <a:r>
              <a:rPr dirty="0" sz="3300" spc="1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Everyone</a:t>
            </a:r>
            <a:r>
              <a:rPr dirty="0" sz="3300" spc="1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5" b="0">
                <a:solidFill>
                  <a:srgbClr val="1B2A25"/>
                </a:solidFill>
                <a:latin typeface="Tahoma"/>
                <a:cs typeface="Tahoma"/>
              </a:rPr>
              <a:t>Receives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Personalized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25" b="0">
                <a:solidFill>
                  <a:srgbClr val="1B2A25"/>
                </a:solidFill>
                <a:latin typeface="Tahoma"/>
                <a:cs typeface="Tahoma"/>
              </a:rPr>
              <a:t>Care,</a:t>
            </a:r>
            <a:r>
              <a:rPr dirty="0" sz="3300" spc="6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Making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20" b="0">
                <a:solidFill>
                  <a:srgbClr val="1B2A25"/>
                </a:solidFill>
                <a:latin typeface="Tahoma"/>
                <a:cs typeface="Tahoma"/>
              </a:rPr>
              <a:t>Visit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Meaningful</a:t>
            </a:r>
            <a:r>
              <a:rPr dirty="0" sz="3300" spc="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Deeply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Restorative.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2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dirty="0" spc="245"/>
              <a:t>WHAT</a:t>
            </a:r>
            <a:r>
              <a:rPr dirty="0" spc="-280"/>
              <a:t> </a:t>
            </a:r>
            <a:r>
              <a:rPr dirty="0" spc="200"/>
              <a:t>OUR</a:t>
            </a:r>
            <a:r>
              <a:rPr dirty="0" spc="-275"/>
              <a:t> </a:t>
            </a:r>
            <a:r>
              <a:rPr dirty="0" spc="180"/>
              <a:t>GUESTS</a:t>
            </a:r>
            <a:r>
              <a:rPr dirty="0" spc="-280"/>
              <a:t> </a:t>
            </a:r>
            <a:r>
              <a:rPr dirty="0" spc="280"/>
              <a:t>SAY</a:t>
            </a:r>
          </a:p>
          <a:p>
            <a:pPr marL="40640" marR="5080">
              <a:lnSpc>
                <a:spcPct val="107600"/>
              </a:lnSpc>
              <a:spcBef>
                <a:spcPts val="740"/>
              </a:spcBef>
            </a:pP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 </a:t>
            </a:r>
            <a:r>
              <a:rPr dirty="0" sz="3300" spc="-330" b="0">
                <a:solidFill>
                  <a:srgbClr val="1B2A25"/>
                </a:solidFill>
                <a:latin typeface="Tahoma"/>
                <a:cs typeface="Tahoma"/>
              </a:rPr>
              <a:t>Guests</a:t>
            </a:r>
            <a:r>
              <a:rPr dirty="0" sz="3300" spc="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Speak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5" b="0">
                <a:solidFill>
                  <a:srgbClr val="1B2A25"/>
                </a:solidFill>
                <a:latin typeface="Tahoma"/>
                <a:cs typeface="Tahoma"/>
              </a:rPr>
              <a:t>Highly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Of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The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Healing,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0" b="0">
                <a:solidFill>
                  <a:srgbClr val="1B2A25"/>
                </a:solidFill>
                <a:latin typeface="Tahoma"/>
                <a:cs typeface="Tahoma"/>
              </a:rPr>
              <a:t>Clarity,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 And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15" b="0">
                <a:solidFill>
                  <a:srgbClr val="1B2A25"/>
                </a:solidFill>
                <a:latin typeface="Tahoma"/>
                <a:cs typeface="Tahoma"/>
              </a:rPr>
              <a:t>Calm </a:t>
            </a:r>
            <a:r>
              <a:rPr dirty="0" sz="3300" spc="-125" b="0">
                <a:solidFill>
                  <a:srgbClr val="1B2A25"/>
                </a:solidFill>
                <a:latin typeface="Tahoma"/>
                <a:cs typeface="Tahoma"/>
              </a:rPr>
              <a:t>They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Find</a:t>
            </a:r>
            <a:r>
              <a:rPr dirty="0" sz="3300" spc="-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Through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29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.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With 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Heartfelt </a:t>
            </a:r>
            <a:r>
              <a:rPr dirty="0" sz="3300" spc="-195" b="0">
                <a:solidFill>
                  <a:srgbClr val="1B2A25"/>
                </a:solidFill>
                <a:latin typeface="Tahoma"/>
                <a:cs typeface="Tahoma"/>
              </a:rPr>
              <a:t>Stories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Of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Transformation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Gratitude,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25" b="0">
                <a:solidFill>
                  <a:srgbClr val="1B2A25"/>
                </a:solidFill>
                <a:latin typeface="Tahoma"/>
                <a:cs typeface="Tahoma"/>
              </a:rPr>
              <a:t>They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00" b="0">
                <a:solidFill>
                  <a:srgbClr val="1B2A25"/>
                </a:solidFill>
                <a:latin typeface="Tahoma"/>
                <a:cs typeface="Tahoma"/>
              </a:rPr>
              <a:t>Inspire</a:t>
            </a:r>
            <a:r>
              <a:rPr dirty="0" sz="3300" spc="9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New </a:t>
            </a:r>
            <a:r>
              <a:rPr dirty="0" sz="3300" spc="-200" b="0">
                <a:solidFill>
                  <a:srgbClr val="1B2A25"/>
                </a:solidFill>
                <a:latin typeface="Tahoma"/>
                <a:cs typeface="Tahoma"/>
              </a:rPr>
              <a:t>Visitors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Begin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Their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0" b="0">
                <a:solidFill>
                  <a:srgbClr val="1B2A25"/>
                </a:solidFill>
                <a:latin typeface="Tahoma"/>
                <a:cs typeface="Tahoma"/>
              </a:rPr>
              <a:t>Wellness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5" b="0">
                <a:solidFill>
                  <a:srgbClr val="1B2A25"/>
                </a:solidFill>
                <a:latin typeface="Tahoma"/>
                <a:cs typeface="Tahoma"/>
              </a:rPr>
              <a:t>Journey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5" b="0">
                <a:solidFill>
                  <a:srgbClr val="1B2A25"/>
                </a:solidFill>
                <a:latin typeface="Tahoma"/>
                <a:cs typeface="Tahoma"/>
              </a:rPr>
              <a:t>Peaceful </a:t>
            </a:r>
            <a:r>
              <a:rPr dirty="0" sz="3300" spc="-265" b="0">
                <a:solidFill>
                  <a:srgbClr val="1B2A25"/>
                </a:solidFill>
                <a:latin typeface="Tahoma"/>
                <a:cs typeface="Tahoma"/>
              </a:rPr>
              <a:t>Sanctuary.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743" y="1269101"/>
            <a:ext cx="10254615" cy="3134995"/>
          </a:xfrm>
          <a:prstGeom prst="rect"/>
        </p:spPr>
        <p:txBody>
          <a:bodyPr wrap="square" lIns="0" tIns="179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pc="290"/>
              <a:t>BOOK</a:t>
            </a:r>
            <a:r>
              <a:rPr dirty="0" spc="-290"/>
              <a:t> </a:t>
            </a:r>
            <a:r>
              <a:rPr dirty="0" spc="175"/>
              <a:t>YOUR</a:t>
            </a:r>
            <a:r>
              <a:rPr dirty="0" spc="-285"/>
              <a:t> </a:t>
            </a:r>
            <a:r>
              <a:rPr dirty="0"/>
              <a:t>RETREAT</a:t>
            </a:r>
            <a:r>
              <a:rPr dirty="0" spc="-285"/>
              <a:t> </a:t>
            </a:r>
            <a:r>
              <a:rPr dirty="0" spc="185"/>
              <a:t>TODAY</a:t>
            </a:r>
          </a:p>
          <a:p>
            <a:pPr marL="40640" marR="5080">
              <a:lnSpc>
                <a:spcPct val="107600"/>
              </a:lnSpc>
              <a:spcBef>
                <a:spcPts val="660"/>
              </a:spcBef>
            </a:pP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Take</a:t>
            </a:r>
            <a:r>
              <a:rPr dirty="0" sz="3300" spc="-10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The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5" b="0">
                <a:solidFill>
                  <a:srgbClr val="1B2A25"/>
                </a:solidFill>
                <a:latin typeface="Tahoma"/>
                <a:cs typeface="Tahoma"/>
              </a:rPr>
              <a:t>First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0" b="0">
                <a:solidFill>
                  <a:srgbClr val="1B2A25"/>
                </a:solidFill>
                <a:latin typeface="Tahoma"/>
                <a:cs typeface="Tahoma"/>
              </a:rPr>
              <a:t>Step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Toward</a:t>
            </a:r>
            <a:r>
              <a:rPr dirty="0" sz="3300" spc="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0" b="0">
                <a:solidFill>
                  <a:srgbClr val="1B2A25"/>
                </a:solidFill>
                <a:latin typeface="Tahoma"/>
                <a:cs typeface="Tahoma"/>
              </a:rPr>
              <a:t>Healing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By</a:t>
            </a:r>
            <a:r>
              <a:rPr dirty="0" sz="3300" spc="-3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0" b="0">
                <a:solidFill>
                  <a:srgbClr val="1B2A25"/>
                </a:solidFill>
                <a:latin typeface="Tahoma"/>
                <a:cs typeface="Tahoma"/>
              </a:rPr>
              <a:t>Booking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5" b="0">
                <a:solidFill>
                  <a:srgbClr val="1B2A25"/>
                </a:solidFill>
                <a:latin typeface="Tahoma"/>
                <a:cs typeface="Tahoma"/>
              </a:rPr>
              <a:t>One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Of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Our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29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.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25" b="0">
                <a:solidFill>
                  <a:srgbClr val="1B2A25"/>
                </a:solidFill>
                <a:latin typeface="Tahoma"/>
                <a:cs typeface="Tahoma"/>
              </a:rPr>
              <a:t>Reserve</a:t>
            </a:r>
            <a:r>
              <a:rPr dirty="0" sz="3300" spc="6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5" b="0">
                <a:solidFill>
                  <a:srgbClr val="1B2A25"/>
                </a:solidFill>
                <a:latin typeface="Tahoma"/>
                <a:cs typeface="Tahoma"/>
              </a:rPr>
              <a:t>Spot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Now</a:t>
            </a:r>
            <a:r>
              <a:rPr dirty="0" sz="3300" spc="5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5" b="0">
                <a:solidFill>
                  <a:srgbClr val="1B2A25"/>
                </a:solidFill>
                <a:latin typeface="Tahoma"/>
                <a:cs typeface="Tahoma"/>
              </a:rPr>
              <a:t>Embrace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25" b="0">
                <a:solidFill>
                  <a:srgbClr val="1B2A25"/>
                </a:solidFill>
                <a:latin typeface="Tahoma"/>
                <a:cs typeface="Tahoma"/>
              </a:rPr>
              <a:t>A </a:t>
            </a:r>
            <a:r>
              <a:rPr dirty="0" sz="3300" spc="-114" b="0">
                <a:solidFill>
                  <a:srgbClr val="1B2A25"/>
                </a:solidFill>
                <a:latin typeface="Tahoma"/>
                <a:cs typeface="Tahoma"/>
              </a:rPr>
              <a:t>Unique</a:t>
            </a:r>
            <a:r>
              <a:rPr dirty="0" sz="3300" spc="11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Experience</a:t>
            </a:r>
            <a:r>
              <a:rPr dirty="0" sz="3300" spc="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5" b="0">
                <a:solidFill>
                  <a:srgbClr val="1B2A25"/>
                </a:solidFill>
                <a:latin typeface="Tahoma"/>
                <a:cs typeface="Tahoma"/>
              </a:rPr>
              <a:t>That</a:t>
            </a:r>
            <a:r>
              <a:rPr dirty="0" sz="3300" spc="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Brings</a:t>
            </a:r>
            <a:r>
              <a:rPr dirty="0" sz="3300" spc="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Balance,</a:t>
            </a:r>
            <a:r>
              <a:rPr dirty="0" sz="3300" spc="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Purpose,</a:t>
            </a:r>
            <a:r>
              <a:rPr dirty="0" sz="3300" spc="114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And </a:t>
            </a:r>
            <a:r>
              <a:rPr dirty="0" sz="3300" spc="-275" b="0">
                <a:solidFill>
                  <a:srgbClr val="1B2A25"/>
                </a:solidFill>
                <a:latin typeface="Tahoma"/>
                <a:cs typeface="Tahoma"/>
              </a:rPr>
              <a:t>Relaxation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Into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Life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45" b="0">
                <a:solidFill>
                  <a:srgbClr val="1B2A25"/>
                </a:solidFill>
                <a:latin typeface="Tahoma"/>
                <a:cs typeface="Tahoma"/>
              </a:rPr>
              <a:t>In</a:t>
            </a:r>
            <a:r>
              <a:rPr dirty="0" sz="3300" spc="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80" b="0">
                <a:solidFill>
                  <a:srgbClr val="1B2A25"/>
                </a:solidFill>
                <a:latin typeface="Tahoma"/>
                <a:cs typeface="Tahoma"/>
              </a:rPr>
              <a:t>The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Heart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Of</a:t>
            </a:r>
            <a:r>
              <a:rPr dirty="0" sz="3300" spc="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55" b="0">
                <a:solidFill>
                  <a:srgbClr val="1B2A25"/>
                </a:solidFill>
                <a:latin typeface="Tahoma"/>
                <a:cs typeface="Tahoma"/>
              </a:rPr>
              <a:t>Nature.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9933" y="1382279"/>
            <a:ext cx="10236835" cy="3021965"/>
          </a:xfrm>
          <a:prstGeom prst="rect"/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pc="165"/>
              <a:t>THANK</a:t>
            </a:r>
            <a:r>
              <a:rPr dirty="0" spc="-270"/>
              <a:t> </a:t>
            </a:r>
            <a:r>
              <a:rPr dirty="0" spc="165"/>
              <a:t>YOU</a:t>
            </a:r>
          </a:p>
          <a:p>
            <a:pPr marL="69850" marR="5080">
              <a:lnSpc>
                <a:spcPct val="107600"/>
              </a:lnSpc>
              <a:spcBef>
                <a:spcPts val="290"/>
              </a:spcBef>
            </a:pP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Thank</a:t>
            </a:r>
            <a:r>
              <a:rPr dirty="0" sz="3300" spc="-8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65" b="0">
                <a:solidFill>
                  <a:srgbClr val="1B2A25"/>
                </a:solidFill>
                <a:latin typeface="Tahoma"/>
                <a:cs typeface="Tahoma"/>
              </a:rPr>
              <a:t>You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For</a:t>
            </a:r>
            <a:r>
              <a:rPr dirty="0" sz="3300" spc="-4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Learning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00" b="0">
                <a:solidFill>
                  <a:srgbClr val="1B2A25"/>
                </a:solidFill>
                <a:latin typeface="Tahoma"/>
                <a:cs typeface="Tahoma"/>
              </a:rPr>
              <a:t>About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90" b="0">
                <a:solidFill>
                  <a:srgbClr val="1B2A25"/>
                </a:solidFill>
                <a:latin typeface="Tahoma"/>
                <a:cs typeface="Tahoma"/>
              </a:rPr>
              <a:t>Our</a:t>
            </a:r>
            <a:r>
              <a:rPr dirty="0" sz="3300" spc="-3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u="heavy" sz="3300" spc="-22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Relaxin</a:t>
            </a:r>
            <a:r>
              <a:rPr dirty="0" sz="3300" spc="-225" b="0">
                <a:solidFill>
                  <a:srgbClr val="1B2A25"/>
                </a:solidFill>
                <a:latin typeface="Tahoma"/>
                <a:cs typeface="Tahoma"/>
                <a:hlinkClick r:id="rId2"/>
              </a:rPr>
              <a:t>g</a:t>
            </a:r>
            <a:r>
              <a:rPr dirty="0" u="heavy" sz="3300" spc="-35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3300" spc="-290" b="0">
                <a:solidFill>
                  <a:srgbClr val="1B2A25"/>
                </a:solidFill>
                <a:uFill>
                  <a:solidFill>
                    <a:srgbClr val="1B2A25"/>
                  </a:solidFill>
                </a:uFill>
                <a:latin typeface="Tahoma"/>
                <a:cs typeface="Tahoma"/>
                <a:hlinkClick r:id="rId2"/>
              </a:rPr>
              <a:t>Retreats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.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We </a:t>
            </a:r>
            <a:r>
              <a:rPr dirty="0" sz="3300" spc="-210" b="0">
                <a:solidFill>
                  <a:srgbClr val="1B2A25"/>
                </a:solidFill>
                <a:latin typeface="Tahoma"/>
                <a:cs typeface="Tahoma"/>
              </a:rPr>
              <a:t>Appreciate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-5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Time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Look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80" b="0">
                <a:solidFill>
                  <a:srgbClr val="1B2A25"/>
                </a:solidFill>
                <a:latin typeface="Tahoma"/>
                <a:cs typeface="Tahoma"/>
              </a:rPr>
              <a:t>Forward</a:t>
            </a:r>
            <a:r>
              <a:rPr dirty="0" sz="3300" spc="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75" b="0">
                <a:solidFill>
                  <a:srgbClr val="1B2A25"/>
                </a:solidFill>
                <a:latin typeface="Tahoma"/>
                <a:cs typeface="Tahoma"/>
              </a:rPr>
              <a:t>Welcoming</a:t>
            </a:r>
            <a:r>
              <a:rPr dirty="0" sz="3300" spc="-2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55" b="0">
                <a:solidFill>
                  <a:srgbClr val="1B2A25"/>
                </a:solidFill>
                <a:latin typeface="Tahoma"/>
                <a:cs typeface="Tahoma"/>
              </a:rPr>
              <a:t>You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To</a:t>
            </a:r>
            <a:r>
              <a:rPr dirty="0" sz="3300" spc="-7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90" b="0">
                <a:solidFill>
                  <a:srgbClr val="1B2A25"/>
                </a:solidFill>
                <a:latin typeface="Tahoma"/>
                <a:cs typeface="Tahoma"/>
              </a:rPr>
              <a:t>Cedarvale</a:t>
            </a:r>
            <a:r>
              <a:rPr dirty="0" sz="3300" spc="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55" b="0">
                <a:solidFill>
                  <a:srgbClr val="1B2A25"/>
                </a:solidFill>
                <a:latin typeface="Tahoma"/>
                <a:cs typeface="Tahoma"/>
              </a:rPr>
              <a:t>Soon,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Where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85" b="0">
                <a:solidFill>
                  <a:srgbClr val="1B2A25"/>
                </a:solidFill>
                <a:latin typeface="Tahoma"/>
                <a:cs typeface="Tahoma"/>
              </a:rPr>
              <a:t>Nature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60" b="0">
                <a:solidFill>
                  <a:srgbClr val="1B2A25"/>
                </a:solidFill>
                <a:latin typeface="Tahoma"/>
                <a:cs typeface="Tahoma"/>
              </a:rPr>
              <a:t>Healing</a:t>
            </a:r>
            <a:r>
              <a:rPr dirty="0" sz="3300" spc="-2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330" b="0">
                <a:solidFill>
                  <a:srgbClr val="1B2A25"/>
                </a:solidFill>
                <a:latin typeface="Tahoma"/>
                <a:cs typeface="Tahoma"/>
              </a:rPr>
              <a:t>Come </a:t>
            </a:r>
            <a:r>
              <a:rPr dirty="0" sz="3300" spc="-254" b="0">
                <a:solidFill>
                  <a:srgbClr val="1B2A25"/>
                </a:solidFill>
                <a:latin typeface="Tahoma"/>
                <a:cs typeface="Tahoma"/>
              </a:rPr>
              <a:t>Together</a:t>
            </a:r>
            <a:r>
              <a:rPr dirty="0" sz="3300" spc="-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40" b="0">
                <a:solidFill>
                  <a:srgbClr val="1B2A25"/>
                </a:solidFill>
                <a:latin typeface="Tahoma"/>
                <a:cs typeface="Tahoma"/>
              </a:rPr>
              <a:t>For</a:t>
            </a:r>
            <a:r>
              <a:rPr dirty="0" sz="3300" spc="-6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40" b="0">
                <a:solidFill>
                  <a:srgbClr val="1B2A25"/>
                </a:solidFill>
                <a:latin typeface="Tahoma"/>
                <a:cs typeface="Tahoma"/>
              </a:rPr>
              <a:t>Your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30" b="0">
                <a:solidFill>
                  <a:srgbClr val="1B2A25"/>
                </a:solidFill>
                <a:latin typeface="Tahoma"/>
                <a:cs typeface="Tahoma"/>
              </a:rPr>
              <a:t>Well-</a:t>
            </a:r>
            <a:r>
              <a:rPr dirty="0" sz="3300" spc="-135" b="0">
                <a:solidFill>
                  <a:srgbClr val="1B2A25"/>
                </a:solidFill>
                <a:latin typeface="Tahoma"/>
                <a:cs typeface="Tahoma"/>
              </a:rPr>
              <a:t>Being</a:t>
            </a:r>
            <a:r>
              <a:rPr dirty="0" sz="3300" spc="-35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b="0">
                <a:solidFill>
                  <a:srgbClr val="1B2A25"/>
                </a:solidFill>
                <a:latin typeface="Tahoma"/>
                <a:cs typeface="Tahoma"/>
              </a:rPr>
              <a:t>And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190" b="0">
                <a:solidFill>
                  <a:srgbClr val="1B2A25"/>
                </a:solidFill>
                <a:latin typeface="Tahoma"/>
                <a:cs typeface="Tahoma"/>
              </a:rPr>
              <a:t>Peaceful</a:t>
            </a:r>
            <a:r>
              <a:rPr dirty="0" sz="3300" spc="-30" b="0">
                <a:solidFill>
                  <a:srgbClr val="1B2A25"/>
                </a:solidFill>
                <a:latin typeface="Tahoma"/>
                <a:cs typeface="Tahoma"/>
              </a:rPr>
              <a:t> </a:t>
            </a:r>
            <a:r>
              <a:rPr dirty="0" sz="3300" spc="-270" b="0">
                <a:solidFill>
                  <a:srgbClr val="1B2A25"/>
                </a:solidFill>
                <a:latin typeface="Tahoma"/>
                <a:cs typeface="Tahoma"/>
              </a:rPr>
              <a:t>Transformation.</a:t>
            </a:r>
            <a:endParaRPr sz="3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0883" y="1480644"/>
            <a:ext cx="3783329" cy="72263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305"/>
              <a:t>CONTACT</a:t>
            </a:r>
            <a:r>
              <a:rPr dirty="0" spc="-275"/>
              <a:t> </a:t>
            </a:r>
            <a:r>
              <a:rPr dirty="0" spc="235"/>
              <a:t>US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pc="-290"/>
              <a:t>Cedarvale</a:t>
            </a:r>
            <a:r>
              <a:rPr dirty="0" spc="120"/>
              <a:t> </a:t>
            </a:r>
            <a:r>
              <a:rPr dirty="0" spc="-160"/>
              <a:t>Health</a:t>
            </a:r>
            <a:r>
              <a:rPr dirty="0" spc="125"/>
              <a:t> </a:t>
            </a:r>
            <a:r>
              <a:rPr dirty="0" spc="-380"/>
              <a:t>&amp;</a:t>
            </a:r>
            <a:r>
              <a:rPr dirty="0" spc="120"/>
              <a:t> </a:t>
            </a:r>
            <a:r>
              <a:rPr dirty="0" spc="-165"/>
              <a:t>Lifestyle</a:t>
            </a:r>
            <a:r>
              <a:rPr dirty="0" spc="125"/>
              <a:t> </a:t>
            </a:r>
            <a:r>
              <a:rPr dirty="0" spc="-310"/>
              <a:t>Retreat</a:t>
            </a:r>
          </a:p>
          <a:p>
            <a:pPr marL="12700" marR="5080">
              <a:lnSpc>
                <a:spcPts val="4260"/>
              </a:lnSpc>
              <a:spcBef>
                <a:spcPts val="190"/>
              </a:spcBef>
            </a:pPr>
            <a:r>
              <a:rPr dirty="0"/>
              <a:t>2999</a:t>
            </a:r>
            <a:r>
              <a:rPr dirty="0" spc="125"/>
              <a:t> </a:t>
            </a:r>
            <a:r>
              <a:rPr dirty="0" spc="-110"/>
              <a:t>Moss</a:t>
            </a:r>
            <a:r>
              <a:rPr dirty="0" spc="130"/>
              <a:t> </a:t>
            </a:r>
            <a:r>
              <a:rPr dirty="0" spc="-110"/>
              <a:t>Vale</a:t>
            </a:r>
            <a:r>
              <a:rPr dirty="0" spc="130"/>
              <a:t> </a:t>
            </a:r>
            <a:r>
              <a:rPr dirty="0" spc="-310"/>
              <a:t>Rd,</a:t>
            </a:r>
            <a:r>
              <a:rPr dirty="0" spc="125"/>
              <a:t> </a:t>
            </a:r>
            <a:r>
              <a:rPr dirty="0" spc="-280"/>
              <a:t>Barrengarry</a:t>
            </a:r>
            <a:r>
              <a:rPr dirty="0" spc="130"/>
              <a:t> </a:t>
            </a:r>
            <a:r>
              <a:rPr dirty="0"/>
              <a:t>NSW</a:t>
            </a:r>
            <a:r>
              <a:rPr dirty="0" spc="130"/>
              <a:t> </a:t>
            </a:r>
            <a:r>
              <a:rPr dirty="0" spc="-20"/>
              <a:t>2577 </a:t>
            </a:r>
            <a:r>
              <a:rPr dirty="0" spc="-254"/>
              <a:t>Phone:</a:t>
            </a:r>
            <a:r>
              <a:rPr dirty="0" spc="90"/>
              <a:t> </a:t>
            </a:r>
            <a:r>
              <a:rPr dirty="0" spc="-50"/>
              <a:t>(02)</a:t>
            </a:r>
            <a:r>
              <a:rPr dirty="0" spc="95"/>
              <a:t> </a:t>
            </a:r>
            <a:r>
              <a:rPr dirty="0"/>
              <a:t>4465</a:t>
            </a:r>
            <a:r>
              <a:rPr dirty="0" spc="90"/>
              <a:t> </a:t>
            </a:r>
            <a:r>
              <a:rPr dirty="0" spc="-20"/>
              <a:t>1362</a:t>
            </a:r>
          </a:p>
          <a:p>
            <a:pPr marL="12700" marR="1716405">
              <a:lnSpc>
                <a:spcPts val="4260"/>
              </a:lnSpc>
            </a:pPr>
            <a:r>
              <a:rPr dirty="0" spc="-195"/>
              <a:t>Email:</a:t>
            </a:r>
            <a:r>
              <a:rPr dirty="0" spc="-35"/>
              <a:t> </a:t>
            </a:r>
            <a:r>
              <a:rPr dirty="0" spc="-270">
                <a:hlinkClick r:id="rId2"/>
              </a:rPr>
              <a:t>info@cedarvaleretreat.com.au</a:t>
            </a:r>
            <a:r>
              <a:rPr dirty="0" spc="-270"/>
              <a:t> </a:t>
            </a:r>
            <a:r>
              <a:rPr dirty="0" spc="-195"/>
              <a:t>Website:</a:t>
            </a:r>
            <a:r>
              <a:rPr dirty="0" spc="-20"/>
              <a:t> </a:t>
            </a:r>
            <a:r>
              <a:rPr dirty="0" u="heavy" spc="-225">
                <a:uFill>
                  <a:solidFill>
                    <a:srgbClr val="1B2A25"/>
                  </a:solidFill>
                </a:uFill>
                <a:hlinkClick r:id="rId3"/>
              </a:rPr>
              <a:t>Relaxin</a:t>
            </a:r>
            <a:r>
              <a:rPr dirty="0" spc="-225">
                <a:hlinkClick r:id="rId3"/>
              </a:rPr>
              <a:t>g</a:t>
            </a:r>
            <a:r>
              <a:rPr dirty="0" u="heavy" spc="-35">
                <a:uFill>
                  <a:solidFill>
                    <a:srgbClr val="1B2A25"/>
                  </a:solidFill>
                </a:uFill>
                <a:hlinkClick r:id="rId3"/>
              </a:rPr>
              <a:t> </a:t>
            </a:r>
            <a:r>
              <a:rPr dirty="0" u="heavy" spc="-320">
                <a:uFill>
                  <a:solidFill>
                    <a:srgbClr val="1B2A25"/>
                  </a:solidFill>
                </a:uFill>
                <a:hlinkClick r:id="rId3"/>
              </a:rPr>
              <a:t>Retreats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B2A2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DAGk9ifKYOY,BAGbH8kwdx4,0</cp:keywords>
  <dc:title>Relaxing Retreats,</dc:title>
  <dcterms:created xsi:type="dcterms:W3CDTF">2025-04-18T06:14:33Z</dcterms:created>
  <dcterms:modified xsi:type="dcterms:W3CDTF">2025-04-18T06:14:33Z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2025-04-18T00:00:00Z</vt:filetime>
  </property>
  <property fmtid="{D5CDD505-2E9C-101B-9397-08002B2CF9AE}" pid="3" name="Creator">
    <vt:lpwstr>Canva</vt:lpwstr>
  </property>
  <property fmtid="{D5CDD505-2E9C-101B-9397-08002B2CF9AE}" pid="4" name="LastSaved">
    <vt:filetime>2025-04-18T00:00:00Z</vt:filetime>
  </property>
  <property fmtid="{D5CDD505-2E9C-101B-9397-08002B2CF9AE}" pid="5" name="Producer">
    <vt:lpwstr>iLovePDF</vt:lpwstr>
  </property>
</Properties>
</file>