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3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Playfair Display Bold" charset="1" panose="00000000000000000000"/>
      <p:regular r:id="rId16"/>
    </p:embeddedFont>
    <p:embeddedFont>
      <p:font typeface="Open Sans" charset="1" panose="00000000000000000000"/>
      <p:regular r:id="rId17"/>
    </p:embeddedFont>
    <p:embeddedFont>
      <p:font typeface="Open Sans Bold" charset="1" panose="000000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notesMasters/notesMaster1.xml" Type="http://schemas.openxmlformats.org/officeDocument/2006/relationships/notesMaster"/><Relationship Id="rId14" Target="theme/theme2.xml" Type="http://schemas.openxmlformats.org/officeDocument/2006/relationships/theme"/><Relationship Id="rId15" Target="notesSlides/notesSlide1.xml" Type="http://schemas.openxmlformats.org/officeDocument/2006/relationships/notes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notesSlides/notesSlide2.xml" Type="http://schemas.openxmlformats.org/officeDocument/2006/relationships/notesSlide"/><Relationship Id="rId2" Target="presProps.xml" Type="http://schemas.openxmlformats.org/officeDocument/2006/relationships/presProps"/><Relationship Id="rId20" Target="notesSlides/notesSlide3.xml" Type="http://schemas.openxmlformats.org/officeDocument/2006/relationships/notesSlide"/><Relationship Id="rId21" Target="notesSlides/notesSlide4.xml" Type="http://schemas.openxmlformats.org/officeDocument/2006/relationships/notesSlide"/><Relationship Id="rId22" Target="notesSlides/notesSlide5.xml" Type="http://schemas.openxmlformats.org/officeDocument/2006/relationships/notesSlide"/><Relationship Id="rId23" Target="notesSlides/notesSlide6.xml" Type="http://schemas.openxmlformats.org/officeDocument/2006/relationships/notesSlide"/><Relationship Id="rId24" Target="notesSlides/notesSlide7.xml" Type="http://schemas.openxmlformats.org/officeDocument/2006/relationships/notes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https://theloftworm.co.uk/services/mansard/" TargetMode="External" Type="http://schemas.openxmlformats.org/officeDocument/2006/relationships/hyperlink"/><Relationship Id="rId5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6.png" Type="http://schemas.openxmlformats.org/officeDocument/2006/relationships/image"/><Relationship Id="rId7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https://theloftworm.co.uk/services/mansard/" TargetMode="External" Type="http://schemas.openxmlformats.org/officeDocument/2006/relationships/hyperlink"/><Relationship Id="rId4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7.png" Type="http://schemas.openxmlformats.org/officeDocument/2006/relationships/image"/><Relationship Id="rId4" Target="https://gamma.app/?utm_source=made-with-gamma" TargetMode="External" Type="http://schemas.openxmlformats.org/officeDocument/2006/relationships/hyperlink"/><Relationship Id="rId5" Target="../media/image8.png" Type="http://schemas.openxmlformats.org/officeDocument/2006/relationships/image"/><Relationship Id="rId6" Target="../media/image9.png" Type="http://schemas.openxmlformats.org/officeDocument/2006/relationships/image"/><Relationship Id="rId7" Target="../media/image10.png" Type="http://schemas.openxmlformats.org/officeDocument/2006/relationships/image"/><Relationship Id="rId8" Target="../media/image11.png" Type="http://schemas.openxmlformats.org/officeDocument/2006/relationships/image"/><Relationship Id="rId9" Target="../media/image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2.png" Type="http://schemas.openxmlformats.org/officeDocument/2006/relationships/image"/><Relationship Id="rId4" Target="https://theloftworm.co.uk/services/dormer-and-rare-dormer/" TargetMode="External" Type="http://schemas.openxmlformats.org/officeDocument/2006/relationships/hyperlink"/><Relationship Id="rId5" Target="../media/image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7.png" Type="http://schemas.openxmlformats.org/officeDocument/2006/relationships/image"/><Relationship Id="rId4" Target="https://gamma.app/?utm_source=made-with-gamma" TargetMode="External" Type="http://schemas.openxmlformats.org/officeDocument/2006/relationships/hyperlink"/><Relationship Id="rId5" Target="../media/image13.png" Type="http://schemas.openxmlformats.org/officeDocument/2006/relationships/image"/><Relationship Id="rId6" Target="https://theloftworm.co.uk/services/dormer-and-rare-dormer/" TargetMode="External" Type="http://schemas.openxmlformats.org/officeDocument/2006/relationships/hyperlink"/><Relationship Id="rId7" Target="https://theloftworm.co.uk/services/dormer-and-rare-dormer/" TargetMode="External" Type="http://schemas.openxmlformats.org/officeDocument/2006/relationships/hyperlink"/><Relationship Id="rId8" Target="../media/image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4.png" Type="http://schemas.openxmlformats.org/officeDocument/2006/relationships/image"/><Relationship Id="rId4" Target="https://theloftworm.co.uk/" TargetMode="External" Type="http://schemas.openxmlformats.org/officeDocument/2006/relationships/hyperlink"/><Relationship Id="rId5" Target="../media/image15.png" Type="http://schemas.openxmlformats.org/officeDocument/2006/relationships/image"/><Relationship Id="rId6" Target="../media/image16.png" Type="http://schemas.openxmlformats.org/officeDocument/2006/relationships/image"/><Relationship Id="rId7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C0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3F3F7"/>
            </a:solidFill>
          </p:spPr>
        </p:sp>
      </p:grpSp>
      <p:sp>
        <p:nvSpPr>
          <p:cNvPr name="Freeform 6" id="6" descr="preencoded.png"/>
          <p:cNvSpPr/>
          <p:nvPr/>
        </p:nvSpPr>
        <p:spPr>
          <a:xfrm flipH="false" flipV="false" rot="0">
            <a:off x="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850237" y="3369097"/>
            <a:ext cx="9445526" cy="2657921"/>
            <a:chOff x="0" y="0"/>
            <a:chExt cx="12594035" cy="354389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594035" cy="3543895"/>
            </a:xfrm>
            <a:custGeom>
              <a:avLst/>
              <a:gdLst/>
              <a:ahLst/>
              <a:cxnLst/>
              <a:rect r="r" b="b" t="t" l="l"/>
              <a:pathLst>
                <a:path h="3543895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3543895"/>
                  </a:lnTo>
                  <a:lnTo>
                    <a:pt x="0" y="354389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12594035" cy="357247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 b="true">
                  <a:solidFill>
                    <a:srgbClr val="101014"/>
                  </a:solidFill>
                  <a:latin typeface="Playfair Display Bold"/>
                  <a:ea typeface="Playfair Display Bold"/>
                  <a:cs typeface="Playfair Display Bold"/>
                  <a:sym typeface="Playfair Display Bold"/>
                </a:rPr>
                <a:t>Unlock Your Home's Potential with The Loft Worm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653282" y="6612880"/>
            <a:ext cx="9445526" cy="1814512"/>
            <a:chOff x="0" y="0"/>
            <a:chExt cx="12594035" cy="241935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594035" cy="2419350"/>
            </a:xfrm>
            <a:custGeom>
              <a:avLst/>
              <a:gdLst/>
              <a:ahLst/>
              <a:cxnLst/>
              <a:rect r="r" b="b" t="t" l="l"/>
              <a:pathLst>
                <a:path h="2419350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2419350"/>
                  </a:lnTo>
                  <a:lnTo>
                    <a:pt x="0" y="24193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85725"/>
              <a:ext cx="12594035" cy="25050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Discover the possibilities of loft conversions with The Loft Worm. Maximize space and add value to your property. We specialize in </a:t>
              </a:r>
              <a:r>
                <a:rPr lang="en-US" b="true" sz="2187" u="sng">
                  <a:solidFill>
                    <a:srgbClr val="39393C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4" tooltip="https://theloftworm.co.uk/services/mansard/"/>
                </a:rPr>
                <a:t>mansard loft conversion cost</a:t>
              </a: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, dormer conversions, and more. Let us help you transform your home.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845475" y="7520136"/>
            <a:ext cx="463154" cy="463154"/>
            <a:chOff x="0" y="0"/>
            <a:chExt cx="617538" cy="61753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17601" cy="617601"/>
            </a:xfrm>
            <a:custGeom>
              <a:avLst/>
              <a:gdLst/>
              <a:ahLst/>
              <a:cxnLst/>
              <a:rect r="r" b="b" t="t" l="l"/>
              <a:pathLst>
                <a:path h="617601" w="617601">
                  <a:moveTo>
                    <a:pt x="0" y="308737"/>
                  </a:moveTo>
                  <a:cubicBezTo>
                    <a:pt x="0" y="138303"/>
                    <a:pt x="138303" y="0"/>
                    <a:pt x="308737" y="0"/>
                  </a:cubicBezTo>
                  <a:cubicBezTo>
                    <a:pt x="310642" y="0"/>
                    <a:pt x="312547" y="889"/>
                    <a:pt x="313690" y="2413"/>
                  </a:cubicBezTo>
                  <a:lnTo>
                    <a:pt x="308737" y="6350"/>
                  </a:lnTo>
                  <a:lnTo>
                    <a:pt x="308737" y="0"/>
                  </a:lnTo>
                  <a:lnTo>
                    <a:pt x="308737" y="6350"/>
                  </a:lnTo>
                  <a:lnTo>
                    <a:pt x="308737" y="0"/>
                  </a:lnTo>
                  <a:cubicBezTo>
                    <a:pt x="479298" y="0"/>
                    <a:pt x="617601" y="138303"/>
                    <a:pt x="617601" y="308737"/>
                  </a:cubicBezTo>
                  <a:cubicBezTo>
                    <a:pt x="617601" y="311150"/>
                    <a:pt x="616204" y="313309"/>
                    <a:pt x="614045" y="314452"/>
                  </a:cubicBezTo>
                  <a:lnTo>
                    <a:pt x="611251" y="308737"/>
                  </a:lnTo>
                  <a:lnTo>
                    <a:pt x="617601" y="308737"/>
                  </a:lnTo>
                  <a:cubicBezTo>
                    <a:pt x="617601" y="479298"/>
                    <a:pt x="479298" y="617474"/>
                    <a:pt x="308864" y="617474"/>
                  </a:cubicBezTo>
                  <a:lnTo>
                    <a:pt x="308864" y="611124"/>
                  </a:lnTo>
                  <a:lnTo>
                    <a:pt x="308864" y="604774"/>
                  </a:lnTo>
                  <a:lnTo>
                    <a:pt x="308864" y="611124"/>
                  </a:lnTo>
                  <a:lnTo>
                    <a:pt x="308864" y="617474"/>
                  </a:lnTo>
                  <a:cubicBezTo>
                    <a:pt x="138303" y="617601"/>
                    <a:pt x="0" y="479298"/>
                    <a:pt x="0" y="308737"/>
                  </a:cubicBezTo>
                  <a:lnTo>
                    <a:pt x="6350" y="308737"/>
                  </a:lnTo>
                  <a:lnTo>
                    <a:pt x="0" y="308737"/>
                  </a:lnTo>
                  <a:moveTo>
                    <a:pt x="12700" y="308737"/>
                  </a:moveTo>
                  <a:lnTo>
                    <a:pt x="6350" y="308737"/>
                  </a:lnTo>
                  <a:lnTo>
                    <a:pt x="12700" y="308737"/>
                  </a:lnTo>
                  <a:cubicBezTo>
                    <a:pt x="12700" y="472313"/>
                    <a:pt x="145288" y="604901"/>
                    <a:pt x="308737" y="604901"/>
                  </a:cubicBezTo>
                  <a:cubicBezTo>
                    <a:pt x="312293" y="604901"/>
                    <a:pt x="315087" y="607695"/>
                    <a:pt x="315087" y="611251"/>
                  </a:cubicBezTo>
                  <a:cubicBezTo>
                    <a:pt x="315087" y="614807"/>
                    <a:pt x="312293" y="617601"/>
                    <a:pt x="308737" y="617601"/>
                  </a:cubicBezTo>
                  <a:cubicBezTo>
                    <a:pt x="305181" y="617601"/>
                    <a:pt x="302387" y="614807"/>
                    <a:pt x="302387" y="611251"/>
                  </a:cubicBezTo>
                  <a:cubicBezTo>
                    <a:pt x="302387" y="607695"/>
                    <a:pt x="305181" y="604901"/>
                    <a:pt x="308737" y="604901"/>
                  </a:cubicBezTo>
                  <a:cubicBezTo>
                    <a:pt x="472313" y="604901"/>
                    <a:pt x="604774" y="472313"/>
                    <a:pt x="604774" y="308864"/>
                  </a:cubicBezTo>
                  <a:cubicBezTo>
                    <a:pt x="604774" y="306451"/>
                    <a:pt x="606171" y="304292"/>
                    <a:pt x="608330" y="303149"/>
                  </a:cubicBezTo>
                  <a:lnTo>
                    <a:pt x="611124" y="308864"/>
                  </a:lnTo>
                  <a:lnTo>
                    <a:pt x="604774" y="308864"/>
                  </a:lnTo>
                  <a:cubicBezTo>
                    <a:pt x="604901" y="145288"/>
                    <a:pt x="472313" y="12700"/>
                    <a:pt x="308737" y="12700"/>
                  </a:cubicBezTo>
                  <a:cubicBezTo>
                    <a:pt x="306832" y="12700"/>
                    <a:pt x="304927" y="11811"/>
                    <a:pt x="303784" y="10287"/>
                  </a:cubicBezTo>
                  <a:lnTo>
                    <a:pt x="308737" y="6350"/>
                  </a:lnTo>
                  <a:lnTo>
                    <a:pt x="308737" y="12700"/>
                  </a:lnTo>
                  <a:cubicBezTo>
                    <a:pt x="145288" y="12700"/>
                    <a:pt x="12700" y="145288"/>
                    <a:pt x="12700" y="30873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7845475" y="657686"/>
            <a:ext cx="4530570" cy="2012098"/>
            <a:chOff x="0" y="0"/>
            <a:chExt cx="1542587" cy="68508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542587" cy="685087"/>
            </a:xfrm>
            <a:custGeom>
              <a:avLst/>
              <a:gdLst/>
              <a:ahLst/>
              <a:cxnLst/>
              <a:rect r="r" b="b" t="t" l="l"/>
              <a:pathLst>
                <a:path h="685087" w="1542587">
                  <a:moveTo>
                    <a:pt x="0" y="0"/>
                  </a:moveTo>
                  <a:lnTo>
                    <a:pt x="1542587" y="0"/>
                  </a:lnTo>
                  <a:lnTo>
                    <a:pt x="1542587" y="685087"/>
                  </a:lnTo>
                  <a:lnTo>
                    <a:pt x="0" y="685087"/>
                  </a:lnTo>
                  <a:close/>
                </a:path>
              </a:pathLst>
            </a:custGeom>
            <a:solidFill>
              <a:srgbClr val="39393C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85725"/>
              <a:ext cx="1542587" cy="7708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62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8376240" y="768204"/>
            <a:ext cx="3469039" cy="1769210"/>
          </a:xfrm>
          <a:custGeom>
            <a:avLst/>
            <a:gdLst/>
            <a:ahLst/>
            <a:cxnLst/>
            <a:rect r="r" b="b" t="t" l="l"/>
            <a:pathLst>
              <a:path h="1769210" w="3469039">
                <a:moveTo>
                  <a:pt x="0" y="0"/>
                </a:moveTo>
                <a:lnTo>
                  <a:pt x="3469040" y="0"/>
                </a:lnTo>
                <a:lnTo>
                  <a:pt x="3469040" y="1769210"/>
                </a:lnTo>
                <a:lnTo>
                  <a:pt x="0" y="17692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C0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047750" y="0"/>
            <a:ext cx="19335750" cy="11572875"/>
            <a:chOff x="0" y="0"/>
            <a:chExt cx="25781000" cy="154305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5781000" cy="15430500"/>
            </a:xfrm>
            <a:custGeom>
              <a:avLst/>
              <a:gdLst/>
              <a:ahLst/>
              <a:cxnLst/>
              <a:rect r="r" b="b" t="t" l="l"/>
              <a:pathLst>
                <a:path h="15430500" w="25781000">
                  <a:moveTo>
                    <a:pt x="0" y="0"/>
                  </a:moveTo>
                  <a:lnTo>
                    <a:pt x="25781000" y="0"/>
                  </a:lnTo>
                  <a:lnTo>
                    <a:pt x="25781000" y="15430500"/>
                  </a:lnTo>
                  <a:lnTo>
                    <a:pt x="0" y="15430500"/>
                  </a:lnTo>
                  <a:close/>
                </a:path>
              </a:pathLst>
            </a:custGeom>
            <a:solidFill>
              <a:srgbClr val="F3F3F7"/>
            </a:solidFill>
          </p:spPr>
        </p:sp>
      </p:grpSp>
      <p:sp>
        <p:nvSpPr>
          <p:cNvPr name="Freeform 6" id="6" descr="preencoded.png"/>
          <p:cNvSpPr/>
          <p:nvPr/>
        </p:nvSpPr>
        <p:spPr>
          <a:xfrm flipH="false" flipV="false" rot="0">
            <a:off x="454957" y="2743035"/>
            <a:ext cx="16840657" cy="3544044"/>
          </a:xfrm>
          <a:custGeom>
            <a:avLst/>
            <a:gdLst/>
            <a:ahLst/>
            <a:cxnLst/>
            <a:rect r="r" b="b" t="t" l="l"/>
            <a:pathLst>
              <a:path h="3544044" w="16840657">
                <a:moveTo>
                  <a:pt x="0" y="0"/>
                </a:moveTo>
                <a:lnTo>
                  <a:pt x="16840657" y="0"/>
                </a:lnTo>
                <a:lnTo>
                  <a:pt x="16840657" y="3544044"/>
                </a:lnTo>
                <a:lnTo>
                  <a:pt x="0" y="35440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694" t="0" r="-4922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992237" y="6287079"/>
            <a:ext cx="11979324" cy="2008902"/>
            <a:chOff x="0" y="0"/>
            <a:chExt cx="15972432" cy="267853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972431" cy="2678536"/>
            </a:xfrm>
            <a:custGeom>
              <a:avLst/>
              <a:gdLst/>
              <a:ahLst/>
              <a:cxnLst/>
              <a:rect r="r" b="b" t="t" l="l"/>
              <a:pathLst>
                <a:path h="2678536" w="15972431">
                  <a:moveTo>
                    <a:pt x="0" y="0"/>
                  </a:moveTo>
                  <a:lnTo>
                    <a:pt x="15972431" y="0"/>
                  </a:lnTo>
                  <a:lnTo>
                    <a:pt x="15972431" y="2678536"/>
                  </a:lnTo>
                  <a:lnTo>
                    <a:pt x="0" y="267853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15972432" cy="270711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 b="true">
                  <a:solidFill>
                    <a:srgbClr val="101014"/>
                  </a:solidFill>
                  <a:latin typeface="Playfair Display Bold"/>
                  <a:ea typeface="Playfair Display Bold"/>
                  <a:cs typeface="Playfair Display Bold"/>
                  <a:sym typeface="Playfair Display Bold"/>
                </a:rPr>
                <a:t>Why Choose a Loft Conversion?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92238" y="7907669"/>
            <a:ext cx="637878" cy="637877"/>
            <a:chOff x="0" y="0"/>
            <a:chExt cx="850503" cy="85050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50392" cy="850519"/>
            </a:xfrm>
            <a:custGeom>
              <a:avLst/>
              <a:gdLst/>
              <a:ahLst/>
              <a:cxnLst/>
              <a:rect r="r" b="b" t="t" l="l"/>
              <a:pathLst>
                <a:path h="850519" w="850392">
                  <a:moveTo>
                    <a:pt x="0" y="56642"/>
                  </a:moveTo>
                  <a:cubicBezTo>
                    <a:pt x="0" y="25400"/>
                    <a:pt x="25400" y="0"/>
                    <a:pt x="56642" y="0"/>
                  </a:cubicBezTo>
                  <a:lnTo>
                    <a:pt x="793750" y="0"/>
                  </a:lnTo>
                  <a:cubicBezTo>
                    <a:pt x="825119" y="0"/>
                    <a:pt x="850392" y="25400"/>
                    <a:pt x="850392" y="56642"/>
                  </a:cubicBezTo>
                  <a:lnTo>
                    <a:pt x="850392" y="793750"/>
                  </a:lnTo>
                  <a:cubicBezTo>
                    <a:pt x="850392" y="825119"/>
                    <a:pt x="824992" y="850392"/>
                    <a:pt x="793750" y="850392"/>
                  </a:cubicBezTo>
                  <a:lnTo>
                    <a:pt x="56642" y="850392"/>
                  </a:lnTo>
                  <a:cubicBezTo>
                    <a:pt x="25400" y="850519"/>
                    <a:pt x="0" y="825119"/>
                    <a:pt x="0" y="793750"/>
                  </a:cubicBezTo>
                  <a:close/>
                </a:path>
              </a:pathLst>
            </a:custGeom>
            <a:solidFill>
              <a:srgbClr val="E0E0EC"/>
            </a:solidFill>
          </p:spPr>
        </p:sp>
      </p:grpSp>
      <p:sp>
        <p:nvSpPr>
          <p:cNvPr name="Freeform 12" id="12" descr="preencoded.png"/>
          <p:cNvSpPr/>
          <p:nvPr/>
        </p:nvSpPr>
        <p:spPr>
          <a:xfrm flipH="false" flipV="false" rot="0">
            <a:off x="1098575" y="7960800"/>
            <a:ext cx="425202" cy="531614"/>
          </a:xfrm>
          <a:custGeom>
            <a:avLst/>
            <a:gdLst/>
            <a:ahLst/>
            <a:cxnLst/>
            <a:rect r="r" b="b" t="t" l="l"/>
            <a:pathLst>
              <a:path h="531614" w="425202">
                <a:moveTo>
                  <a:pt x="0" y="0"/>
                </a:moveTo>
                <a:lnTo>
                  <a:pt x="425203" y="0"/>
                </a:lnTo>
                <a:lnTo>
                  <a:pt x="425203" y="531614"/>
                </a:lnTo>
                <a:lnTo>
                  <a:pt x="0" y="5316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33" t="0" r="-233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913632" y="7917194"/>
            <a:ext cx="3544044" cy="442912"/>
            <a:chOff x="0" y="0"/>
            <a:chExt cx="4725392" cy="5905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19050"/>
              <a:ext cx="4725392" cy="6096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39393C"/>
                  </a:solidFill>
                  <a:latin typeface="Playfair Display Bold"/>
                  <a:ea typeface="Playfair Display Bold"/>
                  <a:cs typeface="Playfair Display Bold"/>
                  <a:sym typeface="Playfair Display Bold"/>
                </a:rPr>
                <a:t>Increase Living Space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913632" y="8530216"/>
            <a:ext cx="4324052" cy="1360885"/>
            <a:chOff x="0" y="0"/>
            <a:chExt cx="5765403" cy="181451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5765404" cy="1814513"/>
            </a:xfrm>
            <a:custGeom>
              <a:avLst/>
              <a:gdLst/>
              <a:ahLst/>
              <a:cxnLst/>
              <a:rect r="r" b="b" t="t" l="l"/>
              <a:pathLst>
                <a:path h="1814513" w="5765404">
                  <a:moveTo>
                    <a:pt x="0" y="0"/>
                  </a:moveTo>
                  <a:lnTo>
                    <a:pt x="5765404" y="0"/>
                  </a:lnTo>
                  <a:lnTo>
                    <a:pt x="5765404" y="1814513"/>
                  </a:lnTo>
                  <a:lnTo>
                    <a:pt x="0" y="181451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85725"/>
              <a:ext cx="5765403" cy="190023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Expand your living area without the hassle of moving to a new house.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6521202" y="7917194"/>
            <a:ext cx="637878" cy="637877"/>
            <a:chOff x="0" y="0"/>
            <a:chExt cx="850503" cy="85050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50392" cy="850519"/>
            </a:xfrm>
            <a:custGeom>
              <a:avLst/>
              <a:gdLst/>
              <a:ahLst/>
              <a:cxnLst/>
              <a:rect r="r" b="b" t="t" l="l"/>
              <a:pathLst>
                <a:path h="850519" w="850392">
                  <a:moveTo>
                    <a:pt x="0" y="56642"/>
                  </a:moveTo>
                  <a:cubicBezTo>
                    <a:pt x="0" y="25400"/>
                    <a:pt x="25400" y="0"/>
                    <a:pt x="56642" y="0"/>
                  </a:cubicBezTo>
                  <a:lnTo>
                    <a:pt x="793750" y="0"/>
                  </a:lnTo>
                  <a:cubicBezTo>
                    <a:pt x="825119" y="0"/>
                    <a:pt x="850392" y="25400"/>
                    <a:pt x="850392" y="56642"/>
                  </a:cubicBezTo>
                  <a:lnTo>
                    <a:pt x="850392" y="793750"/>
                  </a:lnTo>
                  <a:cubicBezTo>
                    <a:pt x="850392" y="825119"/>
                    <a:pt x="824992" y="850392"/>
                    <a:pt x="793750" y="850392"/>
                  </a:cubicBezTo>
                  <a:lnTo>
                    <a:pt x="56642" y="850392"/>
                  </a:lnTo>
                  <a:cubicBezTo>
                    <a:pt x="25400" y="850519"/>
                    <a:pt x="0" y="825119"/>
                    <a:pt x="0" y="793750"/>
                  </a:cubicBezTo>
                  <a:close/>
                </a:path>
              </a:pathLst>
            </a:custGeom>
            <a:solidFill>
              <a:srgbClr val="E0E0EC"/>
            </a:solidFill>
          </p:spPr>
        </p:sp>
      </p:grpSp>
      <p:sp>
        <p:nvSpPr>
          <p:cNvPr name="Freeform 21" id="21" descr="preencoded.png"/>
          <p:cNvSpPr/>
          <p:nvPr/>
        </p:nvSpPr>
        <p:spPr>
          <a:xfrm flipH="false" flipV="false" rot="0">
            <a:off x="6627540" y="7970325"/>
            <a:ext cx="425202" cy="531614"/>
          </a:xfrm>
          <a:custGeom>
            <a:avLst/>
            <a:gdLst/>
            <a:ahLst/>
            <a:cxnLst/>
            <a:rect r="r" b="b" t="t" l="l"/>
            <a:pathLst>
              <a:path h="531614" w="425202">
                <a:moveTo>
                  <a:pt x="0" y="0"/>
                </a:moveTo>
                <a:lnTo>
                  <a:pt x="425202" y="0"/>
                </a:lnTo>
                <a:lnTo>
                  <a:pt x="425202" y="531614"/>
                </a:lnTo>
                <a:lnTo>
                  <a:pt x="0" y="5316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33" t="0" r="-233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7442598" y="7917194"/>
            <a:ext cx="3544044" cy="442912"/>
            <a:chOff x="0" y="0"/>
            <a:chExt cx="4725392" cy="59055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4725392" cy="6096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39393C"/>
                  </a:solidFill>
                  <a:latin typeface="Playfair Display Bold"/>
                  <a:ea typeface="Playfair Display Bold"/>
                  <a:cs typeface="Playfair Display Bold"/>
                  <a:sym typeface="Playfair Display Bold"/>
                </a:rPr>
                <a:t>Add Home Value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7442598" y="8530216"/>
            <a:ext cx="4324052" cy="1360885"/>
            <a:chOff x="0" y="0"/>
            <a:chExt cx="5765403" cy="1814513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5765404" cy="1814513"/>
            </a:xfrm>
            <a:custGeom>
              <a:avLst/>
              <a:gdLst/>
              <a:ahLst/>
              <a:cxnLst/>
              <a:rect r="r" b="b" t="t" l="l"/>
              <a:pathLst>
                <a:path h="1814513" w="5765404">
                  <a:moveTo>
                    <a:pt x="0" y="0"/>
                  </a:moveTo>
                  <a:lnTo>
                    <a:pt x="5765404" y="0"/>
                  </a:lnTo>
                  <a:lnTo>
                    <a:pt x="5765404" y="1814513"/>
                  </a:lnTo>
                  <a:lnTo>
                    <a:pt x="0" y="181451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85725"/>
              <a:ext cx="5765403" cy="190023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Loft conversions can significantly increase your home's value, up to 20%.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2050166" y="7917194"/>
            <a:ext cx="637877" cy="637877"/>
            <a:chOff x="0" y="0"/>
            <a:chExt cx="850503" cy="850503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50392" cy="850519"/>
            </a:xfrm>
            <a:custGeom>
              <a:avLst/>
              <a:gdLst/>
              <a:ahLst/>
              <a:cxnLst/>
              <a:rect r="r" b="b" t="t" l="l"/>
              <a:pathLst>
                <a:path h="850519" w="850392">
                  <a:moveTo>
                    <a:pt x="0" y="56642"/>
                  </a:moveTo>
                  <a:cubicBezTo>
                    <a:pt x="0" y="25400"/>
                    <a:pt x="25400" y="0"/>
                    <a:pt x="56642" y="0"/>
                  </a:cubicBezTo>
                  <a:lnTo>
                    <a:pt x="793750" y="0"/>
                  </a:lnTo>
                  <a:cubicBezTo>
                    <a:pt x="825119" y="0"/>
                    <a:pt x="850392" y="25400"/>
                    <a:pt x="850392" y="56642"/>
                  </a:cubicBezTo>
                  <a:lnTo>
                    <a:pt x="850392" y="793750"/>
                  </a:lnTo>
                  <a:cubicBezTo>
                    <a:pt x="850392" y="825119"/>
                    <a:pt x="824992" y="850392"/>
                    <a:pt x="793750" y="850392"/>
                  </a:cubicBezTo>
                  <a:lnTo>
                    <a:pt x="56642" y="850392"/>
                  </a:lnTo>
                  <a:cubicBezTo>
                    <a:pt x="25400" y="850519"/>
                    <a:pt x="0" y="825119"/>
                    <a:pt x="0" y="793750"/>
                  </a:cubicBezTo>
                  <a:close/>
                </a:path>
              </a:pathLst>
            </a:custGeom>
            <a:solidFill>
              <a:srgbClr val="E0E0EC"/>
            </a:solidFill>
          </p:spPr>
        </p:sp>
      </p:grpSp>
      <p:sp>
        <p:nvSpPr>
          <p:cNvPr name="Freeform 30" id="30" descr="preencoded.png"/>
          <p:cNvSpPr/>
          <p:nvPr/>
        </p:nvSpPr>
        <p:spPr>
          <a:xfrm flipH="false" flipV="false" rot="0">
            <a:off x="12156505" y="7970325"/>
            <a:ext cx="425203" cy="531614"/>
          </a:xfrm>
          <a:custGeom>
            <a:avLst/>
            <a:gdLst/>
            <a:ahLst/>
            <a:cxnLst/>
            <a:rect r="r" b="b" t="t" l="l"/>
            <a:pathLst>
              <a:path h="531614" w="425203">
                <a:moveTo>
                  <a:pt x="0" y="0"/>
                </a:moveTo>
                <a:lnTo>
                  <a:pt x="425203" y="0"/>
                </a:lnTo>
                <a:lnTo>
                  <a:pt x="425203" y="531614"/>
                </a:lnTo>
                <a:lnTo>
                  <a:pt x="0" y="5316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33" t="0" r="-233" b="0"/>
            </a:stretch>
          </a:blipFill>
        </p:spPr>
      </p:sp>
      <p:grpSp>
        <p:nvGrpSpPr>
          <p:cNvPr name="Group 31" id="31"/>
          <p:cNvGrpSpPr/>
          <p:nvPr/>
        </p:nvGrpSpPr>
        <p:grpSpPr>
          <a:xfrm rot="0">
            <a:off x="12971561" y="7917194"/>
            <a:ext cx="3544044" cy="442912"/>
            <a:chOff x="0" y="0"/>
            <a:chExt cx="4725392" cy="59055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19050"/>
              <a:ext cx="4725392" cy="6096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39393C"/>
                  </a:solidFill>
                  <a:latin typeface="Playfair Display Bold"/>
                  <a:ea typeface="Playfair Display Bold"/>
                  <a:cs typeface="Playfair Display Bold"/>
                  <a:sym typeface="Playfair Display Bold"/>
                </a:rPr>
                <a:t>Tailored Designs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2971561" y="8530216"/>
            <a:ext cx="4324052" cy="1360885"/>
            <a:chOff x="0" y="0"/>
            <a:chExt cx="5765403" cy="1814513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5765404" cy="1814513"/>
            </a:xfrm>
            <a:custGeom>
              <a:avLst/>
              <a:gdLst/>
              <a:ahLst/>
              <a:cxnLst/>
              <a:rect r="r" b="b" t="t" l="l"/>
              <a:pathLst>
                <a:path h="1814513" w="5765404">
                  <a:moveTo>
                    <a:pt x="0" y="0"/>
                  </a:moveTo>
                  <a:lnTo>
                    <a:pt x="5765404" y="0"/>
                  </a:lnTo>
                  <a:lnTo>
                    <a:pt x="5765404" y="1814513"/>
                  </a:lnTo>
                  <a:lnTo>
                    <a:pt x="0" y="181451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85725"/>
              <a:ext cx="5765403" cy="190023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Custom designs to perfectly match your lifestyle and specific needs.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454957" y="678559"/>
            <a:ext cx="4459526" cy="1826351"/>
            <a:chOff x="0" y="0"/>
            <a:chExt cx="1450803" cy="594161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450803" cy="594161"/>
            </a:xfrm>
            <a:custGeom>
              <a:avLst/>
              <a:gdLst/>
              <a:ahLst/>
              <a:cxnLst/>
              <a:rect r="r" b="b" t="t" l="l"/>
              <a:pathLst>
                <a:path h="594161" w="1450803">
                  <a:moveTo>
                    <a:pt x="0" y="0"/>
                  </a:moveTo>
                  <a:lnTo>
                    <a:pt x="1450803" y="0"/>
                  </a:lnTo>
                  <a:lnTo>
                    <a:pt x="1450803" y="594161"/>
                  </a:lnTo>
                  <a:lnTo>
                    <a:pt x="0" y="594161"/>
                  </a:lnTo>
                  <a:close/>
                </a:path>
              </a:pathLst>
            </a:custGeom>
            <a:solidFill>
              <a:srgbClr val="39393C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85725"/>
              <a:ext cx="1450803" cy="6798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62"/>
                </a:lnSpc>
              </a:pPr>
            </a:p>
          </p:txBody>
        </p:sp>
      </p:grpSp>
      <p:sp>
        <p:nvSpPr>
          <p:cNvPr name="Freeform 40" id="40"/>
          <p:cNvSpPr/>
          <p:nvPr/>
        </p:nvSpPr>
        <p:spPr>
          <a:xfrm flipH="false" flipV="false" rot="0">
            <a:off x="919814" y="589352"/>
            <a:ext cx="3506442" cy="1691383"/>
          </a:xfrm>
          <a:custGeom>
            <a:avLst/>
            <a:gdLst/>
            <a:ahLst/>
            <a:cxnLst/>
            <a:rect r="r" b="b" t="t" l="l"/>
            <a:pathLst>
              <a:path h="1691383" w="3506442">
                <a:moveTo>
                  <a:pt x="0" y="0"/>
                </a:moveTo>
                <a:lnTo>
                  <a:pt x="3506441" y="0"/>
                </a:lnTo>
                <a:lnTo>
                  <a:pt x="3506441" y="1691384"/>
                </a:lnTo>
                <a:lnTo>
                  <a:pt x="0" y="16913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2864" r="0" b="-2864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C0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3F3F7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92237" y="3109912"/>
            <a:ext cx="15800918" cy="1337519"/>
            <a:chOff x="0" y="0"/>
            <a:chExt cx="21067891" cy="178335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067891" cy="1783358"/>
            </a:xfrm>
            <a:custGeom>
              <a:avLst/>
              <a:gdLst/>
              <a:ahLst/>
              <a:cxnLst/>
              <a:rect r="r" b="b" t="t" l="l"/>
              <a:pathLst>
                <a:path h="1783358" w="21067891">
                  <a:moveTo>
                    <a:pt x="0" y="0"/>
                  </a:moveTo>
                  <a:lnTo>
                    <a:pt x="21067891" y="0"/>
                  </a:lnTo>
                  <a:lnTo>
                    <a:pt x="21067891" y="1783358"/>
                  </a:lnTo>
                  <a:lnTo>
                    <a:pt x="0" y="178335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21067891" cy="18119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 b="true">
                  <a:solidFill>
                    <a:srgbClr val="101014"/>
                  </a:solidFill>
                  <a:latin typeface="Playfair Display Bold"/>
                  <a:ea typeface="Playfair Display Bold"/>
                  <a:cs typeface="Playfair Display Bold"/>
                  <a:sym typeface="Playfair Display Bold"/>
                </a:rPr>
                <a:t>Mansard Loft Conversions: Elegance &amp; Space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92238" y="4704606"/>
            <a:ext cx="3544044" cy="442912"/>
            <a:chOff x="0" y="0"/>
            <a:chExt cx="4725392" cy="59055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4725392" cy="6096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101014"/>
                  </a:solidFill>
                  <a:latin typeface="Playfair Display Bold"/>
                  <a:ea typeface="Playfair Display Bold"/>
                  <a:cs typeface="Playfair Display Bold"/>
                  <a:sym typeface="Playfair Display Bold"/>
                </a:rPr>
                <a:t>Maximize Space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92238" y="5431036"/>
            <a:ext cx="7805886" cy="907256"/>
            <a:chOff x="0" y="0"/>
            <a:chExt cx="10407848" cy="120967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407848" cy="1209675"/>
            </a:xfrm>
            <a:custGeom>
              <a:avLst/>
              <a:gdLst/>
              <a:ahLst/>
              <a:cxnLst/>
              <a:rect r="r" b="b" t="t" l="l"/>
              <a:pathLst>
                <a:path h="1209675" w="10407848">
                  <a:moveTo>
                    <a:pt x="0" y="0"/>
                  </a:moveTo>
                  <a:lnTo>
                    <a:pt x="10407848" y="0"/>
                  </a:lnTo>
                  <a:lnTo>
                    <a:pt x="10407848" y="1209675"/>
                  </a:lnTo>
                  <a:lnTo>
                    <a:pt x="0" y="12096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85725"/>
              <a:ext cx="10407848" cy="12954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Create a new top floor with maximized headroom and floor space. Ideal for period properties.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92238" y="6593383"/>
            <a:ext cx="7805886" cy="453629"/>
            <a:chOff x="0" y="0"/>
            <a:chExt cx="10407848" cy="60483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407848" cy="604838"/>
            </a:xfrm>
            <a:custGeom>
              <a:avLst/>
              <a:gdLst/>
              <a:ahLst/>
              <a:cxnLst/>
              <a:rect r="r" b="b" t="t" l="l"/>
              <a:pathLst>
                <a:path h="604838" w="10407848">
                  <a:moveTo>
                    <a:pt x="0" y="0"/>
                  </a:moveTo>
                  <a:lnTo>
                    <a:pt x="10407848" y="0"/>
                  </a:lnTo>
                  <a:lnTo>
                    <a:pt x="10407848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85725"/>
              <a:ext cx="10407848" cy="69056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329902" indent="-164951" lvl="1">
                <a:lnSpc>
                  <a:spcPts val="3562"/>
                </a:lnSpc>
                <a:buFont typeface="Arial"/>
                <a:buChar char="•"/>
              </a:pP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Flat roof extension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992238" y="7146131"/>
            <a:ext cx="7805886" cy="453629"/>
            <a:chOff x="0" y="0"/>
            <a:chExt cx="10407848" cy="60483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407848" cy="604838"/>
            </a:xfrm>
            <a:custGeom>
              <a:avLst/>
              <a:gdLst/>
              <a:ahLst/>
              <a:cxnLst/>
              <a:rect r="r" b="b" t="t" l="l"/>
              <a:pathLst>
                <a:path h="604838" w="10407848">
                  <a:moveTo>
                    <a:pt x="0" y="0"/>
                  </a:moveTo>
                  <a:lnTo>
                    <a:pt x="10407848" y="0"/>
                  </a:lnTo>
                  <a:lnTo>
                    <a:pt x="10407848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85725"/>
              <a:ext cx="10407848" cy="69056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329902" indent="-164951" lvl="1">
                <a:lnSpc>
                  <a:spcPts val="3562"/>
                </a:lnSpc>
                <a:buFont typeface="Arial"/>
                <a:buChar char="•"/>
              </a:pP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Optimized space utilization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499401" y="4704606"/>
            <a:ext cx="3544044" cy="442912"/>
            <a:chOff x="0" y="0"/>
            <a:chExt cx="4725392" cy="59055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19050"/>
              <a:ext cx="4725392" cy="6096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101014"/>
                  </a:solidFill>
                  <a:latin typeface="Playfair Display Bold"/>
                  <a:ea typeface="Playfair Display Bold"/>
                  <a:cs typeface="Playfair Display Bold"/>
                  <a:sym typeface="Playfair Display Bold"/>
                </a:rPr>
                <a:t>Planning Permission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9499401" y="5431036"/>
            <a:ext cx="7805886" cy="1360885"/>
            <a:chOff x="0" y="0"/>
            <a:chExt cx="10407848" cy="1814513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407848" cy="1814513"/>
            </a:xfrm>
            <a:custGeom>
              <a:avLst/>
              <a:gdLst/>
              <a:ahLst/>
              <a:cxnLst/>
              <a:rect r="r" b="b" t="t" l="l"/>
              <a:pathLst>
                <a:path h="1814513" w="10407848">
                  <a:moveTo>
                    <a:pt x="0" y="0"/>
                  </a:moveTo>
                  <a:lnTo>
                    <a:pt x="10407848" y="0"/>
                  </a:lnTo>
                  <a:lnTo>
                    <a:pt x="10407848" y="1814513"/>
                  </a:lnTo>
                  <a:lnTo>
                    <a:pt x="0" y="181451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85725"/>
              <a:ext cx="10407848" cy="190023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Considerations for </a:t>
              </a:r>
              <a:r>
                <a:rPr lang="en-US" b="true" sz="2187" u="sng">
                  <a:solidFill>
                    <a:srgbClr val="39393C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3" tooltip="https://theloftworm.co.uk/services/mansard/"/>
                </a:rPr>
                <a:t>mansard loft conversion cost</a:t>
              </a: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. Understand the planning permission requirements and process.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9499401" y="7047012"/>
            <a:ext cx="7805886" cy="453629"/>
            <a:chOff x="0" y="0"/>
            <a:chExt cx="10407848" cy="604838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0407848" cy="604838"/>
            </a:xfrm>
            <a:custGeom>
              <a:avLst/>
              <a:gdLst/>
              <a:ahLst/>
              <a:cxnLst/>
              <a:rect r="r" b="b" t="t" l="l"/>
              <a:pathLst>
                <a:path h="604838" w="10407848">
                  <a:moveTo>
                    <a:pt x="0" y="0"/>
                  </a:moveTo>
                  <a:lnTo>
                    <a:pt x="10407848" y="0"/>
                  </a:lnTo>
                  <a:lnTo>
                    <a:pt x="10407848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85725"/>
              <a:ext cx="10407848" cy="69056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329902" indent="-164951" lvl="1">
                <a:lnSpc>
                  <a:spcPts val="3562"/>
                </a:lnSpc>
                <a:buFont typeface="Arial"/>
                <a:buChar char="•"/>
              </a:pP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Navigate regulations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9499401" y="7590234"/>
            <a:ext cx="7805886" cy="453629"/>
            <a:chOff x="0" y="0"/>
            <a:chExt cx="10407848" cy="604838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0407848" cy="604838"/>
            </a:xfrm>
            <a:custGeom>
              <a:avLst/>
              <a:gdLst/>
              <a:ahLst/>
              <a:cxnLst/>
              <a:rect r="r" b="b" t="t" l="l"/>
              <a:pathLst>
                <a:path h="604838" w="10407848">
                  <a:moveTo>
                    <a:pt x="0" y="0"/>
                  </a:moveTo>
                  <a:lnTo>
                    <a:pt x="10407848" y="0"/>
                  </a:lnTo>
                  <a:lnTo>
                    <a:pt x="10407848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85725"/>
              <a:ext cx="10407848" cy="69056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329902" indent="-164951" lvl="1">
                <a:lnSpc>
                  <a:spcPts val="3562"/>
                </a:lnSpc>
                <a:buFont typeface="Arial"/>
                <a:buChar char="•"/>
              </a:pP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Expert guidance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019175" y="186750"/>
            <a:ext cx="5097869" cy="2322270"/>
            <a:chOff x="0" y="0"/>
            <a:chExt cx="1342649" cy="611627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342649" cy="611627"/>
            </a:xfrm>
            <a:custGeom>
              <a:avLst/>
              <a:gdLst/>
              <a:ahLst/>
              <a:cxnLst/>
              <a:rect r="r" b="b" t="t" l="l"/>
              <a:pathLst>
                <a:path h="611627" w="1342649">
                  <a:moveTo>
                    <a:pt x="0" y="0"/>
                  </a:moveTo>
                  <a:lnTo>
                    <a:pt x="1342649" y="0"/>
                  </a:lnTo>
                  <a:lnTo>
                    <a:pt x="1342649" y="611627"/>
                  </a:lnTo>
                  <a:lnTo>
                    <a:pt x="0" y="611627"/>
                  </a:lnTo>
                  <a:close/>
                </a:path>
              </a:pathLst>
            </a:custGeom>
            <a:solidFill>
              <a:srgbClr val="39393C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85725"/>
              <a:ext cx="1342649" cy="6973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62"/>
                </a:lnSpc>
              </a:pPr>
            </a:p>
          </p:txBody>
        </p:sp>
      </p:grpSp>
      <p:sp>
        <p:nvSpPr>
          <p:cNvPr name="Freeform 36" id="36"/>
          <p:cNvSpPr/>
          <p:nvPr/>
        </p:nvSpPr>
        <p:spPr>
          <a:xfrm flipH="false" flipV="false" rot="0">
            <a:off x="1613409" y="281450"/>
            <a:ext cx="4029417" cy="2055003"/>
          </a:xfrm>
          <a:custGeom>
            <a:avLst/>
            <a:gdLst/>
            <a:ahLst/>
            <a:cxnLst/>
            <a:rect r="r" b="b" t="t" l="l"/>
            <a:pathLst>
              <a:path h="2055003" w="4029417">
                <a:moveTo>
                  <a:pt x="0" y="0"/>
                </a:moveTo>
                <a:lnTo>
                  <a:pt x="4029417" y="0"/>
                </a:lnTo>
                <a:lnTo>
                  <a:pt x="4029417" y="2055002"/>
                </a:lnTo>
                <a:lnTo>
                  <a:pt x="0" y="20550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C0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3F3F7"/>
            </a:solidFill>
          </p:spPr>
        </p:sp>
      </p:grpSp>
      <p:sp>
        <p:nvSpPr>
          <p:cNvPr name="Freeform 6" id="6" descr="preencoded.png">
            <a:hlinkClick r:id="rId4" tooltip="https://gamma.app/?utm_source=made-with-gamma"/>
          </p:cNvPr>
          <p:cNvSpPr/>
          <p:nvPr/>
        </p:nvSpPr>
        <p:spPr>
          <a:xfrm flipH="false" flipV="false" rot="0">
            <a:off x="16049019" y="9686925"/>
            <a:ext cx="2153256" cy="514350"/>
          </a:xfrm>
          <a:custGeom>
            <a:avLst/>
            <a:gdLst/>
            <a:ahLst/>
            <a:cxnLst/>
            <a:rect r="r" b="b" t="t" l="l"/>
            <a:pathLst>
              <a:path h="514350" w="2153256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 descr="preencoded.png"/>
          <p:cNvSpPr/>
          <p:nvPr/>
        </p:nvSpPr>
        <p:spPr>
          <a:xfrm flipH="false" flipV="false" rot="0">
            <a:off x="1143000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92238" y="2395985"/>
            <a:ext cx="9445526" cy="2197150"/>
            <a:chOff x="0" y="0"/>
            <a:chExt cx="12594035" cy="292953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594035" cy="2929533"/>
            </a:xfrm>
            <a:custGeom>
              <a:avLst/>
              <a:gdLst/>
              <a:ahLst/>
              <a:cxnLst/>
              <a:rect r="r" b="b" t="t" l="l"/>
              <a:pathLst>
                <a:path h="2929533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2929533"/>
                  </a:lnTo>
                  <a:lnTo>
                    <a:pt x="0" y="29295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12594035" cy="295810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 b="true">
                  <a:solidFill>
                    <a:srgbClr val="101014"/>
                  </a:solidFill>
                  <a:latin typeface="Playfair Display Bold"/>
                  <a:ea typeface="Playfair Display Bold"/>
                  <a:cs typeface="Playfair Display Bold"/>
                  <a:sym typeface="Playfair Display Bold"/>
                </a:rPr>
                <a:t>Double Dormer Loft Conversions: Light &amp; Airy</a:t>
              </a:r>
            </a:p>
          </p:txBody>
        </p:sp>
      </p:grpSp>
      <p:sp>
        <p:nvSpPr>
          <p:cNvPr name="Freeform 11" id="11" descr="preencoded.png"/>
          <p:cNvSpPr/>
          <p:nvPr/>
        </p:nvSpPr>
        <p:spPr>
          <a:xfrm flipH="false" flipV="false" rot="0">
            <a:off x="992238" y="4593135"/>
            <a:ext cx="1417588" cy="1701105"/>
          </a:xfrm>
          <a:custGeom>
            <a:avLst/>
            <a:gdLst/>
            <a:ahLst/>
            <a:cxnLst/>
            <a:rect r="r" b="b" t="t" l="l"/>
            <a:pathLst>
              <a:path h="1701105" w="1417588">
                <a:moveTo>
                  <a:pt x="0" y="0"/>
                </a:moveTo>
                <a:lnTo>
                  <a:pt x="1417587" y="0"/>
                </a:lnTo>
                <a:lnTo>
                  <a:pt x="1417587" y="1701105"/>
                </a:lnTo>
                <a:lnTo>
                  <a:pt x="0" y="17011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55" r="0" b="-55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2835027" y="4876652"/>
            <a:ext cx="3544044" cy="442912"/>
            <a:chOff x="0" y="0"/>
            <a:chExt cx="4725392" cy="5905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4725392" cy="6096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39393C"/>
                  </a:solidFill>
                  <a:latin typeface="Playfair Display Bold"/>
                  <a:ea typeface="Playfair Display Bold"/>
                  <a:cs typeface="Playfair Display Bold"/>
                  <a:sym typeface="Playfair Display Bold"/>
                </a:rPr>
                <a:t>Increased Light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835027" y="5489675"/>
            <a:ext cx="7602736" cy="453629"/>
            <a:chOff x="0" y="0"/>
            <a:chExt cx="10136982" cy="60483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136982" cy="604838"/>
            </a:xfrm>
            <a:custGeom>
              <a:avLst/>
              <a:gdLst/>
              <a:ahLst/>
              <a:cxnLst/>
              <a:rect r="r" b="b" t="t" l="l"/>
              <a:pathLst>
                <a:path h="604838" w="10136982">
                  <a:moveTo>
                    <a:pt x="0" y="0"/>
                  </a:moveTo>
                  <a:lnTo>
                    <a:pt x="10136982" y="0"/>
                  </a:lnTo>
                  <a:lnTo>
                    <a:pt x="10136982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85725"/>
              <a:ext cx="10136982" cy="69056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Create symmetrical additions for maximum natural light.</a:t>
              </a:r>
            </a:p>
          </p:txBody>
        </p:sp>
      </p:grpSp>
      <p:sp>
        <p:nvSpPr>
          <p:cNvPr name="Freeform 18" id="18" descr="preencoded.png"/>
          <p:cNvSpPr/>
          <p:nvPr/>
        </p:nvSpPr>
        <p:spPr>
          <a:xfrm flipH="false" flipV="false" rot="0">
            <a:off x="992238" y="6294240"/>
            <a:ext cx="1417588" cy="1701105"/>
          </a:xfrm>
          <a:custGeom>
            <a:avLst/>
            <a:gdLst/>
            <a:ahLst/>
            <a:cxnLst/>
            <a:rect r="r" b="b" t="t" l="l"/>
            <a:pathLst>
              <a:path h="1701105" w="1417588">
                <a:moveTo>
                  <a:pt x="0" y="0"/>
                </a:moveTo>
                <a:lnTo>
                  <a:pt x="1417587" y="0"/>
                </a:lnTo>
                <a:lnTo>
                  <a:pt x="1417587" y="1701105"/>
                </a:lnTo>
                <a:lnTo>
                  <a:pt x="0" y="17011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55" r="0" b="-55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2835027" y="6577758"/>
            <a:ext cx="3544044" cy="442912"/>
            <a:chOff x="0" y="0"/>
            <a:chExt cx="4725392" cy="59055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19050"/>
              <a:ext cx="4725392" cy="6096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39393C"/>
                  </a:solidFill>
                  <a:latin typeface="Playfair Display Bold"/>
                  <a:ea typeface="Playfair Display Bold"/>
                  <a:cs typeface="Playfair Display Bold"/>
                  <a:sym typeface="Playfair Display Bold"/>
                </a:rPr>
                <a:t>Enhanced Appeal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2835027" y="7190781"/>
            <a:ext cx="7602736" cy="453629"/>
            <a:chOff x="0" y="0"/>
            <a:chExt cx="10136982" cy="604838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0136982" cy="604838"/>
            </a:xfrm>
            <a:custGeom>
              <a:avLst/>
              <a:gdLst/>
              <a:ahLst/>
              <a:cxnLst/>
              <a:rect r="r" b="b" t="t" l="l"/>
              <a:pathLst>
                <a:path h="604838" w="10136982">
                  <a:moveTo>
                    <a:pt x="0" y="0"/>
                  </a:moveTo>
                  <a:lnTo>
                    <a:pt x="10136982" y="0"/>
                  </a:lnTo>
                  <a:lnTo>
                    <a:pt x="10136982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85725"/>
              <a:ext cx="10136982" cy="69056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Boost kerb appeal and add architectural interest.</a:t>
              </a:r>
            </a:p>
          </p:txBody>
        </p:sp>
      </p:grpSp>
      <p:sp>
        <p:nvSpPr>
          <p:cNvPr name="Freeform 25" id="25" descr="preencoded.png"/>
          <p:cNvSpPr/>
          <p:nvPr/>
        </p:nvSpPr>
        <p:spPr>
          <a:xfrm flipH="false" flipV="false" rot="0">
            <a:off x="992238" y="7995345"/>
            <a:ext cx="1417588" cy="1701105"/>
          </a:xfrm>
          <a:custGeom>
            <a:avLst/>
            <a:gdLst/>
            <a:ahLst/>
            <a:cxnLst/>
            <a:rect r="r" b="b" t="t" l="l"/>
            <a:pathLst>
              <a:path h="1701105" w="1417588">
                <a:moveTo>
                  <a:pt x="0" y="0"/>
                </a:moveTo>
                <a:lnTo>
                  <a:pt x="1417587" y="0"/>
                </a:lnTo>
                <a:lnTo>
                  <a:pt x="1417587" y="1701105"/>
                </a:lnTo>
                <a:lnTo>
                  <a:pt x="0" y="170110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55" r="0" b="-55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2835027" y="8278864"/>
            <a:ext cx="3544044" cy="442912"/>
            <a:chOff x="0" y="0"/>
            <a:chExt cx="4725392" cy="59055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19050"/>
              <a:ext cx="4725392" cy="6096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39393C"/>
                  </a:solidFill>
                  <a:latin typeface="Playfair Display Bold"/>
                  <a:ea typeface="Playfair Display Bold"/>
                  <a:cs typeface="Playfair Display Bold"/>
                  <a:sym typeface="Playfair Display Bold"/>
                </a:rPr>
                <a:t>Larger Spaces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2835027" y="8891886"/>
            <a:ext cx="7602736" cy="453629"/>
            <a:chOff x="0" y="0"/>
            <a:chExt cx="10136982" cy="604838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0136982" cy="604838"/>
            </a:xfrm>
            <a:custGeom>
              <a:avLst/>
              <a:gdLst/>
              <a:ahLst/>
              <a:cxnLst/>
              <a:rect r="r" b="b" t="t" l="l"/>
              <a:pathLst>
                <a:path h="604838" w="10136982">
                  <a:moveTo>
                    <a:pt x="0" y="0"/>
                  </a:moveTo>
                  <a:lnTo>
                    <a:pt x="10136982" y="0"/>
                  </a:lnTo>
                  <a:lnTo>
                    <a:pt x="10136982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85725"/>
              <a:ext cx="10136982" cy="69056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Ideal for larger loft spaces, providing ample room.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000125" y="297127"/>
            <a:ext cx="5139110" cy="2211892"/>
            <a:chOff x="0" y="0"/>
            <a:chExt cx="1353510" cy="582556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353511" cy="582556"/>
            </a:xfrm>
            <a:custGeom>
              <a:avLst/>
              <a:gdLst/>
              <a:ahLst/>
              <a:cxnLst/>
              <a:rect r="r" b="b" t="t" l="l"/>
              <a:pathLst>
                <a:path h="582556" w="1353511">
                  <a:moveTo>
                    <a:pt x="0" y="0"/>
                  </a:moveTo>
                  <a:lnTo>
                    <a:pt x="1353511" y="0"/>
                  </a:lnTo>
                  <a:lnTo>
                    <a:pt x="1353511" y="582556"/>
                  </a:lnTo>
                  <a:lnTo>
                    <a:pt x="0" y="582556"/>
                  </a:lnTo>
                  <a:close/>
                </a:path>
              </a:pathLst>
            </a:custGeom>
            <a:solidFill>
              <a:srgbClr val="39393C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85725"/>
              <a:ext cx="1353510" cy="6682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62"/>
                </a:lnSpc>
              </a:pPr>
            </a:p>
          </p:txBody>
        </p:sp>
      </p:grpSp>
      <p:sp>
        <p:nvSpPr>
          <p:cNvPr name="Freeform 35" id="35"/>
          <p:cNvSpPr/>
          <p:nvPr/>
        </p:nvSpPr>
        <p:spPr>
          <a:xfrm flipH="false" flipV="false" rot="0">
            <a:off x="1519513" y="222246"/>
            <a:ext cx="4029417" cy="2055003"/>
          </a:xfrm>
          <a:custGeom>
            <a:avLst/>
            <a:gdLst/>
            <a:ahLst/>
            <a:cxnLst/>
            <a:rect r="r" b="b" t="t" l="l"/>
            <a:pathLst>
              <a:path h="2055003" w="4029417">
                <a:moveTo>
                  <a:pt x="0" y="0"/>
                </a:moveTo>
                <a:lnTo>
                  <a:pt x="4029418" y="0"/>
                </a:lnTo>
                <a:lnTo>
                  <a:pt x="4029418" y="2055003"/>
                </a:lnTo>
                <a:lnTo>
                  <a:pt x="0" y="205500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C0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58199" y="0"/>
            <a:ext cx="20127951" cy="11631109"/>
            <a:chOff x="0" y="0"/>
            <a:chExt cx="26837268" cy="1550814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6837267" cy="15508146"/>
            </a:xfrm>
            <a:custGeom>
              <a:avLst/>
              <a:gdLst/>
              <a:ahLst/>
              <a:cxnLst/>
              <a:rect r="r" b="b" t="t" l="l"/>
              <a:pathLst>
                <a:path h="15508146" w="26837267">
                  <a:moveTo>
                    <a:pt x="0" y="0"/>
                  </a:moveTo>
                  <a:lnTo>
                    <a:pt x="26837267" y="0"/>
                  </a:lnTo>
                  <a:lnTo>
                    <a:pt x="26837267" y="15508146"/>
                  </a:lnTo>
                  <a:lnTo>
                    <a:pt x="0" y="15508146"/>
                  </a:lnTo>
                  <a:close/>
                </a:path>
              </a:pathLst>
            </a:custGeom>
            <a:solidFill>
              <a:srgbClr val="F3F3F7"/>
            </a:solidFill>
          </p:spPr>
        </p:sp>
      </p:grpSp>
      <p:sp>
        <p:nvSpPr>
          <p:cNvPr name="Freeform 6" id="6" descr="preencoded.png"/>
          <p:cNvSpPr/>
          <p:nvPr/>
        </p:nvSpPr>
        <p:spPr>
          <a:xfrm flipH="false" flipV="false" rot="0">
            <a:off x="-63849" y="2801114"/>
            <a:ext cx="5485704" cy="7476361"/>
          </a:xfrm>
          <a:custGeom>
            <a:avLst/>
            <a:gdLst/>
            <a:ahLst/>
            <a:cxnLst/>
            <a:rect r="r" b="b" t="t" l="l"/>
            <a:pathLst>
              <a:path h="7476361" w="5485704">
                <a:moveTo>
                  <a:pt x="0" y="0"/>
                </a:moveTo>
                <a:lnTo>
                  <a:pt x="5485704" y="0"/>
                </a:lnTo>
                <a:lnTo>
                  <a:pt x="5485704" y="7476361"/>
                </a:lnTo>
                <a:lnTo>
                  <a:pt x="0" y="74763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030" r="0" b="-503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850237" y="1806188"/>
            <a:ext cx="9445526" cy="2008902"/>
            <a:chOff x="0" y="0"/>
            <a:chExt cx="12594035" cy="267853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594035" cy="2678536"/>
            </a:xfrm>
            <a:custGeom>
              <a:avLst/>
              <a:gdLst/>
              <a:ahLst/>
              <a:cxnLst/>
              <a:rect r="r" b="b" t="t" l="l"/>
              <a:pathLst>
                <a:path h="2678536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2678536"/>
                  </a:lnTo>
                  <a:lnTo>
                    <a:pt x="0" y="267853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12594035" cy="270711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 b="true">
                  <a:solidFill>
                    <a:srgbClr val="101014"/>
                  </a:solidFill>
                  <a:latin typeface="Playfair Display Bold"/>
                  <a:ea typeface="Playfair Display Bold"/>
                  <a:cs typeface="Playfair Display Bold"/>
                  <a:sym typeface="Playfair Display Bold"/>
                </a:rPr>
                <a:t>Dormer Loft Conversions: A Classic Choice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850237" y="4290419"/>
            <a:ext cx="4581079" cy="2872944"/>
            <a:chOff x="0" y="0"/>
            <a:chExt cx="6108105" cy="383059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108192" cy="3830648"/>
            </a:xfrm>
            <a:custGeom>
              <a:avLst/>
              <a:gdLst/>
              <a:ahLst/>
              <a:cxnLst/>
              <a:rect r="r" b="b" t="t" l="l"/>
              <a:pathLst>
                <a:path h="3830648" w="6108192">
                  <a:moveTo>
                    <a:pt x="0" y="64186"/>
                  </a:moveTo>
                  <a:cubicBezTo>
                    <a:pt x="0" y="28719"/>
                    <a:pt x="25400" y="0"/>
                    <a:pt x="56769" y="0"/>
                  </a:cubicBezTo>
                  <a:lnTo>
                    <a:pt x="6051423" y="0"/>
                  </a:lnTo>
                  <a:cubicBezTo>
                    <a:pt x="6082792" y="0"/>
                    <a:pt x="6108192" y="28719"/>
                    <a:pt x="6108192" y="64186"/>
                  </a:cubicBezTo>
                  <a:lnTo>
                    <a:pt x="6108192" y="3766469"/>
                  </a:lnTo>
                  <a:cubicBezTo>
                    <a:pt x="6108192" y="3801937"/>
                    <a:pt x="6082792" y="3830648"/>
                    <a:pt x="6051423" y="3830648"/>
                  </a:cubicBezTo>
                  <a:lnTo>
                    <a:pt x="56769" y="3830648"/>
                  </a:lnTo>
                  <a:cubicBezTo>
                    <a:pt x="25400" y="3830648"/>
                    <a:pt x="0" y="3801937"/>
                    <a:pt x="0" y="3766469"/>
                  </a:cubicBezTo>
                  <a:close/>
                </a:path>
              </a:pathLst>
            </a:custGeom>
            <a:solidFill>
              <a:srgbClr val="E0E0EC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8133755" y="4610982"/>
            <a:ext cx="3544044" cy="554355"/>
            <a:chOff x="0" y="0"/>
            <a:chExt cx="4725392" cy="7391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725392" cy="739140"/>
            </a:xfrm>
            <a:custGeom>
              <a:avLst/>
              <a:gdLst/>
              <a:ahLst/>
              <a:cxnLst/>
              <a:rect r="r" b="b" t="t" l="l"/>
              <a:pathLst>
                <a:path h="73914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739140"/>
                  </a:lnTo>
                  <a:lnTo>
                    <a:pt x="0" y="7391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4725392" cy="75819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39393C"/>
                  </a:solidFill>
                  <a:latin typeface="Playfair Display Bold"/>
                  <a:ea typeface="Playfair Display Bold"/>
                  <a:cs typeface="Playfair Display Bold"/>
                  <a:sym typeface="Playfair Display Bold"/>
                </a:rPr>
                <a:t>Cost-Effective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8133755" y="5304104"/>
            <a:ext cx="4014044" cy="1538700"/>
            <a:chOff x="0" y="0"/>
            <a:chExt cx="5352058" cy="205159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352058" cy="2051599"/>
            </a:xfrm>
            <a:custGeom>
              <a:avLst/>
              <a:gdLst/>
              <a:ahLst/>
              <a:cxnLst/>
              <a:rect r="r" b="b" t="t" l="l"/>
              <a:pathLst>
                <a:path h="2051599" w="5352058">
                  <a:moveTo>
                    <a:pt x="0" y="0"/>
                  </a:moveTo>
                  <a:lnTo>
                    <a:pt x="5352058" y="0"/>
                  </a:lnTo>
                  <a:lnTo>
                    <a:pt x="5352058" y="2051599"/>
                  </a:lnTo>
                  <a:lnTo>
                    <a:pt x="0" y="205159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85725"/>
              <a:ext cx="5352058" cy="213732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A simple and budget-friendly way to add headroom and usable space.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2714834" y="4290419"/>
            <a:ext cx="4581079" cy="2872944"/>
            <a:chOff x="0" y="0"/>
            <a:chExt cx="6108105" cy="383059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108192" cy="3830648"/>
            </a:xfrm>
            <a:custGeom>
              <a:avLst/>
              <a:gdLst/>
              <a:ahLst/>
              <a:cxnLst/>
              <a:rect r="r" b="b" t="t" l="l"/>
              <a:pathLst>
                <a:path h="3830648" w="6108192">
                  <a:moveTo>
                    <a:pt x="0" y="64186"/>
                  </a:moveTo>
                  <a:cubicBezTo>
                    <a:pt x="0" y="28719"/>
                    <a:pt x="25400" y="0"/>
                    <a:pt x="56769" y="0"/>
                  </a:cubicBezTo>
                  <a:lnTo>
                    <a:pt x="6051423" y="0"/>
                  </a:lnTo>
                  <a:cubicBezTo>
                    <a:pt x="6082792" y="0"/>
                    <a:pt x="6108192" y="28719"/>
                    <a:pt x="6108192" y="64186"/>
                  </a:cubicBezTo>
                  <a:lnTo>
                    <a:pt x="6108192" y="3766469"/>
                  </a:lnTo>
                  <a:cubicBezTo>
                    <a:pt x="6108192" y="3801937"/>
                    <a:pt x="6082792" y="3830648"/>
                    <a:pt x="6051423" y="3830648"/>
                  </a:cubicBezTo>
                  <a:lnTo>
                    <a:pt x="56769" y="3830648"/>
                  </a:lnTo>
                  <a:cubicBezTo>
                    <a:pt x="25400" y="3830648"/>
                    <a:pt x="0" y="3801937"/>
                    <a:pt x="0" y="3766469"/>
                  </a:cubicBezTo>
                  <a:close/>
                </a:path>
              </a:pathLst>
            </a:custGeom>
            <a:solidFill>
              <a:srgbClr val="E0E0EC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2998351" y="4610982"/>
            <a:ext cx="3544044" cy="554355"/>
            <a:chOff x="0" y="0"/>
            <a:chExt cx="4725392" cy="73914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725392" cy="739140"/>
            </a:xfrm>
            <a:custGeom>
              <a:avLst/>
              <a:gdLst/>
              <a:ahLst/>
              <a:cxnLst/>
              <a:rect r="r" b="b" t="t" l="l"/>
              <a:pathLst>
                <a:path h="73914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739140"/>
                  </a:lnTo>
                  <a:lnTo>
                    <a:pt x="0" y="7391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19050"/>
              <a:ext cx="4725392" cy="75819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39393C"/>
                  </a:solidFill>
                  <a:latin typeface="Playfair Display Bold"/>
                  <a:ea typeface="Playfair Display Bold"/>
                  <a:cs typeface="Playfair Display Bold"/>
                  <a:sym typeface="Playfair Display Bold"/>
                </a:rPr>
                <a:t>Variety of Styles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2998351" y="5304104"/>
            <a:ext cx="4014044" cy="1538700"/>
            <a:chOff x="0" y="0"/>
            <a:chExt cx="5352058" cy="2051599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352058" cy="2051599"/>
            </a:xfrm>
            <a:custGeom>
              <a:avLst/>
              <a:gdLst/>
              <a:ahLst/>
              <a:cxnLst/>
              <a:rect r="r" b="b" t="t" l="l"/>
              <a:pathLst>
                <a:path h="2051599" w="5352058">
                  <a:moveTo>
                    <a:pt x="0" y="0"/>
                  </a:moveTo>
                  <a:lnTo>
                    <a:pt x="5352058" y="0"/>
                  </a:lnTo>
                  <a:lnTo>
                    <a:pt x="5352058" y="2051599"/>
                  </a:lnTo>
                  <a:lnTo>
                    <a:pt x="0" y="205159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85725"/>
              <a:ext cx="5352058" cy="213732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Available in various styles to suit different property types and preferences.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7850237" y="7483926"/>
            <a:ext cx="9445526" cy="2360046"/>
            <a:chOff x="0" y="0"/>
            <a:chExt cx="12594035" cy="3146727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2594082" cy="3146718"/>
            </a:xfrm>
            <a:custGeom>
              <a:avLst/>
              <a:gdLst/>
              <a:ahLst/>
              <a:cxnLst/>
              <a:rect r="r" b="b" t="t" l="l"/>
              <a:pathLst>
                <a:path h="3146718" w="12594082">
                  <a:moveTo>
                    <a:pt x="0" y="64186"/>
                  </a:moveTo>
                  <a:cubicBezTo>
                    <a:pt x="0" y="28719"/>
                    <a:pt x="25400" y="0"/>
                    <a:pt x="56769" y="0"/>
                  </a:cubicBezTo>
                  <a:lnTo>
                    <a:pt x="12537313" y="0"/>
                  </a:lnTo>
                  <a:cubicBezTo>
                    <a:pt x="12568682" y="0"/>
                    <a:pt x="12594082" y="28719"/>
                    <a:pt x="12594082" y="64186"/>
                  </a:cubicBezTo>
                  <a:lnTo>
                    <a:pt x="12594082" y="3082531"/>
                  </a:lnTo>
                  <a:cubicBezTo>
                    <a:pt x="12594082" y="3117999"/>
                    <a:pt x="12568682" y="3146718"/>
                    <a:pt x="12537313" y="3146718"/>
                  </a:cubicBezTo>
                  <a:lnTo>
                    <a:pt x="56769" y="3146718"/>
                  </a:lnTo>
                  <a:cubicBezTo>
                    <a:pt x="25400" y="3146718"/>
                    <a:pt x="0" y="3117999"/>
                    <a:pt x="0" y="3082531"/>
                  </a:cubicBezTo>
                  <a:close/>
                </a:path>
              </a:pathLst>
            </a:custGeom>
            <a:solidFill>
              <a:srgbClr val="E0E0EC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8133755" y="7804488"/>
            <a:ext cx="3544044" cy="554355"/>
            <a:chOff x="0" y="0"/>
            <a:chExt cx="4725392" cy="73914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725392" cy="739140"/>
            </a:xfrm>
            <a:custGeom>
              <a:avLst/>
              <a:gdLst/>
              <a:ahLst/>
              <a:cxnLst/>
              <a:rect r="r" b="b" t="t" l="l"/>
              <a:pathLst>
                <a:path h="73914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739140"/>
                  </a:lnTo>
                  <a:lnTo>
                    <a:pt x="0" y="7391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19050"/>
              <a:ext cx="4725392" cy="75819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39393C"/>
                  </a:solidFill>
                  <a:latin typeface="Playfair Display Bold"/>
                  <a:ea typeface="Playfair Display Bold"/>
                  <a:cs typeface="Playfair Display Bold"/>
                  <a:sym typeface="Playfair Display Bold"/>
                </a:rPr>
                <a:t>Tailored Solutions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8133755" y="8497610"/>
            <a:ext cx="8878491" cy="1025799"/>
            <a:chOff x="0" y="0"/>
            <a:chExt cx="11837988" cy="1367732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1837988" cy="1367732"/>
            </a:xfrm>
            <a:custGeom>
              <a:avLst/>
              <a:gdLst/>
              <a:ahLst/>
              <a:cxnLst/>
              <a:rect r="r" b="b" t="t" l="l"/>
              <a:pathLst>
                <a:path h="1367732" w="11837988">
                  <a:moveTo>
                    <a:pt x="0" y="0"/>
                  </a:moveTo>
                  <a:lnTo>
                    <a:pt x="11837988" y="0"/>
                  </a:lnTo>
                  <a:lnTo>
                    <a:pt x="11837988" y="1367732"/>
                  </a:lnTo>
                  <a:lnTo>
                    <a:pt x="0" y="13677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85725"/>
              <a:ext cx="11837988" cy="145345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The Loft Worm provides custom </a:t>
              </a:r>
              <a:r>
                <a:rPr lang="en-US" b="true" sz="2187" u="sng">
                  <a:solidFill>
                    <a:srgbClr val="39393C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4" tooltip="https://theloftworm.co.uk/services/dormer-and-rare-dormer/"/>
                </a:rPr>
                <a:t>dormer attic conversion</a:t>
              </a: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 solutions.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209686" y="298906"/>
            <a:ext cx="5097869" cy="2210113"/>
            <a:chOff x="0" y="0"/>
            <a:chExt cx="1342649" cy="582087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342649" cy="582087"/>
            </a:xfrm>
            <a:custGeom>
              <a:avLst/>
              <a:gdLst/>
              <a:ahLst/>
              <a:cxnLst/>
              <a:rect r="r" b="b" t="t" l="l"/>
              <a:pathLst>
                <a:path h="582087" w="1342649">
                  <a:moveTo>
                    <a:pt x="0" y="0"/>
                  </a:moveTo>
                  <a:lnTo>
                    <a:pt x="1342649" y="0"/>
                  </a:lnTo>
                  <a:lnTo>
                    <a:pt x="1342649" y="582087"/>
                  </a:lnTo>
                  <a:lnTo>
                    <a:pt x="0" y="582087"/>
                  </a:lnTo>
                  <a:close/>
                </a:path>
              </a:pathLst>
            </a:custGeom>
            <a:solidFill>
              <a:srgbClr val="39393C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85725"/>
              <a:ext cx="1342649" cy="6678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62"/>
                </a:lnSpc>
              </a:pPr>
            </a:p>
          </p:txBody>
        </p:sp>
      </p:grpSp>
      <p:sp>
        <p:nvSpPr>
          <p:cNvPr name="Freeform 37" id="37"/>
          <p:cNvSpPr/>
          <p:nvPr/>
        </p:nvSpPr>
        <p:spPr>
          <a:xfrm flipH="false" flipV="false" rot="0">
            <a:off x="687833" y="222246"/>
            <a:ext cx="4029417" cy="2055003"/>
          </a:xfrm>
          <a:custGeom>
            <a:avLst/>
            <a:gdLst/>
            <a:ahLst/>
            <a:cxnLst/>
            <a:rect r="r" b="b" t="t" l="l"/>
            <a:pathLst>
              <a:path h="2055003" w="4029417">
                <a:moveTo>
                  <a:pt x="0" y="0"/>
                </a:moveTo>
                <a:lnTo>
                  <a:pt x="4029418" y="0"/>
                </a:lnTo>
                <a:lnTo>
                  <a:pt x="4029418" y="2055003"/>
                </a:lnTo>
                <a:lnTo>
                  <a:pt x="0" y="20550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C0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742950" y="0"/>
            <a:ext cx="18288000" cy="11587955"/>
            <a:chOff x="0" y="0"/>
            <a:chExt cx="24384000" cy="1545060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5450607"/>
            </a:xfrm>
            <a:custGeom>
              <a:avLst/>
              <a:gdLst/>
              <a:ahLst/>
              <a:cxnLst/>
              <a:rect r="r" b="b" t="t" l="l"/>
              <a:pathLst>
                <a:path h="1545060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5450607"/>
                  </a:lnTo>
                  <a:lnTo>
                    <a:pt x="0" y="15450607"/>
                  </a:lnTo>
                  <a:close/>
                </a:path>
              </a:pathLst>
            </a:custGeom>
            <a:solidFill>
              <a:srgbClr val="F3F3F7"/>
            </a:solidFill>
          </p:spPr>
        </p:sp>
      </p:grpSp>
      <p:sp>
        <p:nvSpPr>
          <p:cNvPr name="Freeform 6" id="6" descr="preencoded.png">
            <a:hlinkClick r:id="rId4" tooltip="https://gamma.app/?utm_source=made-with-gamma"/>
          </p:cNvPr>
          <p:cNvSpPr/>
          <p:nvPr/>
        </p:nvSpPr>
        <p:spPr>
          <a:xfrm flipH="false" flipV="false" rot="0">
            <a:off x="16049019" y="9686925"/>
            <a:ext cx="2153256" cy="514350"/>
          </a:xfrm>
          <a:custGeom>
            <a:avLst/>
            <a:gdLst/>
            <a:ahLst/>
            <a:cxnLst/>
            <a:rect r="r" b="b" t="t" l="l"/>
            <a:pathLst>
              <a:path h="514350" w="2153256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 descr="preencoded.png"/>
          <p:cNvSpPr/>
          <p:nvPr/>
        </p:nvSpPr>
        <p:spPr>
          <a:xfrm flipH="false" flipV="false" rot="0">
            <a:off x="11430000" y="91865"/>
            <a:ext cx="6858000" cy="11023810"/>
          </a:xfrm>
          <a:custGeom>
            <a:avLst/>
            <a:gdLst/>
            <a:ahLst/>
            <a:cxnLst/>
            <a:rect r="r" b="b" t="t" l="l"/>
            <a:pathLst>
              <a:path h="11023810" w="6858000">
                <a:moveTo>
                  <a:pt x="0" y="0"/>
                </a:moveTo>
                <a:lnTo>
                  <a:pt x="6858000" y="0"/>
                </a:lnTo>
                <a:lnTo>
                  <a:pt x="6858000" y="11023810"/>
                </a:lnTo>
                <a:lnTo>
                  <a:pt x="0" y="110238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581" t="0" r="-3581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92238" y="2287572"/>
            <a:ext cx="9445526" cy="2008902"/>
            <a:chOff x="0" y="0"/>
            <a:chExt cx="12594035" cy="267853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594035" cy="2678536"/>
            </a:xfrm>
            <a:custGeom>
              <a:avLst/>
              <a:gdLst/>
              <a:ahLst/>
              <a:cxnLst/>
              <a:rect r="r" b="b" t="t" l="l"/>
              <a:pathLst>
                <a:path h="2678536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2678536"/>
                  </a:lnTo>
                  <a:lnTo>
                    <a:pt x="0" y="267853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12594035" cy="270711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 b="true">
                  <a:solidFill>
                    <a:srgbClr val="101014"/>
                  </a:solidFill>
                  <a:latin typeface="Playfair Display Bold"/>
                  <a:ea typeface="Playfair Display Bold"/>
                  <a:cs typeface="Playfair Display Bold"/>
                  <a:sym typeface="Playfair Display Bold"/>
                </a:rPr>
                <a:t>Factors Affecting Loft Conversion Cost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87475" y="4636990"/>
            <a:ext cx="9455051" cy="4102351"/>
            <a:chOff x="0" y="0"/>
            <a:chExt cx="12606735" cy="546980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2606655" cy="5469848"/>
            </a:xfrm>
            <a:custGeom>
              <a:avLst/>
              <a:gdLst/>
              <a:ahLst/>
              <a:cxnLst/>
              <a:rect r="r" b="b" t="t" l="l"/>
              <a:pathLst>
                <a:path h="5469848" w="12606655">
                  <a:moveTo>
                    <a:pt x="0" y="67640"/>
                  </a:moveTo>
                  <a:cubicBezTo>
                    <a:pt x="0" y="30213"/>
                    <a:pt x="28321" y="0"/>
                    <a:pt x="63119" y="0"/>
                  </a:cubicBezTo>
                  <a:lnTo>
                    <a:pt x="12543536" y="0"/>
                  </a:lnTo>
                  <a:lnTo>
                    <a:pt x="12543536" y="6805"/>
                  </a:lnTo>
                  <a:lnTo>
                    <a:pt x="12543536" y="0"/>
                  </a:lnTo>
                  <a:cubicBezTo>
                    <a:pt x="12578461" y="0"/>
                    <a:pt x="12606655" y="30213"/>
                    <a:pt x="12606655" y="67640"/>
                  </a:cubicBezTo>
                  <a:lnTo>
                    <a:pt x="12600305" y="67640"/>
                  </a:lnTo>
                  <a:lnTo>
                    <a:pt x="12606655" y="67640"/>
                  </a:lnTo>
                  <a:lnTo>
                    <a:pt x="12606655" y="5402211"/>
                  </a:lnTo>
                  <a:lnTo>
                    <a:pt x="12600305" y="5402211"/>
                  </a:lnTo>
                  <a:lnTo>
                    <a:pt x="12606655" y="5402211"/>
                  </a:lnTo>
                  <a:cubicBezTo>
                    <a:pt x="12606655" y="5439502"/>
                    <a:pt x="12578334" y="5469848"/>
                    <a:pt x="12543536" y="5469848"/>
                  </a:cubicBezTo>
                  <a:lnTo>
                    <a:pt x="12543536" y="5463046"/>
                  </a:lnTo>
                  <a:lnTo>
                    <a:pt x="12543536" y="5469848"/>
                  </a:lnTo>
                  <a:lnTo>
                    <a:pt x="63119" y="5469848"/>
                  </a:lnTo>
                  <a:lnTo>
                    <a:pt x="63119" y="5463046"/>
                  </a:lnTo>
                  <a:lnTo>
                    <a:pt x="63119" y="5469848"/>
                  </a:lnTo>
                  <a:cubicBezTo>
                    <a:pt x="28194" y="5469848"/>
                    <a:pt x="0" y="5439638"/>
                    <a:pt x="0" y="5402211"/>
                  </a:cubicBezTo>
                  <a:lnTo>
                    <a:pt x="0" y="67640"/>
                  </a:lnTo>
                  <a:lnTo>
                    <a:pt x="6350" y="67640"/>
                  </a:lnTo>
                  <a:lnTo>
                    <a:pt x="0" y="67640"/>
                  </a:lnTo>
                  <a:moveTo>
                    <a:pt x="12700" y="67640"/>
                  </a:moveTo>
                  <a:lnTo>
                    <a:pt x="12700" y="5402211"/>
                  </a:lnTo>
                  <a:lnTo>
                    <a:pt x="6350" y="5402211"/>
                  </a:lnTo>
                  <a:lnTo>
                    <a:pt x="12700" y="5402211"/>
                  </a:lnTo>
                  <a:cubicBezTo>
                    <a:pt x="12700" y="5432016"/>
                    <a:pt x="35306" y="5456242"/>
                    <a:pt x="63119" y="5456242"/>
                  </a:cubicBezTo>
                  <a:lnTo>
                    <a:pt x="12543536" y="5456242"/>
                  </a:lnTo>
                  <a:cubicBezTo>
                    <a:pt x="12571349" y="5456242"/>
                    <a:pt x="12593955" y="5432016"/>
                    <a:pt x="12593955" y="5402211"/>
                  </a:cubicBezTo>
                  <a:lnTo>
                    <a:pt x="12593955" y="67640"/>
                  </a:lnTo>
                  <a:cubicBezTo>
                    <a:pt x="12593955" y="37835"/>
                    <a:pt x="12571349" y="13610"/>
                    <a:pt x="12543536" y="13610"/>
                  </a:cubicBezTo>
                  <a:lnTo>
                    <a:pt x="63119" y="13610"/>
                  </a:lnTo>
                  <a:lnTo>
                    <a:pt x="63119" y="6805"/>
                  </a:lnTo>
                  <a:lnTo>
                    <a:pt x="63119" y="13610"/>
                  </a:lnTo>
                  <a:cubicBezTo>
                    <a:pt x="35306" y="13610"/>
                    <a:pt x="12700" y="37835"/>
                    <a:pt x="12700" y="67640"/>
                  </a:cubicBezTo>
                  <a:close/>
                </a:path>
              </a:pathLst>
            </a:custGeom>
            <a:solidFill>
              <a:srgbClr val="000000">
                <a:alpha val="392"/>
              </a:srgbClr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001763" y="4652301"/>
            <a:ext cx="9426476" cy="1357243"/>
            <a:chOff x="0" y="0"/>
            <a:chExt cx="12568635" cy="180965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2568682" cy="1809673"/>
            </a:xfrm>
            <a:custGeom>
              <a:avLst/>
              <a:gdLst/>
              <a:ahLst/>
              <a:cxnLst/>
              <a:rect r="r" b="b" t="t" l="l"/>
              <a:pathLst>
                <a:path h="1809673" w="12568682">
                  <a:moveTo>
                    <a:pt x="0" y="0"/>
                  </a:moveTo>
                  <a:lnTo>
                    <a:pt x="12568682" y="0"/>
                  </a:lnTo>
                  <a:lnTo>
                    <a:pt x="12568682" y="1809673"/>
                  </a:lnTo>
                  <a:lnTo>
                    <a:pt x="0" y="1809673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285280" y="4844802"/>
            <a:ext cx="4141440" cy="486120"/>
            <a:chOff x="0" y="0"/>
            <a:chExt cx="5521920" cy="64816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521920" cy="648160"/>
            </a:xfrm>
            <a:custGeom>
              <a:avLst/>
              <a:gdLst/>
              <a:ahLst/>
              <a:cxnLst/>
              <a:rect r="r" b="b" t="t" l="l"/>
              <a:pathLst>
                <a:path h="648160" w="5521920">
                  <a:moveTo>
                    <a:pt x="0" y="0"/>
                  </a:moveTo>
                  <a:lnTo>
                    <a:pt x="5521920" y="0"/>
                  </a:lnTo>
                  <a:lnTo>
                    <a:pt x="5521920" y="648160"/>
                  </a:lnTo>
                  <a:lnTo>
                    <a:pt x="0" y="6481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85725"/>
              <a:ext cx="5521920" cy="73388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Size and Complexity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5426720" y="4844802"/>
            <a:ext cx="4141440" cy="972239"/>
            <a:chOff x="0" y="0"/>
            <a:chExt cx="5521920" cy="129631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5521920" cy="1296318"/>
            </a:xfrm>
            <a:custGeom>
              <a:avLst/>
              <a:gdLst/>
              <a:ahLst/>
              <a:cxnLst/>
              <a:rect r="r" b="b" t="t" l="l"/>
              <a:pathLst>
                <a:path h="1296318" w="5521920">
                  <a:moveTo>
                    <a:pt x="0" y="0"/>
                  </a:moveTo>
                  <a:lnTo>
                    <a:pt x="5521920" y="0"/>
                  </a:lnTo>
                  <a:lnTo>
                    <a:pt x="5521920" y="1296318"/>
                  </a:lnTo>
                  <a:lnTo>
                    <a:pt x="0" y="129631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85725"/>
              <a:ext cx="5521920" cy="138204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The larger and more complex, the higher the cost.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001763" y="6009544"/>
            <a:ext cx="9426476" cy="1357243"/>
            <a:chOff x="0" y="0"/>
            <a:chExt cx="12568635" cy="1809657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2568682" cy="1809673"/>
            </a:xfrm>
            <a:custGeom>
              <a:avLst/>
              <a:gdLst/>
              <a:ahLst/>
              <a:cxnLst/>
              <a:rect r="r" b="b" t="t" l="l"/>
              <a:pathLst>
                <a:path h="1809673" w="12568682">
                  <a:moveTo>
                    <a:pt x="0" y="0"/>
                  </a:moveTo>
                  <a:lnTo>
                    <a:pt x="12568682" y="0"/>
                  </a:lnTo>
                  <a:lnTo>
                    <a:pt x="12568682" y="1809673"/>
                  </a:lnTo>
                  <a:lnTo>
                    <a:pt x="0" y="18096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1285280" y="6202045"/>
            <a:ext cx="4141440" cy="486120"/>
            <a:chOff x="0" y="0"/>
            <a:chExt cx="5521920" cy="64816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521920" cy="648160"/>
            </a:xfrm>
            <a:custGeom>
              <a:avLst/>
              <a:gdLst/>
              <a:ahLst/>
              <a:cxnLst/>
              <a:rect r="r" b="b" t="t" l="l"/>
              <a:pathLst>
                <a:path h="648160" w="5521920">
                  <a:moveTo>
                    <a:pt x="0" y="0"/>
                  </a:moveTo>
                  <a:lnTo>
                    <a:pt x="5521920" y="0"/>
                  </a:lnTo>
                  <a:lnTo>
                    <a:pt x="5521920" y="648160"/>
                  </a:lnTo>
                  <a:lnTo>
                    <a:pt x="0" y="6481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85725"/>
              <a:ext cx="5521920" cy="73388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Materials and Finishes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5426720" y="6042123"/>
            <a:ext cx="4141440" cy="972239"/>
            <a:chOff x="0" y="0"/>
            <a:chExt cx="5521920" cy="1296318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5521920" cy="1296318"/>
            </a:xfrm>
            <a:custGeom>
              <a:avLst/>
              <a:gdLst/>
              <a:ahLst/>
              <a:cxnLst/>
              <a:rect r="r" b="b" t="t" l="l"/>
              <a:pathLst>
                <a:path h="1296318" w="5521920">
                  <a:moveTo>
                    <a:pt x="0" y="0"/>
                  </a:moveTo>
                  <a:lnTo>
                    <a:pt x="5521920" y="0"/>
                  </a:lnTo>
                  <a:lnTo>
                    <a:pt x="5521920" y="1296318"/>
                  </a:lnTo>
                  <a:lnTo>
                    <a:pt x="0" y="129631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85725"/>
              <a:ext cx="5521920" cy="138204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Choice of materials can impact the overall price.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001763" y="7366787"/>
            <a:ext cx="9426476" cy="1357243"/>
            <a:chOff x="0" y="0"/>
            <a:chExt cx="12568635" cy="1809657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2568682" cy="1809673"/>
            </a:xfrm>
            <a:custGeom>
              <a:avLst/>
              <a:gdLst/>
              <a:ahLst/>
              <a:cxnLst/>
              <a:rect r="r" b="b" t="t" l="l"/>
              <a:pathLst>
                <a:path h="1809673" w="12568682">
                  <a:moveTo>
                    <a:pt x="0" y="0"/>
                  </a:moveTo>
                  <a:lnTo>
                    <a:pt x="12568682" y="0"/>
                  </a:lnTo>
                  <a:lnTo>
                    <a:pt x="12568682" y="1809673"/>
                  </a:lnTo>
                  <a:lnTo>
                    <a:pt x="0" y="1809673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1285280" y="7559288"/>
            <a:ext cx="4141440" cy="486120"/>
            <a:chOff x="0" y="0"/>
            <a:chExt cx="5521920" cy="64816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5521920" cy="648160"/>
            </a:xfrm>
            <a:custGeom>
              <a:avLst/>
              <a:gdLst/>
              <a:ahLst/>
              <a:cxnLst/>
              <a:rect r="r" b="b" t="t" l="l"/>
              <a:pathLst>
                <a:path h="648160" w="5521920">
                  <a:moveTo>
                    <a:pt x="0" y="0"/>
                  </a:moveTo>
                  <a:lnTo>
                    <a:pt x="5521920" y="0"/>
                  </a:lnTo>
                  <a:lnTo>
                    <a:pt x="5521920" y="648160"/>
                  </a:lnTo>
                  <a:lnTo>
                    <a:pt x="0" y="6481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85725"/>
              <a:ext cx="5521920" cy="73388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Planning Permission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5426720" y="7559289"/>
            <a:ext cx="4141440" cy="972239"/>
            <a:chOff x="0" y="0"/>
            <a:chExt cx="5521920" cy="1296318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5521920" cy="1296318"/>
            </a:xfrm>
            <a:custGeom>
              <a:avLst/>
              <a:gdLst/>
              <a:ahLst/>
              <a:cxnLst/>
              <a:rect r="r" b="b" t="t" l="l"/>
              <a:pathLst>
                <a:path h="1296318" w="5521920">
                  <a:moveTo>
                    <a:pt x="0" y="0"/>
                  </a:moveTo>
                  <a:lnTo>
                    <a:pt x="5521920" y="0"/>
                  </a:lnTo>
                  <a:lnTo>
                    <a:pt x="5521920" y="1296318"/>
                  </a:lnTo>
                  <a:lnTo>
                    <a:pt x="0" y="129631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85725"/>
              <a:ext cx="5521920" cy="138204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Fees and regulations can influence your budget.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135113" y="8729815"/>
            <a:ext cx="9445526" cy="1346806"/>
            <a:chOff x="0" y="0"/>
            <a:chExt cx="12594035" cy="1795741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2594035" cy="1795741"/>
            </a:xfrm>
            <a:custGeom>
              <a:avLst/>
              <a:gdLst/>
              <a:ahLst/>
              <a:cxnLst/>
              <a:rect r="r" b="b" t="t" l="l"/>
              <a:pathLst>
                <a:path h="1795741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1795741"/>
                  </a:lnTo>
                  <a:lnTo>
                    <a:pt x="0" y="179574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85725"/>
              <a:ext cx="12594035" cy="1881466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1"/>
                </a:lnSpc>
              </a:pP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Contact us for a personalized quote on </a:t>
              </a:r>
            </a:p>
            <a:p>
              <a:pPr algn="l">
                <a:lnSpc>
                  <a:spcPts val="3562"/>
                </a:lnSpc>
              </a:pPr>
              <a:r>
                <a:rPr lang="en-US" b="true" sz="2187" u="sng">
                  <a:solidFill>
                    <a:srgbClr val="101014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6" tooltip="https://theloftworm.co.uk/services/dormer-and-rare-dormer/"/>
                </a:rPr>
                <a:t>double </a:t>
              </a:r>
              <a:r>
                <a:rPr lang="en-US" b="true" sz="2187" u="sng">
                  <a:solidFill>
                    <a:srgbClr val="39393C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7" tooltip="https://theloftworm.co.uk/services/dormer-and-rare-dormer/"/>
                </a:rPr>
                <a:t>dormer loft conversion</a:t>
              </a: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. We provide transparent and detailed cost breakdowns.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997216" y="203994"/>
            <a:ext cx="5042825" cy="2055003"/>
            <a:chOff x="0" y="0"/>
            <a:chExt cx="1328152" cy="541235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1328151" cy="541235"/>
            </a:xfrm>
            <a:custGeom>
              <a:avLst/>
              <a:gdLst/>
              <a:ahLst/>
              <a:cxnLst/>
              <a:rect r="r" b="b" t="t" l="l"/>
              <a:pathLst>
                <a:path h="541235" w="1328151">
                  <a:moveTo>
                    <a:pt x="0" y="0"/>
                  </a:moveTo>
                  <a:lnTo>
                    <a:pt x="1328151" y="0"/>
                  </a:lnTo>
                  <a:lnTo>
                    <a:pt x="1328151" y="541235"/>
                  </a:lnTo>
                  <a:lnTo>
                    <a:pt x="0" y="541235"/>
                  </a:lnTo>
                  <a:close/>
                </a:path>
              </a:pathLst>
            </a:custGeom>
            <a:solidFill>
              <a:srgbClr val="39393C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85725"/>
              <a:ext cx="1328152" cy="626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62"/>
                </a:lnSpc>
              </a:pPr>
            </a:p>
          </p:txBody>
        </p:sp>
      </p:grpSp>
      <p:sp>
        <p:nvSpPr>
          <p:cNvPr name="Freeform 43" id="43"/>
          <p:cNvSpPr/>
          <p:nvPr/>
        </p:nvSpPr>
        <p:spPr>
          <a:xfrm flipH="false" flipV="false" rot="0">
            <a:off x="1420319" y="203994"/>
            <a:ext cx="4029417" cy="2055003"/>
          </a:xfrm>
          <a:custGeom>
            <a:avLst/>
            <a:gdLst/>
            <a:ahLst/>
            <a:cxnLst/>
            <a:rect r="r" b="b" t="t" l="l"/>
            <a:pathLst>
              <a:path h="2055003" w="4029417">
                <a:moveTo>
                  <a:pt x="0" y="0"/>
                </a:moveTo>
                <a:lnTo>
                  <a:pt x="4029418" y="0"/>
                </a:lnTo>
                <a:lnTo>
                  <a:pt x="4029418" y="2055003"/>
                </a:lnTo>
                <a:lnTo>
                  <a:pt x="0" y="20550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C0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635793" cy="10287000"/>
            <a:chOff x="0" y="0"/>
            <a:chExt cx="24847725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847725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847725">
                  <a:moveTo>
                    <a:pt x="0" y="0"/>
                  </a:moveTo>
                  <a:lnTo>
                    <a:pt x="24847725" y="0"/>
                  </a:lnTo>
                  <a:lnTo>
                    <a:pt x="24847725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3F3F7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40211" y="2943944"/>
            <a:ext cx="14165010" cy="2008902"/>
            <a:chOff x="0" y="0"/>
            <a:chExt cx="18886680" cy="267853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886680" cy="2678536"/>
            </a:xfrm>
            <a:custGeom>
              <a:avLst/>
              <a:gdLst/>
              <a:ahLst/>
              <a:cxnLst/>
              <a:rect r="r" b="b" t="t" l="l"/>
              <a:pathLst>
                <a:path h="2678536" w="18886680">
                  <a:moveTo>
                    <a:pt x="0" y="0"/>
                  </a:moveTo>
                  <a:lnTo>
                    <a:pt x="18886680" y="0"/>
                  </a:lnTo>
                  <a:lnTo>
                    <a:pt x="18886680" y="2678536"/>
                  </a:lnTo>
                  <a:lnTo>
                    <a:pt x="0" y="267853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18886680" cy="270711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 b="true">
                  <a:solidFill>
                    <a:srgbClr val="101014"/>
                  </a:solidFill>
                  <a:latin typeface="Playfair Display Bold"/>
                  <a:ea typeface="Playfair Display Bold"/>
                  <a:cs typeface="Playfair Display Bold"/>
                  <a:sym typeface="Playfair Display Bold"/>
                </a:rPr>
                <a:t>Ready to Transform Your Loft? Contact Us Today!</a:t>
              </a:r>
            </a:p>
          </p:txBody>
        </p:sp>
      </p:grpSp>
      <p:sp>
        <p:nvSpPr>
          <p:cNvPr name="Freeform 9" id="9" descr="preencoded.png"/>
          <p:cNvSpPr/>
          <p:nvPr/>
        </p:nvSpPr>
        <p:spPr>
          <a:xfrm flipH="false" flipV="false" rot="0">
            <a:off x="3332736" y="5143500"/>
            <a:ext cx="894646" cy="931295"/>
          </a:xfrm>
          <a:custGeom>
            <a:avLst/>
            <a:gdLst/>
            <a:ahLst/>
            <a:cxnLst/>
            <a:rect r="r" b="b" t="t" l="l"/>
            <a:pathLst>
              <a:path h="931295" w="894646">
                <a:moveTo>
                  <a:pt x="0" y="0"/>
                </a:moveTo>
                <a:lnTo>
                  <a:pt x="894646" y="0"/>
                </a:lnTo>
                <a:lnTo>
                  <a:pt x="894646" y="931295"/>
                </a:lnTo>
                <a:lnTo>
                  <a:pt x="0" y="9312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48" t="0" r="-2048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2752735" y="6189095"/>
            <a:ext cx="3616531" cy="554355"/>
            <a:chOff x="0" y="0"/>
            <a:chExt cx="4822041" cy="73914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22041" cy="739140"/>
            </a:xfrm>
            <a:custGeom>
              <a:avLst/>
              <a:gdLst/>
              <a:ahLst/>
              <a:cxnLst/>
              <a:rect r="r" b="b" t="t" l="l"/>
              <a:pathLst>
                <a:path h="739140" w="4822041">
                  <a:moveTo>
                    <a:pt x="0" y="0"/>
                  </a:moveTo>
                  <a:lnTo>
                    <a:pt x="4822041" y="0"/>
                  </a:lnTo>
                  <a:lnTo>
                    <a:pt x="4822041" y="739140"/>
                  </a:lnTo>
                  <a:lnTo>
                    <a:pt x="0" y="7391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9050"/>
              <a:ext cx="4822041" cy="75819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39393C"/>
                  </a:solidFill>
                  <a:latin typeface="Playfair Display Bold"/>
                  <a:ea typeface="Playfair Display Bold"/>
                  <a:cs typeface="Playfair Display Bold"/>
                  <a:sym typeface="Playfair Display Bold"/>
                </a:rPr>
                <a:t>Website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419117" y="6959637"/>
            <a:ext cx="3616531" cy="453629"/>
            <a:chOff x="0" y="0"/>
            <a:chExt cx="4822041" cy="60483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822041" cy="604838"/>
            </a:xfrm>
            <a:custGeom>
              <a:avLst/>
              <a:gdLst/>
              <a:ahLst/>
              <a:cxnLst/>
              <a:rect r="r" b="b" t="t" l="l"/>
              <a:pathLst>
                <a:path h="604838" w="4822041">
                  <a:moveTo>
                    <a:pt x="0" y="0"/>
                  </a:moveTo>
                  <a:lnTo>
                    <a:pt x="4822041" y="0"/>
                  </a:lnTo>
                  <a:lnTo>
                    <a:pt x="4822041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85725"/>
              <a:ext cx="4822041" cy="69056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 u="sng">
                  <a:solidFill>
                    <a:srgbClr val="101014"/>
                  </a:solidFill>
                  <a:latin typeface="Open Sans"/>
                  <a:ea typeface="Open Sans"/>
                  <a:cs typeface="Open Sans"/>
                  <a:sym typeface="Open Sans"/>
                  <a:hlinkClick r:id="rId4" tooltip="https://theloftworm.co.uk/"/>
                </a:rPr>
                <a:t>theloftworm.co.uk</a:t>
              </a:r>
            </a:p>
          </p:txBody>
        </p:sp>
      </p:grpSp>
      <p:sp>
        <p:nvSpPr>
          <p:cNvPr name="Freeform 16" id="16" descr="preencoded.png"/>
          <p:cNvSpPr/>
          <p:nvPr/>
        </p:nvSpPr>
        <p:spPr>
          <a:xfrm flipH="false" flipV="false" rot="0">
            <a:off x="7238315" y="5143500"/>
            <a:ext cx="894646" cy="931295"/>
          </a:xfrm>
          <a:custGeom>
            <a:avLst/>
            <a:gdLst/>
            <a:ahLst/>
            <a:cxnLst/>
            <a:rect r="r" b="b" t="t" l="l"/>
            <a:pathLst>
              <a:path h="931295" w="894646">
                <a:moveTo>
                  <a:pt x="0" y="0"/>
                </a:moveTo>
                <a:lnTo>
                  <a:pt x="894646" y="0"/>
                </a:lnTo>
                <a:lnTo>
                  <a:pt x="894646" y="931295"/>
                </a:lnTo>
                <a:lnTo>
                  <a:pt x="0" y="9312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048" t="0" r="-2048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7238128" y="6189095"/>
            <a:ext cx="3616718" cy="554355"/>
            <a:chOff x="0" y="0"/>
            <a:chExt cx="4822291" cy="73914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822291" cy="739140"/>
            </a:xfrm>
            <a:custGeom>
              <a:avLst/>
              <a:gdLst/>
              <a:ahLst/>
              <a:cxnLst/>
              <a:rect r="r" b="b" t="t" l="l"/>
              <a:pathLst>
                <a:path h="739140" w="4822291">
                  <a:moveTo>
                    <a:pt x="0" y="0"/>
                  </a:moveTo>
                  <a:lnTo>
                    <a:pt x="4822291" y="0"/>
                  </a:lnTo>
                  <a:lnTo>
                    <a:pt x="4822291" y="739140"/>
                  </a:lnTo>
                  <a:lnTo>
                    <a:pt x="0" y="7391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9050"/>
              <a:ext cx="4822291" cy="75819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39393C"/>
                  </a:solidFill>
                  <a:latin typeface="Playfair Display Bold"/>
                  <a:ea typeface="Playfair Display Bold"/>
                  <a:cs typeface="Playfair Display Bold"/>
                  <a:sym typeface="Playfair Display Bold"/>
                </a:rPr>
                <a:t>Phone</a:t>
              </a:r>
            </a:p>
          </p:txBody>
        </p:sp>
      </p:grpSp>
      <p:sp>
        <p:nvSpPr>
          <p:cNvPr name="Freeform 20" id="20" descr="preencoded.png"/>
          <p:cNvSpPr/>
          <p:nvPr/>
        </p:nvSpPr>
        <p:spPr>
          <a:xfrm flipH="false" flipV="false" rot="0">
            <a:off x="11391596" y="5252578"/>
            <a:ext cx="894646" cy="708720"/>
          </a:xfrm>
          <a:custGeom>
            <a:avLst/>
            <a:gdLst/>
            <a:ahLst/>
            <a:cxnLst/>
            <a:rect r="r" b="b" t="t" l="l"/>
            <a:pathLst>
              <a:path h="708720" w="894646">
                <a:moveTo>
                  <a:pt x="0" y="0"/>
                </a:moveTo>
                <a:lnTo>
                  <a:pt x="894646" y="0"/>
                </a:lnTo>
                <a:lnTo>
                  <a:pt x="894646" y="708720"/>
                </a:lnTo>
                <a:lnTo>
                  <a:pt x="0" y="7087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3117" r="0" b="-13117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1391596" y="6189095"/>
            <a:ext cx="3616531" cy="554355"/>
            <a:chOff x="0" y="0"/>
            <a:chExt cx="4822041" cy="73914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22041" cy="739140"/>
            </a:xfrm>
            <a:custGeom>
              <a:avLst/>
              <a:gdLst/>
              <a:ahLst/>
              <a:cxnLst/>
              <a:rect r="r" b="b" t="t" l="l"/>
              <a:pathLst>
                <a:path h="739140" w="4822041">
                  <a:moveTo>
                    <a:pt x="0" y="0"/>
                  </a:moveTo>
                  <a:lnTo>
                    <a:pt x="4822041" y="0"/>
                  </a:lnTo>
                  <a:lnTo>
                    <a:pt x="4822041" y="739140"/>
                  </a:lnTo>
                  <a:lnTo>
                    <a:pt x="0" y="7391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19050"/>
              <a:ext cx="4822041" cy="75819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39393C"/>
                  </a:solidFill>
                  <a:latin typeface="Playfair Display Bold"/>
                  <a:ea typeface="Playfair Display Bold"/>
                  <a:cs typeface="Playfair Display Bold"/>
                  <a:sym typeface="Playfair Display Bold"/>
                </a:rPr>
                <a:t>Email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1391596" y="6857838"/>
            <a:ext cx="4695228" cy="907256"/>
            <a:chOff x="0" y="0"/>
            <a:chExt cx="6260304" cy="1209675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6260304" cy="1209675"/>
            </a:xfrm>
            <a:custGeom>
              <a:avLst/>
              <a:gdLst/>
              <a:ahLst/>
              <a:cxnLst/>
              <a:rect r="r" b="b" t="t" l="l"/>
              <a:pathLst>
                <a:path h="1209675" w="6260304">
                  <a:moveTo>
                    <a:pt x="0" y="0"/>
                  </a:moveTo>
                  <a:lnTo>
                    <a:pt x="6260304" y="0"/>
                  </a:lnTo>
                  <a:lnTo>
                    <a:pt x="6260304" y="1209675"/>
                  </a:lnTo>
                  <a:lnTo>
                    <a:pt x="0" y="12096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85725"/>
              <a:ext cx="6260304" cy="12954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info@theloftworm.co.uk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419117" y="8301781"/>
            <a:ext cx="9445526" cy="907256"/>
            <a:chOff x="0" y="0"/>
            <a:chExt cx="12594035" cy="1209675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2594035" cy="1209675"/>
            </a:xfrm>
            <a:custGeom>
              <a:avLst/>
              <a:gdLst/>
              <a:ahLst/>
              <a:cxnLst/>
              <a:rect r="r" b="b" t="t" l="l"/>
              <a:pathLst>
                <a:path h="1209675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1209675"/>
                  </a:lnTo>
                  <a:lnTo>
                    <a:pt x="0" y="12096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85725"/>
              <a:ext cx="12594035" cy="12954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39393C"/>
                  </a:solidFill>
                  <a:latin typeface="Open Sans"/>
                  <a:ea typeface="Open Sans"/>
                  <a:cs typeface="Open Sans"/>
                  <a:sym typeface="Open Sans"/>
                </a:rPr>
                <a:t>Let The Loft Worm help you create your dream space. Contact us today to start your loft conversion journey!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2683403" y="845416"/>
            <a:ext cx="4163339" cy="1812779"/>
            <a:chOff x="0" y="0"/>
            <a:chExt cx="1372188" cy="597471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372188" cy="597471"/>
            </a:xfrm>
            <a:custGeom>
              <a:avLst/>
              <a:gdLst/>
              <a:ahLst/>
              <a:cxnLst/>
              <a:rect r="r" b="b" t="t" l="l"/>
              <a:pathLst>
                <a:path h="597471" w="1372188">
                  <a:moveTo>
                    <a:pt x="0" y="0"/>
                  </a:moveTo>
                  <a:lnTo>
                    <a:pt x="1372188" y="0"/>
                  </a:lnTo>
                  <a:lnTo>
                    <a:pt x="1372188" y="597471"/>
                  </a:lnTo>
                  <a:lnTo>
                    <a:pt x="0" y="597471"/>
                  </a:lnTo>
                  <a:close/>
                </a:path>
              </a:pathLst>
            </a:custGeom>
            <a:solidFill>
              <a:srgbClr val="39393C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85725"/>
              <a:ext cx="1372188" cy="6831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62"/>
                </a:lnSpc>
              </a:pPr>
            </a:p>
          </p:txBody>
        </p:sp>
      </p:grpSp>
      <p:sp>
        <p:nvSpPr>
          <p:cNvPr name="Freeform 33" id="33"/>
          <p:cNvSpPr/>
          <p:nvPr/>
        </p:nvSpPr>
        <p:spPr>
          <a:xfrm flipH="false" flipV="false" rot="0">
            <a:off x="3208624" y="845416"/>
            <a:ext cx="3219913" cy="1642155"/>
          </a:xfrm>
          <a:custGeom>
            <a:avLst/>
            <a:gdLst/>
            <a:ahLst/>
            <a:cxnLst/>
            <a:rect r="r" b="b" t="t" l="l"/>
            <a:pathLst>
              <a:path h="1642155" w="3219913">
                <a:moveTo>
                  <a:pt x="0" y="0"/>
                </a:moveTo>
                <a:lnTo>
                  <a:pt x="3219913" y="0"/>
                </a:lnTo>
                <a:lnTo>
                  <a:pt x="3219913" y="1642155"/>
                </a:lnTo>
                <a:lnTo>
                  <a:pt x="0" y="16421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7029904" y="6998928"/>
            <a:ext cx="2205739" cy="414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62"/>
              </a:lnSpc>
              <a:spcBef>
                <a:spcPct val="0"/>
              </a:spcBef>
            </a:pPr>
            <a:r>
              <a:rPr lang="en-US" sz="21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07967674495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DAGkrVWDhL0</dc:identifier>
  <dcterms:modified xsi:type="dcterms:W3CDTF">2011-08-01T06:04:30Z</dcterms:modified>
  <cp:revision>1</cp:revision>
  <dc:title>Unlock-Your-Homes-Potential-with-The-Loft-Worm.pptx</dc:title>
</cp:coreProperties>
</file>