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Arial Bold" charset="1" panose="020B0802020202020204"/>
      <p:regular r:id="rId13"/>
    </p:embeddedFont>
    <p:embeddedFont>
      <p:font typeface="Poppins Semi-Bold" charset="1" panose="00000700000000000000"/>
      <p:regular r:id="rId14"/>
    </p:embeddedFont>
    <p:embeddedFont>
      <p:font typeface="Poppins" charset="1" panose="00000500000000000000"/>
      <p:regular r:id="rId15"/>
    </p:embeddedFont>
    <p:embeddedFont>
      <p:font typeface="Poppins Bold" charset="1" panose="00000800000000000000"/>
      <p:regular r:id="rId16"/>
    </p:embeddedFont>
    <p:embeddedFont>
      <p:font typeface="Canva Sans" charset="1" panose="020B0503030501040103"/>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https://www.blockchainx.tech/binance-clone-scrip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415249" y="0"/>
            <a:ext cx="13872751" cy="10287000"/>
            <a:chOff x="0" y="0"/>
            <a:chExt cx="3653729" cy="2709333"/>
          </a:xfrm>
        </p:grpSpPr>
        <p:sp>
          <p:nvSpPr>
            <p:cNvPr name="Freeform 3" id="3"/>
            <p:cNvSpPr/>
            <p:nvPr/>
          </p:nvSpPr>
          <p:spPr>
            <a:xfrm flipH="false" flipV="false" rot="0">
              <a:off x="0" y="0"/>
              <a:ext cx="3653729" cy="2709333"/>
            </a:xfrm>
            <a:custGeom>
              <a:avLst/>
              <a:gdLst/>
              <a:ahLst/>
              <a:cxnLst/>
              <a:rect r="r" b="b" t="t" l="l"/>
              <a:pathLst>
                <a:path h="2709333" w="3653729">
                  <a:moveTo>
                    <a:pt x="0" y="0"/>
                  </a:moveTo>
                  <a:lnTo>
                    <a:pt x="3653729" y="0"/>
                  </a:lnTo>
                  <a:lnTo>
                    <a:pt x="3653729" y="2709333"/>
                  </a:lnTo>
                  <a:lnTo>
                    <a:pt x="0" y="2709333"/>
                  </a:lnTo>
                  <a:close/>
                </a:path>
              </a:pathLst>
            </a:custGeom>
            <a:solidFill>
              <a:srgbClr val="FB703A"/>
            </a:solidFill>
          </p:spPr>
        </p:sp>
        <p:sp>
          <p:nvSpPr>
            <p:cNvPr name="TextBox 4" id="4"/>
            <p:cNvSpPr txBox="true"/>
            <p:nvPr/>
          </p:nvSpPr>
          <p:spPr>
            <a:xfrm>
              <a:off x="0" y="0"/>
              <a:ext cx="3653729" cy="2709333"/>
            </a:xfrm>
            <a:prstGeom prst="rect">
              <a:avLst/>
            </a:prstGeom>
          </p:spPr>
          <p:txBody>
            <a:bodyPr anchor="ctr" rtlCol="false" tIns="50800" lIns="50800" bIns="50800" rIns="50800"/>
            <a:lstStyle/>
            <a:p>
              <a:pPr algn="ctr">
                <a:lnSpc>
                  <a:spcPts val="2138"/>
                </a:lnSpc>
              </a:pPr>
            </a:p>
          </p:txBody>
        </p:sp>
      </p:grpSp>
      <p:grpSp>
        <p:nvGrpSpPr>
          <p:cNvPr name="Group 5" id="5"/>
          <p:cNvGrpSpPr/>
          <p:nvPr/>
        </p:nvGrpSpPr>
        <p:grpSpPr>
          <a:xfrm rot="0">
            <a:off x="5540373" y="0"/>
            <a:ext cx="942761" cy="10287000"/>
            <a:chOff x="0" y="0"/>
            <a:chExt cx="248299" cy="2709333"/>
          </a:xfrm>
        </p:grpSpPr>
        <p:sp>
          <p:nvSpPr>
            <p:cNvPr name="Freeform 6" id="6"/>
            <p:cNvSpPr/>
            <p:nvPr/>
          </p:nvSpPr>
          <p:spPr>
            <a:xfrm flipH="false" flipV="false" rot="0">
              <a:off x="0" y="0"/>
              <a:ext cx="248299" cy="2709333"/>
            </a:xfrm>
            <a:custGeom>
              <a:avLst/>
              <a:gdLst/>
              <a:ahLst/>
              <a:cxnLst/>
              <a:rect r="r" b="b" t="t" l="l"/>
              <a:pathLst>
                <a:path h="2709333" w="248299">
                  <a:moveTo>
                    <a:pt x="0" y="0"/>
                  </a:moveTo>
                  <a:lnTo>
                    <a:pt x="248299" y="0"/>
                  </a:lnTo>
                  <a:lnTo>
                    <a:pt x="248299" y="2709333"/>
                  </a:lnTo>
                  <a:lnTo>
                    <a:pt x="0" y="2709333"/>
                  </a:lnTo>
                  <a:close/>
                </a:path>
              </a:pathLst>
            </a:custGeom>
            <a:solidFill>
              <a:srgbClr val="FFFFFF"/>
            </a:solidFill>
          </p:spPr>
        </p:sp>
        <p:sp>
          <p:nvSpPr>
            <p:cNvPr name="TextBox 7" id="7"/>
            <p:cNvSpPr txBox="true"/>
            <p:nvPr/>
          </p:nvSpPr>
          <p:spPr>
            <a:xfrm>
              <a:off x="0" y="0"/>
              <a:ext cx="248299" cy="2709333"/>
            </a:xfrm>
            <a:prstGeom prst="rect">
              <a:avLst/>
            </a:prstGeom>
          </p:spPr>
          <p:txBody>
            <a:bodyPr anchor="ctr" rtlCol="false" tIns="50800" lIns="50800" bIns="50800" rIns="50800"/>
            <a:lstStyle/>
            <a:p>
              <a:pPr algn="ctr">
                <a:lnSpc>
                  <a:spcPts val="2138"/>
                </a:lnSpc>
              </a:pPr>
            </a:p>
          </p:txBody>
        </p:sp>
      </p:grpSp>
      <p:grpSp>
        <p:nvGrpSpPr>
          <p:cNvPr name="Group 8" id="8"/>
          <p:cNvGrpSpPr/>
          <p:nvPr/>
        </p:nvGrpSpPr>
        <p:grpSpPr>
          <a:xfrm rot="0">
            <a:off x="1028700" y="1028700"/>
            <a:ext cx="7604232" cy="8229600"/>
            <a:chOff x="0" y="0"/>
            <a:chExt cx="952457" cy="1030786"/>
          </a:xfrm>
        </p:grpSpPr>
        <p:sp>
          <p:nvSpPr>
            <p:cNvPr name="Freeform 9" id="9"/>
            <p:cNvSpPr/>
            <p:nvPr/>
          </p:nvSpPr>
          <p:spPr>
            <a:xfrm flipH="false" flipV="false" rot="0">
              <a:off x="0" y="0"/>
              <a:ext cx="952457" cy="1030786"/>
            </a:xfrm>
            <a:custGeom>
              <a:avLst/>
              <a:gdLst/>
              <a:ahLst/>
              <a:cxnLst/>
              <a:rect r="r" b="b" t="t" l="l"/>
              <a:pathLst>
                <a:path h="1030786" w="952457">
                  <a:moveTo>
                    <a:pt x="40724" y="0"/>
                  </a:moveTo>
                  <a:lnTo>
                    <a:pt x="911732" y="0"/>
                  </a:lnTo>
                  <a:cubicBezTo>
                    <a:pt x="922533" y="0"/>
                    <a:pt x="932891" y="4291"/>
                    <a:pt x="940529" y="11928"/>
                  </a:cubicBezTo>
                  <a:cubicBezTo>
                    <a:pt x="948166" y="19565"/>
                    <a:pt x="952457" y="29924"/>
                    <a:pt x="952457" y="40724"/>
                  </a:cubicBezTo>
                  <a:lnTo>
                    <a:pt x="952457" y="990062"/>
                  </a:lnTo>
                  <a:cubicBezTo>
                    <a:pt x="952457" y="1012553"/>
                    <a:pt x="934224" y="1030786"/>
                    <a:pt x="911732" y="1030786"/>
                  </a:cubicBezTo>
                  <a:lnTo>
                    <a:pt x="40724" y="1030786"/>
                  </a:lnTo>
                  <a:cubicBezTo>
                    <a:pt x="29924" y="1030786"/>
                    <a:pt x="19565" y="1026496"/>
                    <a:pt x="11928" y="1018858"/>
                  </a:cubicBezTo>
                  <a:cubicBezTo>
                    <a:pt x="4291" y="1011221"/>
                    <a:pt x="0" y="1000863"/>
                    <a:pt x="0" y="990062"/>
                  </a:cubicBezTo>
                  <a:lnTo>
                    <a:pt x="0" y="40724"/>
                  </a:lnTo>
                  <a:cubicBezTo>
                    <a:pt x="0" y="29924"/>
                    <a:pt x="4291" y="19565"/>
                    <a:pt x="11928" y="11928"/>
                  </a:cubicBezTo>
                  <a:cubicBezTo>
                    <a:pt x="19565" y="4291"/>
                    <a:pt x="29924" y="0"/>
                    <a:pt x="40724" y="0"/>
                  </a:cubicBezTo>
                  <a:close/>
                </a:path>
              </a:pathLst>
            </a:custGeom>
            <a:blipFill>
              <a:blip r:embed="rId2"/>
              <a:stretch>
                <a:fillRect l="-13401" t="0" r="-13401" b="0"/>
              </a:stretch>
            </a:blipFill>
          </p:spPr>
        </p:sp>
      </p:grpSp>
      <p:sp>
        <p:nvSpPr>
          <p:cNvPr name="Freeform 10" id="10"/>
          <p:cNvSpPr/>
          <p:nvPr/>
        </p:nvSpPr>
        <p:spPr>
          <a:xfrm flipH="false" flipV="false" rot="0">
            <a:off x="9144000" y="2516149"/>
            <a:ext cx="3145175" cy="990730"/>
          </a:xfrm>
          <a:custGeom>
            <a:avLst/>
            <a:gdLst/>
            <a:ahLst/>
            <a:cxnLst/>
            <a:rect r="r" b="b" t="t" l="l"/>
            <a:pathLst>
              <a:path h="990730" w="3145175">
                <a:moveTo>
                  <a:pt x="0" y="0"/>
                </a:moveTo>
                <a:lnTo>
                  <a:pt x="3145175" y="0"/>
                </a:lnTo>
                <a:lnTo>
                  <a:pt x="3145175" y="990730"/>
                </a:lnTo>
                <a:lnTo>
                  <a:pt x="0" y="990730"/>
                </a:lnTo>
                <a:lnTo>
                  <a:pt x="0" y="0"/>
                </a:lnTo>
                <a:close/>
              </a:path>
            </a:pathLst>
          </a:custGeom>
          <a:blipFill>
            <a:blip r:embed="rId3"/>
            <a:stretch>
              <a:fillRect l="0" t="0" r="0" b="0"/>
            </a:stretch>
          </a:blipFill>
        </p:spPr>
      </p:sp>
      <p:sp>
        <p:nvSpPr>
          <p:cNvPr name="TextBox 11" id="11"/>
          <p:cNvSpPr txBox="true"/>
          <p:nvPr/>
        </p:nvSpPr>
        <p:spPr>
          <a:xfrm rot="0">
            <a:off x="9144000" y="4050547"/>
            <a:ext cx="9144000" cy="3540125"/>
          </a:xfrm>
          <a:prstGeom prst="rect">
            <a:avLst/>
          </a:prstGeom>
        </p:spPr>
        <p:txBody>
          <a:bodyPr anchor="t" rtlCol="false" tIns="0" lIns="0" bIns="0" rIns="0">
            <a:spAutoFit/>
          </a:bodyPr>
          <a:lstStyle/>
          <a:p>
            <a:pPr algn="l">
              <a:lnSpc>
                <a:spcPts val="9099"/>
              </a:lnSpc>
            </a:pPr>
            <a:r>
              <a:rPr lang="en-US" sz="6499" b="true">
                <a:solidFill>
                  <a:srgbClr val="000000"/>
                </a:solidFill>
                <a:latin typeface="Arial Bold"/>
                <a:ea typeface="Arial Bold"/>
                <a:cs typeface="Arial Bold"/>
                <a:sym typeface="Arial Bold"/>
              </a:rPr>
              <a:t>Top 5 Revenue Streams of Binance Clone Script in 2025</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104680" y="7771681"/>
            <a:ext cx="5318088" cy="5318088"/>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703A"/>
            </a:solidFill>
          </p:spPr>
        </p:sp>
        <p:sp>
          <p:nvSpPr>
            <p:cNvPr name="TextBox 4" id="4"/>
            <p:cNvSpPr txBox="true"/>
            <p:nvPr/>
          </p:nvSpPr>
          <p:spPr>
            <a:xfrm>
              <a:off x="76200" y="19050"/>
              <a:ext cx="660400" cy="717550"/>
            </a:xfrm>
            <a:prstGeom prst="rect">
              <a:avLst/>
            </a:prstGeom>
          </p:spPr>
          <p:txBody>
            <a:bodyPr anchor="ctr" rtlCol="false" tIns="50800" lIns="50800" bIns="50800" rIns="50800"/>
            <a:lstStyle/>
            <a:p>
              <a:pPr algn="ctr">
                <a:lnSpc>
                  <a:spcPts val="2771"/>
                </a:lnSpc>
              </a:pPr>
            </a:p>
          </p:txBody>
        </p:sp>
      </p:grpSp>
      <p:grpSp>
        <p:nvGrpSpPr>
          <p:cNvPr name="Group 5" id="5"/>
          <p:cNvGrpSpPr/>
          <p:nvPr/>
        </p:nvGrpSpPr>
        <p:grpSpPr>
          <a:xfrm rot="0">
            <a:off x="0" y="1619866"/>
            <a:ext cx="8080292" cy="7047268"/>
            <a:chOff x="0" y="0"/>
            <a:chExt cx="1012085" cy="882695"/>
          </a:xfrm>
        </p:grpSpPr>
        <p:sp>
          <p:nvSpPr>
            <p:cNvPr name="Freeform 6" id="6"/>
            <p:cNvSpPr/>
            <p:nvPr/>
          </p:nvSpPr>
          <p:spPr>
            <a:xfrm flipH="false" flipV="false" rot="0">
              <a:off x="0" y="0"/>
              <a:ext cx="1012085" cy="882695"/>
            </a:xfrm>
            <a:custGeom>
              <a:avLst/>
              <a:gdLst/>
              <a:ahLst/>
              <a:cxnLst/>
              <a:rect r="r" b="b" t="t" l="l"/>
              <a:pathLst>
                <a:path h="882695" w="1012085">
                  <a:moveTo>
                    <a:pt x="38325" y="0"/>
                  </a:moveTo>
                  <a:lnTo>
                    <a:pt x="973760" y="0"/>
                  </a:lnTo>
                  <a:cubicBezTo>
                    <a:pt x="983924" y="0"/>
                    <a:pt x="993672" y="4038"/>
                    <a:pt x="1000860" y="11225"/>
                  </a:cubicBezTo>
                  <a:cubicBezTo>
                    <a:pt x="1008047" y="18412"/>
                    <a:pt x="1012085" y="28161"/>
                    <a:pt x="1012085" y="38325"/>
                  </a:cubicBezTo>
                  <a:lnTo>
                    <a:pt x="1012085" y="844370"/>
                  </a:lnTo>
                  <a:cubicBezTo>
                    <a:pt x="1012085" y="854534"/>
                    <a:pt x="1008047" y="864283"/>
                    <a:pt x="1000860" y="871470"/>
                  </a:cubicBezTo>
                  <a:cubicBezTo>
                    <a:pt x="993672" y="878657"/>
                    <a:pt x="983924" y="882695"/>
                    <a:pt x="973760" y="882695"/>
                  </a:cubicBezTo>
                  <a:lnTo>
                    <a:pt x="38325" y="882695"/>
                  </a:lnTo>
                  <a:cubicBezTo>
                    <a:pt x="28161" y="882695"/>
                    <a:pt x="18412" y="878657"/>
                    <a:pt x="11225" y="871470"/>
                  </a:cubicBezTo>
                  <a:cubicBezTo>
                    <a:pt x="4038" y="864283"/>
                    <a:pt x="0" y="854534"/>
                    <a:pt x="0" y="844370"/>
                  </a:cubicBezTo>
                  <a:lnTo>
                    <a:pt x="0" y="38325"/>
                  </a:lnTo>
                  <a:cubicBezTo>
                    <a:pt x="0" y="28161"/>
                    <a:pt x="4038" y="18412"/>
                    <a:pt x="11225" y="11225"/>
                  </a:cubicBezTo>
                  <a:cubicBezTo>
                    <a:pt x="18412" y="4038"/>
                    <a:pt x="28161" y="0"/>
                    <a:pt x="38325" y="0"/>
                  </a:cubicBezTo>
                  <a:close/>
                </a:path>
              </a:pathLst>
            </a:custGeom>
            <a:blipFill>
              <a:blip r:embed="rId2"/>
              <a:stretch>
                <a:fillRect l="-3836" t="0" r="-3836" b="0"/>
              </a:stretch>
            </a:blipFill>
          </p:spPr>
        </p:sp>
      </p:grpSp>
      <p:grpSp>
        <p:nvGrpSpPr>
          <p:cNvPr name="Group 7" id="7"/>
          <p:cNvGrpSpPr/>
          <p:nvPr/>
        </p:nvGrpSpPr>
        <p:grpSpPr>
          <a:xfrm rot="0">
            <a:off x="14600256" y="-2400437"/>
            <a:ext cx="5318088" cy="5318088"/>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703A"/>
            </a:solidFill>
          </p:spPr>
        </p:sp>
        <p:sp>
          <p:nvSpPr>
            <p:cNvPr name="TextBox 9" id="9"/>
            <p:cNvSpPr txBox="true"/>
            <p:nvPr/>
          </p:nvSpPr>
          <p:spPr>
            <a:xfrm>
              <a:off x="76200" y="19050"/>
              <a:ext cx="660400" cy="717550"/>
            </a:xfrm>
            <a:prstGeom prst="rect">
              <a:avLst/>
            </a:prstGeom>
          </p:spPr>
          <p:txBody>
            <a:bodyPr anchor="ctr" rtlCol="false" tIns="50800" lIns="50800" bIns="50800" rIns="50800"/>
            <a:lstStyle/>
            <a:p>
              <a:pPr algn="ctr">
                <a:lnSpc>
                  <a:spcPts val="2771"/>
                </a:lnSpc>
              </a:pPr>
            </a:p>
          </p:txBody>
        </p:sp>
      </p:grpSp>
      <p:grpSp>
        <p:nvGrpSpPr>
          <p:cNvPr name="Group 10" id="10"/>
          <p:cNvGrpSpPr/>
          <p:nvPr/>
        </p:nvGrpSpPr>
        <p:grpSpPr>
          <a:xfrm rot="0">
            <a:off x="13773392" y="849673"/>
            <a:ext cx="583440" cy="583440"/>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C950"/>
            </a:solidFill>
          </p:spPr>
        </p:sp>
        <p:sp>
          <p:nvSpPr>
            <p:cNvPr name="TextBox 12" id="12"/>
            <p:cNvSpPr txBox="true"/>
            <p:nvPr/>
          </p:nvSpPr>
          <p:spPr>
            <a:xfrm>
              <a:off x="76200" y="19050"/>
              <a:ext cx="660400" cy="717550"/>
            </a:xfrm>
            <a:prstGeom prst="rect">
              <a:avLst/>
            </a:prstGeom>
          </p:spPr>
          <p:txBody>
            <a:bodyPr anchor="ctr" rtlCol="false" tIns="50800" lIns="50800" bIns="50800" rIns="50800"/>
            <a:lstStyle/>
            <a:p>
              <a:pPr algn="ctr">
                <a:lnSpc>
                  <a:spcPts val="2771"/>
                </a:lnSpc>
              </a:pPr>
            </a:p>
          </p:txBody>
        </p:sp>
      </p:grpSp>
      <p:sp>
        <p:nvSpPr>
          <p:cNvPr name="TextBox 13" id="13"/>
          <p:cNvSpPr txBox="true"/>
          <p:nvPr/>
        </p:nvSpPr>
        <p:spPr>
          <a:xfrm rot="0">
            <a:off x="8144955" y="1438228"/>
            <a:ext cx="9734130" cy="1479423"/>
          </a:xfrm>
          <a:prstGeom prst="rect">
            <a:avLst/>
          </a:prstGeom>
        </p:spPr>
        <p:txBody>
          <a:bodyPr anchor="t" rtlCol="false" tIns="0" lIns="0" bIns="0" rIns="0">
            <a:spAutoFit/>
          </a:bodyPr>
          <a:lstStyle/>
          <a:p>
            <a:pPr algn="l">
              <a:lnSpc>
                <a:spcPts val="5615"/>
              </a:lnSpc>
            </a:pPr>
            <a:r>
              <a:rPr lang="en-US" sz="5199" b="true">
                <a:solidFill>
                  <a:srgbClr val="222222"/>
                </a:solidFill>
                <a:latin typeface="Poppins Semi-Bold"/>
                <a:ea typeface="Poppins Semi-Bold"/>
                <a:cs typeface="Poppins Semi-Bold"/>
                <a:sym typeface="Poppins Semi-Bold"/>
              </a:rPr>
              <a:t>Overview of Binance Clone Scripts</a:t>
            </a:r>
          </a:p>
        </p:txBody>
      </p:sp>
      <p:sp>
        <p:nvSpPr>
          <p:cNvPr name="TextBox 14" id="14"/>
          <p:cNvSpPr txBox="true"/>
          <p:nvPr/>
        </p:nvSpPr>
        <p:spPr>
          <a:xfrm rot="0">
            <a:off x="8144955" y="3606494"/>
            <a:ext cx="9734130" cy="5260975"/>
          </a:xfrm>
          <a:prstGeom prst="rect">
            <a:avLst/>
          </a:prstGeom>
        </p:spPr>
        <p:txBody>
          <a:bodyPr anchor="t" rtlCol="false" tIns="0" lIns="0" bIns="0" rIns="0">
            <a:spAutoFit/>
          </a:bodyPr>
          <a:lstStyle/>
          <a:p>
            <a:pPr algn="l">
              <a:lnSpc>
                <a:spcPts val="3499"/>
              </a:lnSpc>
            </a:pPr>
            <a:r>
              <a:rPr lang="en-US" sz="2499">
                <a:solidFill>
                  <a:srgbClr val="222222"/>
                </a:solidFill>
                <a:latin typeface="Poppins"/>
                <a:ea typeface="Poppins"/>
                <a:cs typeface="Poppins"/>
                <a:sym typeface="Poppins"/>
              </a:rPr>
              <a:t>The </a:t>
            </a:r>
            <a:r>
              <a:rPr lang="en-US" b="true" sz="2499" u="sng">
                <a:solidFill>
                  <a:srgbClr val="222222"/>
                </a:solidFill>
                <a:latin typeface="Poppins Bold"/>
                <a:ea typeface="Poppins Bold"/>
                <a:cs typeface="Poppins Bold"/>
                <a:sym typeface="Poppins Bold"/>
                <a:hlinkClick r:id="rId3" tooltip="https://www.blockchainx.tech/binance-clone-script/"/>
              </a:rPr>
              <a:t>Binance Clone Script</a:t>
            </a:r>
            <a:r>
              <a:rPr lang="en-US" sz="2499">
                <a:solidFill>
                  <a:srgbClr val="222222"/>
                </a:solidFill>
                <a:latin typeface="Poppins"/>
                <a:ea typeface="Poppins"/>
                <a:cs typeface="Poppins"/>
                <a:sym typeface="Poppins"/>
              </a:rPr>
              <a:t> represents a ready-to-use software solution which provides users with replication capabilities regarding Binance's popular cryptocurrency exchange capabilities. </a:t>
            </a:r>
          </a:p>
          <a:p>
            <a:pPr algn="l">
              <a:lnSpc>
                <a:spcPts val="3499"/>
              </a:lnSpc>
            </a:pPr>
          </a:p>
          <a:p>
            <a:pPr algn="l">
              <a:lnSpc>
                <a:spcPts val="3499"/>
              </a:lnSpc>
            </a:pPr>
            <a:r>
              <a:rPr lang="en-US" sz="2499">
                <a:solidFill>
                  <a:srgbClr val="222222"/>
                </a:solidFill>
                <a:latin typeface="Poppins"/>
                <a:ea typeface="Poppins"/>
                <a:cs typeface="Poppins"/>
                <a:sym typeface="Poppins"/>
              </a:rPr>
              <a:t>The script contains various functions including cryptocurrency trading and wallets together with deposit/withdrawal solutions. </a:t>
            </a:r>
          </a:p>
          <a:p>
            <a:pPr algn="l">
              <a:lnSpc>
                <a:spcPts val="3499"/>
              </a:lnSpc>
            </a:pPr>
          </a:p>
          <a:p>
            <a:pPr algn="l">
              <a:lnSpc>
                <a:spcPts val="3499"/>
              </a:lnSpc>
            </a:pPr>
            <a:r>
              <a:rPr lang="en-US" sz="2499">
                <a:solidFill>
                  <a:srgbClr val="222222"/>
                </a:solidFill>
                <a:latin typeface="Poppins"/>
                <a:ea typeface="Poppins"/>
                <a:cs typeface="Poppins"/>
                <a:sym typeface="Poppins"/>
              </a:rPr>
              <a:t>A clone script enables entrepreneurs to circumvent both the difficulties along with substantial expenses of constructing an exchange platform independently.</a:t>
            </a:r>
          </a:p>
        </p:txBody>
      </p:sp>
    </p:spTree>
  </p:cSld>
  <p:clrMapOvr>
    <a:masterClrMapping/>
  </p:clrMapOvr>
  <p:transition spd="slow">
    <p:cover dir="ld"/>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104680" y="7771681"/>
            <a:ext cx="5318088" cy="5318088"/>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703A"/>
            </a:solidFill>
          </p:spPr>
        </p:sp>
        <p:sp>
          <p:nvSpPr>
            <p:cNvPr name="TextBox 4" id="4"/>
            <p:cNvSpPr txBox="true"/>
            <p:nvPr/>
          </p:nvSpPr>
          <p:spPr>
            <a:xfrm>
              <a:off x="76200" y="19050"/>
              <a:ext cx="660400" cy="717550"/>
            </a:xfrm>
            <a:prstGeom prst="rect">
              <a:avLst/>
            </a:prstGeom>
          </p:spPr>
          <p:txBody>
            <a:bodyPr anchor="ctr" rtlCol="false" tIns="50800" lIns="50800" bIns="50800" rIns="50800"/>
            <a:lstStyle/>
            <a:p>
              <a:pPr algn="ctr">
                <a:lnSpc>
                  <a:spcPts val="2771"/>
                </a:lnSpc>
              </a:pPr>
            </a:p>
          </p:txBody>
        </p:sp>
      </p:grpSp>
      <p:grpSp>
        <p:nvGrpSpPr>
          <p:cNvPr name="Group 5" id="5"/>
          <p:cNvGrpSpPr/>
          <p:nvPr/>
        </p:nvGrpSpPr>
        <p:grpSpPr>
          <a:xfrm rot="0">
            <a:off x="1342344" y="1028700"/>
            <a:ext cx="6074961" cy="8229600"/>
            <a:chOff x="0" y="0"/>
            <a:chExt cx="760910" cy="1030786"/>
          </a:xfrm>
        </p:grpSpPr>
        <p:sp>
          <p:nvSpPr>
            <p:cNvPr name="Freeform 6" id="6"/>
            <p:cNvSpPr/>
            <p:nvPr/>
          </p:nvSpPr>
          <p:spPr>
            <a:xfrm flipH="false" flipV="false" rot="0">
              <a:off x="0" y="0"/>
              <a:ext cx="760910" cy="1030786"/>
            </a:xfrm>
            <a:custGeom>
              <a:avLst/>
              <a:gdLst/>
              <a:ahLst/>
              <a:cxnLst/>
              <a:rect r="r" b="b" t="t" l="l"/>
              <a:pathLst>
                <a:path h="1030786" w="760910">
                  <a:moveTo>
                    <a:pt x="50976" y="0"/>
                  </a:moveTo>
                  <a:lnTo>
                    <a:pt x="709934" y="0"/>
                  </a:lnTo>
                  <a:cubicBezTo>
                    <a:pt x="738087" y="0"/>
                    <a:pt x="760910" y="22823"/>
                    <a:pt x="760910" y="50976"/>
                  </a:cubicBezTo>
                  <a:lnTo>
                    <a:pt x="760910" y="979810"/>
                  </a:lnTo>
                  <a:cubicBezTo>
                    <a:pt x="760910" y="1007963"/>
                    <a:pt x="738087" y="1030786"/>
                    <a:pt x="709934" y="1030786"/>
                  </a:cubicBezTo>
                  <a:lnTo>
                    <a:pt x="50976" y="1030786"/>
                  </a:lnTo>
                  <a:cubicBezTo>
                    <a:pt x="22823" y="1030786"/>
                    <a:pt x="0" y="1007963"/>
                    <a:pt x="0" y="979810"/>
                  </a:cubicBezTo>
                  <a:lnTo>
                    <a:pt x="0" y="50976"/>
                  </a:lnTo>
                  <a:cubicBezTo>
                    <a:pt x="0" y="22823"/>
                    <a:pt x="22823" y="0"/>
                    <a:pt x="50976" y="0"/>
                  </a:cubicBezTo>
                  <a:close/>
                </a:path>
              </a:pathLst>
            </a:custGeom>
            <a:blipFill>
              <a:blip r:embed="rId2"/>
              <a:stretch>
                <a:fillRect l="-19116" t="0" r="-19116" b="0"/>
              </a:stretch>
            </a:blipFill>
          </p:spPr>
        </p:sp>
      </p:grpSp>
      <p:grpSp>
        <p:nvGrpSpPr>
          <p:cNvPr name="Group 7" id="7"/>
          <p:cNvGrpSpPr/>
          <p:nvPr/>
        </p:nvGrpSpPr>
        <p:grpSpPr>
          <a:xfrm rot="0">
            <a:off x="14600256" y="-2400437"/>
            <a:ext cx="5318088" cy="5318088"/>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703A"/>
            </a:solidFill>
          </p:spPr>
        </p:sp>
        <p:sp>
          <p:nvSpPr>
            <p:cNvPr name="TextBox 9" id="9"/>
            <p:cNvSpPr txBox="true"/>
            <p:nvPr/>
          </p:nvSpPr>
          <p:spPr>
            <a:xfrm>
              <a:off x="76200" y="19050"/>
              <a:ext cx="660400" cy="717550"/>
            </a:xfrm>
            <a:prstGeom prst="rect">
              <a:avLst/>
            </a:prstGeom>
          </p:spPr>
          <p:txBody>
            <a:bodyPr anchor="ctr" rtlCol="false" tIns="50800" lIns="50800" bIns="50800" rIns="50800"/>
            <a:lstStyle/>
            <a:p>
              <a:pPr algn="ctr">
                <a:lnSpc>
                  <a:spcPts val="2771"/>
                </a:lnSpc>
              </a:pPr>
            </a:p>
          </p:txBody>
        </p:sp>
      </p:grpSp>
      <p:grpSp>
        <p:nvGrpSpPr>
          <p:cNvPr name="Group 10" id="10"/>
          <p:cNvGrpSpPr/>
          <p:nvPr/>
        </p:nvGrpSpPr>
        <p:grpSpPr>
          <a:xfrm rot="0">
            <a:off x="13773392" y="849673"/>
            <a:ext cx="583440" cy="583440"/>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C950"/>
            </a:solidFill>
          </p:spPr>
        </p:sp>
        <p:sp>
          <p:nvSpPr>
            <p:cNvPr name="TextBox 12" id="12"/>
            <p:cNvSpPr txBox="true"/>
            <p:nvPr/>
          </p:nvSpPr>
          <p:spPr>
            <a:xfrm>
              <a:off x="76200" y="19050"/>
              <a:ext cx="660400" cy="717550"/>
            </a:xfrm>
            <a:prstGeom prst="rect">
              <a:avLst/>
            </a:prstGeom>
          </p:spPr>
          <p:txBody>
            <a:bodyPr anchor="ctr" rtlCol="false" tIns="50800" lIns="50800" bIns="50800" rIns="50800"/>
            <a:lstStyle/>
            <a:p>
              <a:pPr algn="ctr">
                <a:lnSpc>
                  <a:spcPts val="2771"/>
                </a:lnSpc>
              </a:pPr>
            </a:p>
          </p:txBody>
        </p:sp>
      </p:grpSp>
      <p:sp>
        <p:nvSpPr>
          <p:cNvPr name="TextBox 13" id="13"/>
          <p:cNvSpPr txBox="true"/>
          <p:nvPr/>
        </p:nvSpPr>
        <p:spPr>
          <a:xfrm rot="0">
            <a:off x="7916117" y="1442638"/>
            <a:ext cx="9734130" cy="1479423"/>
          </a:xfrm>
          <a:prstGeom prst="rect">
            <a:avLst/>
          </a:prstGeom>
        </p:spPr>
        <p:txBody>
          <a:bodyPr anchor="t" rtlCol="false" tIns="0" lIns="0" bIns="0" rIns="0">
            <a:spAutoFit/>
          </a:bodyPr>
          <a:lstStyle/>
          <a:p>
            <a:pPr algn="l">
              <a:lnSpc>
                <a:spcPts val="5615"/>
              </a:lnSpc>
            </a:pPr>
            <a:r>
              <a:rPr lang="en-US" sz="5199" b="true">
                <a:solidFill>
                  <a:srgbClr val="222222"/>
                </a:solidFill>
                <a:latin typeface="Poppins Semi-Bold"/>
                <a:ea typeface="Poppins Semi-Bold"/>
                <a:cs typeface="Poppins Semi-Bold"/>
                <a:sym typeface="Poppins Semi-Bold"/>
              </a:rPr>
              <a:t>Overview of Binance Clone Scripts</a:t>
            </a:r>
          </a:p>
        </p:txBody>
      </p:sp>
      <p:sp>
        <p:nvSpPr>
          <p:cNvPr name="TextBox 14" id="14"/>
          <p:cNvSpPr txBox="true"/>
          <p:nvPr/>
        </p:nvSpPr>
        <p:spPr>
          <a:xfrm rot="0">
            <a:off x="7916117" y="3720913"/>
            <a:ext cx="9734130" cy="4822825"/>
          </a:xfrm>
          <a:prstGeom prst="rect">
            <a:avLst/>
          </a:prstGeom>
        </p:spPr>
        <p:txBody>
          <a:bodyPr anchor="t" rtlCol="false" tIns="0" lIns="0" bIns="0" rIns="0">
            <a:spAutoFit/>
          </a:bodyPr>
          <a:lstStyle/>
          <a:p>
            <a:pPr algn="l">
              <a:lnSpc>
                <a:spcPts val="3499"/>
              </a:lnSpc>
            </a:pPr>
            <a:r>
              <a:rPr lang="en-US" sz="2499">
                <a:solidFill>
                  <a:srgbClr val="222222"/>
                </a:solidFill>
                <a:latin typeface="Poppins"/>
                <a:ea typeface="Poppins"/>
                <a:cs typeface="Poppins"/>
                <a:sym typeface="Poppins"/>
              </a:rPr>
              <a:t>Every business in the cryptocurrency exchange sector needs revenue generation to maintain sustainability combined with profitability. </a:t>
            </a:r>
          </a:p>
          <a:p>
            <a:pPr algn="l">
              <a:lnSpc>
                <a:spcPts val="3499"/>
              </a:lnSpc>
            </a:pPr>
          </a:p>
          <a:p>
            <a:pPr algn="l">
              <a:lnSpc>
                <a:spcPts val="3499"/>
              </a:lnSpc>
            </a:pPr>
            <a:r>
              <a:rPr lang="en-US" sz="2499">
                <a:solidFill>
                  <a:srgbClr val="222222"/>
                </a:solidFill>
                <a:latin typeface="Poppins"/>
                <a:ea typeface="Poppins"/>
                <a:cs typeface="Poppins"/>
                <a:sym typeface="Poppins"/>
              </a:rPr>
              <a:t>After deploying Binance Clone scripts into the market the effective monetization of the exchange becomes an essential priority for commercial success. </a:t>
            </a:r>
          </a:p>
          <a:p>
            <a:pPr algn="l">
              <a:lnSpc>
                <a:spcPts val="3499"/>
              </a:lnSpc>
            </a:pPr>
          </a:p>
          <a:p>
            <a:pPr algn="l">
              <a:lnSpc>
                <a:spcPts val="3499"/>
              </a:lnSpc>
            </a:pPr>
            <a:r>
              <a:rPr lang="en-US" sz="2499">
                <a:solidFill>
                  <a:srgbClr val="222222"/>
                </a:solidFill>
                <a:latin typeface="Poppins"/>
                <a:ea typeface="Poppins"/>
                <a:cs typeface="Poppins"/>
                <a:sym typeface="Poppins"/>
              </a:rPr>
              <a:t>A Binance Clone platform becomes successful through combining various revenue streams which produce these results.</a:t>
            </a:r>
          </a:p>
        </p:txBody>
      </p:sp>
    </p:spTree>
  </p:cSld>
  <p:clrMapOvr>
    <a:masterClrMapping/>
  </p:clrMapOvr>
  <p:transition spd="slow">
    <p:cover dir="ld"/>
  </p:transition>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314568" y="3349551"/>
            <a:ext cx="853890" cy="635508"/>
            <a:chOff x="0" y="0"/>
            <a:chExt cx="1092106" cy="812800"/>
          </a:xfrm>
        </p:grpSpPr>
        <p:sp>
          <p:nvSpPr>
            <p:cNvPr name="Freeform 3" id="3"/>
            <p:cNvSpPr/>
            <p:nvPr/>
          </p:nvSpPr>
          <p:spPr>
            <a:xfrm flipH="false" flipV="false" rot="0">
              <a:off x="0" y="0"/>
              <a:ext cx="1092106" cy="812800"/>
            </a:xfrm>
            <a:custGeom>
              <a:avLst/>
              <a:gdLst/>
              <a:ahLst/>
              <a:cxnLst/>
              <a:rect r="r" b="b" t="t" l="l"/>
              <a:pathLst>
                <a:path h="812800" w="1092106">
                  <a:moveTo>
                    <a:pt x="546053" y="0"/>
                  </a:moveTo>
                  <a:cubicBezTo>
                    <a:pt x="244476" y="0"/>
                    <a:pt x="0" y="181951"/>
                    <a:pt x="0" y="406400"/>
                  </a:cubicBezTo>
                  <a:cubicBezTo>
                    <a:pt x="0" y="630849"/>
                    <a:pt x="244476" y="812800"/>
                    <a:pt x="546053" y="812800"/>
                  </a:cubicBezTo>
                  <a:cubicBezTo>
                    <a:pt x="847629" y="812800"/>
                    <a:pt x="1092106" y="630849"/>
                    <a:pt x="1092106" y="406400"/>
                  </a:cubicBezTo>
                  <a:cubicBezTo>
                    <a:pt x="1092106" y="181951"/>
                    <a:pt x="847629" y="0"/>
                    <a:pt x="546053" y="0"/>
                  </a:cubicBezTo>
                  <a:close/>
                </a:path>
              </a:pathLst>
            </a:custGeom>
            <a:solidFill>
              <a:srgbClr val="FB703A"/>
            </a:solidFill>
          </p:spPr>
        </p:sp>
        <p:sp>
          <p:nvSpPr>
            <p:cNvPr name="TextBox 4" id="4"/>
            <p:cNvSpPr txBox="true"/>
            <p:nvPr/>
          </p:nvSpPr>
          <p:spPr>
            <a:xfrm>
              <a:off x="102385" y="9525"/>
              <a:ext cx="887336" cy="727075"/>
            </a:xfrm>
            <a:prstGeom prst="rect">
              <a:avLst/>
            </a:prstGeom>
          </p:spPr>
          <p:txBody>
            <a:bodyPr anchor="ctr" rtlCol="false" tIns="50800" lIns="50800" bIns="50800" rIns="50800"/>
            <a:lstStyle/>
            <a:p>
              <a:pPr algn="ctr">
                <a:lnSpc>
                  <a:spcPts val="3611"/>
                </a:lnSpc>
              </a:pPr>
            </a:p>
          </p:txBody>
        </p:sp>
      </p:grpSp>
      <p:grpSp>
        <p:nvGrpSpPr>
          <p:cNvPr name="Group 5" id="5"/>
          <p:cNvGrpSpPr/>
          <p:nvPr/>
        </p:nvGrpSpPr>
        <p:grpSpPr>
          <a:xfrm rot="0">
            <a:off x="7314568" y="4393627"/>
            <a:ext cx="853890" cy="635508"/>
            <a:chOff x="0" y="0"/>
            <a:chExt cx="1092106" cy="812800"/>
          </a:xfrm>
        </p:grpSpPr>
        <p:sp>
          <p:nvSpPr>
            <p:cNvPr name="Freeform 6" id="6"/>
            <p:cNvSpPr/>
            <p:nvPr/>
          </p:nvSpPr>
          <p:spPr>
            <a:xfrm flipH="false" flipV="false" rot="0">
              <a:off x="0" y="0"/>
              <a:ext cx="1092106" cy="812800"/>
            </a:xfrm>
            <a:custGeom>
              <a:avLst/>
              <a:gdLst/>
              <a:ahLst/>
              <a:cxnLst/>
              <a:rect r="r" b="b" t="t" l="l"/>
              <a:pathLst>
                <a:path h="812800" w="1092106">
                  <a:moveTo>
                    <a:pt x="546053" y="0"/>
                  </a:moveTo>
                  <a:cubicBezTo>
                    <a:pt x="244476" y="0"/>
                    <a:pt x="0" y="181951"/>
                    <a:pt x="0" y="406400"/>
                  </a:cubicBezTo>
                  <a:cubicBezTo>
                    <a:pt x="0" y="630849"/>
                    <a:pt x="244476" y="812800"/>
                    <a:pt x="546053" y="812800"/>
                  </a:cubicBezTo>
                  <a:cubicBezTo>
                    <a:pt x="847629" y="812800"/>
                    <a:pt x="1092106" y="630849"/>
                    <a:pt x="1092106" y="406400"/>
                  </a:cubicBezTo>
                  <a:cubicBezTo>
                    <a:pt x="1092106" y="181951"/>
                    <a:pt x="847629" y="0"/>
                    <a:pt x="546053" y="0"/>
                  </a:cubicBezTo>
                  <a:close/>
                </a:path>
              </a:pathLst>
            </a:custGeom>
            <a:solidFill>
              <a:srgbClr val="FB703A"/>
            </a:solidFill>
          </p:spPr>
        </p:sp>
        <p:sp>
          <p:nvSpPr>
            <p:cNvPr name="TextBox 7" id="7"/>
            <p:cNvSpPr txBox="true"/>
            <p:nvPr/>
          </p:nvSpPr>
          <p:spPr>
            <a:xfrm>
              <a:off x="102385" y="9525"/>
              <a:ext cx="887336" cy="727075"/>
            </a:xfrm>
            <a:prstGeom prst="rect">
              <a:avLst/>
            </a:prstGeom>
          </p:spPr>
          <p:txBody>
            <a:bodyPr anchor="ctr" rtlCol="false" tIns="50800" lIns="50800" bIns="50800" rIns="50800"/>
            <a:lstStyle/>
            <a:p>
              <a:pPr algn="ctr">
                <a:lnSpc>
                  <a:spcPts val="3611"/>
                </a:lnSpc>
              </a:pPr>
            </a:p>
          </p:txBody>
        </p:sp>
      </p:grpSp>
      <p:grpSp>
        <p:nvGrpSpPr>
          <p:cNvPr name="Group 8" id="8"/>
          <p:cNvGrpSpPr/>
          <p:nvPr/>
        </p:nvGrpSpPr>
        <p:grpSpPr>
          <a:xfrm rot="0">
            <a:off x="7314568" y="5438710"/>
            <a:ext cx="853890" cy="635508"/>
            <a:chOff x="0" y="0"/>
            <a:chExt cx="1092106" cy="812800"/>
          </a:xfrm>
        </p:grpSpPr>
        <p:sp>
          <p:nvSpPr>
            <p:cNvPr name="Freeform 9" id="9"/>
            <p:cNvSpPr/>
            <p:nvPr/>
          </p:nvSpPr>
          <p:spPr>
            <a:xfrm flipH="false" flipV="false" rot="0">
              <a:off x="0" y="0"/>
              <a:ext cx="1092106" cy="812800"/>
            </a:xfrm>
            <a:custGeom>
              <a:avLst/>
              <a:gdLst/>
              <a:ahLst/>
              <a:cxnLst/>
              <a:rect r="r" b="b" t="t" l="l"/>
              <a:pathLst>
                <a:path h="812800" w="1092106">
                  <a:moveTo>
                    <a:pt x="546053" y="0"/>
                  </a:moveTo>
                  <a:cubicBezTo>
                    <a:pt x="244476" y="0"/>
                    <a:pt x="0" y="181951"/>
                    <a:pt x="0" y="406400"/>
                  </a:cubicBezTo>
                  <a:cubicBezTo>
                    <a:pt x="0" y="630849"/>
                    <a:pt x="244476" y="812800"/>
                    <a:pt x="546053" y="812800"/>
                  </a:cubicBezTo>
                  <a:cubicBezTo>
                    <a:pt x="847629" y="812800"/>
                    <a:pt x="1092106" y="630849"/>
                    <a:pt x="1092106" y="406400"/>
                  </a:cubicBezTo>
                  <a:cubicBezTo>
                    <a:pt x="1092106" y="181951"/>
                    <a:pt x="847629" y="0"/>
                    <a:pt x="546053" y="0"/>
                  </a:cubicBezTo>
                  <a:close/>
                </a:path>
              </a:pathLst>
            </a:custGeom>
            <a:solidFill>
              <a:srgbClr val="FB703A"/>
            </a:solidFill>
          </p:spPr>
        </p:sp>
        <p:sp>
          <p:nvSpPr>
            <p:cNvPr name="TextBox 10" id="10"/>
            <p:cNvSpPr txBox="true"/>
            <p:nvPr/>
          </p:nvSpPr>
          <p:spPr>
            <a:xfrm>
              <a:off x="102385" y="9525"/>
              <a:ext cx="887336" cy="727075"/>
            </a:xfrm>
            <a:prstGeom prst="rect">
              <a:avLst/>
            </a:prstGeom>
          </p:spPr>
          <p:txBody>
            <a:bodyPr anchor="ctr" rtlCol="false" tIns="50800" lIns="50800" bIns="50800" rIns="50800"/>
            <a:lstStyle/>
            <a:p>
              <a:pPr algn="ctr">
                <a:lnSpc>
                  <a:spcPts val="3611"/>
                </a:lnSpc>
              </a:pPr>
            </a:p>
          </p:txBody>
        </p:sp>
      </p:grpSp>
      <p:grpSp>
        <p:nvGrpSpPr>
          <p:cNvPr name="Group 11" id="11"/>
          <p:cNvGrpSpPr/>
          <p:nvPr/>
        </p:nvGrpSpPr>
        <p:grpSpPr>
          <a:xfrm rot="0">
            <a:off x="571023" y="2408720"/>
            <a:ext cx="5600140" cy="6696494"/>
            <a:chOff x="0" y="0"/>
            <a:chExt cx="478815" cy="572554"/>
          </a:xfrm>
        </p:grpSpPr>
        <p:sp>
          <p:nvSpPr>
            <p:cNvPr name="Freeform 12" id="12"/>
            <p:cNvSpPr/>
            <p:nvPr/>
          </p:nvSpPr>
          <p:spPr>
            <a:xfrm flipH="false" flipV="false" rot="0">
              <a:off x="0" y="0"/>
              <a:ext cx="478815" cy="572554"/>
            </a:xfrm>
            <a:custGeom>
              <a:avLst/>
              <a:gdLst/>
              <a:ahLst/>
              <a:cxnLst/>
              <a:rect r="r" b="b" t="t" l="l"/>
              <a:pathLst>
                <a:path h="572554" w="478815">
                  <a:moveTo>
                    <a:pt x="55298" y="0"/>
                  </a:moveTo>
                  <a:lnTo>
                    <a:pt x="423517" y="0"/>
                  </a:lnTo>
                  <a:cubicBezTo>
                    <a:pt x="438183" y="0"/>
                    <a:pt x="452248" y="5826"/>
                    <a:pt x="462619" y="16196"/>
                  </a:cubicBezTo>
                  <a:cubicBezTo>
                    <a:pt x="472989" y="26567"/>
                    <a:pt x="478815" y="40632"/>
                    <a:pt x="478815" y="55298"/>
                  </a:cubicBezTo>
                  <a:lnTo>
                    <a:pt x="478815" y="517256"/>
                  </a:lnTo>
                  <a:cubicBezTo>
                    <a:pt x="478815" y="547796"/>
                    <a:pt x="454057" y="572554"/>
                    <a:pt x="423517" y="572554"/>
                  </a:cubicBezTo>
                  <a:lnTo>
                    <a:pt x="55298" y="572554"/>
                  </a:lnTo>
                  <a:cubicBezTo>
                    <a:pt x="40632" y="572554"/>
                    <a:pt x="26567" y="566728"/>
                    <a:pt x="16196" y="556357"/>
                  </a:cubicBezTo>
                  <a:cubicBezTo>
                    <a:pt x="5826" y="545987"/>
                    <a:pt x="0" y="531922"/>
                    <a:pt x="0" y="517256"/>
                  </a:cubicBezTo>
                  <a:lnTo>
                    <a:pt x="0" y="55298"/>
                  </a:lnTo>
                  <a:cubicBezTo>
                    <a:pt x="0" y="40632"/>
                    <a:pt x="5826" y="26567"/>
                    <a:pt x="16196" y="16196"/>
                  </a:cubicBezTo>
                  <a:cubicBezTo>
                    <a:pt x="26567" y="5826"/>
                    <a:pt x="40632" y="0"/>
                    <a:pt x="55298" y="0"/>
                  </a:cubicBezTo>
                  <a:close/>
                </a:path>
              </a:pathLst>
            </a:custGeom>
            <a:blipFill>
              <a:blip r:embed="rId2"/>
              <a:stretch>
                <a:fillRect l="-15164" t="0" r="-15164" b="0"/>
              </a:stretch>
            </a:blipFill>
          </p:spPr>
        </p:sp>
      </p:grpSp>
      <p:grpSp>
        <p:nvGrpSpPr>
          <p:cNvPr name="Group 13" id="13"/>
          <p:cNvGrpSpPr/>
          <p:nvPr/>
        </p:nvGrpSpPr>
        <p:grpSpPr>
          <a:xfrm rot="0">
            <a:off x="7314568" y="6483793"/>
            <a:ext cx="853890" cy="635508"/>
            <a:chOff x="0" y="0"/>
            <a:chExt cx="1092106" cy="812800"/>
          </a:xfrm>
        </p:grpSpPr>
        <p:sp>
          <p:nvSpPr>
            <p:cNvPr name="Freeform 14" id="14"/>
            <p:cNvSpPr/>
            <p:nvPr/>
          </p:nvSpPr>
          <p:spPr>
            <a:xfrm flipH="false" flipV="false" rot="0">
              <a:off x="0" y="0"/>
              <a:ext cx="1092106" cy="812800"/>
            </a:xfrm>
            <a:custGeom>
              <a:avLst/>
              <a:gdLst/>
              <a:ahLst/>
              <a:cxnLst/>
              <a:rect r="r" b="b" t="t" l="l"/>
              <a:pathLst>
                <a:path h="812800" w="1092106">
                  <a:moveTo>
                    <a:pt x="546053" y="0"/>
                  </a:moveTo>
                  <a:cubicBezTo>
                    <a:pt x="244476" y="0"/>
                    <a:pt x="0" y="181951"/>
                    <a:pt x="0" y="406400"/>
                  </a:cubicBezTo>
                  <a:cubicBezTo>
                    <a:pt x="0" y="630849"/>
                    <a:pt x="244476" y="812800"/>
                    <a:pt x="546053" y="812800"/>
                  </a:cubicBezTo>
                  <a:cubicBezTo>
                    <a:pt x="847629" y="812800"/>
                    <a:pt x="1092106" y="630849"/>
                    <a:pt x="1092106" y="406400"/>
                  </a:cubicBezTo>
                  <a:cubicBezTo>
                    <a:pt x="1092106" y="181951"/>
                    <a:pt x="847629" y="0"/>
                    <a:pt x="546053" y="0"/>
                  </a:cubicBezTo>
                  <a:close/>
                </a:path>
              </a:pathLst>
            </a:custGeom>
            <a:solidFill>
              <a:srgbClr val="FB703A"/>
            </a:solidFill>
          </p:spPr>
        </p:sp>
        <p:sp>
          <p:nvSpPr>
            <p:cNvPr name="TextBox 15" id="15"/>
            <p:cNvSpPr txBox="true"/>
            <p:nvPr/>
          </p:nvSpPr>
          <p:spPr>
            <a:xfrm>
              <a:off x="102385" y="9525"/>
              <a:ext cx="887336" cy="727075"/>
            </a:xfrm>
            <a:prstGeom prst="rect">
              <a:avLst/>
            </a:prstGeom>
          </p:spPr>
          <p:txBody>
            <a:bodyPr anchor="ctr" rtlCol="false" tIns="50800" lIns="50800" bIns="50800" rIns="50800"/>
            <a:lstStyle/>
            <a:p>
              <a:pPr algn="ctr">
                <a:lnSpc>
                  <a:spcPts val="3611"/>
                </a:lnSpc>
              </a:pPr>
            </a:p>
          </p:txBody>
        </p:sp>
      </p:grpSp>
      <p:grpSp>
        <p:nvGrpSpPr>
          <p:cNvPr name="Group 16" id="16"/>
          <p:cNvGrpSpPr/>
          <p:nvPr/>
        </p:nvGrpSpPr>
        <p:grpSpPr>
          <a:xfrm rot="0">
            <a:off x="7314568" y="7528876"/>
            <a:ext cx="853890" cy="635508"/>
            <a:chOff x="0" y="0"/>
            <a:chExt cx="1092106" cy="812800"/>
          </a:xfrm>
        </p:grpSpPr>
        <p:sp>
          <p:nvSpPr>
            <p:cNvPr name="Freeform 17" id="17"/>
            <p:cNvSpPr/>
            <p:nvPr/>
          </p:nvSpPr>
          <p:spPr>
            <a:xfrm flipH="false" flipV="false" rot="0">
              <a:off x="0" y="0"/>
              <a:ext cx="1092106" cy="812800"/>
            </a:xfrm>
            <a:custGeom>
              <a:avLst/>
              <a:gdLst/>
              <a:ahLst/>
              <a:cxnLst/>
              <a:rect r="r" b="b" t="t" l="l"/>
              <a:pathLst>
                <a:path h="812800" w="1092106">
                  <a:moveTo>
                    <a:pt x="546053" y="0"/>
                  </a:moveTo>
                  <a:cubicBezTo>
                    <a:pt x="244476" y="0"/>
                    <a:pt x="0" y="181951"/>
                    <a:pt x="0" y="406400"/>
                  </a:cubicBezTo>
                  <a:cubicBezTo>
                    <a:pt x="0" y="630849"/>
                    <a:pt x="244476" y="812800"/>
                    <a:pt x="546053" y="812800"/>
                  </a:cubicBezTo>
                  <a:cubicBezTo>
                    <a:pt x="847629" y="812800"/>
                    <a:pt x="1092106" y="630849"/>
                    <a:pt x="1092106" y="406400"/>
                  </a:cubicBezTo>
                  <a:cubicBezTo>
                    <a:pt x="1092106" y="181951"/>
                    <a:pt x="847629" y="0"/>
                    <a:pt x="546053" y="0"/>
                  </a:cubicBezTo>
                  <a:close/>
                </a:path>
              </a:pathLst>
            </a:custGeom>
            <a:solidFill>
              <a:srgbClr val="FB703A"/>
            </a:solidFill>
          </p:spPr>
        </p:sp>
        <p:sp>
          <p:nvSpPr>
            <p:cNvPr name="TextBox 18" id="18"/>
            <p:cNvSpPr txBox="true"/>
            <p:nvPr/>
          </p:nvSpPr>
          <p:spPr>
            <a:xfrm>
              <a:off x="102385" y="9525"/>
              <a:ext cx="887336" cy="727075"/>
            </a:xfrm>
            <a:prstGeom prst="rect">
              <a:avLst/>
            </a:prstGeom>
          </p:spPr>
          <p:txBody>
            <a:bodyPr anchor="ctr" rtlCol="false" tIns="50800" lIns="50800" bIns="50800" rIns="50800"/>
            <a:lstStyle/>
            <a:p>
              <a:pPr algn="ctr">
                <a:lnSpc>
                  <a:spcPts val="3611"/>
                </a:lnSpc>
              </a:pPr>
            </a:p>
          </p:txBody>
        </p:sp>
      </p:grpSp>
      <p:sp>
        <p:nvSpPr>
          <p:cNvPr name="TextBox 19" id="19"/>
          <p:cNvSpPr txBox="true"/>
          <p:nvPr/>
        </p:nvSpPr>
        <p:spPr>
          <a:xfrm rot="0">
            <a:off x="868954" y="1038225"/>
            <a:ext cx="16390346" cy="774573"/>
          </a:xfrm>
          <a:prstGeom prst="rect">
            <a:avLst/>
          </a:prstGeom>
        </p:spPr>
        <p:txBody>
          <a:bodyPr anchor="t" rtlCol="false" tIns="0" lIns="0" bIns="0" rIns="0">
            <a:spAutoFit/>
          </a:bodyPr>
          <a:lstStyle/>
          <a:p>
            <a:pPr algn="l">
              <a:lnSpc>
                <a:spcPts val="5615"/>
              </a:lnSpc>
            </a:pPr>
            <a:r>
              <a:rPr lang="en-US" sz="5199" b="true">
                <a:solidFill>
                  <a:srgbClr val="222222"/>
                </a:solidFill>
                <a:latin typeface="Poppins Semi-Bold"/>
                <a:ea typeface="Poppins Semi-Bold"/>
                <a:cs typeface="Poppins Semi-Bold"/>
                <a:sym typeface="Poppins Semi-Bold"/>
              </a:rPr>
              <a:t>Top 5 Revenue Streams of Binance Clone Script</a:t>
            </a:r>
          </a:p>
        </p:txBody>
      </p:sp>
      <p:sp>
        <p:nvSpPr>
          <p:cNvPr name="TextBox 20" id="20"/>
          <p:cNvSpPr txBox="true"/>
          <p:nvPr/>
        </p:nvSpPr>
        <p:spPr>
          <a:xfrm rot="0">
            <a:off x="8596833" y="3454326"/>
            <a:ext cx="8261999" cy="458343"/>
          </a:xfrm>
          <a:prstGeom prst="rect">
            <a:avLst/>
          </a:prstGeom>
        </p:spPr>
        <p:txBody>
          <a:bodyPr anchor="t" rtlCol="false" tIns="0" lIns="0" bIns="0" rIns="0">
            <a:spAutoFit/>
          </a:bodyPr>
          <a:lstStyle/>
          <a:p>
            <a:pPr algn="l">
              <a:lnSpc>
                <a:spcPts val="3611"/>
              </a:lnSpc>
            </a:pPr>
            <a:r>
              <a:rPr lang="en-US" sz="2579">
                <a:solidFill>
                  <a:srgbClr val="222222"/>
                </a:solidFill>
                <a:latin typeface="Poppins"/>
                <a:ea typeface="Poppins"/>
                <a:cs typeface="Poppins"/>
                <a:sym typeface="Poppins"/>
              </a:rPr>
              <a:t>Trading Fees</a:t>
            </a:r>
          </a:p>
        </p:txBody>
      </p:sp>
      <p:sp>
        <p:nvSpPr>
          <p:cNvPr name="TextBox 21" id="21"/>
          <p:cNvSpPr txBox="true"/>
          <p:nvPr/>
        </p:nvSpPr>
        <p:spPr>
          <a:xfrm rot="0">
            <a:off x="8596833" y="4498402"/>
            <a:ext cx="8261999" cy="458343"/>
          </a:xfrm>
          <a:prstGeom prst="rect">
            <a:avLst/>
          </a:prstGeom>
        </p:spPr>
        <p:txBody>
          <a:bodyPr anchor="t" rtlCol="false" tIns="0" lIns="0" bIns="0" rIns="0">
            <a:spAutoFit/>
          </a:bodyPr>
          <a:lstStyle/>
          <a:p>
            <a:pPr algn="l">
              <a:lnSpc>
                <a:spcPts val="3611"/>
              </a:lnSpc>
            </a:pPr>
            <a:r>
              <a:rPr lang="en-US" sz="2579">
                <a:solidFill>
                  <a:srgbClr val="222222"/>
                </a:solidFill>
                <a:latin typeface="Poppins"/>
                <a:ea typeface="Poppins"/>
                <a:cs typeface="Poppins"/>
                <a:sym typeface="Poppins"/>
              </a:rPr>
              <a:t>Margin Trading Fees</a:t>
            </a:r>
          </a:p>
        </p:txBody>
      </p:sp>
      <p:sp>
        <p:nvSpPr>
          <p:cNvPr name="TextBox 22" id="22"/>
          <p:cNvSpPr txBox="true"/>
          <p:nvPr/>
        </p:nvSpPr>
        <p:spPr>
          <a:xfrm rot="0">
            <a:off x="8596833" y="5543485"/>
            <a:ext cx="8261999" cy="458343"/>
          </a:xfrm>
          <a:prstGeom prst="rect">
            <a:avLst/>
          </a:prstGeom>
        </p:spPr>
        <p:txBody>
          <a:bodyPr anchor="t" rtlCol="false" tIns="0" lIns="0" bIns="0" rIns="0">
            <a:spAutoFit/>
          </a:bodyPr>
          <a:lstStyle/>
          <a:p>
            <a:pPr algn="l">
              <a:lnSpc>
                <a:spcPts val="3611"/>
              </a:lnSpc>
            </a:pPr>
            <a:r>
              <a:rPr lang="en-US" sz="2579">
                <a:solidFill>
                  <a:srgbClr val="222222"/>
                </a:solidFill>
                <a:latin typeface="Poppins"/>
                <a:ea typeface="Poppins"/>
                <a:cs typeface="Poppins"/>
                <a:sym typeface="Poppins"/>
              </a:rPr>
              <a:t>Profit Sharing or Performance Fees</a:t>
            </a:r>
          </a:p>
        </p:txBody>
      </p:sp>
      <p:sp>
        <p:nvSpPr>
          <p:cNvPr name="TextBox 23" id="23"/>
          <p:cNvSpPr txBox="true"/>
          <p:nvPr/>
        </p:nvSpPr>
        <p:spPr>
          <a:xfrm rot="0">
            <a:off x="8596833" y="6588568"/>
            <a:ext cx="8261999" cy="458343"/>
          </a:xfrm>
          <a:prstGeom prst="rect">
            <a:avLst/>
          </a:prstGeom>
        </p:spPr>
        <p:txBody>
          <a:bodyPr anchor="t" rtlCol="false" tIns="0" lIns="0" bIns="0" rIns="0">
            <a:spAutoFit/>
          </a:bodyPr>
          <a:lstStyle/>
          <a:p>
            <a:pPr algn="l">
              <a:lnSpc>
                <a:spcPts val="3611"/>
              </a:lnSpc>
            </a:pPr>
            <a:r>
              <a:rPr lang="en-US" sz="2579">
                <a:solidFill>
                  <a:srgbClr val="222222"/>
                </a:solidFill>
                <a:latin typeface="Poppins"/>
                <a:ea typeface="Poppins"/>
                <a:cs typeface="Poppins"/>
                <a:sym typeface="Poppins"/>
              </a:rPr>
              <a:t>Staking Fees</a:t>
            </a:r>
          </a:p>
        </p:txBody>
      </p:sp>
      <p:sp>
        <p:nvSpPr>
          <p:cNvPr name="TextBox 24" id="24"/>
          <p:cNvSpPr txBox="true"/>
          <p:nvPr/>
        </p:nvSpPr>
        <p:spPr>
          <a:xfrm rot="0">
            <a:off x="8596833" y="7633651"/>
            <a:ext cx="8261999" cy="458343"/>
          </a:xfrm>
          <a:prstGeom prst="rect">
            <a:avLst/>
          </a:prstGeom>
        </p:spPr>
        <p:txBody>
          <a:bodyPr anchor="t" rtlCol="false" tIns="0" lIns="0" bIns="0" rIns="0">
            <a:spAutoFit/>
          </a:bodyPr>
          <a:lstStyle/>
          <a:p>
            <a:pPr algn="l">
              <a:lnSpc>
                <a:spcPts val="3611"/>
              </a:lnSpc>
            </a:pPr>
            <a:r>
              <a:rPr lang="en-US" sz="2579">
                <a:solidFill>
                  <a:srgbClr val="222222"/>
                </a:solidFill>
                <a:latin typeface="Poppins"/>
                <a:ea typeface="Poppins"/>
                <a:cs typeface="Poppins"/>
                <a:sym typeface="Poppins"/>
              </a:rPr>
              <a:t>Tokenization and Launching Your Own Token</a:t>
            </a:r>
          </a:p>
        </p:txBody>
      </p:sp>
    </p:spTree>
  </p:cSld>
  <p:clrMapOvr>
    <a:masterClrMapping/>
  </p:clrMapOvr>
  <p:transition spd="slow">
    <p:cover dir="ld"/>
  </p:transition>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295498" y="5525444"/>
            <a:ext cx="705459" cy="635508"/>
            <a:chOff x="0" y="0"/>
            <a:chExt cx="902265" cy="812800"/>
          </a:xfrm>
        </p:grpSpPr>
        <p:sp>
          <p:nvSpPr>
            <p:cNvPr name="Freeform 3" id="3"/>
            <p:cNvSpPr/>
            <p:nvPr/>
          </p:nvSpPr>
          <p:spPr>
            <a:xfrm flipH="false" flipV="false" rot="0">
              <a:off x="0" y="0"/>
              <a:ext cx="902265" cy="812800"/>
            </a:xfrm>
            <a:custGeom>
              <a:avLst/>
              <a:gdLst/>
              <a:ahLst/>
              <a:cxnLst/>
              <a:rect r="r" b="b" t="t" l="l"/>
              <a:pathLst>
                <a:path h="812800" w="902265">
                  <a:moveTo>
                    <a:pt x="451133" y="0"/>
                  </a:moveTo>
                  <a:cubicBezTo>
                    <a:pt x="201979" y="0"/>
                    <a:pt x="0" y="181951"/>
                    <a:pt x="0" y="406400"/>
                  </a:cubicBezTo>
                  <a:cubicBezTo>
                    <a:pt x="0" y="630849"/>
                    <a:pt x="201979" y="812800"/>
                    <a:pt x="451133" y="812800"/>
                  </a:cubicBezTo>
                  <a:cubicBezTo>
                    <a:pt x="700286" y="812800"/>
                    <a:pt x="902265" y="630849"/>
                    <a:pt x="902265" y="406400"/>
                  </a:cubicBezTo>
                  <a:cubicBezTo>
                    <a:pt x="902265" y="181951"/>
                    <a:pt x="700286" y="0"/>
                    <a:pt x="451133" y="0"/>
                  </a:cubicBezTo>
                  <a:close/>
                </a:path>
              </a:pathLst>
            </a:custGeom>
            <a:solidFill>
              <a:srgbClr val="FB703A"/>
            </a:solidFill>
          </p:spPr>
        </p:sp>
        <p:sp>
          <p:nvSpPr>
            <p:cNvPr name="TextBox 4" id="4"/>
            <p:cNvSpPr txBox="true"/>
            <p:nvPr/>
          </p:nvSpPr>
          <p:spPr>
            <a:xfrm>
              <a:off x="84587" y="9525"/>
              <a:ext cx="733090" cy="727075"/>
            </a:xfrm>
            <a:prstGeom prst="rect">
              <a:avLst/>
            </a:prstGeom>
          </p:spPr>
          <p:txBody>
            <a:bodyPr anchor="ctr" rtlCol="false" tIns="50800" lIns="50800" bIns="50800" rIns="50800"/>
            <a:lstStyle/>
            <a:p>
              <a:pPr algn="ctr">
                <a:lnSpc>
                  <a:spcPts val="3611"/>
                </a:lnSpc>
              </a:pPr>
            </a:p>
          </p:txBody>
        </p:sp>
      </p:grpSp>
      <p:grpSp>
        <p:nvGrpSpPr>
          <p:cNvPr name="Group 5" id="5"/>
          <p:cNvGrpSpPr/>
          <p:nvPr/>
        </p:nvGrpSpPr>
        <p:grpSpPr>
          <a:xfrm rot="0">
            <a:off x="7295498" y="6569520"/>
            <a:ext cx="705459" cy="635508"/>
            <a:chOff x="0" y="0"/>
            <a:chExt cx="902265" cy="812800"/>
          </a:xfrm>
        </p:grpSpPr>
        <p:sp>
          <p:nvSpPr>
            <p:cNvPr name="Freeform 6" id="6"/>
            <p:cNvSpPr/>
            <p:nvPr/>
          </p:nvSpPr>
          <p:spPr>
            <a:xfrm flipH="false" flipV="false" rot="0">
              <a:off x="0" y="0"/>
              <a:ext cx="902265" cy="812800"/>
            </a:xfrm>
            <a:custGeom>
              <a:avLst/>
              <a:gdLst/>
              <a:ahLst/>
              <a:cxnLst/>
              <a:rect r="r" b="b" t="t" l="l"/>
              <a:pathLst>
                <a:path h="812800" w="902265">
                  <a:moveTo>
                    <a:pt x="451133" y="0"/>
                  </a:moveTo>
                  <a:cubicBezTo>
                    <a:pt x="201979" y="0"/>
                    <a:pt x="0" y="181951"/>
                    <a:pt x="0" y="406400"/>
                  </a:cubicBezTo>
                  <a:cubicBezTo>
                    <a:pt x="0" y="630849"/>
                    <a:pt x="201979" y="812800"/>
                    <a:pt x="451133" y="812800"/>
                  </a:cubicBezTo>
                  <a:cubicBezTo>
                    <a:pt x="700286" y="812800"/>
                    <a:pt x="902265" y="630849"/>
                    <a:pt x="902265" y="406400"/>
                  </a:cubicBezTo>
                  <a:cubicBezTo>
                    <a:pt x="902265" y="181951"/>
                    <a:pt x="700286" y="0"/>
                    <a:pt x="451133" y="0"/>
                  </a:cubicBezTo>
                  <a:close/>
                </a:path>
              </a:pathLst>
            </a:custGeom>
            <a:solidFill>
              <a:srgbClr val="FB703A"/>
            </a:solidFill>
          </p:spPr>
        </p:sp>
        <p:sp>
          <p:nvSpPr>
            <p:cNvPr name="TextBox 7" id="7"/>
            <p:cNvSpPr txBox="true"/>
            <p:nvPr/>
          </p:nvSpPr>
          <p:spPr>
            <a:xfrm>
              <a:off x="84587" y="9525"/>
              <a:ext cx="733090" cy="727075"/>
            </a:xfrm>
            <a:prstGeom prst="rect">
              <a:avLst/>
            </a:prstGeom>
          </p:spPr>
          <p:txBody>
            <a:bodyPr anchor="ctr" rtlCol="false" tIns="50800" lIns="50800" bIns="50800" rIns="50800"/>
            <a:lstStyle/>
            <a:p>
              <a:pPr algn="ctr">
                <a:lnSpc>
                  <a:spcPts val="3611"/>
                </a:lnSpc>
              </a:pPr>
            </a:p>
          </p:txBody>
        </p:sp>
      </p:grpSp>
      <p:grpSp>
        <p:nvGrpSpPr>
          <p:cNvPr name="Group 8" id="8"/>
          <p:cNvGrpSpPr/>
          <p:nvPr/>
        </p:nvGrpSpPr>
        <p:grpSpPr>
          <a:xfrm rot="0">
            <a:off x="7295498" y="7614603"/>
            <a:ext cx="705459" cy="635508"/>
            <a:chOff x="0" y="0"/>
            <a:chExt cx="902265" cy="812800"/>
          </a:xfrm>
        </p:grpSpPr>
        <p:sp>
          <p:nvSpPr>
            <p:cNvPr name="Freeform 9" id="9"/>
            <p:cNvSpPr/>
            <p:nvPr/>
          </p:nvSpPr>
          <p:spPr>
            <a:xfrm flipH="false" flipV="false" rot="0">
              <a:off x="0" y="0"/>
              <a:ext cx="902265" cy="812800"/>
            </a:xfrm>
            <a:custGeom>
              <a:avLst/>
              <a:gdLst/>
              <a:ahLst/>
              <a:cxnLst/>
              <a:rect r="r" b="b" t="t" l="l"/>
              <a:pathLst>
                <a:path h="812800" w="902265">
                  <a:moveTo>
                    <a:pt x="451133" y="0"/>
                  </a:moveTo>
                  <a:cubicBezTo>
                    <a:pt x="201979" y="0"/>
                    <a:pt x="0" y="181951"/>
                    <a:pt x="0" y="406400"/>
                  </a:cubicBezTo>
                  <a:cubicBezTo>
                    <a:pt x="0" y="630849"/>
                    <a:pt x="201979" y="812800"/>
                    <a:pt x="451133" y="812800"/>
                  </a:cubicBezTo>
                  <a:cubicBezTo>
                    <a:pt x="700286" y="812800"/>
                    <a:pt x="902265" y="630849"/>
                    <a:pt x="902265" y="406400"/>
                  </a:cubicBezTo>
                  <a:cubicBezTo>
                    <a:pt x="902265" y="181951"/>
                    <a:pt x="700286" y="0"/>
                    <a:pt x="451133" y="0"/>
                  </a:cubicBezTo>
                  <a:close/>
                </a:path>
              </a:pathLst>
            </a:custGeom>
            <a:solidFill>
              <a:srgbClr val="FB703A"/>
            </a:solidFill>
          </p:spPr>
        </p:sp>
        <p:sp>
          <p:nvSpPr>
            <p:cNvPr name="TextBox 10" id="10"/>
            <p:cNvSpPr txBox="true"/>
            <p:nvPr/>
          </p:nvSpPr>
          <p:spPr>
            <a:xfrm>
              <a:off x="84587" y="9525"/>
              <a:ext cx="733090" cy="727075"/>
            </a:xfrm>
            <a:prstGeom prst="rect">
              <a:avLst/>
            </a:prstGeom>
          </p:spPr>
          <p:txBody>
            <a:bodyPr anchor="ctr" rtlCol="false" tIns="50800" lIns="50800" bIns="50800" rIns="50800"/>
            <a:lstStyle/>
            <a:p>
              <a:pPr algn="ctr">
                <a:lnSpc>
                  <a:spcPts val="3611"/>
                </a:lnSpc>
              </a:pPr>
            </a:p>
          </p:txBody>
        </p:sp>
      </p:grpSp>
      <p:grpSp>
        <p:nvGrpSpPr>
          <p:cNvPr name="Group 11" id="11"/>
          <p:cNvGrpSpPr/>
          <p:nvPr/>
        </p:nvGrpSpPr>
        <p:grpSpPr>
          <a:xfrm rot="0">
            <a:off x="1028700" y="4372461"/>
            <a:ext cx="5600140" cy="5029627"/>
            <a:chOff x="0" y="0"/>
            <a:chExt cx="478815" cy="430036"/>
          </a:xfrm>
        </p:grpSpPr>
        <p:sp>
          <p:nvSpPr>
            <p:cNvPr name="Freeform 12" id="12"/>
            <p:cNvSpPr/>
            <p:nvPr/>
          </p:nvSpPr>
          <p:spPr>
            <a:xfrm flipH="false" flipV="false" rot="0">
              <a:off x="0" y="0"/>
              <a:ext cx="478815" cy="430036"/>
            </a:xfrm>
            <a:custGeom>
              <a:avLst/>
              <a:gdLst/>
              <a:ahLst/>
              <a:cxnLst/>
              <a:rect r="r" b="b" t="t" l="l"/>
              <a:pathLst>
                <a:path h="430036" w="478815">
                  <a:moveTo>
                    <a:pt x="55298" y="0"/>
                  </a:moveTo>
                  <a:lnTo>
                    <a:pt x="423517" y="0"/>
                  </a:lnTo>
                  <a:cubicBezTo>
                    <a:pt x="438183" y="0"/>
                    <a:pt x="452248" y="5826"/>
                    <a:pt x="462619" y="16196"/>
                  </a:cubicBezTo>
                  <a:cubicBezTo>
                    <a:pt x="472989" y="26567"/>
                    <a:pt x="478815" y="40632"/>
                    <a:pt x="478815" y="55298"/>
                  </a:cubicBezTo>
                  <a:lnTo>
                    <a:pt x="478815" y="374738"/>
                  </a:lnTo>
                  <a:cubicBezTo>
                    <a:pt x="478815" y="405278"/>
                    <a:pt x="454057" y="430036"/>
                    <a:pt x="423517" y="430036"/>
                  </a:cubicBezTo>
                  <a:lnTo>
                    <a:pt x="55298" y="430036"/>
                  </a:lnTo>
                  <a:cubicBezTo>
                    <a:pt x="40632" y="430036"/>
                    <a:pt x="26567" y="424210"/>
                    <a:pt x="16196" y="413839"/>
                  </a:cubicBezTo>
                  <a:cubicBezTo>
                    <a:pt x="5826" y="403469"/>
                    <a:pt x="0" y="389404"/>
                    <a:pt x="0" y="374738"/>
                  </a:cubicBezTo>
                  <a:lnTo>
                    <a:pt x="0" y="55298"/>
                  </a:lnTo>
                  <a:cubicBezTo>
                    <a:pt x="0" y="40632"/>
                    <a:pt x="5826" y="26567"/>
                    <a:pt x="16196" y="16196"/>
                  </a:cubicBezTo>
                  <a:cubicBezTo>
                    <a:pt x="26567" y="5826"/>
                    <a:pt x="40632" y="0"/>
                    <a:pt x="55298" y="0"/>
                  </a:cubicBezTo>
                  <a:close/>
                </a:path>
              </a:pathLst>
            </a:custGeom>
            <a:blipFill>
              <a:blip r:embed="rId2"/>
              <a:stretch>
                <a:fillRect l="0" t="-5671" r="0" b="-5671"/>
              </a:stretch>
            </a:blipFill>
          </p:spPr>
        </p:sp>
      </p:grpSp>
      <p:sp>
        <p:nvSpPr>
          <p:cNvPr name="TextBox 13" id="13"/>
          <p:cNvSpPr txBox="true"/>
          <p:nvPr/>
        </p:nvSpPr>
        <p:spPr>
          <a:xfrm rot="0">
            <a:off x="868954" y="1038225"/>
            <a:ext cx="16390346" cy="774573"/>
          </a:xfrm>
          <a:prstGeom prst="rect">
            <a:avLst/>
          </a:prstGeom>
        </p:spPr>
        <p:txBody>
          <a:bodyPr anchor="t" rtlCol="false" tIns="0" lIns="0" bIns="0" rIns="0">
            <a:spAutoFit/>
          </a:bodyPr>
          <a:lstStyle/>
          <a:p>
            <a:pPr algn="l">
              <a:lnSpc>
                <a:spcPts val="5615"/>
              </a:lnSpc>
            </a:pPr>
            <a:r>
              <a:rPr lang="en-US" sz="5199" b="true">
                <a:solidFill>
                  <a:srgbClr val="222222"/>
                </a:solidFill>
                <a:latin typeface="Poppins Semi-Bold"/>
                <a:ea typeface="Poppins Semi-Bold"/>
                <a:cs typeface="Poppins Semi-Bold"/>
                <a:sym typeface="Poppins Semi-Bold"/>
              </a:rPr>
              <a:t>Future Outlook for Binance Clone Platforms</a:t>
            </a:r>
          </a:p>
        </p:txBody>
      </p:sp>
      <p:sp>
        <p:nvSpPr>
          <p:cNvPr name="TextBox 14" id="14"/>
          <p:cNvSpPr txBox="true"/>
          <p:nvPr/>
        </p:nvSpPr>
        <p:spPr>
          <a:xfrm rot="0">
            <a:off x="8354868" y="5630219"/>
            <a:ext cx="6825817" cy="458343"/>
          </a:xfrm>
          <a:prstGeom prst="rect">
            <a:avLst/>
          </a:prstGeom>
        </p:spPr>
        <p:txBody>
          <a:bodyPr anchor="t" rtlCol="false" tIns="0" lIns="0" bIns="0" rIns="0">
            <a:spAutoFit/>
          </a:bodyPr>
          <a:lstStyle/>
          <a:p>
            <a:pPr algn="l">
              <a:lnSpc>
                <a:spcPts val="3611"/>
              </a:lnSpc>
            </a:pPr>
            <a:r>
              <a:rPr lang="en-US" sz="2579">
                <a:solidFill>
                  <a:srgbClr val="222222"/>
                </a:solidFill>
                <a:latin typeface="Poppins"/>
                <a:ea typeface="Poppins"/>
                <a:cs typeface="Poppins"/>
                <a:sym typeface="Poppins"/>
              </a:rPr>
              <a:t>Regulatory Clarity</a:t>
            </a:r>
          </a:p>
        </p:txBody>
      </p:sp>
      <p:sp>
        <p:nvSpPr>
          <p:cNvPr name="TextBox 15" id="15"/>
          <p:cNvSpPr txBox="true"/>
          <p:nvPr/>
        </p:nvSpPr>
        <p:spPr>
          <a:xfrm rot="0">
            <a:off x="8354868" y="6674295"/>
            <a:ext cx="6825817" cy="458343"/>
          </a:xfrm>
          <a:prstGeom prst="rect">
            <a:avLst/>
          </a:prstGeom>
        </p:spPr>
        <p:txBody>
          <a:bodyPr anchor="t" rtlCol="false" tIns="0" lIns="0" bIns="0" rIns="0">
            <a:spAutoFit/>
          </a:bodyPr>
          <a:lstStyle/>
          <a:p>
            <a:pPr algn="l">
              <a:lnSpc>
                <a:spcPts val="3611"/>
              </a:lnSpc>
            </a:pPr>
            <a:r>
              <a:rPr lang="en-US" sz="2579">
                <a:solidFill>
                  <a:srgbClr val="222222"/>
                </a:solidFill>
                <a:latin typeface="Poppins"/>
                <a:ea typeface="Poppins"/>
                <a:cs typeface="Poppins"/>
                <a:sym typeface="Poppins"/>
              </a:rPr>
              <a:t>Decentralized Finance (DeFi) Integration</a:t>
            </a:r>
          </a:p>
        </p:txBody>
      </p:sp>
      <p:sp>
        <p:nvSpPr>
          <p:cNvPr name="TextBox 16" id="16"/>
          <p:cNvSpPr txBox="true"/>
          <p:nvPr/>
        </p:nvSpPr>
        <p:spPr>
          <a:xfrm rot="0">
            <a:off x="8354868" y="7719378"/>
            <a:ext cx="6825817" cy="458343"/>
          </a:xfrm>
          <a:prstGeom prst="rect">
            <a:avLst/>
          </a:prstGeom>
        </p:spPr>
        <p:txBody>
          <a:bodyPr anchor="t" rtlCol="false" tIns="0" lIns="0" bIns="0" rIns="0">
            <a:spAutoFit/>
          </a:bodyPr>
          <a:lstStyle/>
          <a:p>
            <a:pPr algn="l">
              <a:lnSpc>
                <a:spcPts val="3611"/>
              </a:lnSpc>
            </a:pPr>
            <a:r>
              <a:rPr lang="en-US" sz="2579">
                <a:solidFill>
                  <a:srgbClr val="222222"/>
                </a:solidFill>
                <a:latin typeface="Poppins"/>
                <a:ea typeface="Poppins"/>
                <a:cs typeface="Poppins"/>
                <a:sym typeface="Poppins"/>
              </a:rPr>
              <a:t>User Experience and Security</a:t>
            </a:r>
          </a:p>
        </p:txBody>
      </p:sp>
      <p:sp>
        <p:nvSpPr>
          <p:cNvPr name="TextBox 17" id="17"/>
          <p:cNvSpPr txBox="true"/>
          <p:nvPr/>
        </p:nvSpPr>
        <p:spPr>
          <a:xfrm rot="0">
            <a:off x="1028700" y="2275268"/>
            <a:ext cx="16230600" cy="1746249"/>
          </a:xfrm>
          <a:prstGeom prst="rect">
            <a:avLst/>
          </a:prstGeom>
        </p:spPr>
        <p:txBody>
          <a:bodyPr anchor="t" rtlCol="false" tIns="0" lIns="0" bIns="0" rIns="0">
            <a:spAutoFit/>
          </a:bodyPr>
          <a:lstStyle/>
          <a:p>
            <a:pPr algn="l">
              <a:lnSpc>
                <a:spcPts val="3500"/>
              </a:lnSpc>
            </a:pPr>
            <a:r>
              <a:rPr lang="en-US" sz="2500">
                <a:solidFill>
                  <a:srgbClr val="222222"/>
                </a:solidFill>
                <a:latin typeface="Canva Sans"/>
                <a:ea typeface="Canva Sans"/>
                <a:cs typeface="Canva Sans"/>
                <a:sym typeface="Canva Sans"/>
              </a:rPr>
              <a:t>The Binance Clone Platforms show positive prospects because cryptocurrency sector growth persists. </a:t>
            </a:r>
          </a:p>
          <a:p>
            <a:pPr algn="l">
              <a:lnSpc>
                <a:spcPts val="3500"/>
              </a:lnSpc>
            </a:pPr>
          </a:p>
          <a:p>
            <a:pPr algn="l">
              <a:lnSpc>
                <a:spcPts val="3500"/>
              </a:lnSpc>
            </a:pPr>
            <a:r>
              <a:rPr lang="en-US" sz="2500">
                <a:solidFill>
                  <a:srgbClr val="222222"/>
                </a:solidFill>
                <a:latin typeface="Canva Sans"/>
                <a:ea typeface="Canva Sans"/>
                <a:cs typeface="Canva Sans"/>
                <a:sym typeface="Canva Sans"/>
              </a:rPr>
              <a:t>Blockchain technology and digital currencies gaining widespread popularity requires advanced secure exchanges which will continue to grow in demand.</a:t>
            </a:r>
          </a:p>
        </p:txBody>
      </p:sp>
    </p:spTree>
  </p:cSld>
  <p:clrMapOvr>
    <a:masterClrMapping/>
  </p:clrMapOvr>
  <p:transition spd="slow">
    <p:cover dir="ld"/>
  </p:transition>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2104680" y="7771681"/>
            <a:ext cx="5318088" cy="5318088"/>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703A"/>
            </a:solidFill>
          </p:spPr>
        </p:sp>
        <p:sp>
          <p:nvSpPr>
            <p:cNvPr name="TextBox 4" id="4"/>
            <p:cNvSpPr txBox="true"/>
            <p:nvPr/>
          </p:nvSpPr>
          <p:spPr>
            <a:xfrm>
              <a:off x="76200" y="19050"/>
              <a:ext cx="660400" cy="717550"/>
            </a:xfrm>
            <a:prstGeom prst="rect">
              <a:avLst/>
            </a:prstGeom>
          </p:spPr>
          <p:txBody>
            <a:bodyPr anchor="ctr" rtlCol="false" tIns="50800" lIns="50800" bIns="50800" rIns="50800"/>
            <a:lstStyle/>
            <a:p>
              <a:pPr algn="ctr">
                <a:lnSpc>
                  <a:spcPts val="2771"/>
                </a:lnSpc>
              </a:pPr>
            </a:p>
          </p:txBody>
        </p:sp>
      </p:grpSp>
      <p:grpSp>
        <p:nvGrpSpPr>
          <p:cNvPr name="Group 5" id="5"/>
          <p:cNvGrpSpPr/>
          <p:nvPr/>
        </p:nvGrpSpPr>
        <p:grpSpPr>
          <a:xfrm rot="0">
            <a:off x="14600256" y="-2400437"/>
            <a:ext cx="5318088" cy="5318088"/>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703A"/>
            </a:solidFill>
          </p:spPr>
        </p:sp>
        <p:sp>
          <p:nvSpPr>
            <p:cNvPr name="TextBox 7" id="7"/>
            <p:cNvSpPr txBox="true"/>
            <p:nvPr/>
          </p:nvSpPr>
          <p:spPr>
            <a:xfrm>
              <a:off x="76200" y="19050"/>
              <a:ext cx="660400" cy="717550"/>
            </a:xfrm>
            <a:prstGeom prst="rect">
              <a:avLst/>
            </a:prstGeom>
          </p:spPr>
          <p:txBody>
            <a:bodyPr anchor="ctr" rtlCol="false" tIns="50800" lIns="50800" bIns="50800" rIns="50800"/>
            <a:lstStyle/>
            <a:p>
              <a:pPr algn="ctr">
                <a:lnSpc>
                  <a:spcPts val="2771"/>
                </a:lnSpc>
              </a:pPr>
            </a:p>
          </p:txBody>
        </p:sp>
      </p:grpSp>
      <p:grpSp>
        <p:nvGrpSpPr>
          <p:cNvPr name="Group 8" id="8"/>
          <p:cNvGrpSpPr/>
          <p:nvPr/>
        </p:nvGrpSpPr>
        <p:grpSpPr>
          <a:xfrm rot="0">
            <a:off x="13773392" y="849673"/>
            <a:ext cx="583440" cy="583440"/>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C950"/>
            </a:solidFill>
          </p:spPr>
        </p:sp>
        <p:sp>
          <p:nvSpPr>
            <p:cNvPr name="TextBox 10" id="10"/>
            <p:cNvSpPr txBox="true"/>
            <p:nvPr/>
          </p:nvSpPr>
          <p:spPr>
            <a:xfrm>
              <a:off x="76200" y="19050"/>
              <a:ext cx="660400" cy="717550"/>
            </a:xfrm>
            <a:prstGeom prst="rect">
              <a:avLst/>
            </a:prstGeom>
          </p:spPr>
          <p:txBody>
            <a:bodyPr anchor="ctr" rtlCol="false" tIns="50800" lIns="50800" bIns="50800" rIns="50800"/>
            <a:lstStyle/>
            <a:p>
              <a:pPr algn="ctr">
                <a:lnSpc>
                  <a:spcPts val="2771"/>
                </a:lnSpc>
              </a:pPr>
            </a:p>
          </p:txBody>
        </p:sp>
      </p:grpSp>
      <p:sp>
        <p:nvSpPr>
          <p:cNvPr name="TextBox 11" id="11"/>
          <p:cNvSpPr txBox="true"/>
          <p:nvPr/>
        </p:nvSpPr>
        <p:spPr>
          <a:xfrm rot="0">
            <a:off x="1028700" y="1286133"/>
            <a:ext cx="6148996" cy="774573"/>
          </a:xfrm>
          <a:prstGeom prst="rect">
            <a:avLst/>
          </a:prstGeom>
        </p:spPr>
        <p:txBody>
          <a:bodyPr anchor="t" rtlCol="false" tIns="0" lIns="0" bIns="0" rIns="0">
            <a:spAutoFit/>
          </a:bodyPr>
          <a:lstStyle/>
          <a:p>
            <a:pPr algn="l">
              <a:lnSpc>
                <a:spcPts val="5615"/>
              </a:lnSpc>
            </a:pPr>
            <a:r>
              <a:rPr lang="en-US" sz="5199" b="true">
                <a:solidFill>
                  <a:srgbClr val="222222"/>
                </a:solidFill>
                <a:latin typeface="Poppins Semi-Bold"/>
                <a:ea typeface="Poppins Semi-Bold"/>
                <a:cs typeface="Poppins Semi-Bold"/>
                <a:sym typeface="Poppins Semi-Bold"/>
              </a:rPr>
              <a:t>Conclusion</a:t>
            </a:r>
          </a:p>
        </p:txBody>
      </p:sp>
      <p:sp>
        <p:nvSpPr>
          <p:cNvPr name="TextBox 12" id="12"/>
          <p:cNvSpPr txBox="true"/>
          <p:nvPr/>
        </p:nvSpPr>
        <p:spPr>
          <a:xfrm rot="0">
            <a:off x="1028700" y="2900069"/>
            <a:ext cx="16230600" cy="3956050"/>
          </a:xfrm>
          <a:prstGeom prst="rect">
            <a:avLst/>
          </a:prstGeom>
        </p:spPr>
        <p:txBody>
          <a:bodyPr anchor="t" rtlCol="false" tIns="0" lIns="0" bIns="0" rIns="0">
            <a:spAutoFit/>
          </a:bodyPr>
          <a:lstStyle/>
          <a:p>
            <a:pPr algn="l">
              <a:lnSpc>
                <a:spcPts val="3500"/>
              </a:lnSpc>
            </a:pPr>
            <a:r>
              <a:rPr lang="en-US" sz="2500">
                <a:solidFill>
                  <a:srgbClr val="222222"/>
                </a:solidFill>
                <a:latin typeface="Poppins"/>
                <a:ea typeface="Poppins"/>
                <a:cs typeface="Poppins"/>
                <a:sym typeface="Poppins"/>
              </a:rPr>
              <a:t>Organizations that deploy a Binance Clone Script as an instant cryptocurrency exchange platform need to select profitable revenue streams to succeed. The combination of trading fees with margin trading fees along with profit sharing and staking services and tokenization provides platform owners with various revenue channels which support business growth during 2025.</a:t>
            </a:r>
          </a:p>
          <a:p>
            <a:pPr algn="l">
              <a:lnSpc>
                <a:spcPts val="3500"/>
              </a:lnSpc>
            </a:pPr>
          </a:p>
          <a:p>
            <a:pPr algn="l">
              <a:lnSpc>
                <a:spcPts val="3500"/>
              </a:lnSpc>
            </a:pPr>
            <a:r>
              <a:rPr lang="en-US" sz="2500">
                <a:solidFill>
                  <a:srgbClr val="222222"/>
                </a:solidFill>
                <a:latin typeface="Poppins"/>
                <a:ea typeface="Poppins"/>
                <a:cs typeface="Poppins"/>
                <a:sym typeface="Poppins"/>
              </a:rPr>
              <a:t>Continuous innovation of platform features plus regulatory compliance together with trend leadership will determine sustainable success in an increasingly competitive crypto exchange market. Binance Clone platforms can succeed in the advancing crypto world through the utilization of these major revenue streams.</a:t>
            </a:r>
          </a:p>
        </p:txBody>
      </p:sp>
    </p:spTree>
  </p:cSld>
  <p:clrMapOvr>
    <a:masterClrMapping/>
  </p:clrMapOvr>
  <p:transition spd="slow">
    <p:cover dir="ld"/>
  </p:transition>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415249" y="0"/>
            <a:ext cx="13872751" cy="10287000"/>
            <a:chOff x="0" y="0"/>
            <a:chExt cx="3653729" cy="2709333"/>
          </a:xfrm>
        </p:grpSpPr>
        <p:sp>
          <p:nvSpPr>
            <p:cNvPr name="Freeform 3" id="3"/>
            <p:cNvSpPr/>
            <p:nvPr/>
          </p:nvSpPr>
          <p:spPr>
            <a:xfrm flipH="false" flipV="false" rot="0">
              <a:off x="0" y="0"/>
              <a:ext cx="3653729" cy="2709333"/>
            </a:xfrm>
            <a:custGeom>
              <a:avLst/>
              <a:gdLst/>
              <a:ahLst/>
              <a:cxnLst/>
              <a:rect r="r" b="b" t="t" l="l"/>
              <a:pathLst>
                <a:path h="2709333" w="3653729">
                  <a:moveTo>
                    <a:pt x="0" y="0"/>
                  </a:moveTo>
                  <a:lnTo>
                    <a:pt x="3653729" y="0"/>
                  </a:lnTo>
                  <a:lnTo>
                    <a:pt x="3653729" y="2709333"/>
                  </a:lnTo>
                  <a:lnTo>
                    <a:pt x="0" y="2709333"/>
                  </a:lnTo>
                  <a:close/>
                </a:path>
              </a:pathLst>
            </a:custGeom>
            <a:solidFill>
              <a:srgbClr val="FB703A"/>
            </a:solidFill>
          </p:spPr>
        </p:sp>
        <p:sp>
          <p:nvSpPr>
            <p:cNvPr name="TextBox 4" id="4"/>
            <p:cNvSpPr txBox="true"/>
            <p:nvPr/>
          </p:nvSpPr>
          <p:spPr>
            <a:xfrm>
              <a:off x="0" y="0"/>
              <a:ext cx="3653729" cy="2709333"/>
            </a:xfrm>
            <a:prstGeom prst="rect">
              <a:avLst/>
            </a:prstGeom>
          </p:spPr>
          <p:txBody>
            <a:bodyPr anchor="ctr" rtlCol="false" tIns="50800" lIns="50800" bIns="50800" rIns="50800"/>
            <a:lstStyle/>
            <a:p>
              <a:pPr algn="ctr">
                <a:lnSpc>
                  <a:spcPts val="2138"/>
                </a:lnSpc>
              </a:pPr>
            </a:p>
          </p:txBody>
        </p:sp>
      </p:grpSp>
      <p:grpSp>
        <p:nvGrpSpPr>
          <p:cNvPr name="Group 5" id="5"/>
          <p:cNvGrpSpPr/>
          <p:nvPr/>
        </p:nvGrpSpPr>
        <p:grpSpPr>
          <a:xfrm rot="0">
            <a:off x="5540373" y="0"/>
            <a:ext cx="942761" cy="10287000"/>
            <a:chOff x="0" y="0"/>
            <a:chExt cx="248299" cy="2709333"/>
          </a:xfrm>
        </p:grpSpPr>
        <p:sp>
          <p:nvSpPr>
            <p:cNvPr name="Freeform 6" id="6"/>
            <p:cNvSpPr/>
            <p:nvPr/>
          </p:nvSpPr>
          <p:spPr>
            <a:xfrm flipH="false" flipV="false" rot="0">
              <a:off x="0" y="0"/>
              <a:ext cx="248299" cy="2709333"/>
            </a:xfrm>
            <a:custGeom>
              <a:avLst/>
              <a:gdLst/>
              <a:ahLst/>
              <a:cxnLst/>
              <a:rect r="r" b="b" t="t" l="l"/>
              <a:pathLst>
                <a:path h="2709333" w="248299">
                  <a:moveTo>
                    <a:pt x="0" y="0"/>
                  </a:moveTo>
                  <a:lnTo>
                    <a:pt x="248299" y="0"/>
                  </a:lnTo>
                  <a:lnTo>
                    <a:pt x="248299" y="2709333"/>
                  </a:lnTo>
                  <a:lnTo>
                    <a:pt x="0" y="2709333"/>
                  </a:lnTo>
                  <a:close/>
                </a:path>
              </a:pathLst>
            </a:custGeom>
            <a:solidFill>
              <a:srgbClr val="FFFFFF"/>
            </a:solidFill>
          </p:spPr>
        </p:sp>
        <p:sp>
          <p:nvSpPr>
            <p:cNvPr name="TextBox 7" id="7"/>
            <p:cNvSpPr txBox="true"/>
            <p:nvPr/>
          </p:nvSpPr>
          <p:spPr>
            <a:xfrm>
              <a:off x="0" y="0"/>
              <a:ext cx="248299" cy="2709333"/>
            </a:xfrm>
            <a:prstGeom prst="rect">
              <a:avLst/>
            </a:prstGeom>
          </p:spPr>
          <p:txBody>
            <a:bodyPr anchor="ctr" rtlCol="false" tIns="50800" lIns="50800" bIns="50800" rIns="50800"/>
            <a:lstStyle/>
            <a:p>
              <a:pPr algn="ctr">
                <a:lnSpc>
                  <a:spcPts val="2138"/>
                </a:lnSpc>
              </a:pPr>
            </a:p>
          </p:txBody>
        </p:sp>
      </p:grpSp>
      <p:grpSp>
        <p:nvGrpSpPr>
          <p:cNvPr name="Group 8" id="8"/>
          <p:cNvGrpSpPr/>
          <p:nvPr/>
        </p:nvGrpSpPr>
        <p:grpSpPr>
          <a:xfrm rot="0">
            <a:off x="1028700" y="1028700"/>
            <a:ext cx="7604232" cy="8229600"/>
            <a:chOff x="0" y="0"/>
            <a:chExt cx="952457" cy="1030786"/>
          </a:xfrm>
        </p:grpSpPr>
        <p:sp>
          <p:nvSpPr>
            <p:cNvPr name="Freeform 9" id="9"/>
            <p:cNvSpPr/>
            <p:nvPr/>
          </p:nvSpPr>
          <p:spPr>
            <a:xfrm flipH="false" flipV="false" rot="0">
              <a:off x="0" y="0"/>
              <a:ext cx="952457" cy="1030786"/>
            </a:xfrm>
            <a:custGeom>
              <a:avLst/>
              <a:gdLst/>
              <a:ahLst/>
              <a:cxnLst/>
              <a:rect r="r" b="b" t="t" l="l"/>
              <a:pathLst>
                <a:path h="1030786" w="952457">
                  <a:moveTo>
                    <a:pt x="40724" y="0"/>
                  </a:moveTo>
                  <a:lnTo>
                    <a:pt x="911732" y="0"/>
                  </a:lnTo>
                  <a:cubicBezTo>
                    <a:pt x="922533" y="0"/>
                    <a:pt x="932891" y="4291"/>
                    <a:pt x="940529" y="11928"/>
                  </a:cubicBezTo>
                  <a:cubicBezTo>
                    <a:pt x="948166" y="19565"/>
                    <a:pt x="952457" y="29924"/>
                    <a:pt x="952457" y="40724"/>
                  </a:cubicBezTo>
                  <a:lnTo>
                    <a:pt x="952457" y="990062"/>
                  </a:lnTo>
                  <a:cubicBezTo>
                    <a:pt x="952457" y="1012553"/>
                    <a:pt x="934224" y="1030786"/>
                    <a:pt x="911732" y="1030786"/>
                  </a:cubicBezTo>
                  <a:lnTo>
                    <a:pt x="40724" y="1030786"/>
                  </a:lnTo>
                  <a:cubicBezTo>
                    <a:pt x="29924" y="1030786"/>
                    <a:pt x="19565" y="1026496"/>
                    <a:pt x="11928" y="1018858"/>
                  </a:cubicBezTo>
                  <a:cubicBezTo>
                    <a:pt x="4291" y="1011221"/>
                    <a:pt x="0" y="1000863"/>
                    <a:pt x="0" y="990062"/>
                  </a:cubicBezTo>
                  <a:lnTo>
                    <a:pt x="0" y="40724"/>
                  </a:lnTo>
                  <a:cubicBezTo>
                    <a:pt x="0" y="29924"/>
                    <a:pt x="4291" y="19565"/>
                    <a:pt x="11928" y="11928"/>
                  </a:cubicBezTo>
                  <a:cubicBezTo>
                    <a:pt x="19565" y="4291"/>
                    <a:pt x="29924" y="0"/>
                    <a:pt x="40724" y="0"/>
                  </a:cubicBezTo>
                  <a:close/>
                </a:path>
              </a:pathLst>
            </a:custGeom>
            <a:blipFill>
              <a:blip r:embed="rId2"/>
              <a:stretch>
                <a:fillRect l="-4111" t="0" r="-4111" b="0"/>
              </a:stretch>
            </a:blipFill>
          </p:spPr>
        </p:sp>
      </p:grpSp>
      <p:sp>
        <p:nvSpPr>
          <p:cNvPr name="Freeform 10" id="10"/>
          <p:cNvSpPr/>
          <p:nvPr/>
        </p:nvSpPr>
        <p:spPr>
          <a:xfrm flipH="false" flipV="false" rot="0">
            <a:off x="9144000" y="3221734"/>
            <a:ext cx="3145175" cy="990730"/>
          </a:xfrm>
          <a:custGeom>
            <a:avLst/>
            <a:gdLst/>
            <a:ahLst/>
            <a:cxnLst/>
            <a:rect r="r" b="b" t="t" l="l"/>
            <a:pathLst>
              <a:path h="990730" w="3145175">
                <a:moveTo>
                  <a:pt x="0" y="0"/>
                </a:moveTo>
                <a:lnTo>
                  <a:pt x="3145175" y="0"/>
                </a:lnTo>
                <a:lnTo>
                  <a:pt x="3145175" y="990730"/>
                </a:lnTo>
                <a:lnTo>
                  <a:pt x="0" y="990730"/>
                </a:lnTo>
                <a:lnTo>
                  <a:pt x="0" y="0"/>
                </a:lnTo>
                <a:close/>
              </a:path>
            </a:pathLst>
          </a:custGeom>
          <a:blipFill>
            <a:blip r:embed="rId3"/>
            <a:stretch>
              <a:fillRect l="0" t="0" r="0" b="0"/>
            </a:stretch>
          </a:blipFill>
        </p:spPr>
      </p:sp>
      <p:sp>
        <p:nvSpPr>
          <p:cNvPr name="TextBox 11" id="11"/>
          <p:cNvSpPr txBox="true"/>
          <p:nvPr/>
        </p:nvSpPr>
        <p:spPr>
          <a:xfrm rot="0">
            <a:off x="9144000" y="4927509"/>
            <a:ext cx="8086917" cy="1251966"/>
          </a:xfrm>
          <a:prstGeom prst="rect">
            <a:avLst/>
          </a:prstGeom>
        </p:spPr>
        <p:txBody>
          <a:bodyPr anchor="t" rtlCol="false" tIns="0" lIns="0" bIns="0" rIns="0">
            <a:spAutoFit/>
          </a:bodyPr>
          <a:lstStyle/>
          <a:p>
            <a:pPr algn="l">
              <a:lnSpc>
                <a:spcPts val="9072"/>
              </a:lnSpc>
            </a:pPr>
            <a:r>
              <a:rPr lang="en-US" sz="8400" b="true">
                <a:solidFill>
                  <a:srgbClr val="FFFFFF"/>
                </a:solidFill>
                <a:latin typeface="Poppins Semi-Bold"/>
                <a:ea typeface="Poppins Semi-Bold"/>
                <a:cs typeface="Poppins Semi-Bold"/>
                <a:sym typeface="Poppins Semi-Bold"/>
              </a:rPr>
              <a:t>THANK YOU</a:t>
            </a:r>
          </a:p>
        </p:txBody>
      </p:sp>
    </p:spTree>
  </p:cSld>
  <p:clrMapOvr>
    <a:masterClrMapping/>
  </p:clrMapOvr>
  <p:transition spd="slow">
    <p:cover dir="ld"/>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DAGjdExOVOc</dc:identifier>
  <dcterms:modified xsi:type="dcterms:W3CDTF">2011-08-01T06:04:30Z</dcterms:modified>
  <cp:revision>1</cp:revision>
  <dc:title>Top 5 Revenue Streams of Binance Clone Script in 2025</dc:title>
</cp:coreProperties>
</file>