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Lst>
  <p:sldSz cx="18288000" cy="10287000"/>
  <p:notesSz cx="6858000" cy="9144000"/>
  <p:embeddedFontLst>
    <p:embeddedFont>
      <p:font typeface="Bricolage Grotesque Bold" charset="1" panose="020B0605040402000204"/>
      <p:regular r:id="rId14"/>
    </p:embeddedFont>
    <p:embeddedFont>
      <p:font typeface="Montserrat" charset="1" panose="00000500000000000000"/>
      <p:regular r:id="rId15"/>
    </p:embeddedFont>
    <p:embeddedFont>
      <p:font typeface="Montserrat Bold" charset="1" panose="00000800000000000000"/>
      <p:regular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kraken-clone-script/" TargetMode="External" Type="http://schemas.openxmlformats.org/officeDocument/2006/relationships/hyperlink"/><Relationship Id="rId3" Target="../media/image2.png" Type="http://schemas.openxmlformats.org/officeDocument/2006/relationships/image"/><Relationship Id="rId4" Target="../media/image3.svg" Type="http://schemas.openxmlformats.org/officeDocument/2006/relationships/image"/><Relationship Id="rId5" Target="../media/image7.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8.png" Type="http://schemas.openxmlformats.org/officeDocument/2006/relationships/image"/><Relationship Id="rId5" Target="../media/image9.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 Id="rId3" Target="../media/image11.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13.png" Type="http://schemas.openxmlformats.org/officeDocument/2006/relationships/image"/><Relationship Id="rId6" Target="../media/image14.png" Type="http://schemas.openxmlformats.org/officeDocument/2006/relationships/image"/><Relationship Id="rId7" Target="../media/image15.png" Type="http://schemas.openxmlformats.org/officeDocument/2006/relationships/image"/><Relationship Id="rId8" Target="../media/image16.png" Type="http://schemas.openxmlformats.org/officeDocument/2006/relationships/image"/><Relationship Id="rId9" Target="../media/image17.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7.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7.png" Type="http://schemas.openxmlformats.org/officeDocument/2006/relationships/image"/><Relationship Id="rId5" Target="../media/image4.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213A63"/>
        </a:solidFill>
      </p:bgPr>
    </p:bg>
    <p:spTree>
      <p:nvGrpSpPr>
        <p:cNvPr id="1" name=""/>
        <p:cNvGrpSpPr/>
        <p:nvPr/>
      </p:nvGrpSpPr>
      <p:grpSpPr>
        <a:xfrm>
          <a:off x="0" y="0"/>
          <a:ext cx="0" cy="0"/>
          <a:chOff x="0" y="0"/>
          <a:chExt cx="0" cy="0"/>
        </a:xfrm>
      </p:grpSpPr>
      <p:grpSp>
        <p:nvGrpSpPr>
          <p:cNvPr name="Group 2" id="2"/>
          <p:cNvGrpSpPr/>
          <p:nvPr/>
        </p:nvGrpSpPr>
        <p:grpSpPr>
          <a:xfrm rot="0">
            <a:off x="-446320" y="171629"/>
            <a:ext cx="9165717" cy="9258300"/>
            <a:chOff x="0" y="0"/>
            <a:chExt cx="6286500" cy="6350000"/>
          </a:xfrm>
        </p:grpSpPr>
        <p:sp>
          <p:nvSpPr>
            <p:cNvPr name="Freeform 3" id="3"/>
            <p:cNvSpPr/>
            <p:nvPr/>
          </p:nvSpPr>
          <p:spPr>
            <a:xfrm flipH="false" flipV="false" rot="0">
              <a:off x="-157480" y="-19050"/>
              <a:ext cx="6493510" cy="6442710"/>
            </a:xfrm>
            <a:custGeom>
              <a:avLst/>
              <a:gdLst/>
              <a:ahLst/>
              <a:cxnLst/>
              <a:rect r="r" b="b" t="t" l="l"/>
              <a:pathLst>
                <a:path h="6442710" w="6493510">
                  <a:moveTo>
                    <a:pt x="6424930" y="3939540"/>
                  </a:moveTo>
                  <a:cubicBezTo>
                    <a:pt x="6150610" y="4605020"/>
                    <a:pt x="5850890" y="5260340"/>
                    <a:pt x="5519420" y="5897880"/>
                  </a:cubicBezTo>
                  <a:cubicBezTo>
                    <a:pt x="5245100" y="6327140"/>
                    <a:pt x="4709160" y="6226810"/>
                    <a:pt x="4486910" y="5800090"/>
                  </a:cubicBezTo>
                  <a:cubicBezTo>
                    <a:pt x="4116070" y="6037580"/>
                    <a:pt x="3705860" y="6219190"/>
                    <a:pt x="3285490" y="6348730"/>
                  </a:cubicBezTo>
                  <a:cubicBezTo>
                    <a:pt x="2970530" y="6442710"/>
                    <a:pt x="2627630" y="6210300"/>
                    <a:pt x="2585720" y="5887720"/>
                  </a:cubicBezTo>
                  <a:cubicBezTo>
                    <a:pt x="2332990" y="6042660"/>
                    <a:pt x="1969770" y="5947410"/>
                    <a:pt x="1823720" y="5688330"/>
                  </a:cubicBezTo>
                  <a:cubicBezTo>
                    <a:pt x="1710690" y="5487670"/>
                    <a:pt x="1755140" y="5255260"/>
                    <a:pt x="1818640" y="5045710"/>
                  </a:cubicBezTo>
                  <a:cubicBezTo>
                    <a:pt x="1579880" y="5026660"/>
                    <a:pt x="1332230" y="5029200"/>
                    <a:pt x="1120140" y="4902200"/>
                  </a:cubicBezTo>
                  <a:cubicBezTo>
                    <a:pt x="567690" y="4564380"/>
                    <a:pt x="721360" y="3812540"/>
                    <a:pt x="1092200" y="3392170"/>
                  </a:cubicBezTo>
                  <a:cubicBezTo>
                    <a:pt x="801370" y="3284220"/>
                    <a:pt x="654050" y="2933700"/>
                    <a:pt x="775970" y="2650490"/>
                  </a:cubicBezTo>
                  <a:cubicBezTo>
                    <a:pt x="335280" y="2708910"/>
                    <a:pt x="0" y="2197100"/>
                    <a:pt x="234950" y="1817370"/>
                  </a:cubicBezTo>
                  <a:cubicBezTo>
                    <a:pt x="307340" y="1694180"/>
                    <a:pt x="429260" y="1598930"/>
                    <a:pt x="566420" y="1562100"/>
                  </a:cubicBezTo>
                  <a:cubicBezTo>
                    <a:pt x="1343660" y="1252220"/>
                    <a:pt x="2122170" y="943610"/>
                    <a:pt x="2899410" y="633730"/>
                  </a:cubicBezTo>
                  <a:cubicBezTo>
                    <a:pt x="3397250" y="435610"/>
                    <a:pt x="3896360" y="237490"/>
                    <a:pt x="4394200" y="39370"/>
                  </a:cubicBezTo>
                  <a:cubicBezTo>
                    <a:pt x="4536440" y="0"/>
                    <a:pt x="4695190" y="20320"/>
                    <a:pt x="4822190" y="95250"/>
                  </a:cubicBezTo>
                  <a:cubicBezTo>
                    <a:pt x="5080000" y="246380"/>
                    <a:pt x="5177790" y="599440"/>
                    <a:pt x="5021580" y="855980"/>
                  </a:cubicBezTo>
                  <a:cubicBezTo>
                    <a:pt x="4923790" y="1005840"/>
                    <a:pt x="4763770" y="1096010"/>
                    <a:pt x="4625340" y="1203960"/>
                  </a:cubicBezTo>
                  <a:cubicBezTo>
                    <a:pt x="5626100" y="1438910"/>
                    <a:pt x="5784850" y="2627630"/>
                    <a:pt x="5228590" y="3374390"/>
                  </a:cubicBezTo>
                  <a:cubicBezTo>
                    <a:pt x="5515610" y="3294380"/>
                    <a:pt x="5892800" y="3152140"/>
                    <a:pt x="6169660" y="3312160"/>
                  </a:cubicBezTo>
                  <a:cubicBezTo>
                    <a:pt x="6383020" y="3432810"/>
                    <a:pt x="6493510" y="3702050"/>
                    <a:pt x="6424930" y="3939540"/>
                  </a:cubicBezTo>
                  <a:close/>
                </a:path>
              </a:pathLst>
            </a:custGeom>
            <a:blipFill>
              <a:blip r:embed="rId2"/>
              <a:stretch>
                <a:fillRect l="-16663" t="0" r="-16663" b="0"/>
              </a:stretch>
            </a:blipFill>
            <a:ln w="38100" cap="sq">
              <a:solidFill>
                <a:srgbClr val="F18403"/>
              </a:solidFill>
              <a:prstDash val="solid"/>
              <a:miter/>
            </a:ln>
          </p:spPr>
        </p:sp>
      </p:grpSp>
      <p:sp>
        <p:nvSpPr>
          <p:cNvPr name="Freeform 4" id="4"/>
          <p:cNvSpPr/>
          <p:nvPr/>
        </p:nvSpPr>
        <p:spPr>
          <a:xfrm flipH="false" flipV="true" rot="120891">
            <a:off x="13377940" y="7255629"/>
            <a:ext cx="6238081" cy="3754190"/>
          </a:xfrm>
          <a:custGeom>
            <a:avLst/>
            <a:gdLst/>
            <a:ahLst/>
            <a:cxnLst/>
            <a:rect r="r" b="b" t="t" l="l"/>
            <a:pathLst>
              <a:path h="3754190" w="6238081">
                <a:moveTo>
                  <a:pt x="0" y="3754190"/>
                </a:moveTo>
                <a:lnTo>
                  <a:pt x="6238080" y="3754190"/>
                </a:lnTo>
                <a:lnTo>
                  <a:pt x="6238080" y="0"/>
                </a:lnTo>
                <a:lnTo>
                  <a:pt x="0" y="0"/>
                </a:lnTo>
                <a:lnTo>
                  <a:pt x="0" y="3754190"/>
                </a:lnTo>
                <a:close/>
              </a:path>
            </a:pathLst>
          </a:custGeom>
          <a:blipFill>
            <a:blip r:embed="rId3">
              <a:alphaModFix amt="16000"/>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5" id="5"/>
          <p:cNvSpPr/>
          <p:nvPr/>
        </p:nvSpPr>
        <p:spPr>
          <a:xfrm flipH="false" flipV="false" rot="0">
            <a:off x="8719397" y="1776274"/>
            <a:ext cx="3045334" cy="959280"/>
          </a:xfrm>
          <a:custGeom>
            <a:avLst/>
            <a:gdLst/>
            <a:ahLst/>
            <a:cxnLst/>
            <a:rect r="r" b="b" t="t" l="l"/>
            <a:pathLst>
              <a:path h="959280" w="3045334">
                <a:moveTo>
                  <a:pt x="0" y="0"/>
                </a:moveTo>
                <a:lnTo>
                  <a:pt x="3045335" y="0"/>
                </a:lnTo>
                <a:lnTo>
                  <a:pt x="3045335" y="959281"/>
                </a:lnTo>
                <a:lnTo>
                  <a:pt x="0" y="959281"/>
                </a:lnTo>
                <a:lnTo>
                  <a:pt x="0" y="0"/>
                </a:lnTo>
                <a:close/>
              </a:path>
            </a:pathLst>
          </a:custGeom>
          <a:blipFill>
            <a:blip r:embed="rId5"/>
            <a:stretch>
              <a:fillRect l="0" t="0" r="0" b="0"/>
            </a:stretch>
          </a:blipFill>
        </p:spPr>
      </p:sp>
      <p:sp>
        <p:nvSpPr>
          <p:cNvPr name="Freeform 6" id="6"/>
          <p:cNvSpPr/>
          <p:nvPr/>
        </p:nvSpPr>
        <p:spPr>
          <a:xfrm flipH="false" flipV="false" rot="0">
            <a:off x="13080042" y="-434340"/>
            <a:ext cx="7315200" cy="2926080"/>
          </a:xfrm>
          <a:custGeom>
            <a:avLst/>
            <a:gdLst/>
            <a:ahLst/>
            <a:cxnLst/>
            <a:rect r="r" b="b" t="t" l="l"/>
            <a:pathLst>
              <a:path h="2926080" w="7315200">
                <a:moveTo>
                  <a:pt x="0" y="0"/>
                </a:moveTo>
                <a:lnTo>
                  <a:pt x="7315200" y="0"/>
                </a:lnTo>
                <a:lnTo>
                  <a:pt x="7315200" y="2926080"/>
                </a:lnTo>
                <a:lnTo>
                  <a:pt x="0" y="292608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7" id="7"/>
          <p:cNvSpPr txBox="true"/>
          <p:nvPr/>
        </p:nvSpPr>
        <p:spPr>
          <a:xfrm rot="0">
            <a:off x="8719397" y="2718437"/>
            <a:ext cx="8721289" cy="4848228"/>
          </a:xfrm>
          <a:prstGeom prst="rect">
            <a:avLst/>
          </a:prstGeom>
        </p:spPr>
        <p:txBody>
          <a:bodyPr anchor="t" rtlCol="false" tIns="0" lIns="0" bIns="0" rIns="0">
            <a:spAutoFit/>
          </a:bodyPr>
          <a:lstStyle/>
          <a:p>
            <a:pPr algn="l">
              <a:lnSpc>
                <a:spcPts val="13124"/>
              </a:lnSpc>
            </a:pPr>
            <a:r>
              <a:rPr lang="en-US" sz="7499" b="true">
                <a:solidFill>
                  <a:srgbClr val="FFFBEB"/>
                </a:solidFill>
                <a:latin typeface="Bricolage Grotesque Bold"/>
                <a:ea typeface="Bricolage Grotesque Bold"/>
                <a:cs typeface="Bricolage Grotesque Bold"/>
                <a:sym typeface="Bricolage Grotesque Bold"/>
              </a:rPr>
              <a:t>What is a Kraken Clone Script and How Does It Work?</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213A63"/>
        </a:solidFill>
      </p:bgPr>
    </p:bg>
    <p:spTree>
      <p:nvGrpSpPr>
        <p:cNvPr id="1" name=""/>
        <p:cNvGrpSpPr/>
        <p:nvPr/>
      </p:nvGrpSpPr>
      <p:grpSpPr>
        <a:xfrm>
          <a:off x="0" y="0"/>
          <a:ext cx="0" cy="0"/>
          <a:chOff x="0" y="0"/>
          <a:chExt cx="0" cy="0"/>
        </a:xfrm>
      </p:grpSpPr>
      <p:grpSp>
        <p:nvGrpSpPr>
          <p:cNvPr name="Group 2" id="2"/>
          <p:cNvGrpSpPr/>
          <p:nvPr/>
        </p:nvGrpSpPr>
        <p:grpSpPr>
          <a:xfrm rot="0">
            <a:off x="1123950" y="6496578"/>
            <a:ext cx="6222238" cy="2436832"/>
            <a:chOff x="0" y="0"/>
            <a:chExt cx="1734955" cy="679465"/>
          </a:xfrm>
        </p:grpSpPr>
        <p:sp>
          <p:nvSpPr>
            <p:cNvPr name="Freeform 3" id="3"/>
            <p:cNvSpPr/>
            <p:nvPr/>
          </p:nvSpPr>
          <p:spPr>
            <a:xfrm flipH="false" flipV="false" rot="0">
              <a:off x="0" y="0"/>
              <a:ext cx="1734955" cy="679465"/>
            </a:xfrm>
            <a:custGeom>
              <a:avLst/>
              <a:gdLst/>
              <a:ahLst/>
              <a:cxnLst/>
              <a:rect r="r" b="b" t="t" l="l"/>
              <a:pathLst>
                <a:path h="679465" w="1734955">
                  <a:moveTo>
                    <a:pt x="63456" y="0"/>
                  </a:moveTo>
                  <a:lnTo>
                    <a:pt x="1671499" y="0"/>
                  </a:lnTo>
                  <a:cubicBezTo>
                    <a:pt x="1688329" y="0"/>
                    <a:pt x="1704469" y="6686"/>
                    <a:pt x="1716369" y="18586"/>
                  </a:cubicBezTo>
                  <a:cubicBezTo>
                    <a:pt x="1728270" y="30486"/>
                    <a:pt x="1734955" y="46626"/>
                    <a:pt x="1734955" y="63456"/>
                  </a:cubicBezTo>
                  <a:lnTo>
                    <a:pt x="1734955" y="616009"/>
                  </a:lnTo>
                  <a:cubicBezTo>
                    <a:pt x="1734955" y="632839"/>
                    <a:pt x="1728270" y="648979"/>
                    <a:pt x="1716369" y="660880"/>
                  </a:cubicBezTo>
                  <a:cubicBezTo>
                    <a:pt x="1704469" y="672780"/>
                    <a:pt x="1688329" y="679465"/>
                    <a:pt x="1671499" y="679465"/>
                  </a:cubicBezTo>
                  <a:lnTo>
                    <a:pt x="63456" y="679465"/>
                  </a:lnTo>
                  <a:cubicBezTo>
                    <a:pt x="46626" y="679465"/>
                    <a:pt x="30486" y="672780"/>
                    <a:pt x="18586" y="660880"/>
                  </a:cubicBezTo>
                  <a:cubicBezTo>
                    <a:pt x="6686" y="648979"/>
                    <a:pt x="0" y="632839"/>
                    <a:pt x="0" y="616009"/>
                  </a:cubicBezTo>
                  <a:lnTo>
                    <a:pt x="0" y="63456"/>
                  </a:lnTo>
                  <a:cubicBezTo>
                    <a:pt x="0" y="46626"/>
                    <a:pt x="6686" y="30486"/>
                    <a:pt x="18586" y="18586"/>
                  </a:cubicBezTo>
                  <a:cubicBezTo>
                    <a:pt x="30486" y="6686"/>
                    <a:pt x="46626" y="0"/>
                    <a:pt x="63456" y="0"/>
                  </a:cubicBezTo>
                  <a:close/>
                </a:path>
              </a:pathLst>
            </a:custGeom>
            <a:solidFill>
              <a:srgbClr val="000000">
                <a:alpha val="0"/>
              </a:srgbClr>
            </a:solidFill>
            <a:ln w="38100" cap="rnd">
              <a:solidFill>
                <a:srgbClr val="FFFBEB"/>
              </a:solidFill>
              <a:prstDash val="solid"/>
              <a:round/>
            </a:ln>
          </p:spPr>
        </p:sp>
        <p:sp>
          <p:nvSpPr>
            <p:cNvPr name="TextBox 4" id="4"/>
            <p:cNvSpPr txBox="true"/>
            <p:nvPr/>
          </p:nvSpPr>
          <p:spPr>
            <a:xfrm>
              <a:off x="0" y="-38100"/>
              <a:ext cx="1734955" cy="717565"/>
            </a:xfrm>
            <a:prstGeom prst="rect">
              <a:avLst/>
            </a:prstGeom>
          </p:spPr>
          <p:txBody>
            <a:bodyPr anchor="ctr" rtlCol="false" tIns="50800" lIns="50800" bIns="50800" rIns="50800"/>
            <a:lstStyle/>
            <a:p>
              <a:pPr algn="ctr">
                <a:lnSpc>
                  <a:spcPts val="2659"/>
                </a:lnSpc>
              </a:pPr>
            </a:p>
          </p:txBody>
        </p:sp>
      </p:grpSp>
      <p:sp>
        <p:nvSpPr>
          <p:cNvPr name="TextBox 5" id="5"/>
          <p:cNvSpPr txBox="true"/>
          <p:nvPr/>
        </p:nvSpPr>
        <p:spPr>
          <a:xfrm rot="0">
            <a:off x="7950691" y="2490597"/>
            <a:ext cx="9499640" cy="7040880"/>
          </a:xfrm>
          <a:prstGeom prst="rect">
            <a:avLst/>
          </a:prstGeom>
        </p:spPr>
        <p:txBody>
          <a:bodyPr anchor="t" rtlCol="false" tIns="0" lIns="0" bIns="0" rIns="0">
            <a:spAutoFit/>
          </a:bodyPr>
          <a:lstStyle/>
          <a:p>
            <a:pPr algn="l">
              <a:lnSpc>
                <a:spcPts val="4049"/>
              </a:lnSpc>
            </a:pPr>
            <a:r>
              <a:rPr lang="en-US" sz="2699">
                <a:solidFill>
                  <a:srgbClr val="DDDCD8"/>
                </a:solidFill>
                <a:latin typeface="Montserrat"/>
                <a:ea typeface="Montserrat"/>
                <a:cs typeface="Montserrat"/>
                <a:sym typeface="Montserrat"/>
              </a:rPr>
              <a:t>Cryptocurrency trading platforms experienced a rapid expansion during the previous years which created new opportunities for businesses and entrepreneurs to establish digital asset exchange platforms. Security and reliability along with broad trading features make Kraken one of the top crypto trading platforms. People wishing to establish their own crypto trading platform have the option of choosing ready-made solutions provided through Kraken clone scripts.</a:t>
            </a:r>
          </a:p>
          <a:p>
            <a:pPr algn="l">
              <a:lnSpc>
                <a:spcPts val="4049"/>
              </a:lnSpc>
            </a:pPr>
          </a:p>
          <a:p>
            <a:pPr algn="l" marL="0" indent="0" lvl="0">
              <a:lnSpc>
                <a:spcPts val="4049"/>
              </a:lnSpc>
            </a:pPr>
            <a:r>
              <a:rPr lang="en-US" sz="2699">
                <a:solidFill>
                  <a:srgbClr val="DDDCD8"/>
                </a:solidFill>
                <a:latin typeface="Montserrat"/>
                <a:ea typeface="Montserrat"/>
                <a:cs typeface="Montserrat"/>
                <a:sym typeface="Montserrat"/>
              </a:rPr>
              <a:t>We will examine </a:t>
            </a:r>
            <a:r>
              <a:rPr lang="en-US" b="true" sz="2699" u="sng">
                <a:solidFill>
                  <a:srgbClr val="F18403"/>
                </a:solidFill>
                <a:latin typeface="Montserrat Bold"/>
                <a:ea typeface="Montserrat Bold"/>
                <a:cs typeface="Montserrat Bold"/>
                <a:sym typeface="Montserrat Bold"/>
                <a:hlinkClick r:id="rId2" tooltip="https://www.blockchainx.tech/kraken-clone-script/"/>
              </a:rPr>
              <a:t>Kraken clone scripts</a:t>
            </a:r>
            <a:r>
              <a:rPr lang="en-US" sz="2699">
                <a:solidFill>
                  <a:srgbClr val="DDDCD8"/>
                </a:solidFill>
                <a:latin typeface="Montserrat"/>
                <a:ea typeface="Montserrat"/>
                <a:cs typeface="Montserrat"/>
                <a:sym typeface="Montserrat"/>
              </a:rPr>
              <a:t> in this piece with their operating model along with their essential attributes and positive aspects and their rising adoption rate as crypto exchange platforms.</a:t>
            </a:r>
          </a:p>
        </p:txBody>
      </p:sp>
      <p:sp>
        <p:nvSpPr>
          <p:cNvPr name="Freeform 6" id="6"/>
          <p:cNvSpPr/>
          <p:nvPr/>
        </p:nvSpPr>
        <p:spPr>
          <a:xfrm flipH="false" flipV="false" rot="416166">
            <a:off x="14436914" y="1614073"/>
            <a:ext cx="5196503" cy="3127350"/>
          </a:xfrm>
          <a:custGeom>
            <a:avLst/>
            <a:gdLst/>
            <a:ahLst/>
            <a:cxnLst/>
            <a:rect r="r" b="b" t="t" l="l"/>
            <a:pathLst>
              <a:path h="3127350" w="5196503">
                <a:moveTo>
                  <a:pt x="0" y="0"/>
                </a:moveTo>
                <a:lnTo>
                  <a:pt x="5196503" y="0"/>
                </a:lnTo>
                <a:lnTo>
                  <a:pt x="5196503" y="3127350"/>
                </a:lnTo>
                <a:lnTo>
                  <a:pt x="0" y="3127350"/>
                </a:lnTo>
                <a:lnTo>
                  <a:pt x="0" y="0"/>
                </a:lnTo>
                <a:close/>
              </a:path>
            </a:pathLst>
          </a:custGeom>
          <a:blipFill>
            <a:blip r:embed="rId3">
              <a:alphaModFix amt="16000"/>
              <a:extLst>
                <a:ext uri="{96DAC541-7B7A-43D3-8B79-37D633B846F1}">
                  <asvg:svgBlip xmlns:asvg="http://schemas.microsoft.com/office/drawing/2016/SVG/main" r:embed="rId4"/>
                </a:ext>
              </a:extLst>
            </a:blip>
            <a:stretch>
              <a:fillRect l="0" t="0" r="0" b="0"/>
            </a:stretch>
          </a:blipFill>
          <a:ln cap="sq">
            <a:noFill/>
            <a:prstDash val="solid"/>
            <a:miter/>
          </a:ln>
        </p:spPr>
      </p:sp>
      <p:grpSp>
        <p:nvGrpSpPr>
          <p:cNvPr name="Group 7" id="7"/>
          <p:cNvGrpSpPr/>
          <p:nvPr/>
        </p:nvGrpSpPr>
        <p:grpSpPr>
          <a:xfrm rot="0">
            <a:off x="1123950" y="-586092"/>
            <a:ext cx="6222238" cy="6635229"/>
            <a:chOff x="0" y="0"/>
            <a:chExt cx="5948807" cy="6343650"/>
          </a:xfrm>
        </p:grpSpPr>
        <p:sp>
          <p:nvSpPr>
            <p:cNvPr name="Freeform 8" id="8"/>
            <p:cNvSpPr/>
            <p:nvPr/>
          </p:nvSpPr>
          <p:spPr>
            <a:xfrm flipH="false" flipV="false" rot="0">
              <a:off x="0" y="0"/>
              <a:ext cx="5948807" cy="6343650"/>
            </a:xfrm>
            <a:custGeom>
              <a:avLst/>
              <a:gdLst/>
              <a:ahLst/>
              <a:cxnLst/>
              <a:rect r="r" b="b" t="t" l="l"/>
              <a:pathLst>
                <a:path h="6343650" w="5948807">
                  <a:moveTo>
                    <a:pt x="5948807" y="738886"/>
                  </a:moveTo>
                  <a:lnTo>
                    <a:pt x="5948807" y="5533771"/>
                  </a:lnTo>
                  <a:lnTo>
                    <a:pt x="5948680" y="5533771"/>
                  </a:lnTo>
                  <a:cubicBezTo>
                    <a:pt x="5948680" y="5537200"/>
                    <a:pt x="5948807" y="5540756"/>
                    <a:pt x="5948807" y="5544185"/>
                  </a:cubicBezTo>
                  <a:cubicBezTo>
                    <a:pt x="5948807" y="5985764"/>
                    <a:pt x="5590921" y="6343650"/>
                    <a:pt x="5149342" y="6343650"/>
                  </a:cubicBezTo>
                  <a:cubicBezTo>
                    <a:pt x="4939284" y="6343650"/>
                    <a:pt x="4748276" y="6262624"/>
                    <a:pt x="4605655" y="6130163"/>
                  </a:cubicBezTo>
                  <a:cubicBezTo>
                    <a:pt x="4463034" y="6262624"/>
                    <a:pt x="4271899" y="6343650"/>
                    <a:pt x="4061968" y="6343650"/>
                  </a:cubicBezTo>
                  <a:cubicBezTo>
                    <a:pt x="3851910" y="6343650"/>
                    <a:pt x="3660902" y="6262624"/>
                    <a:pt x="3518281" y="6130163"/>
                  </a:cubicBezTo>
                  <a:cubicBezTo>
                    <a:pt x="3375660" y="6262624"/>
                    <a:pt x="3184525" y="6343650"/>
                    <a:pt x="2974594" y="6343650"/>
                  </a:cubicBezTo>
                  <a:cubicBezTo>
                    <a:pt x="2764663" y="6343650"/>
                    <a:pt x="2573528" y="6262624"/>
                    <a:pt x="2430907" y="6130163"/>
                  </a:cubicBezTo>
                  <a:cubicBezTo>
                    <a:pt x="2288286" y="6262624"/>
                    <a:pt x="2097151" y="6343650"/>
                    <a:pt x="1887220" y="6343650"/>
                  </a:cubicBezTo>
                  <a:cubicBezTo>
                    <a:pt x="1677162" y="6343650"/>
                    <a:pt x="1486154" y="6262624"/>
                    <a:pt x="1343533" y="6130163"/>
                  </a:cubicBezTo>
                  <a:cubicBezTo>
                    <a:pt x="1200912" y="6262624"/>
                    <a:pt x="1009777" y="6343650"/>
                    <a:pt x="799846" y="6343650"/>
                  </a:cubicBezTo>
                  <a:cubicBezTo>
                    <a:pt x="357886" y="6343650"/>
                    <a:pt x="0" y="5985637"/>
                    <a:pt x="0" y="5544185"/>
                  </a:cubicBezTo>
                  <a:cubicBezTo>
                    <a:pt x="0" y="5540756"/>
                    <a:pt x="127" y="5537200"/>
                    <a:pt x="127" y="5533771"/>
                  </a:cubicBezTo>
                  <a:lnTo>
                    <a:pt x="0" y="5533771"/>
                  </a:lnTo>
                  <a:lnTo>
                    <a:pt x="0" y="738886"/>
                  </a:lnTo>
                  <a:lnTo>
                    <a:pt x="2286" y="738886"/>
                  </a:lnTo>
                  <a:cubicBezTo>
                    <a:pt x="33274" y="325628"/>
                    <a:pt x="378333" y="0"/>
                    <a:pt x="799465" y="0"/>
                  </a:cubicBezTo>
                  <a:cubicBezTo>
                    <a:pt x="1009523" y="0"/>
                    <a:pt x="1200531" y="81026"/>
                    <a:pt x="1343152" y="213487"/>
                  </a:cubicBezTo>
                  <a:cubicBezTo>
                    <a:pt x="1485900" y="81026"/>
                    <a:pt x="1676908" y="0"/>
                    <a:pt x="1886966" y="0"/>
                  </a:cubicBezTo>
                  <a:cubicBezTo>
                    <a:pt x="2097024" y="0"/>
                    <a:pt x="2288032" y="81026"/>
                    <a:pt x="2430653" y="213487"/>
                  </a:cubicBezTo>
                  <a:cubicBezTo>
                    <a:pt x="2573274" y="81026"/>
                    <a:pt x="2764409" y="0"/>
                    <a:pt x="2974340" y="0"/>
                  </a:cubicBezTo>
                  <a:cubicBezTo>
                    <a:pt x="3184271" y="0"/>
                    <a:pt x="3375406" y="81026"/>
                    <a:pt x="3518027" y="213487"/>
                  </a:cubicBezTo>
                  <a:cubicBezTo>
                    <a:pt x="3660775" y="81026"/>
                    <a:pt x="3851910" y="0"/>
                    <a:pt x="4061841" y="0"/>
                  </a:cubicBezTo>
                  <a:cubicBezTo>
                    <a:pt x="4271899" y="0"/>
                    <a:pt x="4462907" y="81026"/>
                    <a:pt x="4605528" y="213487"/>
                  </a:cubicBezTo>
                  <a:cubicBezTo>
                    <a:pt x="4748276" y="81026"/>
                    <a:pt x="4939284" y="0"/>
                    <a:pt x="5149342" y="0"/>
                  </a:cubicBezTo>
                  <a:cubicBezTo>
                    <a:pt x="5570474" y="0"/>
                    <a:pt x="5915533" y="325628"/>
                    <a:pt x="5946521" y="738886"/>
                  </a:cubicBezTo>
                  <a:lnTo>
                    <a:pt x="5948807" y="738886"/>
                  </a:lnTo>
                  <a:close/>
                </a:path>
              </a:pathLst>
            </a:custGeom>
            <a:blipFill>
              <a:blip r:embed="rId5"/>
              <a:stretch>
                <a:fillRect l="-3318" t="0" r="-3318" b="0"/>
              </a:stretch>
            </a:blipFill>
            <a:ln w="38100" cap="sq">
              <a:solidFill>
                <a:srgbClr val="F18403"/>
              </a:solidFill>
              <a:prstDash val="solid"/>
              <a:miter/>
            </a:ln>
          </p:spPr>
        </p:sp>
      </p:grpSp>
      <p:sp>
        <p:nvSpPr>
          <p:cNvPr name="TextBox 9" id="9"/>
          <p:cNvSpPr txBox="true"/>
          <p:nvPr/>
        </p:nvSpPr>
        <p:spPr>
          <a:xfrm rot="0">
            <a:off x="7950691" y="694727"/>
            <a:ext cx="6188648" cy="1046196"/>
          </a:xfrm>
          <a:prstGeom prst="rect">
            <a:avLst/>
          </a:prstGeom>
        </p:spPr>
        <p:txBody>
          <a:bodyPr anchor="t" rtlCol="false" tIns="0" lIns="0" bIns="0" rIns="0">
            <a:spAutoFit/>
          </a:bodyPr>
          <a:lstStyle/>
          <a:p>
            <a:pPr algn="l">
              <a:lnSpc>
                <a:spcPts val="7813"/>
              </a:lnSpc>
            </a:pPr>
            <a:r>
              <a:rPr lang="en-US" sz="7813" b="true">
                <a:solidFill>
                  <a:srgbClr val="FFFBEB"/>
                </a:solidFill>
                <a:latin typeface="Bricolage Grotesque Bold"/>
                <a:ea typeface="Bricolage Grotesque Bold"/>
                <a:cs typeface="Bricolage Grotesque Bold"/>
                <a:sym typeface="Bricolage Grotesque Bold"/>
              </a:rPr>
              <a:t>Introduction</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213A63"/>
        </a:solidFill>
      </p:bgPr>
    </p:bg>
    <p:spTree>
      <p:nvGrpSpPr>
        <p:cNvPr id="1" name=""/>
        <p:cNvGrpSpPr/>
        <p:nvPr/>
      </p:nvGrpSpPr>
      <p:grpSpPr>
        <a:xfrm>
          <a:off x="0" y="0"/>
          <a:ext cx="0" cy="0"/>
          <a:chOff x="0" y="0"/>
          <a:chExt cx="0" cy="0"/>
        </a:xfrm>
      </p:grpSpPr>
      <p:sp>
        <p:nvSpPr>
          <p:cNvPr name="TextBox 2" id="2"/>
          <p:cNvSpPr txBox="true"/>
          <p:nvPr/>
        </p:nvSpPr>
        <p:spPr>
          <a:xfrm rot="0">
            <a:off x="1028700" y="1140952"/>
            <a:ext cx="14938923" cy="1046196"/>
          </a:xfrm>
          <a:prstGeom prst="rect">
            <a:avLst/>
          </a:prstGeom>
        </p:spPr>
        <p:txBody>
          <a:bodyPr anchor="t" rtlCol="false" tIns="0" lIns="0" bIns="0" rIns="0">
            <a:spAutoFit/>
          </a:bodyPr>
          <a:lstStyle/>
          <a:p>
            <a:pPr algn="l">
              <a:lnSpc>
                <a:spcPts val="7813"/>
              </a:lnSpc>
            </a:pPr>
            <a:r>
              <a:rPr lang="en-US" sz="7813" b="true">
                <a:solidFill>
                  <a:srgbClr val="FFFBEB"/>
                </a:solidFill>
                <a:latin typeface="Bricolage Grotesque Bold"/>
                <a:ea typeface="Bricolage Grotesque Bold"/>
                <a:cs typeface="Bricolage Grotesque Bold"/>
                <a:sym typeface="Bricolage Grotesque Bold"/>
              </a:rPr>
              <a:t>What is a Kraken Clone Script?</a:t>
            </a:r>
          </a:p>
        </p:txBody>
      </p:sp>
      <p:sp>
        <p:nvSpPr>
          <p:cNvPr name="TextBox 3" id="3"/>
          <p:cNvSpPr txBox="true"/>
          <p:nvPr/>
        </p:nvSpPr>
        <p:spPr>
          <a:xfrm rot="0">
            <a:off x="1028700" y="2786885"/>
            <a:ext cx="16230600" cy="6282690"/>
          </a:xfrm>
          <a:prstGeom prst="rect">
            <a:avLst/>
          </a:prstGeom>
        </p:spPr>
        <p:txBody>
          <a:bodyPr anchor="t" rtlCol="false" tIns="0" lIns="0" bIns="0" rIns="0">
            <a:spAutoFit/>
          </a:bodyPr>
          <a:lstStyle/>
          <a:p>
            <a:pPr algn="l">
              <a:lnSpc>
                <a:spcPts val="3899"/>
              </a:lnSpc>
            </a:pPr>
            <a:r>
              <a:rPr lang="en-US" sz="2599">
                <a:solidFill>
                  <a:srgbClr val="DDDCD8"/>
                </a:solidFill>
                <a:latin typeface="Montserrat"/>
                <a:ea typeface="Montserrat"/>
                <a:cs typeface="Montserrat"/>
                <a:sym typeface="Montserrat"/>
              </a:rPr>
              <a:t>The Kraken clone script contains ready-made software which duplicates both Kraken exchange features together with its graphical user interface. Your business can use this platform as a fully customizable solution which allows full brand modification based on your specifications.</a:t>
            </a:r>
          </a:p>
          <a:p>
            <a:pPr algn="l">
              <a:lnSpc>
                <a:spcPts val="3899"/>
              </a:lnSpc>
            </a:pPr>
          </a:p>
          <a:p>
            <a:pPr algn="l">
              <a:lnSpc>
                <a:spcPts val="3899"/>
              </a:lnSpc>
            </a:pPr>
            <a:r>
              <a:rPr lang="en-US" sz="2599">
                <a:solidFill>
                  <a:srgbClr val="DDDCD8"/>
                </a:solidFill>
                <a:latin typeface="Montserrat"/>
                <a:ea typeface="Montserrat"/>
                <a:cs typeface="Montserrat"/>
                <a:sym typeface="Montserrat"/>
              </a:rPr>
              <a:t>The script contains important exchange features including user registration functions as well as trading capabilities for cryptocurrency alongside wallet integration capabilities and admin management tools and KYC/AML implementation together with secure encryption systems. Businesses may implement Kraken Exchange-like centralized cryptocurrency trading platforms using this ready-made script which reduces both development period and platform creation expenses.</a:t>
            </a:r>
          </a:p>
          <a:p>
            <a:pPr algn="l">
              <a:lnSpc>
                <a:spcPts val="3899"/>
              </a:lnSpc>
            </a:pPr>
          </a:p>
          <a:p>
            <a:pPr algn="l" marL="0" indent="0" lvl="0">
              <a:lnSpc>
                <a:spcPts val="3899"/>
              </a:lnSpc>
            </a:pPr>
            <a:r>
              <a:rPr lang="en-US" sz="2599">
                <a:solidFill>
                  <a:srgbClr val="DDDCD8"/>
                </a:solidFill>
                <a:latin typeface="Montserrat"/>
                <a:ea typeface="Montserrat"/>
                <a:cs typeface="Montserrat"/>
                <a:sym typeface="Montserrat"/>
              </a:rPr>
              <a:t>The Kraken clone script enables businesses to launch a crypto exchange market in a shorter timeframe and at reduced cost as they avoid building everything themselves.</a:t>
            </a:r>
          </a:p>
        </p:txBody>
      </p:sp>
      <p:sp>
        <p:nvSpPr>
          <p:cNvPr name="Freeform 4" id="4"/>
          <p:cNvSpPr/>
          <p:nvPr/>
        </p:nvSpPr>
        <p:spPr>
          <a:xfrm flipH="false" flipV="false" rot="416166">
            <a:off x="14436914" y="1614073"/>
            <a:ext cx="5196503" cy="3127350"/>
          </a:xfrm>
          <a:custGeom>
            <a:avLst/>
            <a:gdLst/>
            <a:ahLst/>
            <a:cxnLst/>
            <a:rect r="r" b="b" t="t" l="l"/>
            <a:pathLst>
              <a:path h="3127350" w="5196503">
                <a:moveTo>
                  <a:pt x="0" y="0"/>
                </a:moveTo>
                <a:lnTo>
                  <a:pt x="5196503" y="0"/>
                </a:lnTo>
                <a:lnTo>
                  <a:pt x="5196503" y="3127350"/>
                </a:lnTo>
                <a:lnTo>
                  <a:pt x="0" y="3127350"/>
                </a:lnTo>
                <a:lnTo>
                  <a:pt x="0" y="0"/>
                </a:lnTo>
                <a:close/>
              </a:path>
            </a:pathLst>
          </a:custGeom>
          <a:blipFill>
            <a:blip r:embed="rId2">
              <a:alphaModFix amt="16000"/>
              <a:extLst>
                <a:ext uri="{96DAC541-7B7A-43D3-8B79-37D633B846F1}">
                  <asvg:svgBlip xmlns:asvg="http://schemas.microsoft.com/office/drawing/2016/SVG/main" r:embed="rId3"/>
                </a:ext>
              </a:extLst>
            </a:blip>
            <a:stretch>
              <a:fillRect l="0" t="0" r="0" b="0"/>
            </a:stretch>
          </a:blipFill>
          <a:ln cap="sq">
            <a:noFill/>
            <a:prstDash val="solid"/>
            <a:miter/>
          </a:ln>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213A63"/>
        </a:solidFill>
      </p:bgPr>
    </p:bg>
    <p:spTree>
      <p:nvGrpSpPr>
        <p:cNvPr id="1" name=""/>
        <p:cNvGrpSpPr/>
        <p:nvPr/>
      </p:nvGrpSpPr>
      <p:grpSpPr>
        <a:xfrm>
          <a:off x="0" y="0"/>
          <a:ext cx="0" cy="0"/>
          <a:chOff x="0" y="0"/>
          <a:chExt cx="0" cy="0"/>
        </a:xfrm>
      </p:grpSpPr>
      <p:sp>
        <p:nvSpPr>
          <p:cNvPr name="TextBox 2" id="2"/>
          <p:cNvSpPr txBox="true"/>
          <p:nvPr/>
        </p:nvSpPr>
        <p:spPr>
          <a:xfrm rot="0">
            <a:off x="1162189" y="432647"/>
            <a:ext cx="16227887" cy="2716532"/>
          </a:xfrm>
          <a:prstGeom prst="rect">
            <a:avLst/>
          </a:prstGeom>
        </p:spPr>
        <p:txBody>
          <a:bodyPr anchor="t" rtlCol="false" tIns="0" lIns="0" bIns="0" rIns="0">
            <a:spAutoFit/>
          </a:bodyPr>
          <a:lstStyle/>
          <a:p>
            <a:pPr algn="l">
              <a:lnSpc>
                <a:spcPts val="10919"/>
              </a:lnSpc>
              <a:spcBef>
                <a:spcPct val="0"/>
              </a:spcBef>
            </a:pPr>
            <a:r>
              <a:rPr lang="en-US" sz="7799" b="true">
                <a:solidFill>
                  <a:srgbClr val="FFFBEB"/>
                </a:solidFill>
                <a:latin typeface="Bricolage Grotesque Bold"/>
                <a:ea typeface="Bricolage Grotesque Bold"/>
                <a:cs typeface="Bricolage Grotesque Bold"/>
                <a:sym typeface="Bricolage Grotesque Bold"/>
              </a:rPr>
              <a:t>How Does a Kraken Clone Script Work?</a:t>
            </a:r>
          </a:p>
        </p:txBody>
      </p:sp>
      <p:sp>
        <p:nvSpPr>
          <p:cNvPr name="AutoShape 3" id="3"/>
          <p:cNvSpPr/>
          <p:nvPr/>
        </p:nvSpPr>
        <p:spPr>
          <a:xfrm flipV="true">
            <a:off x="4429139" y="3985933"/>
            <a:ext cx="1890519" cy="2377780"/>
          </a:xfrm>
          <a:prstGeom prst="line">
            <a:avLst/>
          </a:prstGeom>
          <a:ln cap="flat" w="38100">
            <a:solidFill>
              <a:srgbClr val="FFFBEB"/>
            </a:solidFill>
            <a:prstDash val="solid"/>
            <a:headEnd type="none" len="sm" w="sm"/>
            <a:tailEnd type="none" len="sm" w="sm"/>
          </a:ln>
        </p:spPr>
      </p:sp>
      <p:sp>
        <p:nvSpPr>
          <p:cNvPr name="Freeform 4" id="4"/>
          <p:cNvSpPr/>
          <p:nvPr/>
        </p:nvSpPr>
        <p:spPr>
          <a:xfrm flipH="true" flipV="false" rot="-671621">
            <a:off x="-2406938" y="3712310"/>
            <a:ext cx="4775736" cy="2874125"/>
          </a:xfrm>
          <a:custGeom>
            <a:avLst/>
            <a:gdLst/>
            <a:ahLst/>
            <a:cxnLst/>
            <a:rect r="r" b="b" t="t" l="l"/>
            <a:pathLst>
              <a:path h="2874125" w="4775736">
                <a:moveTo>
                  <a:pt x="4775736" y="0"/>
                </a:moveTo>
                <a:lnTo>
                  <a:pt x="0" y="0"/>
                </a:lnTo>
                <a:lnTo>
                  <a:pt x="0" y="2874124"/>
                </a:lnTo>
                <a:lnTo>
                  <a:pt x="4775736" y="2874124"/>
                </a:lnTo>
                <a:lnTo>
                  <a:pt x="4775736" y="0"/>
                </a:lnTo>
                <a:close/>
              </a:path>
            </a:pathLst>
          </a:custGeom>
          <a:blipFill>
            <a:blip r:embed="rId2">
              <a:alphaModFix amt="16000"/>
              <a:extLst>
                <a:ext uri="{96DAC541-7B7A-43D3-8B79-37D633B846F1}">
                  <asvg:svgBlip xmlns:asvg="http://schemas.microsoft.com/office/drawing/2016/SVG/main" r:embed="rId3"/>
                </a:ext>
              </a:extLst>
            </a:blip>
            <a:stretch>
              <a:fillRect l="0" t="0" r="0" b="0"/>
            </a:stretch>
          </a:blipFill>
          <a:ln cap="sq">
            <a:noFill/>
            <a:prstDash val="solid"/>
            <a:miter/>
          </a:ln>
        </p:spPr>
      </p:sp>
      <p:grpSp>
        <p:nvGrpSpPr>
          <p:cNvPr name="Group 5" id="5"/>
          <p:cNvGrpSpPr/>
          <p:nvPr/>
        </p:nvGrpSpPr>
        <p:grpSpPr>
          <a:xfrm rot="0">
            <a:off x="-19070" y="5581303"/>
            <a:ext cx="4555373" cy="1545771"/>
            <a:chOff x="0" y="0"/>
            <a:chExt cx="1362573" cy="462361"/>
          </a:xfrm>
        </p:grpSpPr>
        <p:sp>
          <p:nvSpPr>
            <p:cNvPr name="Freeform 6" id="6"/>
            <p:cNvSpPr/>
            <p:nvPr/>
          </p:nvSpPr>
          <p:spPr>
            <a:xfrm flipH="false" flipV="false" rot="0">
              <a:off x="0" y="0"/>
              <a:ext cx="1362573" cy="462361"/>
            </a:xfrm>
            <a:custGeom>
              <a:avLst/>
              <a:gdLst/>
              <a:ahLst/>
              <a:cxnLst/>
              <a:rect r="r" b="b" t="t" l="l"/>
              <a:pathLst>
                <a:path h="462361" w="1362573">
                  <a:moveTo>
                    <a:pt x="169951" y="0"/>
                  </a:moveTo>
                  <a:lnTo>
                    <a:pt x="1192622" y="0"/>
                  </a:lnTo>
                  <a:cubicBezTo>
                    <a:pt x="1286483" y="0"/>
                    <a:pt x="1362573" y="76090"/>
                    <a:pt x="1362573" y="169951"/>
                  </a:cubicBezTo>
                  <a:lnTo>
                    <a:pt x="1362573" y="292409"/>
                  </a:lnTo>
                  <a:cubicBezTo>
                    <a:pt x="1362573" y="386271"/>
                    <a:pt x="1286483" y="462361"/>
                    <a:pt x="1192622" y="462361"/>
                  </a:cubicBezTo>
                  <a:lnTo>
                    <a:pt x="169951" y="462361"/>
                  </a:lnTo>
                  <a:cubicBezTo>
                    <a:pt x="76090" y="462361"/>
                    <a:pt x="0" y="386271"/>
                    <a:pt x="0" y="292409"/>
                  </a:cubicBezTo>
                  <a:lnTo>
                    <a:pt x="0" y="169951"/>
                  </a:lnTo>
                  <a:cubicBezTo>
                    <a:pt x="0" y="76090"/>
                    <a:pt x="76090" y="0"/>
                    <a:pt x="169951" y="0"/>
                  </a:cubicBezTo>
                  <a:close/>
                </a:path>
              </a:pathLst>
            </a:custGeom>
            <a:solidFill>
              <a:srgbClr val="FFFBEB"/>
            </a:solidFill>
          </p:spPr>
        </p:sp>
        <p:sp>
          <p:nvSpPr>
            <p:cNvPr name="TextBox 7" id="7"/>
            <p:cNvSpPr txBox="true"/>
            <p:nvPr/>
          </p:nvSpPr>
          <p:spPr>
            <a:xfrm>
              <a:off x="0" y="-47625"/>
              <a:ext cx="1362573" cy="509986"/>
            </a:xfrm>
            <a:prstGeom prst="rect">
              <a:avLst/>
            </a:prstGeom>
          </p:spPr>
          <p:txBody>
            <a:bodyPr anchor="ctr" rtlCol="false" tIns="50800" lIns="50800" bIns="50800" rIns="50800"/>
            <a:lstStyle/>
            <a:p>
              <a:pPr algn="ctr">
                <a:lnSpc>
                  <a:spcPts val="3079"/>
                </a:lnSpc>
              </a:pPr>
            </a:p>
          </p:txBody>
        </p:sp>
      </p:grpSp>
      <p:grpSp>
        <p:nvGrpSpPr>
          <p:cNvPr name="Group 8" id="8"/>
          <p:cNvGrpSpPr/>
          <p:nvPr/>
        </p:nvGrpSpPr>
        <p:grpSpPr>
          <a:xfrm rot="0">
            <a:off x="11747138" y="3276099"/>
            <a:ext cx="4464392" cy="1419668"/>
            <a:chOff x="0" y="0"/>
            <a:chExt cx="1243580" cy="395456"/>
          </a:xfrm>
        </p:grpSpPr>
        <p:sp>
          <p:nvSpPr>
            <p:cNvPr name="Freeform 9" id="9"/>
            <p:cNvSpPr/>
            <p:nvPr/>
          </p:nvSpPr>
          <p:spPr>
            <a:xfrm flipH="false" flipV="false" rot="0">
              <a:off x="0" y="0"/>
              <a:ext cx="1243580" cy="395456"/>
            </a:xfrm>
            <a:custGeom>
              <a:avLst/>
              <a:gdLst/>
              <a:ahLst/>
              <a:cxnLst/>
              <a:rect r="r" b="b" t="t" l="l"/>
              <a:pathLst>
                <a:path h="395456" w="1243580">
                  <a:moveTo>
                    <a:pt x="173415" y="0"/>
                  </a:moveTo>
                  <a:lnTo>
                    <a:pt x="1070165" y="0"/>
                  </a:lnTo>
                  <a:cubicBezTo>
                    <a:pt x="1165939" y="0"/>
                    <a:pt x="1243580" y="77640"/>
                    <a:pt x="1243580" y="173415"/>
                  </a:cubicBezTo>
                  <a:lnTo>
                    <a:pt x="1243580" y="222041"/>
                  </a:lnTo>
                  <a:cubicBezTo>
                    <a:pt x="1243580" y="317815"/>
                    <a:pt x="1165939" y="395456"/>
                    <a:pt x="1070165" y="395456"/>
                  </a:cubicBezTo>
                  <a:lnTo>
                    <a:pt x="173415" y="395456"/>
                  </a:lnTo>
                  <a:cubicBezTo>
                    <a:pt x="77640" y="395456"/>
                    <a:pt x="0" y="317815"/>
                    <a:pt x="0" y="222041"/>
                  </a:cubicBezTo>
                  <a:lnTo>
                    <a:pt x="0" y="173415"/>
                  </a:lnTo>
                  <a:cubicBezTo>
                    <a:pt x="0" y="77640"/>
                    <a:pt x="77640" y="0"/>
                    <a:pt x="173415" y="0"/>
                  </a:cubicBezTo>
                  <a:close/>
                </a:path>
              </a:pathLst>
            </a:custGeom>
            <a:solidFill>
              <a:srgbClr val="000000">
                <a:alpha val="0"/>
              </a:srgbClr>
            </a:solidFill>
            <a:ln w="38100" cap="rnd">
              <a:solidFill>
                <a:srgbClr val="FFFBEB"/>
              </a:solidFill>
              <a:prstDash val="solid"/>
              <a:round/>
            </a:ln>
          </p:spPr>
        </p:sp>
        <p:sp>
          <p:nvSpPr>
            <p:cNvPr name="TextBox 10" id="10"/>
            <p:cNvSpPr txBox="true"/>
            <p:nvPr/>
          </p:nvSpPr>
          <p:spPr>
            <a:xfrm>
              <a:off x="0" y="-38100"/>
              <a:ext cx="1243580" cy="433556"/>
            </a:xfrm>
            <a:prstGeom prst="rect">
              <a:avLst/>
            </a:prstGeom>
          </p:spPr>
          <p:txBody>
            <a:bodyPr anchor="ctr" rtlCol="false" tIns="48031" lIns="48031" bIns="48031" rIns="48031"/>
            <a:lstStyle/>
            <a:p>
              <a:pPr algn="ctr">
                <a:lnSpc>
                  <a:spcPts val="2659"/>
                </a:lnSpc>
              </a:pPr>
            </a:p>
          </p:txBody>
        </p:sp>
      </p:grpSp>
      <p:grpSp>
        <p:nvGrpSpPr>
          <p:cNvPr name="Group 11" id="11"/>
          <p:cNvGrpSpPr/>
          <p:nvPr/>
        </p:nvGrpSpPr>
        <p:grpSpPr>
          <a:xfrm rot="0">
            <a:off x="11747138" y="4819592"/>
            <a:ext cx="4464392" cy="1534596"/>
            <a:chOff x="0" y="0"/>
            <a:chExt cx="1243580" cy="427470"/>
          </a:xfrm>
        </p:grpSpPr>
        <p:sp>
          <p:nvSpPr>
            <p:cNvPr name="Freeform 12" id="12"/>
            <p:cNvSpPr/>
            <p:nvPr/>
          </p:nvSpPr>
          <p:spPr>
            <a:xfrm flipH="false" flipV="false" rot="0">
              <a:off x="0" y="0"/>
              <a:ext cx="1243580" cy="427470"/>
            </a:xfrm>
            <a:custGeom>
              <a:avLst/>
              <a:gdLst/>
              <a:ahLst/>
              <a:cxnLst/>
              <a:rect r="r" b="b" t="t" l="l"/>
              <a:pathLst>
                <a:path h="427470" w="1243580">
                  <a:moveTo>
                    <a:pt x="173415" y="0"/>
                  </a:moveTo>
                  <a:lnTo>
                    <a:pt x="1070165" y="0"/>
                  </a:lnTo>
                  <a:cubicBezTo>
                    <a:pt x="1165939" y="0"/>
                    <a:pt x="1243580" y="77640"/>
                    <a:pt x="1243580" y="173415"/>
                  </a:cubicBezTo>
                  <a:lnTo>
                    <a:pt x="1243580" y="254055"/>
                  </a:lnTo>
                  <a:cubicBezTo>
                    <a:pt x="1243580" y="349829"/>
                    <a:pt x="1165939" y="427470"/>
                    <a:pt x="1070165" y="427470"/>
                  </a:cubicBezTo>
                  <a:lnTo>
                    <a:pt x="173415" y="427470"/>
                  </a:lnTo>
                  <a:cubicBezTo>
                    <a:pt x="77640" y="427470"/>
                    <a:pt x="0" y="349829"/>
                    <a:pt x="0" y="254055"/>
                  </a:cubicBezTo>
                  <a:lnTo>
                    <a:pt x="0" y="173415"/>
                  </a:lnTo>
                  <a:cubicBezTo>
                    <a:pt x="0" y="77640"/>
                    <a:pt x="77640" y="0"/>
                    <a:pt x="173415" y="0"/>
                  </a:cubicBezTo>
                  <a:close/>
                </a:path>
              </a:pathLst>
            </a:custGeom>
            <a:solidFill>
              <a:srgbClr val="000000">
                <a:alpha val="0"/>
              </a:srgbClr>
            </a:solidFill>
            <a:ln w="38100" cap="rnd">
              <a:solidFill>
                <a:srgbClr val="F18403"/>
              </a:solidFill>
              <a:prstDash val="solid"/>
              <a:round/>
            </a:ln>
          </p:spPr>
        </p:sp>
        <p:sp>
          <p:nvSpPr>
            <p:cNvPr name="TextBox 13" id="13"/>
            <p:cNvSpPr txBox="true"/>
            <p:nvPr/>
          </p:nvSpPr>
          <p:spPr>
            <a:xfrm>
              <a:off x="0" y="-38100"/>
              <a:ext cx="1243580" cy="465570"/>
            </a:xfrm>
            <a:prstGeom prst="rect">
              <a:avLst/>
            </a:prstGeom>
          </p:spPr>
          <p:txBody>
            <a:bodyPr anchor="ctr" rtlCol="false" tIns="48031" lIns="48031" bIns="48031" rIns="48031"/>
            <a:lstStyle/>
            <a:p>
              <a:pPr algn="ctr">
                <a:lnSpc>
                  <a:spcPts val="2659"/>
                </a:lnSpc>
              </a:pPr>
            </a:p>
          </p:txBody>
        </p:sp>
      </p:grpSp>
      <p:grpSp>
        <p:nvGrpSpPr>
          <p:cNvPr name="Group 14" id="14"/>
          <p:cNvGrpSpPr/>
          <p:nvPr/>
        </p:nvGrpSpPr>
        <p:grpSpPr>
          <a:xfrm rot="0">
            <a:off x="11747138" y="8091047"/>
            <a:ext cx="4464392" cy="1491440"/>
            <a:chOff x="0" y="0"/>
            <a:chExt cx="1243580" cy="415449"/>
          </a:xfrm>
        </p:grpSpPr>
        <p:sp>
          <p:nvSpPr>
            <p:cNvPr name="Freeform 15" id="15"/>
            <p:cNvSpPr/>
            <p:nvPr/>
          </p:nvSpPr>
          <p:spPr>
            <a:xfrm flipH="false" flipV="false" rot="0">
              <a:off x="0" y="0"/>
              <a:ext cx="1243580" cy="415449"/>
            </a:xfrm>
            <a:custGeom>
              <a:avLst/>
              <a:gdLst/>
              <a:ahLst/>
              <a:cxnLst/>
              <a:rect r="r" b="b" t="t" l="l"/>
              <a:pathLst>
                <a:path h="415449" w="1243580">
                  <a:moveTo>
                    <a:pt x="173415" y="0"/>
                  </a:moveTo>
                  <a:lnTo>
                    <a:pt x="1070165" y="0"/>
                  </a:lnTo>
                  <a:cubicBezTo>
                    <a:pt x="1165939" y="0"/>
                    <a:pt x="1243580" y="77640"/>
                    <a:pt x="1243580" y="173415"/>
                  </a:cubicBezTo>
                  <a:lnTo>
                    <a:pt x="1243580" y="242034"/>
                  </a:lnTo>
                  <a:cubicBezTo>
                    <a:pt x="1243580" y="337808"/>
                    <a:pt x="1165939" y="415449"/>
                    <a:pt x="1070165" y="415449"/>
                  </a:cubicBezTo>
                  <a:lnTo>
                    <a:pt x="173415" y="415449"/>
                  </a:lnTo>
                  <a:cubicBezTo>
                    <a:pt x="77640" y="415449"/>
                    <a:pt x="0" y="337808"/>
                    <a:pt x="0" y="242034"/>
                  </a:cubicBezTo>
                  <a:lnTo>
                    <a:pt x="0" y="173415"/>
                  </a:lnTo>
                  <a:cubicBezTo>
                    <a:pt x="0" y="77640"/>
                    <a:pt x="77640" y="0"/>
                    <a:pt x="173415" y="0"/>
                  </a:cubicBezTo>
                  <a:close/>
                </a:path>
              </a:pathLst>
            </a:custGeom>
            <a:solidFill>
              <a:srgbClr val="000000">
                <a:alpha val="0"/>
              </a:srgbClr>
            </a:solidFill>
            <a:ln w="38100" cap="rnd">
              <a:solidFill>
                <a:srgbClr val="F18403"/>
              </a:solidFill>
              <a:prstDash val="solid"/>
              <a:round/>
            </a:ln>
          </p:spPr>
        </p:sp>
        <p:sp>
          <p:nvSpPr>
            <p:cNvPr name="TextBox 16" id="16"/>
            <p:cNvSpPr txBox="true"/>
            <p:nvPr/>
          </p:nvSpPr>
          <p:spPr>
            <a:xfrm>
              <a:off x="0" y="-38100"/>
              <a:ext cx="1243580" cy="453549"/>
            </a:xfrm>
            <a:prstGeom prst="rect">
              <a:avLst/>
            </a:prstGeom>
          </p:spPr>
          <p:txBody>
            <a:bodyPr anchor="ctr" rtlCol="false" tIns="48031" lIns="48031" bIns="48031" rIns="48031"/>
            <a:lstStyle/>
            <a:p>
              <a:pPr algn="ctr">
                <a:lnSpc>
                  <a:spcPts val="2659"/>
                </a:lnSpc>
              </a:pPr>
            </a:p>
          </p:txBody>
        </p:sp>
      </p:grpSp>
      <p:grpSp>
        <p:nvGrpSpPr>
          <p:cNvPr name="Group 17" id="17"/>
          <p:cNvGrpSpPr/>
          <p:nvPr/>
        </p:nvGrpSpPr>
        <p:grpSpPr>
          <a:xfrm rot="0">
            <a:off x="11747138" y="6449438"/>
            <a:ext cx="4464392" cy="1403484"/>
            <a:chOff x="0" y="0"/>
            <a:chExt cx="1243580" cy="390948"/>
          </a:xfrm>
        </p:grpSpPr>
        <p:sp>
          <p:nvSpPr>
            <p:cNvPr name="Freeform 18" id="18"/>
            <p:cNvSpPr/>
            <p:nvPr/>
          </p:nvSpPr>
          <p:spPr>
            <a:xfrm flipH="false" flipV="false" rot="0">
              <a:off x="0" y="0"/>
              <a:ext cx="1243580" cy="390948"/>
            </a:xfrm>
            <a:custGeom>
              <a:avLst/>
              <a:gdLst/>
              <a:ahLst/>
              <a:cxnLst/>
              <a:rect r="r" b="b" t="t" l="l"/>
              <a:pathLst>
                <a:path h="390948" w="1243580">
                  <a:moveTo>
                    <a:pt x="173415" y="0"/>
                  </a:moveTo>
                  <a:lnTo>
                    <a:pt x="1070165" y="0"/>
                  </a:lnTo>
                  <a:cubicBezTo>
                    <a:pt x="1165939" y="0"/>
                    <a:pt x="1243580" y="77640"/>
                    <a:pt x="1243580" y="173415"/>
                  </a:cubicBezTo>
                  <a:lnTo>
                    <a:pt x="1243580" y="217533"/>
                  </a:lnTo>
                  <a:cubicBezTo>
                    <a:pt x="1243580" y="313307"/>
                    <a:pt x="1165939" y="390948"/>
                    <a:pt x="1070165" y="390948"/>
                  </a:cubicBezTo>
                  <a:lnTo>
                    <a:pt x="173415" y="390948"/>
                  </a:lnTo>
                  <a:cubicBezTo>
                    <a:pt x="77640" y="390948"/>
                    <a:pt x="0" y="313307"/>
                    <a:pt x="0" y="217533"/>
                  </a:cubicBezTo>
                  <a:lnTo>
                    <a:pt x="0" y="173415"/>
                  </a:lnTo>
                  <a:cubicBezTo>
                    <a:pt x="0" y="77640"/>
                    <a:pt x="77640" y="0"/>
                    <a:pt x="173415" y="0"/>
                  </a:cubicBezTo>
                  <a:close/>
                </a:path>
              </a:pathLst>
            </a:custGeom>
            <a:solidFill>
              <a:srgbClr val="000000">
                <a:alpha val="0"/>
              </a:srgbClr>
            </a:solidFill>
            <a:ln w="38100" cap="rnd">
              <a:solidFill>
                <a:srgbClr val="FFFBEB"/>
              </a:solidFill>
              <a:prstDash val="solid"/>
              <a:round/>
            </a:ln>
          </p:spPr>
        </p:sp>
        <p:sp>
          <p:nvSpPr>
            <p:cNvPr name="TextBox 19" id="19"/>
            <p:cNvSpPr txBox="true"/>
            <p:nvPr/>
          </p:nvSpPr>
          <p:spPr>
            <a:xfrm>
              <a:off x="0" y="-38100"/>
              <a:ext cx="1243580" cy="429048"/>
            </a:xfrm>
            <a:prstGeom prst="rect">
              <a:avLst/>
            </a:prstGeom>
          </p:spPr>
          <p:txBody>
            <a:bodyPr anchor="ctr" rtlCol="false" tIns="48031" lIns="48031" bIns="48031" rIns="48031"/>
            <a:lstStyle/>
            <a:p>
              <a:pPr algn="ctr">
                <a:lnSpc>
                  <a:spcPts val="2659"/>
                </a:lnSpc>
              </a:pPr>
            </a:p>
          </p:txBody>
        </p:sp>
      </p:grpSp>
      <p:grpSp>
        <p:nvGrpSpPr>
          <p:cNvPr name="Group 20" id="20"/>
          <p:cNvGrpSpPr/>
          <p:nvPr/>
        </p:nvGrpSpPr>
        <p:grpSpPr>
          <a:xfrm rot="0">
            <a:off x="6319658" y="3276099"/>
            <a:ext cx="4466688" cy="1419668"/>
            <a:chOff x="0" y="0"/>
            <a:chExt cx="1244219" cy="395456"/>
          </a:xfrm>
        </p:grpSpPr>
        <p:sp>
          <p:nvSpPr>
            <p:cNvPr name="Freeform 21" id="21"/>
            <p:cNvSpPr/>
            <p:nvPr/>
          </p:nvSpPr>
          <p:spPr>
            <a:xfrm flipH="false" flipV="false" rot="0">
              <a:off x="0" y="0"/>
              <a:ext cx="1244219" cy="395456"/>
            </a:xfrm>
            <a:custGeom>
              <a:avLst/>
              <a:gdLst/>
              <a:ahLst/>
              <a:cxnLst/>
              <a:rect r="r" b="b" t="t" l="l"/>
              <a:pathLst>
                <a:path h="395456" w="1244219">
                  <a:moveTo>
                    <a:pt x="173326" y="0"/>
                  </a:moveTo>
                  <a:lnTo>
                    <a:pt x="1070894" y="0"/>
                  </a:lnTo>
                  <a:cubicBezTo>
                    <a:pt x="1166619" y="0"/>
                    <a:pt x="1244219" y="77601"/>
                    <a:pt x="1244219" y="173326"/>
                  </a:cubicBezTo>
                  <a:lnTo>
                    <a:pt x="1244219" y="222130"/>
                  </a:lnTo>
                  <a:cubicBezTo>
                    <a:pt x="1244219" y="317855"/>
                    <a:pt x="1166619" y="395456"/>
                    <a:pt x="1070894" y="395456"/>
                  </a:cubicBezTo>
                  <a:lnTo>
                    <a:pt x="173326" y="395456"/>
                  </a:lnTo>
                  <a:cubicBezTo>
                    <a:pt x="77601" y="395456"/>
                    <a:pt x="0" y="317855"/>
                    <a:pt x="0" y="222130"/>
                  </a:cubicBezTo>
                  <a:lnTo>
                    <a:pt x="0" y="173326"/>
                  </a:lnTo>
                  <a:cubicBezTo>
                    <a:pt x="0" y="77601"/>
                    <a:pt x="77601" y="0"/>
                    <a:pt x="173326" y="0"/>
                  </a:cubicBezTo>
                  <a:close/>
                </a:path>
              </a:pathLst>
            </a:custGeom>
            <a:solidFill>
              <a:srgbClr val="000000">
                <a:alpha val="0"/>
              </a:srgbClr>
            </a:solidFill>
            <a:ln w="38100" cap="rnd">
              <a:solidFill>
                <a:srgbClr val="F18403"/>
              </a:solidFill>
              <a:prstDash val="solid"/>
              <a:round/>
            </a:ln>
          </p:spPr>
        </p:sp>
        <p:sp>
          <p:nvSpPr>
            <p:cNvPr name="TextBox 22" id="22"/>
            <p:cNvSpPr txBox="true"/>
            <p:nvPr/>
          </p:nvSpPr>
          <p:spPr>
            <a:xfrm>
              <a:off x="0" y="-38100"/>
              <a:ext cx="1244219" cy="433556"/>
            </a:xfrm>
            <a:prstGeom prst="rect">
              <a:avLst/>
            </a:prstGeom>
          </p:spPr>
          <p:txBody>
            <a:bodyPr anchor="ctr" rtlCol="false" tIns="47020" lIns="47020" bIns="47020" rIns="47020"/>
            <a:lstStyle/>
            <a:p>
              <a:pPr algn="ctr">
                <a:lnSpc>
                  <a:spcPts val="2659"/>
                </a:lnSpc>
              </a:pPr>
            </a:p>
          </p:txBody>
        </p:sp>
      </p:grpSp>
      <p:grpSp>
        <p:nvGrpSpPr>
          <p:cNvPr name="Group 23" id="23"/>
          <p:cNvGrpSpPr/>
          <p:nvPr/>
        </p:nvGrpSpPr>
        <p:grpSpPr>
          <a:xfrm rot="0">
            <a:off x="6319658" y="4819592"/>
            <a:ext cx="4466688" cy="1534596"/>
            <a:chOff x="0" y="0"/>
            <a:chExt cx="1244219" cy="427470"/>
          </a:xfrm>
        </p:grpSpPr>
        <p:sp>
          <p:nvSpPr>
            <p:cNvPr name="Freeform 24" id="24"/>
            <p:cNvSpPr/>
            <p:nvPr/>
          </p:nvSpPr>
          <p:spPr>
            <a:xfrm flipH="false" flipV="false" rot="0">
              <a:off x="0" y="0"/>
              <a:ext cx="1244219" cy="427470"/>
            </a:xfrm>
            <a:custGeom>
              <a:avLst/>
              <a:gdLst/>
              <a:ahLst/>
              <a:cxnLst/>
              <a:rect r="r" b="b" t="t" l="l"/>
              <a:pathLst>
                <a:path h="427470" w="1244219">
                  <a:moveTo>
                    <a:pt x="173326" y="0"/>
                  </a:moveTo>
                  <a:lnTo>
                    <a:pt x="1070894" y="0"/>
                  </a:lnTo>
                  <a:cubicBezTo>
                    <a:pt x="1166619" y="0"/>
                    <a:pt x="1244219" y="77601"/>
                    <a:pt x="1244219" y="173326"/>
                  </a:cubicBezTo>
                  <a:lnTo>
                    <a:pt x="1244219" y="254144"/>
                  </a:lnTo>
                  <a:cubicBezTo>
                    <a:pt x="1244219" y="349869"/>
                    <a:pt x="1166619" y="427470"/>
                    <a:pt x="1070894" y="427470"/>
                  </a:cubicBezTo>
                  <a:lnTo>
                    <a:pt x="173326" y="427470"/>
                  </a:lnTo>
                  <a:cubicBezTo>
                    <a:pt x="77601" y="427470"/>
                    <a:pt x="0" y="349869"/>
                    <a:pt x="0" y="254144"/>
                  </a:cubicBezTo>
                  <a:lnTo>
                    <a:pt x="0" y="173326"/>
                  </a:lnTo>
                  <a:cubicBezTo>
                    <a:pt x="0" y="77601"/>
                    <a:pt x="77601" y="0"/>
                    <a:pt x="173326" y="0"/>
                  </a:cubicBezTo>
                  <a:close/>
                </a:path>
              </a:pathLst>
            </a:custGeom>
            <a:solidFill>
              <a:srgbClr val="000000">
                <a:alpha val="0"/>
              </a:srgbClr>
            </a:solidFill>
            <a:ln w="38100" cap="rnd">
              <a:solidFill>
                <a:srgbClr val="FFFBEB"/>
              </a:solidFill>
              <a:prstDash val="solid"/>
              <a:round/>
            </a:ln>
          </p:spPr>
        </p:sp>
        <p:sp>
          <p:nvSpPr>
            <p:cNvPr name="TextBox 25" id="25"/>
            <p:cNvSpPr txBox="true"/>
            <p:nvPr/>
          </p:nvSpPr>
          <p:spPr>
            <a:xfrm>
              <a:off x="0" y="-38100"/>
              <a:ext cx="1244219" cy="465570"/>
            </a:xfrm>
            <a:prstGeom prst="rect">
              <a:avLst/>
            </a:prstGeom>
          </p:spPr>
          <p:txBody>
            <a:bodyPr anchor="ctr" rtlCol="false" tIns="47020" lIns="47020" bIns="47020" rIns="47020"/>
            <a:lstStyle/>
            <a:p>
              <a:pPr algn="ctr">
                <a:lnSpc>
                  <a:spcPts val="2659"/>
                </a:lnSpc>
              </a:pPr>
            </a:p>
          </p:txBody>
        </p:sp>
      </p:grpSp>
      <p:grpSp>
        <p:nvGrpSpPr>
          <p:cNvPr name="Group 26" id="26"/>
          <p:cNvGrpSpPr/>
          <p:nvPr/>
        </p:nvGrpSpPr>
        <p:grpSpPr>
          <a:xfrm rot="0">
            <a:off x="6319658" y="6499393"/>
            <a:ext cx="4466688" cy="1353529"/>
            <a:chOff x="0" y="0"/>
            <a:chExt cx="1244219" cy="377033"/>
          </a:xfrm>
        </p:grpSpPr>
        <p:sp>
          <p:nvSpPr>
            <p:cNvPr name="Freeform 27" id="27"/>
            <p:cNvSpPr/>
            <p:nvPr/>
          </p:nvSpPr>
          <p:spPr>
            <a:xfrm flipH="false" flipV="false" rot="0">
              <a:off x="0" y="0"/>
              <a:ext cx="1244219" cy="377033"/>
            </a:xfrm>
            <a:custGeom>
              <a:avLst/>
              <a:gdLst/>
              <a:ahLst/>
              <a:cxnLst/>
              <a:rect r="r" b="b" t="t" l="l"/>
              <a:pathLst>
                <a:path h="377033" w="1244219">
                  <a:moveTo>
                    <a:pt x="173326" y="0"/>
                  </a:moveTo>
                  <a:lnTo>
                    <a:pt x="1070894" y="0"/>
                  </a:lnTo>
                  <a:cubicBezTo>
                    <a:pt x="1166619" y="0"/>
                    <a:pt x="1244219" y="77601"/>
                    <a:pt x="1244219" y="173326"/>
                  </a:cubicBezTo>
                  <a:lnTo>
                    <a:pt x="1244219" y="203707"/>
                  </a:lnTo>
                  <a:cubicBezTo>
                    <a:pt x="1244219" y="299432"/>
                    <a:pt x="1166619" y="377033"/>
                    <a:pt x="1070894" y="377033"/>
                  </a:cubicBezTo>
                  <a:lnTo>
                    <a:pt x="173326" y="377033"/>
                  </a:lnTo>
                  <a:cubicBezTo>
                    <a:pt x="77601" y="377033"/>
                    <a:pt x="0" y="299432"/>
                    <a:pt x="0" y="203707"/>
                  </a:cubicBezTo>
                  <a:lnTo>
                    <a:pt x="0" y="173326"/>
                  </a:lnTo>
                  <a:cubicBezTo>
                    <a:pt x="0" y="77601"/>
                    <a:pt x="77601" y="0"/>
                    <a:pt x="173326" y="0"/>
                  </a:cubicBezTo>
                  <a:close/>
                </a:path>
              </a:pathLst>
            </a:custGeom>
            <a:solidFill>
              <a:srgbClr val="000000">
                <a:alpha val="0"/>
              </a:srgbClr>
            </a:solidFill>
            <a:ln w="38100" cap="rnd">
              <a:solidFill>
                <a:srgbClr val="F18403"/>
              </a:solidFill>
              <a:prstDash val="solid"/>
              <a:round/>
            </a:ln>
          </p:spPr>
        </p:sp>
        <p:sp>
          <p:nvSpPr>
            <p:cNvPr name="TextBox 28" id="28"/>
            <p:cNvSpPr txBox="true"/>
            <p:nvPr/>
          </p:nvSpPr>
          <p:spPr>
            <a:xfrm>
              <a:off x="0" y="-38100"/>
              <a:ext cx="1244219" cy="415133"/>
            </a:xfrm>
            <a:prstGeom prst="rect">
              <a:avLst/>
            </a:prstGeom>
          </p:spPr>
          <p:txBody>
            <a:bodyPr anchor="ctr" rtlCol="false" tIns="47020" lIns="47020" bIns="47020" rIns="47020"/>
            <a:lstStyle/>
            <a:p>
              <a:pPr algn="ctr">
                <a:lnSpc>
                  <a:spcPts val="2659"/>
                </a:lnSpc>
              </a:pPr>
            </a:p>
          </p:txBody>
        </p:sp>
      </p:grpSp>
      <p:sp>
        <p:nvSpPr>
          <p:cNvPr name="Freeform 29" id="29"/>
          <p:cNvSpPr/>
          <p:nvPr/>
        </p:nvSpPr>
        <p:spPr>
          <a:xfrm flipH="false" flipV="false" rot="-10800000">
            <a:off x="7721942" y="2518745"/>
            <a:ext cx="6580954" cy="6580954"/>
          </a:xfrm>
          <a:custGeom>
            <a:avLst/>
            <a:gdLst/>
            <a:ahLst/>
            <a:cxnLst/>
            <a:rect r="r" b="b" t="t" l="l"/>
            <a:pathLst>
              <a:path h="6580954" w="6580954">
                <a:moveTo>
                  <a:pt x="0" y="0"/>
                </a:moveTo>
                <a:lnTo>
                  <a:pt x="6580954" y="0"/>
                </a:lnTo>
                <a:lnTo>
                  <a:pt x="6580954" y="6580954"/>
                </a:lnTo>
                <a:lnTo>
                  <a:pt x="0" y="6580954"/>
                </a:lnTo>
                <a:lnTo>
                  <a:pt x="0" y="0"/>
                </a:lnTo>
                <a:close/>
              </a:path>
            </a:pathLst>
          </a:custGeom>
          <a:blipFill>
            <a:blip r:embed="rId4">
              <a:alphaModFix amt="44999"/>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AutoShape 30" id="30"/>
          <p:cNvSpPr/>
          <p:nvPr/>
        </p:nvSpPr>
        <p:spPr>
          <a:xfrm flipV="true">
            <a:off x="10782484" y="7199881"/>
            <a:ext cx="967367" cy="0"/>
          </a:xfrm>
          <a:prstGeom prst="line">
            <a:avLst/>
          </a:prstGeom>
          <a:ln cap="flat" w="38100">
            <a:solidFill>
              <a:srgbClr val="FFFBEB"/>
            </a:solidFill>
            <a:prstDash val="solid"/>
            <a:headEnd type="none" len="sm" w="sm"/>
            <a:tailEnd type="none" len="sm" w="sm"/>
          </a:ln>
        </p:spPr>
      </p:sp>
      <p:sp>
        <p:nvSpPr>
          <p:cNvPr name="AutoShape 31" id="31"/>
          <p:cNvSpPr/>
          <p:nvPr/>
        </p:nvSpPr>
        <p:spPr>
          <a:xfrm flipV="true">
            <a:off x="10782484" y="5525974"/>
            <a:ext cx="967367" cy="0"/>
          </a:xfrm>
          <a:prstGeom prst="line">
            <a:avLst/>
          </a:prstGeom>
          <a:ln cap="flat" w="38100">
            <a:solidFill>
              <a:srgbClr val="FFFBEB"/>
            </a:solidFill>
            <a:prstDash val="solid"/>
            <a:headEnd type="none" len="sm" w="sm"/>
            <a:tailEnd type="none" len="sm" w="sm"/>
          </a:ln>
        </p:spPr>
      </p:sp>
      <p:sp>
        <p:nvSpPr>
          <p:cNvPr name="AutoShape 32" id="32"/>
          <p:cNvSpPr/>
          <p:nvPr/>
        </p:nvSpPr>
        <p:spPr>
          <a:xfrm flipV="true">
            <a:off x="10782484" y="3891738"/>
            <a:ext cx="967367" cy="0"/>
          </a:xfrm>
          <a:prstGeom prst="line">
            <a:avLst/>
          </a:prstGeom>
          <a:ln cap="flat" w="38100">
            <a:solidFill>
              <a:srgbClr val="FFFBEB"/>
            </a:solidFill>
            <a:prstDash val="solid"/>
            <a:headEnd type="none" len="sm" w="sm"/>
            <a:tailEnd type="none" len="sm" w="sm"/>
          </a:ln>
        </p:spPr>
      </p:sp>
      <p:sp>
        <p:nvSpPr>
          <p:cNvPr name="AutoShape 33" id="33"/>
          <p:cNvSpPr/>
          <p:nvPr/>
        </p:nvSpPr>
        <p:spPr>
          <a:xfrm flipH="true">
            <a:off x="16131696" y="4125362"/>
            <a:ext cx="0" cy="1147974"/>
          </a:xfrm>
          <a:prstGeom prst="line">
            <a:avLst/>
          </a:prstGeom>
          <a:ln cap="flat" w="38100">
            <a:solidFill>
              <a:srgbClr val="FFFBEB"/>
            </a:solidFill>
            <a:prstDash val="solid"/>
            <a:headEnd type="none" len="sm" w="sm"/>
            <a:tailEnd type="none" len="sm" w="sm"/>
          </a:ln>
        </p:spPr>
      </p:sp>
      <p:sp>
        <p:nvSpPr>
          <p:cNvPr name="TextBox 34" id="34"/>
          <p:cNvSpPr txBox="true"/>
          <p:nvPr/>
        </p:nvSpPr>
        <p:spPr>
          <a:xfrm rot="0">
            <a:off x="404605" y="5900961"/>
            <a:ext cx="3708024" cy="931545"/>
          </a:xfrm>
          <a:prstGeom prst="rect">
            <a:avLst/>
          </a:prstGeom>
        </p:spPr>
        <p:txBody>
          <a:bodyPr anchor="t" rtlCol="false" tIns="0" lIns="0" bIns="0" rIns="0">
            <a:spAutoFit/>
          </a:bodyPr>
          <a:lstStyle/>
          <a:p>
            <a:pPr algn="ctr">
              <a:lnSpc>
                <a:spcPts val="3779"/>
              </a:lnSpc>
              <a:spcBef>
                <a:spcPct val="0"/>
              </a:spcBef>
            </a:pPr>
            <a:r>
              <a:rPr lang="en-US" b="true" sz="2699">
                <a:solidFill>
                  <a:srgbClr val="213A63"/>
                </a:solidFill>
                <a:latin typeface="Bricolage Grotesque Bold"/>
                <a:ea typeface="Bricolage Grotesque Bold"/>
                <a:cs typeface="Bricolage Grotesque Bold"/>
                <a:sym typeface="Bricolage Grotesque Bold"/>
              </a:rPr>
              <a:t>K</a:t>
            </a:r>
            <a:r>
              <a:rPr lang="en-US" b="true" sz="2699">
                <a:solidFill>
                  <a:srgbClr val="213A63"/>
                </a:solidFill>
                <a:latin typeface="Bricolage Grotesque Bold"/>
                <a:ea typeface="Bricolage Grotesque Bold"/>
                <a:cs typeface="Bricolage Grotesque Bold"/>
                <a:sym typeface="Bricolage Grotesque Bold"/>
              </a:rPr>
              <a:t>raken Clone Script Work</a:t>
            </a:r>
          </a:p>
        </p:txBody>
      </p:sp>
      <p:sp>
        <p:nvSpPr>
          <p:cNvPr name="TextBox 35" id="35"/>
          <p:cNvSpPr txBox="true"/>
          <p:nvPr/>
        </p:nvSpPr>
        <p:spPr>
          <a:xfrm rot="0">
            <a:off x="11749851" y="3676402"/>
            <a:ext cx="4458966" cy="354507"/>
          </a:xfrm>
          <a:prstGeom prst="rect">
            <a:avLst/>
          </a:prstGeom>
        </p:spPr>
        <p:txBody>
          <a:bodyPr anchor="t" rtlCol="false" tIns="0" lIns="0" bIns="0" rIns="0">
            <a:spAutoFit/>
          </a:bodyPr>
          <a:lstStyle/>
          <a:p>
            <a:pPr algn="ctr">
              <a:lnSpc>
                <a:spcPts val="2912"/>
              </a:lnSpc>
            </a:pPr>
            <a:r>
              <a:rPr lang="en-US" sz="2080">
                <a:solidFill>
                  <a:srgbClr val="DDDCD8"/>
                </a:solidFill>
                <a:latin typeface="Montserrat"/>
                <a:ea typeface="Montserrat"/>
                <a:cs typeface="Montserrat"/>
                <a:sym typeface="Montserrat"/>
              </a:rPr>
              <a:t>Wallet Integration</a:t>
            </a:r>
          </a:p>
        </p:txBody>
      </p:sp>
      <p:sp>
        <p:nvSpPr>
          <p:cNvPr name="TextBox 36" id="36"/>
          <p:cNvSpPr txBox="true"/>
          <p:nvPr/>
        </p:nvSpPr>
        <p:spPr>
          <a:xfrm rot="0">
            <a:off x="11749851" y="5329688"/>
            <a:ext cx="4458966" cy="354507"/>
          </a:xfrm>
          <a:prstGeom prst="rect">
            <a:avLst/>
          </a:prstGeom>
        </p:spPr>
        <p:txBody>
          <a:bodyPr anchor="t" rtlCol="false" tIns="0" lIns="0" bIns="0" rIns="0">
            <a:spAutoFit/>
          </a:bodyPr>
          <a:lstStyle/>
          <a:p>
            <a:pPr algn="ctr">
              <a:lnSpc>
                <a:spcPts val="2912"/>
              </a:lnSpc>
            </a:pPr>
            <a:r>
              <a:rPr lang="en-US" sz="2080">
                <a:solidFill>
                  <a:srgbClr val="DDDCD8"/>
                </a:solidFill>
                <a:latin typeface="Montserrat"/>
                <a:ea typeface="Montserrat"/>
                <a:cs typeface="Montserrat"/>
                <a:sym typeface="Montserrat"/>
              </a:rPr>
              <a:t>Trading Engine</a:t>
            </a:r>
          </a:p>
        </p:txBody>
      </p:sp>
      <p:sp>
        <p:nvSpPr>
          <p:cNvPr name="TextBox 37" id="37"/>
          <p:cNvSpPr txBox="true"/>
          <p:nvPr/>
        </p:nvSpPr>
        <p:spPr>
          <a:xfrm rot="0">
            <a:off x="11749851" y="8639402"/>
            <a:ext cx="4458966" cy="354507"/>
          </a:xfrm>
          <a:prstGeom prst="rect">
            <a:avLst/>
          </a:prstGeom>
        </p:spPr>
        <p:txBody>
          <a:bodyPr anchor="t" rtlCol="false" tIns="0" lIns="0" bIns="0" rIns="0">
            <a:spAutoFit/>
          </a:bodyPr>
          <a:lstStyle/>
          <a:p>
            <a:pPr algn="ctr">
              <a:lnSpc>
                <a:spcPts val="2912"/>
              </a:lnSpc>
            </a:pPr>
            <a:r>
              <a:rPr lang="en-US" sz="2080">
                <a:solidFill>
                  <a:srgbClr val="DDDCD8"/>
                </a:solidFill>
                <a:latin typeface="Montserrat"/>
                <a:ea typeface="Montserrat"/>
                <a:cs typeface="Montserrat"/>
                <a:sym typeface="Montserrat"/>
              </a:rPr>
              <a:t>Analytics and Reporting</a:t>
            </a:r>
          </a:p>
        </p:txBody>
      </p:sp>
      <p:sp>
        <p:nvSpPr>
          <p:cNvPr name="TextBox 38" id="38"/>
          <p:cNvSpPr txBox="true"/>
          <p:nvPr/>
        </p:nvSpPr>
        <p:spPr>
          <a:xfrm rot="0">
            <a:off x="11749851" y="6984545"/>
            <a:ext cx="4458966" cy="354507"/>
          </a:xfrm>
          <a:prstGeom prst="rect">
            <a:avLst/>
          </a:prstGeom>
        </p:spPr>
        <p:txBody>
          <a:bodyPr anchor="t" rtlCol="false" tIns="0" lIns="0" bIns="0" rIns="0">
            <a:spAutoFit/>
          </a:bodyPr>
          <a:lstStyle/>
          <a:p>
            <a:pPr algn="ctr">
              <a:lnSpc>
                <a:spcPts val="2912"/>
              </a:lnSpc>
            </a:pPr>
            <a:r>
              <a:rPr lang="en-US" sz="2080">
                <a:solidFill>
                  <a:srgbClr val="DDDCD8"/>
                </a:solidFill>
                <a:latin typeface="Montserrat"/>
                <a:ea typeface="Montserrat"/>
                <a:cs typeface="Montserrat"/>
                <a:sym typeface="Montserrat"/>
              </a:rPr>
              <a:t>Admin Dashboard</a:t>
            </a:r>
          </a:p>
        </p:txBody>
      </p:sp>
      <p:sp>
        <p:nvSpPr>
          <p:cNvPr name="TextBox 39" id="39"/>
          <p:cNvSpPr txBox="true"/>
          <p:nvPr/>
        </p:nvSpPr>
        <p:spPr>
          <a:xfrm rot="0">
            <a:off x="6323519" y="3676402"/>
            <a:ext cx="4001289" cy="723750"/>
          </a:xfrm>
          <a:prstGeom prst="rect">
            <a:avLst/>
          </a:prstGeom>
        </p:spPr>
        <p:txBody>
          <a:bodyPr anchor="t" rtlCol="false" tIns="0" lIns="0" bIns="0" rIns="0">
            <a:spAutoFit/>
          </a:bodyPr>
          <a:lstStyle/>
          <a:p>
            <a:pPr algn="ctr">
              <a:lnSpc>
                <a:spcPts val="2912"/>
              </a:lnSpc>
            </a:pPr>
            <a:r>
              <a:rPr lang="en-US" sz="2080">
                <a:solidFill>
                  <a:srgbClr val="DDDCD8"/>
                </a:solidFill>
                <a:latin typeface="Montserrat"/>
                <a:ea typeface="Montserrat"/>
                <a:cs typeface="Montserrat"/>
                <a:sym typeface="Montserrat"/>
              </a:rPr>
              <a:t>User Onboarding and Verification</a:t>
            </a:r>
          </a:p>
        </p:txBody>
      </p:sp>
      <p:sp>
        <p:nvSpPr>
          <p:cNvPr name="TextBox 40" id="40"/>
          <p:cNvSpPr txBox="true"/>
          <p:nvPr/>
        </p:nvSpPr>
        <p:spPr>
          <a:xfrm rot="0">
            <a:off x="6323519" y="5329688"/>
            <a:ext cx="4458966" cy="354507"/>
          </a:xfrm>
          <a:prstGeom prst="rect">
            <a:avLst/>
          </a:prstGeom>
        </p:spPr>
        <p:txBody>
          <a:bodyPr anchor="t" rtlCol="false" tIns="0" lIns="0" bIns="0" rIns="0">
            <a:spAutoFit/>
          </a:bodyPr>
          <a:lstStyle/>
          <a:p>
            <a:pPr algn="ctr">
              <a:lnSpc>
                <a:spcPts val="2912"/>
              </a:lnSpc>
            </a:pPr>
            <a:r>
              <a:rPr lang="en-US" sz="2080">
                <a:solidFill>
                  <a:srgbClr val="DDDCD8"/>
                </a:solidFill>
                <a:latin typeface="Montserrat"/>
                <a:ea typeface="Montserrat"/>
                <a:cs typeface="Montserrat"/>
                <a:sym typeface="Montserrat"/>
              </a:rPr>
              <a:t>Order Management System</a:t>
            </a:r>
          </a:p>
        </p:txBody>
      </p:sp>
      <p:sp>
        <p:nvSpPr>
          <p:cNvPr name="TextBox 41" id="41"/>
          <p:cNvSpPr txBox="true"/>
          <p:nvPr/>
        </p:nvSpPr>
        <p:spPr>
          <a:xfrm rot="0">
            <a:off x="6323519" y="6984545"/>
            <a:ext cx="4458966" cy="354507"/>
          </a:xfrm>
          <a:prstGeom prst="rect">
            <a:avLst/>
          </a:prstGeom>
        </p:spPr>
        <p:txBody>
          <a:bodyPr anchor="t" rtlCol="false" tIns="0" lIns="0" bIns="0" rIns="0">
            <a:spAutoFit/>
          </a:bodyPr>
          <a:lstStyle/>
          <a:p>
            <a:pPr algn="ctr">
              <a:lnSpc>
                <a:spcPts val="2912"/>
              </a:lnSpc>
            </a:pPr>
            <a:r>
              <a:rPr lang="en-US" sz="2080">
                <a:solidFill>
                  <a:srgbClr val="DDDCD8"/>
                </a:solidFill>
                <a:latin typeface="Montserrat"/>
                <a:ea typeface="Montserrat"/>
                <a:cs typeface="Montserrat"/>
                <a:sym typeface="Montserrat"/>
              </a:rPr>
              <a:t>Security Systems</a:t>
            </a:r>
          </a:p>
        </p:txBody>
      </p:sp>
      <p:sp>
        <p:nvSpPr>
          <p:cNvPr name="AutoShape 42" id="42"/>
          <p:cNvSpPr/>
          <p:nvPr/>
        </p:nvSpPr>
        <p:spPr>
          <a:xfrm>
            <a:off x="6323519" y="5525991"/>
            <a:ext cx="0" cy="1654857"/>
          </a:xfrm>
          <a:prstGeom prst="line">
            <a:avLst/>
          </a:prstGeom>
          <a:ln cap="flat" w="38100">
            <a:solidFill>
              <a:srgbClr val="FFFBEB"/>
            </a:solidFill>
            <a:prstDash val="solid"/>
            <a:headEnd type="none" len="sm" w="sm"/>
            <a:tailEnd type="none" len="sm" w="sm"/>
          </a:ln>
        </p:spPr>
      </p:sp>
      <p:sp>
        <p:nvSpPr>
          <p:cNvPr name="AutoShape 43" id="43"/>
          <p:cNvSpPr/>
          <p:nvPr/>
        </p:nvSpPr>
        <p:spPr>
          <a:xfrm flipH="true">
            <a:off x="16131696" y="7434302"/>
            <a:ext cx="0" cy="1147974"/>
          </a:xfrm>
          <a:prstGeom prst="line">
            <a:avLst/>
          </a:prstGeom>
          <a:ln cap="flat" w="38100">
            <a:solidFill>
              <a:srgbClr val="FFFBEB"/>
            </a:solidFill>
            <a:prstDash val="solid"/>
            <a:headEnd type="none" len="sm" w="sm"/>
            <a:tailEnd type="none" len="sm" w="sm"/>
          </a:ln>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FFBEB"/>
        </a:solidFill>
      </p:bgPr>
    </p:bg>
    <p:spTree>
      <p:nvGrpSpPr>
        <p:cNvPr id="1" name=""/>
        <p:cNvGrpSpPr/>
        <p:nvPr/>
      </p:nvGrpSpPr>
      <p:grpSpPr>
        <a:xfrm>
          <a:off x="0" y="0"/>
          <a:ext cx="0" cy="0"/>
          <a:chOff x="0" y="0"/>
          <a:chExt cx="0" cy="0"/>
        </a:xfrm>
      </p:grpSpPr>
      <p:sp>
        <p:nvSpPr>
          <p:cNvPr name="TextBox 2" id="2"/>
          <p:cNvSpPr txBox="true"/>
          <p:nvPr/>
        </p:nvSpPr>
        <p:spPr>
          <a:xfrm rot="0">
            <a:off x="3904321" y="3021399"/>
            <a:ext cx="10479358" cy="889635"/>
          </a:xfrm>
          <a:prstGeom prst="rect">
            <a:avLst/>
          </a:prstGeom>
        </p:spPr>
        <p:txBody>
          <a:bodyPr anchor="t" rtlCol="false" tIns="0" lIns="0" bIns="0" rIns="0">
            <a:spAutoFit/>
          </a:bodyPr>
          <a:lstStyle/>
          <a:p>
            <a:pPr algn="ctr">
              <a:lnSpc>
                <a:spcPts val="3600"/>
              </a:lnSpc>
            </a:pPr>
            <a:r>
              <a:rPr lang="en-US" sz="2400">
                <a:solidFill>
                  <a:srgbClr val="697284"/>
                </a:solidFill>
                <a:latin typeface="Montserrat"/>
                <a:ea typeface="Montserrat"/>
                <a:cs typeface="Montserrat"/>
                <a:sym typeface="Montserrat"/>
              </a:rPr>
              <a:t>The primary aspects of the well-developed Kraken clone script include the following distinctive characteristics:</a:t>
            </a:r>
          </a:p>
        </p:txBody>
      </p:sp>
      <p:grpSp>
        <p:nvGrpSpPr>
          <p:cNvPr name="Group 3" id="3"/>
          <p:cNvGrpSpPr/>
          <p:nvPr/>
        </p:nvGrpSpPr>
        <p:grpSpPr>
          <a:xfrm rot="0">
            <a:off x="841832" y="4895850"/>
            <a:ext cx="3847267" cy="3832234"/>
            <a:chOff x="0" y="0"/>
            <a:chExt cx="1013272" cy="1009313"/>
          </a:xfrm>
        </p:grpSpPr>
        <p:sp>
          <p:nvSpPr>
            <p:cNvPr name="Freeform 4" id="4"/>
            <p:cNvSpPr/>
            <p:nvPr/>
          </p:nvSpPr>
          <p:spPr>
            <a:xfrm flipH="false" flipV="false" rot="0">
              <a:off x="0" y="0"/>
              <a:ext cx="1013272" cy="1009313"/>
            </a:xfrm>
            <a:custGeom>
              <a:avLst/>
              <a:gdLst/>
              <a:ahLst/>
              <a:cxnLst/>
              <a:rect r="r" b="b" t="t" l="l"/>
              <a:pathLst>
                <a:path h="1009313" w="1013272">
                  <a:moveTo>
                    <a:pt x="102628" y="0"/>
                  </a:moveTo>
                  <a:lnTo>
                    <a:pt x="910644" y="0"/>
                  </a:lnTo>
                  <a:cubicBezTo>
                    <a:pt x="967324" y="0"/>
                    <a:pt x="1013272" y="45948"/>
                    <a:pt x="1013272" y="102628"/>
                  </a:cubicBezTo>
                  <a:lnTo>
                    <a:pt x="1013272" y="906685"/>
                  </a:lnTo>
                  <a:cubicBezTo>
                    <a:pt x="1013272" y="963365"/>
                    <a:pt x="967324" y="1009313"/>
                    <a:pt x="910644" y="1009313"/>
                  </a:cubicBezTo>
                  <a:lnTo>
                    <a:pt x="102628" y="1009313"/>
                  </a:lnTo>
                  <a:cubicBezTo>
                    <a:pt x="45948" y="1009313"/>
                    <a:pt x="0" y="963365"/>
                    <a:pt x="0" y="906685"/>
                  </a:cubicBezTo>
                  <a:lnTo>
                    <a:pt x="0" y="102628"/>
                  </a:lnTo>
                  <a:cubicBezTo>
                    <a:pt x="0" y="45948"/>
                    <a:pt x="45948" y="0"/>
                    <a:pt x="102628" y="0"/>
                  </a:cubicBezTo>
                  <a:close/>
                </a:path>
              </a:pathLst>
            </a:custGeom>
            <a:solidFill>
              <a:srgbClr val="000000">
                <a:alpha val="0"/>
              </a:srgbClr>
            </a:solidFill>
            <a:ln w="38100" cap="rnd">
              <a:solidFill>
                <a:srgbClr val="213A63"/>
              </a:solidFill>
              <a:prstDash val="solid"/>
              <a:round/>
            </a:ln>
          </p:spPr>
        </p:sp>
        <p:sp>
          <p:nvSpPr>
            <p:cNvPr name="TextBox 5" id="5"/>
            <p:cNvSpPr txBox="true"/>
            <p:nvPr/>
          </p:nvSpPr>
          <p:spPr>
            <a:xfrm>
              <a:off x="0" y="-38100"/>
              <a:ext cx="1013272" cy="1047413"/>
            </a:xfrm>
            <a:prstGeom prst="rect">
              <a:avLst/>
            </a:prstGeom>
          </p:spPr>
          <p:txBody>
            <a:bodyPr anchor="ctr" rtlCol="false" tIns="50800" lIns="50800" bIns="50800" rIns="50800"/>
            <a:lstStyle/>
            <a:p>
              <a:pPr algn="ctr">
                <a:lnSpc>
                  <a:spcPts val="2659"/>
                </a:lnSpc>
              </a:pPr>
            </a:p>
          </p:txBody>
        </p:sp>
      </p:grpSp>
      <p:grpSp>
        <p:nvGrpSpPr>
          <p:cNvPr name="Group 6" id="6"/>
          <p:cNvGrpSpPr/>
          <p:nvPr/>
        </p:nvGrpSpPr>
        <p:grpSpPr>
          <a:xfrm rot="0">
            <a:off x="1241466" y="4606359"/>
            <a:ext cx="3048000" cy="841072"/>
            <a:chOff x="0" y="0"/>
            <a:chExt cx="802765" cy="221517"/>
          </a:xfrm>
        </p:grpSpPr>
        <p:sp>
          <p:nvSpPr>
            <p:cNvPr name="Freeform 7" id="7"/>
            <p:cNvSpPr/>
            <p:nvPr/>
          </p:nvSpPr>
          <p:spPr>
            <a:xfrm flipH="false" flipV="false" rot="0">
              <a:off x="0" y="0"/>
              <a:ext cx="802765" cy="221517"/>
            </a:xfrm>
            <a:custGeom>
              <a:avLst/>
              <a:gdLst/>
              <a:ahLst/>
              <a:cxnLst/>
              <a:rect r="r" b="b" t="t" l="l"/>
              <a:pathLst>
                <a:path h="221517" w="802765">
                  <a:moveTo>
                    <a:pt x="110759" y="0"/>
                  </a:moveTo>
                  <a:lnTo>
                    <a:pt x="692007" y="0"/>
                  </a:lnTo>
                  <a:cubicBezTo>
                    <a:pt x="753177" y="0"/>
                    <a:pt x="802765" y="49588"/>
                    <a:pt x="802765" y="110759"/>
                  </a:cubicBezTo>
                  <a:lnTo>
                    <a:pt x="802765" y="110759"/>
                  </a:lnTo>
                  <a:cubicBezTo>
                    <a:pt x="802765" y="171929"/>
                    <a:pt x="753177" y="221517"/>
                    <a:pt x="692007" y="221517"/>
                  </a:cubicBezTo>
                  <a:lnTo>
                    <a:pt x="110759" y="221517"/>
                  </a:lnTo>
                  <a:cubicBezTo>
                    <a:pt x="49588" y="221517"/>
                    <a:pt x="0" y="171929"/>
                    <a:pt x="0" y="110759"/>
                  </a:cubicBezTo>
                  <a:lnTo>
                    <a:pt x="0" y="110759"/>
                  </a:lnTo>
                  <a:cubicBezTo>
                    <a:pt x="0" y="49588"/>
                    <a:pt x="49588" y="0"/>
                    <a:pt x="110759" y="0"/>
                  </a:cubicBezTo>
                  <a:close/>
                </a:path>
              </a:pathLst>
            </a:custGeom>
            <a:solidFill>
              <a:srgbClr val="F18403"/>
            </a:solidFill>
          </p:spPr>
        </p:sp>
        <p:sp>
          <p:nvSpPr>
            <p:cNvPr name="TextBox 8" id="8"/>
            <p:cNvSpPr txBox="true"/>
            <p:nvPr/>
          </p:nvSpPr>
          <p:spPr>
            <a:xfrm>
              <a:off x="0" y="-38100"/>
              <a:ext cx="802765" cy="259617"/>
            </a:xfrm>
            <a:prstGeom prst="rect">
              <a:avLst/>
            </a:prstGeom>
          </p:spPr>
          <p:txBody>
            <a:bodyPr anchor="ctr" rtlCol="false" tIns="50800" lIns="50800" bIns="50800" rIns="50800"/>
            <a:lstStyle/>
            <a:p>
              <a:pPr algn="ctr">
                <a:lnSpc>
                  <a:spcPts val="2659"/>
                </a:lnSpc>
              </a:pPr>
            </a:p>
          </p:txBody>
        </p:sp>
      </p:grpSp>
      <p:grpSp>
        <p:nvGrpSpPr>
          <p:cNvPr name="Group 9" id="9"/>
          <p:cNvGrpSpPr/>
          <p:nvPr/>
        </p:nvGrpSpPr>
        <p:grpSpPr>
          <a:xfrm rot="0">
            <a:off x="5107626" y="5002171"/>
            <a:ext cx="3834493" cy="3725913"/>
            <a:chOff x="0" y="0"/>
            <a:chExt cx="1009908" cy="981310"/>
          </a:xfrm>
        </p:grpSpPr>
        <p:sp>
          <p:nvSpPr>
            <p:cNvPr name="Freeform 10" id="10"/>
            <p:cNvSpPr/>
            <p:nvPr/>
          </p:nvSpPr>
          <p:spPr>
            <a:xfrm flipH="false" flipV="false" rot="0">
              <a:off x="0" y="0"/>
              <a:ext cx="1009908" cy="981310"/>
            </a:xfrm>
            <a:custGeom>
              <a:avLst/>
              <a:gdLst/>
              <a:ahLst/>
              <a:cxnLst/>
              <a:rect r="r" b="b" t="t" l="l"/>
              <a:pathLst>
                <a:path h="981310" w="1009908">
                  <a:moveTo>
                    <a:pt x="102970" y="0"/>
                  </a:moveTo>
                  <a:lnTo>
                    <a:pt x="906938" y="0"/>
                  </a:lnTo>
                  <a:cubicBezTo>
                    <a:pt x="934247" y="0"/>
                    <a:pt x="960438" y="10849"/>
                    <a:pt x="979748" y="30159"/>
                  </a:cubicBezTo>
                  <a:cubicBezTo>
                    <a:pt x="999059" y="49470"/>
                    <a:pt x="1009908" y="75661"/>
                    <a:pt x="1009908" y="102970"/>
                  </a:cubicBezTo>
                  <a:lnTo>
                    <a:pt x="1009908" y="878340"/>
                  </a:lnTo>
                  <a:cubicBezTo>
                    <a:pt x="1009908" y="905650"/>
                    <a:pt x="999059" y="931841"/>
                    <a:pt x="979748" y="951151"/>
                  </a:cubicBezTo>
                  <a:cubicBezTo>
                    <a:pt x="960438" y="970462"/>
                    <a:pt x="934247" y="981310"/>
                    <a:pt x="906938" y="981310"/>
                  </a:cubicBezTo>
                  <a:lnTo>
                    <a:pt x="102970" y="981310"/>
                  </a:lnTo>
                  <a:cubicBezTo>
                    <a:pt x="75661" y="981310"/>
                    <a:pt x="49470" y="970462"/>
                    <a:pt x="30159" y="951151"/>
                  </a:cubicBezTo>
                  <a:cubicBezTo>
                    <a:pt x="10849" y="931841"/>
                    <a:pt x="0" y="905650"/>
                    <a:pt x="0" y="878340"/>
                  </a:cubicBezTo>
                  <a:lnTo>
                    <a:pt x="0" y="102970"/>
                  </a:lnTo>
                  <a:cubicBezTo>
                    <a:pt x="0" y="75661"/>
                    <a:pt x="10849" y="49470"/>
                    <a:pt x="30159" y="30159"/>
                  </a:cubicBezTo>
                  <a:cubicBezTo>
                    <a:pt x="49470" y="10849"/>
                    <a:pt x="75661" y="0"/>
                    <a:pt x="102970" y="0"/>
                  </a:cubicBezTo>
                  <a:close/>
                </a:path>
              </a:pathLst>
            </a:custGeom>
            <a:solidFill>
              <a:srgbClr val="000000">
                <a:alpha val="0"/>
              </a:srgbClr>
            </a:solidFill>
            <a:ln w="38100" cap="rnd">
              <a:solidFill>
                <a:srgbClr val="F18403"/>
              </a:solidFill>
              <a:prstDash val="solid"/>
              <a:round/>
            </a:ln>
          </p:spPr>
        </p:sp>
        <p:sp>
          <p:nvSpPr>
            <p:cNvPr name="TextBox 11" id="11"/>
            <p:cNvSpPr txBox="true"/>
            <p:nvPr/>
          </p:nvSpPr>
          <p:spPr>
            <a:xfrm>
              <a:off x="0" y="-38100"/>
              <a:ext cx="1009908" cy="1019410"/>
            </a:xfrm>
            <a:prstGeom prst="rect">
              <a:avLst/>
            </a:prstGeom>
          </p:spPr>
          <p:txBody>
            <a:bodyPr anchor="ctr" rtlCol="false" tIns="50800" lIns="50800" bIns="50800" rIns="50800"/>
            <a:lstStyle/>
            <a:p>
              <a:pPr algn="ctr">
                <a:lnSpc>
                  <a:spcPts val="2659"/>
                </a:lnSpc>
              </a:pPr>
            </a:p>
          </p:txBody>
        </p:sp>
      </p:grpSp>
      <p:grpSp>
        <p:nvGrpSpPr>
          <p:cNvPr name="Group 12" id="12"/>
          <p:cNvGrpSpPr/>
          <p:nvPr/>
        </p:nvGrpSpPr>
        <p:grpSpPr>
          <a:xfrm rot="0">
            <a:off x="9336449" y="5002171"/>
            <a:ext cx="3848100" cy="3725913"/>
            <a:chOff x="0" y="0"/>
            <a:chExt cx="1013491" cy="981310"/>
          </a:xfrm>
        </p:grpSpPr>
        <p:sp>
          <p:nvSpPr>
            <p:cNvPr name="Freeform 13" id="13"/>
            <p:cNvSpPr/>
            <p:nvPr/>
          </p:nvSpPr>
          <p:spPr>
            <a:xfrm flipH="false" flipV="false" rot="0">
              <a:off x="0" y="0"/>
              <a:ext cx="1013491" cy="981310"/>
            </a:xfrm>
            <a:custGeom>
              <a:avLst/>
              <a:gdLst/>
              <a:ahLst/>
              <a:cxnLst/>
              <a:rect r="r" b="b" t="t" l="l"/>
              <a:pathLst>
                <a:path h="981310" w="1013491">
                  <a:moveTo>
                    <a:pt x="102606" y="0"/>
                  </a:moveTo>
                  <a:lnTo>
                    <a:pt x="910885" y="0"/>
                  </a:lnTo>
                  <a:cubicBezTo>
                    <a:pt x="938098" y="0"/>
                    <a:pt x="964196" y="10810"/>
                    <a:pt x="983439" y="30053"/>
                  </a:cubicBezTo>
                  <a:cubicBezTo>
                    <a:pt x="1002681" y="49295"/>
                    <a:pt x="1013491" y="75393"/>
                    <a:pt x="1013491" y="102606"/>
                  </a:cubicBezTo>
                  <a:lnTo>
                    <a:pt x="1013491" y="878704"/>
                  </a:lnTo>
                  <a:cubicBezTo>
                    <a:pt x="1013491" y="935372"/>
                    <a:pt x="967553" y="981310"/>
                    <a:pt x="910885" y="981310"/>
                  </a:cubicBezTo>
                  <a:lnTo>
                    <a:pt x="102606" y="981310"/>
                  </a:lnTo>
                  <a:cubicBezTo>
                    <a:pt x="75393" y="981310"/>
                    <a:pt x="49295" y="970500"/>
                    <a:pt x="30053" y="951258"/>
                  </a:cubicBezTo>
                  <a:cubicBezTo>
                    <a:pt x="10810" y="932015"/>
                    <a:pt x="0" y="905917"/>
                    <a:pt x="0" y="878704"/>
                  </a:cubicBezTo>
                  <a:lnTo>
                    <a:pt x="0" y="102606"/>
                  </a:lnTo>
                  <a:cubicBezTo>
                    <a:pt x="0" y="75393"/>
                    <a:pt x="10810" y="49295"/>
                    <a:pt x="30053" y="30053"/>
                  </a:cubicBezTo>
                  <a:cubicBezTo>
                    <a:pt x="49295" y="10810"/>
                    <a:pt x="75393" y="0"/>
                    <a:pt x="102606" y="0"/>
                  </a:cubicBezTo>
                  <a:close/>
                </a:path>
              </a:pathLst>
            </a:custGeom>
            <a:solidFill>
              <a:srgbClr val="000000">
                <a:alpha val="0"/>
              </a:srgbClr>
            </a:solidFill>
            <a:ln w="38100" cap="rnd">
              <a:solidFill>
                <a:srgbClr val="213A63"/>
              </a:solidFill>
              <a:prstDash val="solid"/>
              <a:round/>
            </a:ln>
          </p:spPr>
        </p:sp>
        <p:sp>
          <p:nvSpPr>
            <p:cNvPr name="TextBox 14" id="14"/>
            <p:cNvSpPr txBox="true"/>
            <p:nvPr/>
          </p:nvSpPr>
          <p:spPr>
            <a:xfrm>
              <a:off x="0" y="-38100"/>
              <a:ext cx="1013491" cy="1019410"/>
            </a:xfrm>
            <a:prstGeom prst="rect">
              <a:avLst/>
            </a:prstGeom>
          </p:spPr>
          <p:txBody>
            <a:bodyPr anchor="ctr" rtlCol="false" tIns="50800" lIns="50800" bIns="50800" rIns="50800"/>
            <a:lstStyle/>
            <a:p>
              <a:pPr algn="ctr">
                <a:lnSpc>
                  <a:spcPts val="2659"/>
                </a:lnSpc>
              </a:pPr>
            </a:p>
          </p:txBody>
        </p:sp>
      </p:grpSp>
      <p:grpSp>
        <p:nvGrpSpPr>
          <p:cNvPr name="Group 15" id="15"/>
          <p:cNvGrpSpPr/>
          <p:nvPr/>
        </p:nvGrpSpPr>
        <p:grpSpPr>
          <a:xfrm rot="0">
            <a:off x="13598068" y="5002171"/>
            <a:ext cx="3848100" cy="3725913"/>
            <a:chOff x="0" y="0"/>
            <a:chExt cx="1013491" cy="981310"/>
          </a:xfrm>
        </p:grpSpPr>
        <p:sp>
          <p:nvSpPr>
            <p:cNvPr name="Freeform 16" id="16"/>
            <p:cNvSpPr/>
            <p:nvPr/>
          </p:nvSpPr>
          <p:spPr>
            <a:xfrm flipH="false" flipV="false" rot="0">
              <a:off x="0" y="0"/>
              <a:ext cx="1013491" cy="981310"/>
            </a:xfrm>
            <a:custGeom>
              <a:avLst/>
              <a:gdLst/>
              <a:ahLst/>
              <a:cxnLst/>
              <a:rect r="r" b="b" t="t" l="l"/>
              <a:pathLst>
                <a:path h="981310" w="1013491">
                  <a:moveTo>
                    <a:pt x="102606" y="0"/>
                  </a:moveTo>
                  <a:lnTo>
                    <a:pt x="910885" y="0"/>
                  </a:lnTo>
                  <a:cubicBezTo>
                    <a:pt x="938098" y="0"/>
                    <a:pt x="964196" y="10810"/>
                    <a:pt x="983439" y="30053"/>
                  </a:cubicBezTo>
                  <a:cubicBezTo>
                    <a:pt x="1002681" y="49295"/>
                    <a:pt x="1013491" y="75393"/>
                    <a:pt x="1013491" y="102606"/>
                  </a:cubicBezTo>
                  <a:lnTo>
                    <a:pt x="1013491" y="878704"/>
                  </a:lnTo>
                  <a:cubicBezTo>
                    <a:pt x="1013491" y="935372"/>
                    <a:pt x="967553" y="981310"/>
                    <a:pt x="910885" y="981310"/>
                  </a:cubicBezTo>
                  <a:lnTo>
                    <a:pt x="102606" y="981310"/>
                  </a:lnTo>
                  <a:cubicBezTo>
                    <a:pt x="75393" y="981310"/>
                    <a:pt x="49295" y="970500"/>
                    <a:pt x="30053" y="951258"/>
                  </a:cubicBezTo>
                  <a:cubicBezTo>
                    <a:pt x="10810" y="932015"/>
                    <a:pt x="0" y="905917"/>
                    <a:pt x="0" y="878704"/>
                  </a:cubicBezTo>
                  <a:lnTo>
                    <a:pt x="0" y="102606"/>
                  </a:lnTo>
                  <a:cubicBezTo>
                    <a:pt x="0" y="75393"/>
                    <a:pt x="10810" y="49295"/>
                    <a:pt x="30053" y="30053"/>
                  </a:cubicBezTo>
                  <a:cubicBezTo>
                    <a:pt x="49295" y="10810"/>
                    <a:pt x="75393" y="0"/>
                    <a:pt x="102606" y="0"/>
                  </a:cubicBezTo>
                  <a:close/>
                </a:path>
              </a:pathLst>
            </a:custGeom>
            <a:solidFill>
              <a:srgbClr val="000000">
                <a:alpha val="0"/>
              </a:srgbClr>
            </a:solidFill>
            <a:ln w="38100" cap="rnd">
              <a:solidFill>
                <a:srgbClr val="F18403"/>
              </a:solidFill>
              <a:prstDash val="solid"/>
              <a:round/>
            </a:ln>
          </p:spPr>
        </p:sp>
        <p:sp>
          <p:nvSpPr>
            <p:cNvPr name="TextBox 17" id="17"/>
            <p:cNvSpPr txBox="true"/>
            <p:nvPr/>
          </p:nvSpPr>
          <p:spPr>
            <a:xfrm>
              <a:off x="0" y="-38100"/>
              <a:ext cx="1013491" cy="1019410"/>
            </a:xfrm>
            <a:prstGeom prst="rect">
              <a:avLst/>
            </a:prstGeom>
          </p:spPr>
          <p:txBody>
            <a:bodyPr anchor="ctr" rtlCol="false" tIns="50800" lIns="50800" bIns="50800" rIns="50800"/>
            <a:lstStyle/>
            <a:p>
              <a:pPr algn="ctr">
                <a:lnSpc>
                  <a:spcPts val="2659"/>
                </a:lnSpc>
              </a:pPr>
            </a:p>
          </p:txBody>
        </p:sp>
      </p:grpSp>
      <p:grpSp>
        <p:nvGrpSpPr>
          <p:cNvPr name="Group 18" id="18"/>
          <p:cNvGrpSpPr/>
          <p:nvPr/>
        </p:nvGrpSpPr>
        <p:grpSpPr>
          <a:xfrm rot="0">
            <a:off x="5500872" y="4606359"/>
            <a:ext cx="3048000" cy="841072"/>
            <a:chOff x="0" y="0"/>
            <a:chExt cx="802765" cy="221517"/>
          </a:xfrm>
        </p:grpSpPr>
        <p:sp>
          <p:nvSpPr>
            <p:cNvPr name="Freeform 19" id="19"/>
            <p:cNvSpPr/>
            <p:nvPr/>
          </p:nvSpPr>
          <p:spPr>
            <a:xfrm flipH="false" flipV="false" rot="0">
              <a:off x="0" y="0"/>
              <a:ext cx="802765" cy="221517"/>
            </a:xfrm>
            <a:custGeom>
              <a:avLst/>
              <a:gdLst/>
              <a:ahLst/>
              <a:cxnLst/>
              <a:rect r="r" b="b" t="t" l="l"/>
              <a:pathLst>
                <a:path h="221517" w="802765">
                  <a:moveTo>
                    <a:pt x="110759" y="0"/>
                  </a:moveTo>
                  <a:lnTo>
                    <a:pt x="692007" y="0"/>
                  </a:lnTo>
                  <a:cubicBezTo>
                    <a:pt x="753177" y="0"/>
                    <a:pt x="802765" y="49588"/>
                    <a:pt x="802765" y="110759"/>
                  </a:cubicBezTo>
                  <a:lnTo>
                    <a:pt x="802765" y="110759"/>
                  </a:lnTo>
                  <a:cubicBezTo>
                    <a:pt x="802765" y="171929"/>
                    <a:pt x="753177" y="221517"/>
                    <a:pt x="692007" y="221517"/>
                  </a:cubicBezTo>
                  <a:lnTo>
                    <a:pt x="110759" y="221517"/>
                  </a:lnTo>
                  <a:cubicBezTo>
                    <a:pt x="49588" y="221517"/>
                    <a:pt x="0" y="171929"/>
                    <a:pt x="0" y="110759"/>
                  </a:cubicBezTo>
                  <a:lnTo>
                    <a:pt x="0" y="110759"/>
                  </a:lnTo>
                  <a:cubicBezTo>
                    <a:pt x="0" y="49588"/>
                    <a:pt x="49588" y="0"/>
                    <a:pt x="110759" y="0"/>
                  </a:cubicBezTo>
                  <a:close/>
                </a:path>
              </a:pathLst>
            </a:custGeom>
            <a:solidFill>
              <a:srgbClr val="213A63"/>
            </a:solidFill>
          </p:spPr>
        </p:sp>
        <p:sp>
          <p:nvSpPr>
            <p:cNvPr name="TextBox 20" id="20"/>
            <p:cNvSpPr txBox="true"/>
            <p:nvPr/>
          </p:nvSpPr>
          <p:spPr>
            <a:xfrm>
              <a:off x="0" y="-38100"/>
              <a:ext cx="802765" cy="259617"/>
            </a:xfrm>
            <a:prstGeom prst="rect">
              <a:avLst/>
            </a:prstGeom>
          </p:spPr>
          <p:txBody>
            <a:bodyPr anchor="ctr" rtlCol="false" tIns="50800" lIns="50800" bIns="50800" rIns="50800"/>
            <a:lstStyle/>
            <a:p>
              <a:pPr algn="ctr">
                <a:lnSpc>
                  <a:spcPts val="2659"/>
                </a:lnSpc>
              </a:pPr>
            </a:p>
          </p:txBody>
        </p:sp>
      </p:grpSp>
      <p:grpSp>
        <p:nvGrpSpPr>
          <p:cNvPr name="Group 21" id="21"/>
          <p:cNvGrpSpPr/>
          <p:nvPr/>
        </p:nvGrpSpPr>
        <p:grpSpPr>
          <a:xfrm rot="0">
            <a:off x="9736499" y="4606359"/>
            <a:ext cx="3048000" cy="841072"/>
            <a:chOff x="0" y="0"/>
            <a:chExt cx="802765" cy="221517"/>
          </a:xfrm>
        </p:grpSpPr>
        <p:sp>
          <p:nvSpPr>
            <p:cNvPr name="Freeform 22" id="22"/>
            <p:cNvSpPr/>
            <p:nvPr/>
          </p:nvSpPr>
          <p:spPr>
            <a:xfrm flipH="false" flipV="false" rot="0">
              <a:off x="0" y="0"/>
              <a:ext cx="802765" cy="221517"/>
            </a:xfrm>
            <a:custGeom>
              <a:avLst/>
              <a:gdLst/>
              <a:ahLst/>
              <a:cxnLst/>
              <a:rect r="r" b="b" t="t" l="l"/>
              <a:pathLst>
                <a:path h="221517" w="802765">
                  <a:moveTo>
                    <a:pt x="110759" y="0"/>
                  </a:moveTo>
                  <a:lnTo>
                    <a:pt x="692007" y="0"/>
                  </a:lnTo>
                  <a:cubicBezTo>
                    <a:pt x="753177" y="0"/>
                    <a:pt x="802765" y="49588"/>
                    <a:pt x="802765" y="110759"/>
                  </a:cubicBezTo>
                  <a:lnTo>
                    <a:pt x="802765" y="110759"/>
                  </a:lnTo>
                  <a:cubicBezTo>
                    <a:pt x="802765" y="171929"/>
                    <a:pt x="753177" y="221517"/>
                    <a:pt x="692007" y="221517"/>
                  </a:cubicBezTo>
                  <a:lnTo>
                    <a:pt x="110759" y="221517"/>
                  </a:lnTo>
                  <a:cubicBezTo>
                    <a:pt x="49588" y="221517"/>
                    <a:pt x="0" y="171929"/>
                    <a:pt x="0" y="110759"/>
                  </a:cubicBezTo>
                  <a:lnTo>
                    <a:pt x="0" y="110759"/>
                  </a:lnTo>
                  <a:cubicBezTo>
                    <a:pt x="0" y="49588"/>
                    <a:pt x="49588" y="0"/>
                    <a:pt x="110759" y="0"/>
                  </a:cubicBezTo>
                  <a:close/>
                </a:path>
              </a:pathLst>
            </a:custGeom>
            <a:solidFill>
              <a:srgbClr val="F18403"/>
            </a:solidFill>
          </p:spPr>
        </p:sp>
        <p:sp>
          <p:nvSpPr>
            <p:cNvPr name="TextBox 23" id="23"/>
            <p:cNvSpPr txBox="true"/>
            <p:nvPr/>
          </p:nvSpPr>
          <p:spPr>
            <a:xfrm>
              <a:off x="0" y="-38100"/>
              <a:ext cx="802765" cy="259617"/>
            </a:xfrm>
            <a:prstGeom prst="rect">
              <a:avLst/>
            </a:prstGeom>
          </p:spPr>
          <p:txBody>
            <a:bodyPr anchor="ctr" rtlCol="false" tIns="50800" lIns="50800" bIns="50800" rIns="50800"/>
            <a:lstStyle/>
            <a:p>
              <a:pPr algn="ctr">
                <a:lnSpc>
                  <a:spcPts val="2659"/>
                </a:lnSpc>
              </a:pPr>
            </a:p>
          </p:txBody>
        </p:sp>
      </p:grpSp>
      <p:grpSp>
        <p:nvGrpSpPr>
          <p:cNvPr name="Group 24" id="24"/>
          <p:cNvGrpSpPr/>
          <p:nvPr/>
        </p:nvGrpSpPr>
        <p:grpSpPr>
          <a:xfrm rot="0">
            <a:off x="13998118" y="4606359"/>
            <a:ext cx="3048000" cy="841072"/>
            <a:chOff x="0" y="0"/>
            <a:chExt cx="802765" cy="221517"/>
          </a:xfrm>
        </p:grpSpPr>
        <p:sp>
          <p:nvSpPr>
            <p:cNvPr name="Freeform 25" id="25"/>
            <p:cNvSpPr/>
            <p:nvPr/>
          </p:nvSpPr>
          <p:spPr>
            <a:xfrm flipH="false" flipV="false" rot="0">
              <a:off x="0" y="0"/>
              <a:ext cx="802765" cy="221517"/>
            </a:xfrm>
            <a:custGeom>
              <a:avLst/>
              <a:gdLst/>
              <a:ahLst/>
              <a:cxnLst/>
              <a:rect r="r" b="b" t="t" l="l"/>
              <a:pathLst>
                <a:path h="221517" w="802765">
                  <a:moveTo>
                    <a:pt x="110759" y="0"/>
                  </a:moveTo>
                  <a:lnTo>
                    <a:pt x="692007" y="0"/>
                  </a:lnTo>
                  <a:cubicBezTo>
                    <a:pt x="753177" y="0"/>
                    <a:pt x="802765" y="49588"/>
                    <a:pt x="802765" y="110759"/>
                  </a:cubicBezTo>
                  <a:lnTo>
                    <a:pt x="802765" y="110759"/>
                  </a:lnTo>
                  <a:cubicBezTo>
                    <a:pt x="802765" y="171929"/>
                    <a:pt x="753177" y="221517"/>
                    <a:pt x="692007" y="221517"/>
                  </a:cubicBezTo>
                  <a:lnTo>
                    <a:pt x="110759" y="221517"/>
                  </a:lnTo>
                  <a:cubicBezTo>
                    <a:pt x="49588" y="221517"/>
                    <a:pt x="0" y="171929"/>
                    <a:pt x="0" y="110759"/>
                  </a:cubicBezTo>
                  <a:lnTo>
                    <a:pt x="0" y="110759"/>
                  </a:lnTo>
                  <a:cubicBezTo>
                    <a:pt x="0" y="49588"/>
                    <a:pt x="49588" y="0"/>
                    <a:pt x="110759" y="0"/>
                  </a:cubicBezTo>
                  <a:close/>
                </a:path>
              </a:pathLst>
            </a:custGeom>
            <a:solidFill>
              <a:srgbClr val="213A63"/>
            </a:solidFill>
          </p:spPr>
        </p:sp>
        <p:sp>
          <p:nvSpPr>
            <p:cNvPr name="TextBox 26" id="26"/>
            <p:cNvSpPr txBox="true"/>
            <p:nvPr/>
          </p:nvSpPr>
          <p:spPr>
            <a:xfrm>
              <a:off x="0" y="-38100"/>
              <a:ext cx="802765" cy="259617"/>
            </a:xfrm>
            <a:prstGeom prst="rect">
              <a:avLst/>
            </a:prstGeom>
          </p:spPr>
          <p:txBody>
            <a:bodyPr anchor="ctr" rtlCol="false" tIns="50800" lIns="50800" bIns="50800" rIns="50800"/>
            <a:lstStyle/>
            <a:p>
              <a:pPr algn="ctr">
                <a:lnSpc>
                  <a:spcPts val="2659"/>
                </a:lnSpc>
              </a:pPr>
            </a:p>
          </p:txBody>
        </p:sp>
      </p:grpSp>
      <p:sp>
        <p:nvSpPr>
          <p:cNvPr name="TextBox 27" id="27"/>
          <p:cNvSpPr txBox="true"/>
          <p:nvPr/>
        </p:nvSpPr>
        <p:spPr>
          <a:xfrm rot="0">
            <a:off x="14117365" y="6516692"/>
            <a:ext cx="2809504" cy="889635"/>
          </a:xfrm>
          <a:prstGeom prst="rect">
            <a:avLst/>
          </a:prstGeom>
        </p:spPr>
        <p:txBody>
          <a:bodyPr anchor="t" rtlCol="false" tIns="0" lIns="0" bIns="0" rIns="0">
            <a:spAutoFit/>
          </a:bodyPr>
          <a:lstStyle/>
          <a:p>
            <a:pPr algn="ctr" marL="0" indent="0" lvl="0">
              <a:lnSpc>
                <a:spcPts val="3600"/>
              </a:lnSpc>
              <a:spcBef>
                <a:spcPct val="0"/>
              </a:spcBef>
            </a:pPr>
            <a:r>
              <a:rPr lang="en-US" sz="2400">
                <a:solidFill>
                  <a:srgbClr val="697284"/>
                </a:solidFill>
                <a:latin typeface="Montserrat"/>
                <a:ea typeface="Montserrat"/>
                <a:cs typeface="Montserrat"/>
                <a:sym typeface="Montserrat"/>
              </a:rPr>
              <a:t>Security and Compliance</a:t>
            </a:r>
          </a:p>
        </p:txBody>
      </p:sp>
      <p:sp>
        <p:nvSpPr>
          <p:cNvPr name="TextBox 28" id="28"/>
          <p:cNvSpPr txBox="true"/>
          <p:nvPr/>
        </p:nvSpPr>
        <p:spPr>
          <a:xfrm rot="0">
            <a:off x="1302757" y="6745292"/>
            <a:ext cx="2760269" cy="432435"/>
          </a:xfrm>
          <a:prstGeom prst="rect">
            <a:avLst/>
          </a:prstGeom>
        </p:spPr>
        <p:txBody>
          <a:bodyPr anchor="t" rtlCol="false" tIns="0" lIns="0" bIns="0" rIns="0">
            <a:spAutoFit/>
          </a:bodyPr>
          <a:lstStyle/>
          <a:p>
            <a:pPr algn="ctr" marL="0" indent="0" lvl="0">
              <a:lnSpc>
                <a:spcPts val="3600"/>
              </a:lnSpc>
              <a:spcBef>
                <a:spcPct val="0"/>
              </a:spcBef>
            </a:pPr>
            <a:r>
              <a:rPr lang="en-US" sz="2400">
                <a:solidFill>
                  <a:srgbClr val="697284"/>
                </a:solidFill>
                <a:latin typeface="Montserrat"/>
                <a:ea typeface="Montserrat"/>
                <a:cs typeface="Montserrat"/>
                <a:sym typeface="Montserrat"/>
              </a:rPr>
              <a:t>Cost-Effective</a:t>
            </a:r>
          </a:p>
        </p:txBody>
      </p:sp>
      <p:sp>
        <p:nvSpPr>
          <p:cNvPr name="TextBox 29" id="29"/>
          <p:cNvSpPr txBox="true"/>
          <p:nvPr/>
        </p:nvSpPr>
        <p:spPr>
          <a:xfrm rot="0">
            <a:off x="5465771" y="6558634"/>
            <a:ext cx="2889603" cy="889635"/>
          </a:xfrm>
          <a:prstGeom prst="rect">
            <a:avLst/>
          </a:prstGeom>
        </p:spPr>
        <p:txBody>
          <a:bodyPr anchor="t" rtlCol="false" tIns="0" lIns="0" bIns="0" rIns="0">
            <a:spAutoFit/>
          </a:bodyPr>
          <a:lstStyle/>
          <a:p>
            <a:pPr algn="ctr" marL="0" indent="0" lvl="0">
              <a:lnSpc>
                <a:spcPts val="3600"/>
              </a:lnSpc>
              <a:spcBef>
                <a:spcPct val="0"/>
              </a:spcBef>
            </a:pPr>
            <a:r>
              <a:rPr lang="en-US" sz="2400">
                <a:solidFill>
                  <a:srgbClr val="697284"/>
                </a:solidFill>
                <a:latin typeface="Montserrat"/>
                <a:ea typeface="Montserrat"/>
                <a:cs typeface="Montserrat"/>
                <a:sym typeface="Montserrat"/>
              </a:rPr>
              <a:t>Faster Time to Market</a:t>
            </a:r>
          </a:p>
        </p:txBody>
      </p:sp>
      <p:sp>
        <p:nvSpPr>
          <p:cNvPr name="TextBox 30" id="30"/>
          <p:cNvSpPr txBox="true"/>
          <p:nvPr/>
        </p:nvSpPr>
        <p:spPr>
          <a:xfrm rot="0">
            <a:off x="9909996" y="6745292"/>
            <a:ext cx="2701005" cy="432435"/>
          </a:xfrm>
          <a:prstGeom prst="rect">
            <a:avLst/>
          </a:prstGeom>
        </p:spPr>
        <p:txBody>
          <a:bodyPr anchor="t" rtlCol="false" tIns="0" lIns="0" bIns="0" rIns="0">
            <a:spAutoFit/>
          </a:bodyPr>
          <a:lstStyle/>
          <a:p>
            <a:pPr algn="ctr" marL="0" indent="0" lvl="0">
              <a:lnSpc>
                <a:spcPts val="3600"/>
              </a:lnSpc>
              <a:spcBef>
                <a:spcPct val="0"/>
              </a:spcBef>
            </a:pPr>
            <a:r>
              <a:rPr lang="en-US" sz="2400">
                <a:solidFill>
                  <a:srgbClr val="697284"/>
                </a:solidFill>
                <a:latin typeface="Montserrat"/>
                <a:ea typeface="Montserrat"/>
                <a:cs typeface="Montserrat"/>
                <a:sym typeface="Montserrat"/>
              </a:rPr>
              <a:t>Customizability</a:t>
            </a:r>
          </a:p>
        </p:txBody>
      </p:sp>
      <p:sp>
        <p:nvSpPr>
          <p:cNvPr name="Freeform 31" id="31"/>
          <p:cNvSpPr/>
          <p:nvPr/>
        </p:nvSpPr>
        <p:spPr>
          <a:xfrm flipH="false" flipV="true" rot="-1676819">
            <a:off x="15187394" y="764773"/>
            <a:ext cx="3889237" cy="2340613"/>
          </a:xfrm>
          <a:custGeom>
            <a:avLst/>
            <a:gdLst/>
            <a:ahLst/>
            <a:cxnLst/>
            <a:rect r="r" b="b" t="t" l="l"/>
            <a:pathLst>
              <a:path h="2340613" w="3889237">
                <a:moveTo>
                  <a:pt x="0" y="2340614"/>
                </a:moveTo>
                <a:lnTo>
                  <a:pt x="3889237" y="2340614"/>
                </a:lnTo>
                <a:lnTo>
                  <a:pt x="3889237" y="0"/>
                </a:lnTo>
                <a:lnTo>
                  <a:pt x="0" y="0"/>
                </a:lnTo>
                <a:lnTo>
                  <a:pt x="0" y="2340614"/>
                </a:lnTo>
                <a:close/>
              </a:path>
            </a:pathLst>
          </a:custGeom>
          <a:blipFill>
            <a:blip r:embed="rId2">
              <a:alphaModFix amt="13000"/>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TextBox 32" id="32"/>
          <p:cNvSpPr txBox="true"/>
          <p:nvPr/>
        </p:nvSpPr>
        <p:spPr>
          <a:xfrm rot="0">
            <a:off x="4063026" y="475139"/>
            <a:ext cx="10054339" cy="2308860"/>
          </a:xfrm>
          <a:prstGeom prst="rect">
            <a:avLst/>
          </a:prstGeom>
        </p:spPr>
        <p:txBody>
          <a:bodyPr anchor="t" rtlCol="false" tIns="0" lIns="0" bIns="0" rIns="0">
            <a:spAutoFit/>
          </a:bodyPr>
          <a:lstStyle/>
          <a:p>
            <a:pPr algn="ctr">
              <a:lnSpc>
                <a:spcPts val="9240"/>
              </a:lnSpc>
              <a:spcBef>
                <a:spcPct val="0"/>
              </a:spcBef>
            </a:pPr>
            <a:r>
              <a:rPr lang="en-US" b="true" sz="6600">
                <a:solidFill>
                  <a:srgbClr val="F18403"/>
                </a:solidFill>
                <a:latin typeface="Bricolage Grotesque Bold"/>
                <a:ea typeface="Bricolage Grotesque Bold"/>
                <a:cs typeface="Bricolage Grotesque Bold"/>
                <a:sym typeface="Bricolage Grotesque Bold"/>
              </a:rPr>
              <a:t>Benefits of Kraken Clone Script</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213A63"/>
        </a:solidFill>
      </p:bgPr>
    </p:bg>
    <p:spTree>
      <p:nvGrpSpPr>
        <p:cNvPr id="1" name=""/>
        <p:cNvGrpSpPr/>
        <p:nvPr/>
      </p:nvGrpSpPr>
      <p:grpSpPr>
        <a:xfrm>
          <a:off x="0" y="0"/>
          <a:ext cx="0" cy="0"/>
          <a:chOff x="0" y="0"/>
          <a:chExt cx="0" cy="0"/>
        </a:xfrm>
      </p:grpSpPr>
      <p:grpSp>
        <p:nvGrpSpPr>
          <p:cNvPr name="Group 2" id="2"/>
          <p:cNvGrpSpPr/>
          <p:nvPr/>
        </p:nvGrpSpPr>
        <p:grpSpPr>
          <a:xfrm rot="0">
            <a:off x="6019771" y="766884"/>
            <a:ext cx="4699114" cy="2536744"/>
            <a:chOff x="0" y="0"/>
            <a:chExt cx="1237627" cy="668114"/>
          </a:xfrm>
        </p:grpSpPr>
        <p:sp>
          <p:nvSpPr>
            <p:cNvPr name="Freeform 3" id="3"/>
            <p:cNvSpPr/>
            <p:nvPr/>
          </p:nvSpPr>
          <p:spPr>
            <a:xfrm flipH="false" flipV="false" rot="0">
              <a:off x="0" y="0"/>
              <a:ext cx="1237627" cy="668114"/>
            </a:xfrm>
            <a:custGeom>
              <a:avLst/>
              <a:gdLst/>
              <a:ahLst/>
              <a:cxnLst/>
              <a:rect r="r" b="b" t="t" l="l"/>
              <a:pathLst>
                <a:path h="668114" w="1237627">
                  <a:moveTo>
                    <a:pt x="84024" y="0"/>
                  </a:moveTo>
                  <a:lnTo>
                    <a:pt x="1153603" y="0"/>
                  </a:lnTo>
                  <a:cubicBezTo>
                    <a:pt x="1200008" y="0"/>
                    <a:pt x="1237627" y="37619"/>
                    <a:pt x="1237627" y="84024"/>
                  </a:cubicBezTo>
                  <a:lnTo>
                    <a:pt x="1237627" y="584090"/>
                  </a:lnTo>
                  <a:cubicBezTo>
                    <a:pt x="1237627" y="606374"/>
                    <a:pt x="1228774" y="627746"/>
                    <a:pt x="1213017" y="643504"/>
                  </a:cubicBezTo>
                  <a:cubicBezTo>
                    <a:pt x="1197259" y="659261"/>
                    <a:pt x="1175887" y="668114"/>
                    <a:pt x="1153603" y="668114"/>
                  </a:cubicBezTo>
                  <a:lnTo>
                    <a:pt x="84024" y="668114"/>
                  </a:lnTo>
                  <a:cubicBezTo>
                    <a:pt x="61739" y="668114"/>
                    <a:pt x="40368" y="659261"/>
                    <a:pt x="24610" y="643504"/>
                  </a:cubicBezTo>
                  <a:cubicBezTo>
                    <a:pt x="8852" y="627746"/>
                    <a:pt x="0" y="606374"/>
                    <a:pt x="0" y="584090"/>
                  </a:cubicBezTo>
                  <a:lnTo>
                    <a:pt x="0" y="84024"/>
                  </a:lnTo>
                  <a:cubicBezTo>
                    <a:pt x="0" y="61739"/>
                    <a:pt x="8852" y="40368"/>
                    <a:pt x="24610" y="24610"/>
                  </a:cubicBezTo>
                  <a:cubicBezTo>
                    <a:pt x="40368" y="8852"/>
                    <a:pt x="61739" y="0"/>
                    <a:pt x="84024" y="0"/>
                  </a:cubicBezTo>
                  <a:close/>
                </a:path>
              </a:pathLst>
            </a:custGeom>
            <a:solidFill>
              <a:srgbClr val="000000">
                <a:alpha val="0"/>
              </a:srgbClr>
            </a:solidFill>
            <a:ln w="38100" cap="rnd">
              <a:solidFill>
                <a:srgbClr val="FFFBEB"/>
              </a:solidFill>
              <a:prstDash val="solid"/>
              <a:round/>
            </a:ln>
          </p:spPr>
        </p:sp>
        <p:sp>
          <p:nvSpPr>
            <p:cNvPr name="TextBox 4" id="4"/>
            <p:cNvSpPr txBox="true"/>
            <p:nvPr/>
          </p:nvSpPr>
          <p:spPr>
            <a:xfrm>
              <a:off x="0" y="-38100"/>
              <a:ext cx="1237627" cy="706214"/>
            </a:xfrm>
            <a:prstGeom prst="rect">
              <a:avLst/>
            </a:prstGeom>
          </p:spPr>
          <p:txBody>
            <a:bodyPr anchor="ctr" rtlCol="false" tIns="50800" lIns="50800" bIns="50800" rIns="50800"/>
            <a:lstStyle/>
            <a:p>
              <a:pPr algn="ctr">
                <a:lnSpc>
                  <a:spcPts val="2659"/>
                </a:lnSpc>
              </a:pPr>
            </a:p>
          </p:txBody>
        </p:sp>
      </p:grpSp>
      <p:sp>
        <p:nvSpPr>
          <p:cNvPr name="TextBox 5" id="5"/>
          <p:cNvSpPr txBox="true"/>
          <p:nvPr/>
        </p:nvSpPr>
        <p:spPr>
          <a:xfrm rot="0">
            <a:off x="361255" y="4106293"/>
            <a:ext cx="5459147" cy="2467571"/>
          </a:xfrm>
          <a:prstGeom prst="rect">
            <a:avLst/>
          </a:prstGeom>
        </p:spPr>
        <p:txBody>
          <a:bodyPr anchor="t" rtlCol="false" tIns="0" lIns="0" bIns="0" rIns="0">
            <a:spAutoFit/>
          </a:bodyPr>
          <a:lstStyle/>
          <a:p>
            <a:pPr algn="l">
              <a:lnSpc>
                <a:spcPts val="6398"/>
              </a:lnSpc>
            </a:pPr>
            <a:r>
              <a:rPr lang="en-US" sz="6398" b="true">
                <a:solidFill>
                  <a:srgbClr val="FFFBEB"/>
                </a:solidFill>
                <a:latin typeface="Bricolage Grotesque Bold"/>
                <a:ea typeface="Bricolage Grotesque Bold"/>
                <a:cs typeface="Bricolage Grotesque Bold"/>
                <a:sym typeface="Bricolage Grotesque Bold"/>
              </a:rPr>
              <a:t>Key Features of Kraken Clone Script</a:t>
            </a:r>
          </a:p>
        </p:txBody>
      </p:sp>
      <p:sp>
        <p:nvSpPr>
          <p:cNvPr name="TextBox 6" id="6"/>
          <p:cNvSpPr txBox="true"/>
          <p:nvPr/>
        </p:nvSpPr>
        <p:spPr>
          <a:xfrm rot="0">
            <a:off x="6366893" y="2301956"/>
            <a:ext cx="4000708" cy="727710"/>
          </a:xfrm>
          <a:prstGeom prst="rect">
            <a:avLst/>
          </a:prstGeom>
        </p:spPr>
        <p:txBody>
          <a:bodyPr anchor="t" rtlCol="false" tIns="0" lIns="0" bIns="0" rIns="0">
            <a:spAutoFit/>
          </a:bodyPr>
          <a:lstStyle/>
          <a:p>
            <a:pPr algn="ctr">
              <a:lnSpc>
                <a:spcPts val="2940"/>
              </a:lnSpc>
            </a:pPr>
            <a:r>
              <a:rPr lang="en-US" sz="2100">
                <a:solidFill>
                  <a:srgbClr val="DDDCD8"/>
                </a:solidFill>
                <a:latin typeface="Montserrat"/>
                <a:ea typeface="Montserrat"/>
                <a:cs typeface="Montserrat"/>
                <a:sym typeface="Montserrat"/>
              </a:rPr>
              <a:t>Advanced Trading Dashboard</a:t>
            </a:r>
          </a:p>
        </p:txBody>
      </p:sp>
      <p:pic>
        <p:nvPicPr>
          <p:cNvPr name="Picture 7" id="7"/>
          <p:cNvPicPr>
            <a:picLocks noChangeAspect="true"/>
          </p:cNvPicPr>
          <p:nvPr/>
        </p:nvPicPr>
        <p:blipFill>
          <a:blip r:embed="rId2"/>
          <a:stretch>
            <a:fillRect/>
          </a:stretch>
        </p:blipFill>
        <p:spPr>
          <a:xfrm rot="0">
            <a:off x="6243447" y="900797"/>
            <a:ext cx="4342171" cy="1411205"/>
          </a:xfrm>
          <a:prstGeom prst="rect">
            <a:avLst/>
          </a:prstGeom>
        </p:spPr>
      </p:pic>
      <p:sp>
        <p:nvSpPr>
          <p:cNvPr name="Freeform 8" id="8"/>
          <p:cNvSpPr/>
          <p:nvPr/>
        </p:nvSpPr>
        <p:spPr>
          <a:xfrm flipH="false" flipV="true" rot="-8383685">
            <a:off x="-538527" y="155558"/>
            <a:ext cx="4775736" cy="2874125"/>
          </a:xfrm>
          <a:custGeom>
            <a:avLst/>
            <a:gdLst/>
            <a:ahLst/>
            <a:cxnLst/>
            <a:rect r="r" b="b" t="t" l="l"/>
            <a:pathLst>
              <a:path h="2874125" w="4775736">
                <a:moveTo>
                  <a:pt x="0" y="2874125"/>
                </a:moveTo>
                <a:lnTo>
                  <a:pt x="4775736" y="2874125"/>
                </a:lnTo>
                <a:lnTo>
                  <a:pt x="4775736" y="0"/>
                </a:lnTo>
                <a:lnTo>
                  <a:pt x="0" y="0"/>
                </a:lnTo>
                <a:lnTo>
                  <a:pt x="0" y="2874125"/>
                </a:lnTo>
                <a:close/>
              </a:path>
            </a:pathLst>
          </a:custGeom>
          <a:blipFill>
            <a:blip r:embed="rId3">
              <a:alphaModFix amt="16000"/>
              <a:extLst>
                <a:ext uri="{96DAC541-7B7A-43D3-8B79-37D633B846F1}">
                  <asvg:svgBlip xmlns:asvg="http://schemas.microsoft.com/office/drawing/2016/SVG/main" r:embed="rId4"/>
                </a:ext>
              </a:extLst>
            </a:blip>
            <a:stretch>
              <a:fillRect l="0" t="0" r="0" b="0"/>
            </a:stretch>
          </a:blipFill>
          <a:ln cap="sq">
            <a:noFill/>
            <a:prstDash val="solid"/>
            <a:miter/>
          </a:ln>
        </p:spPr>
      </p:sp>
      <p:grpSp>
        <p:nvGrpSpPr>
          <p:cNvPr name="Group 9" id="9"/>
          <p:cNvGrpSpPr/>
          <p:nvPr/>
        </p:nvGrpSpPr>
        <p:grpSpPr>
          <a:xfrm rot="0">
            <a:off x="6064976" y="3875128"/>
            <a:ext cx="4699114" cy="2536744"/>
            <a:chOff x="0" y="0"/>
            <a:chExt cx="1237627" cy="668114"/>
          </a:xfrm>
        </p:grpSpPr>
        <p:sp>
          <p:nvSpPr>
            <p:cNvPr name="Freeform 10" id="10"/>
            <p:cNvSpPr/>
            <p:nvPr/>
          </p:nvSpPr>
          <p:spPr>
            <a:xfrm flipH="false" flipV="false" rot="0">
              <a:off x="0" y="0"/>
              <a:ext cx="1237627" cy="668114"/>
            </a:xfrm>
            <a:custGeom>
              <a:avLst/>
              <a:gdLst/>
              <a:ahLst/>
              <a:cxnLst/>
              <a:rect r="r" b="b" t="t" l="l"/>
              <a:pathLst>
                <a:path h="668114" w="1237627">
                  <a:moveTo>
                    <a:pt x="84024" y="0"/>
                  </a:moveTo>
                  <a:lnTo>
                    <a:pt x="1153603" y="0"/>
                  </a:lnTo>
                  <a:cubicBezTo>
                    <a:pt x="1200008" y="0"/>
                    <a:pt x="1237627" y="37619"/>
                    <a:pt x="1237627" y="84024"/>
                  </a:cubicBezTo>
                  <a:lnTo>
                    <a:pt x="1237627" y="584090"/>
                  </a:lnTo>
                  <a:cubicBezTo>
                    <a:pt x="1237627" y="606374"/>
                    <a:pt x="1228774" y="627746"/>
                    <a:pt x="1213017" y="643504"/>
                  </a:cubicBezTo>
                  <a:cubicBezTo>
                    <a:pt x="1197259" y="659261"/>
                    <a:pt x="1175887" y="668114"/>
                    <a:pt x="1153603" y="668114"/>
                  </a:cubicBezTo>
                  <a:lnTo>
                    <a:pt x="84024" y="668114"/>
                  </a:lnTo>
                  <a:cubicBezTo>
                    <a:pt x="61739" y="668114"/>
                    <a:pt x="40368" y="659261"/>
                    <a:pt x="24610" y="643504"/>
                  </a:cubicBezTo>
                  <a:cubicBezTo>
                    <a:pt x="8852" y="627746"/>
                    <a:pt x="0" y="606374"/>
                    <a:pt x="0" y="584090"/>
                  </a:cubicBezTo>
                  <a:lnTo>
                    <a:pt x="0" y="84024"/>
                  </a:lnTo>
                  <a:cubicBezTo>
                    <a:pt x="0" y="61739"/>
                    <a:pt x="8852" y="40368"/>
                    <a:pt x="24610" y="24610"/>
                  </a:cubicBezTo>
                  <a:cubicBezTo>
                    <a:pt x="40368" y="8852"/>
                    <a:pt x="61739" y="0"/>
                    <a:pt x="84024" y="0"/>
                  </a:cubicBezTo>
                  <a:close/>
                </a:path>
              </a:pathLst>
            </a:custGeom>
            <a:solidFill>
              <a:srgbClr val="000000">
                <a:alpha val="0"/>
              </a:srgbClr>
            </a:solidFill>
            <a:ln w="38100" cap="rnd">
              <a:solidFill>
                <a:srgbClr val="FFFBEB"/>
              </a:solidFill>
              <a:prstDash val="solid"/>
              <a:round/>
            </a:ln>
          </p:spPr>
        </p:sp>
        <p:sp>
          <p:nvSpPr>
            <p:cNvPr name="TextBox 11" id="11"/>
            <p:cNvSpPr txBox="true"/>
            <p:nvPr/>
          </p:nvSpPr>
          <p:spPr>
            <a:xfrm>
              <a:off x="0" y="-38100"/>
              <a:ext cx="1237627" cy="706214"/>
            </a:xfrm>
            <a:prstGeom prst="rect">
              <a:avLst/>
            </a:prstGeom>
          </p:spPr>
          <p:txBody>
            <a:bodyPr anchor="ctr" rtlCol="false" tIns="50800" lIns="50800" bIns="50800" rIns="50800"/>
            <a:lstStyle/>
            <a:p>
              <a:pPr algn="ctr">
                <a:lnSpc>
                  <a:spcPts val="2659"/>
                </a:lnSpc>
              </a:pPr>
            </a:p>
          </p:txBody>
        </p:sp>
      </p:grpSp>
      <p:sp>
        <p:nvSpPr>
          <p:cNvPr name="TextBox 12" id="12"/>
          <p:cNvSpPr txBox="true"/>
          <p:nvPr/>
        </p:nvSpPr>
        <p:spPr>
          <a:xfrm rot="0">
            <a:off x="6413138" y="5595938"/>
            <a:ext cx="4000708" cy="356235"/>
          </a:xfrm>
          <a:prstGeom prst="rect">
            <a:avLst/>
          </a:prstGeom>
        </p:spPr>
        <p:txBody>
          <a:bodyPr anchor="t" rtlCol="false" tIns="0" lIns="0" bIns="0" rIns="0">
            <a:spAutoFit/>
          </a:bodyPr>
          <a:lstStyle/>
          <a:p>
            <a:pPr algn="ctr">
              <a:lnSpc>
                <a:spcPts val="2940"/>
              </a:lnSpc>
            </a:pPr>
            <a:r>
              <a:rPr lang="en-US" sz="2100">
                <a:solidFill>
                  <a:srgbClr val="DDDCD8"/>
                </a:solidFill>
                <a:latin typeface="Montserrat"/>
                <a:ea typeface="Montserrat"/>
                <a:cs typeface="Montserrat"/>
                <a:sym typeface="Montserrat"/>
              </a:rPr>
              <a:t>Crypto Wallet Integration</a:t>
            </a:r>
          </a:p>
        </p:txBody>
      </p:sp>
      <p:pic>
        <p:nvPicPr>
          <p:cNvPr name="Picture 13" id="13"/>
          <p:cNvPicPr>
            <a:picLocks noChangeAspect="true"/>
          </p:cNvPicPr>
          <p:nvPr/>
        </p:nvPicPr>
        <p:blipFill>
          <a:blip r:embed="rId5"/>
          <a:stretch>
            <a:fillRect/>
          </a:stretch>
        </p:blipFill>
        <p:spPr>
          <a:xfrm rot="0">
            <a:off x="6288652" y="4009041"/>
            <a:ext cx="4342171" cy="1411205"/>
          </a:xfrm>
          <a:prstGeom prst="rect">
            <a:avLst/>
          </a:prstGeom>
        </p:spPr>
      </p:pic>
      <p:grpSp>
        <p:nvGrpSpPr>
          <p:cNvPr name="Group 14" id="14"/>
          <p:cNvGrpSpPr/>
          <p:nvPr/>
        </p:nvGrpSpPr>
        <p:grpSpPr>
          <a:xfrm rot="0">
            <a:off x="6018730" y="6983372"/>
            <a:ext cx="4699114" cy="2536744"/>
            <a:chOff x="0" y="0"/>
            <a:chExt cx="1237627" cy="668114"/>
          </a:xfrm>
        </p:grpSpPr>
        <p:sp>
          <p:nvSpPr>
            <p:cNvPr name="Freeform 15" id="15"/>
            <p:cNvSpPr/>
            <p:nvPr/>
          </p:nvSpPr>
          <p:spPr>
            <a:xfrm flipH="false" flipV="false" rot="0">
              <a:off x="0" y="0"/>
              <a:ext cx="1237627" cy="668114"/>
            </a:xfrm>
            <a:custGeom>
              <a:avLst/>
              <a:gdLst/>
              <a:ahLst/>
              <a:cxnLst/>
              <a:rect r="r" b="b" t="t" l="l"/>
              <a:pathLst>
                <a:path h="668114" w="1237627">
                  <a:moveTo>
                    <a:pt x="84024" y="0"/>
                  </a:moveTo>
                  <a:lnTo>
                    <a:pt x="1153603" y="0"/>
                  </a:lnTo>
                  <a:cubicBezTo>
                    <a:pt x="1200008" y="0"/>
                    <a:pt x="1237627" y="37619"/>
                    <a:pt x="1237627" y="84024"/>
                  </a:cubicBezTo>
                  <a:lnTo>
                    <a:pt x="1237627" y="584090"/>
                  </a:lnTo>
                  <a:cubicBezTo>
                    <a:pt x="1237627" y="606374"/>
                    <a:pt x="1228774" y="627746"/>
                    <a:pt x="1213017" y="643504"/>
                  </a:cubicBezTo>
                  <a:cubicBezTo>
                    <a:pt x="1197259" y="659261"/>
                    <a:pt x="1175887" y="668114"/>
                    <a:pt x="1153603" y="668114"/>
                  </a:cubicBezTo>
                  <a:lnTo>
                    <a:pt x="84024" y="668114"/>
                  </a:lnTo>
                  <a:cubicBezTo>
                    <a:pt x="61739" y="668114"/>
                    <a:pt x="40368" y="659261"/>
                    <a:pt x="24610" y="643504"/>
                  </a:cubicBezTo>
                  <a:cubicBezTo>
                    <a:pt x="8852" y="627746"/>
                    <a:pt x="0" y="606374"/>
                    <a:pt x="0" y="584090"/>
                  </a:cubicBezTo>
                  <a:lnTo>
                    <a:pt x="0" y="84024"/>
                  </a:lnTo>
                  <a:cubicBezTo>
                    <a:pt x="0" y="61739"/>
                    <a:pt x="8852" y="40368"/>
                    <a:pt x="24610" y="24610"/>
                  </a:cubicBezTo>
                  <a:cubicBezTo>
                    <a:pt x="40368" y="8852"/>
                    <a:pt x="61739" y="0"/>
                    <a:pt x="84024" y="0"/>
                  </a:cubicBezTo>
                  <a:close/>
                </a:path>
              </a:pathLst>
            </a:custGeom>
            <a:solidFill>
              <a:srgbClr val="000000">
                <a:alpha val="0"/>
              </a:srgbClr>
            </a:solidFill>
            <a:ln w="38100" cap="rnd">
              <a:solidFill>
                <a:srgbClr val="FFFBEB"/>
              </a:solidFill>
              <a:prstDash val="solid"/>
              <a:round/>
            </a:ln>
          </p:spPr>
        </p:sp>
        <p:sp>
          <p:nvSpPr>
            <p:cNvPr name="TextBox 16" id="16"/>
            <p:cNvSpPr txBox="true"/>
            <p:nvPr/>
          </p:nvSpPr>
          <p:spPr>
            <a:xfrm>
              <a:off x="0" y="-38100"/>
              <a:ext cx="1237627" cy="706214"/>
            </a:xfrm>
            <a:prstGeom prst="rect">
              <a:avLst/>
            </a:prstGeom>
          </p:spPr>
          <p:txBody>
            <a:bodyPr anchor="ctr" rtlCol="false" tIns="50800" lIns="50800" bIns="50800" rIns="50800"/>
            <a:lstStyle/>
            <a:p>
              <a:pPr algn="ctr">
                <a:lnSpc>
                  <a:spcPts val="2659"/>
                </a:lnSpc>
              </a:pPr>
            </a:p>
          </p:txBody>
        </p:sp>
      </p:grpSp>
      <p:sp>
        <p:nvSpPr>
          <p:cNvPr name="TextBox 17" id="17"/>
          <p:cNvSpPr txBox="true"/>
          <p:nvPr/>
        </p:nvSpPr>
        <p:spPr>
          <a:xfrm rot="0">
            <a:off x="6368974" y="8530590"/>
            <a:ext cx="4000708" cy="727710"/>
          </a:xfrm>
          <a:prstGeom prst="rect">
            <a:avLst/>
          </a:prstGeom>
        </p:spPr>
        <p:txBody>
          <a:bodyPr anchor="t" rtlCol="false" tIns="0" lIns="0" bIns="0" rIns="0">
            <a:spAutoFit/>
          </a:bodyPr>
          <a:lstStyle/>
          <a:p>
            <a:pPr algn="ctr">
              <a:lnSpc>
                <a:spcPts val="2940"/>
              </a:lnSpc>
            </a:pPr>
            <a:r>
              <a:rPr lang="en-US" sz="2100">
                <a:solidFill>
                  <a:srgbClr val="DDDCD8"/>
                </a:solidFill>
                <a:latin typeface="Montserrat"/>
                <a:ea typeface="Montserrat"/>
                <a:cs typeface="Montserrat"/>
                <a:sym typeface="Montserrat"/>
              </a:rPr>
              <a:t>Multi-Currency and Language Support</a:t>
            </a:r>
          </a:p>
        </p:txBody>
      </p:sp>
      <p:pic>
        <p:nvPicPr>
          <p:cNvPr name="Picture 18" id="18"/>
          <p:cNvPicPr>
            <a:picLocks noChangeAspect="true"/>
          </p:cNvPicPr>
          <p:nvPr/>
        </p:nvPicPr>
        <p:blipFill>
          <a:blip r:embed="rId6"/>
          <a:stretch>
            <a:fillRect/>
          </a:stretch>
        </p:blipFill>
        <p:spPr>
          <a:xfrm rot="0">
            <a:off x="6242406" y="7117284"/>
            <a:ext cx="4342171" cy="1411205"/>
          </a:xfrm>
          <a:prstGeom prst="rect">
            <a:avLst/>
          </a:prstGeom>
        </p:spPr>
      </p:pic>
      <p:grpSp>
        <p:nvGrpSpPr>
          <p:cNvPr name="Group 19" id="19"/>
          <p:cNvGrpSpPr/>
          <p:nvPr/>
        </p:nvGrpSpPr>
        <p:grpSpPr>
          <a:xfrm rot="0">
            <a:off x="11912200" y="766884"/>
            <a:ext cx="4699114" cy="2536744"/>
            <a:chOff x="0" y="0"/>
            <a:chExt cx="1237627" cy="668114"/>
          </a:xfrm>
        </p:grpSpPr>
        <p:sp>
          <p:nvSpPr>
            <p:cNvPr name="Freeform 20" id="20"/>
            <p:cNvSpPr/>
            <p:nvPr/>
          </p:nvSpPr>
          <p:spPr>
            <a:xfrm flipH="false" flipV="false" rot="0">
              <a:off x="0" y="0"/>
              <a:ext cx="1237627" cy="668114"/>
            </a:xfrm>
            <a:custGeom>
              <a:avLst/>
              <a:gdLst/>
              <a:ahLst/>
              <a:cxnLst/>
              <a:rect r="r" b="b" t="t" l="l"/>
              <a:pathLst>
                <a:path h="668114" w="1237627">
                  <a:moveTo>
                    <a:pt x="84024" y="0"/>
                  </a:moveTo>
                  <a:lnTo>
                    <a:pt x="1153603" y="0"/>
                  </a:lnTo>
                  <a:cubicBezTo>
                    <a:pt x="1200008" y="0"/>
                    <a:pt x="1237627" y="37619"/>
                    <a:pt x="1237627" y="84024"/>
                  </a:cubicBezTo>
                  <a:lnTo>
                    <a:pt x="1237627" y="584090"/>
                  </a:lnTo>
                  <a:cubicBezTo>
                    <a:pt x="1237627" y="606374"/>
                    <a:pt x="1228774" y="627746"/>
                    <a:pt x="1213017" y="643504"/>
                  </a:cubicBezTo>
                  <a:cubicBezTo>
                    <a:pt x="1197259" y="659261"/>
                    <a:pt x="1175887" y="668114"/>
                    <a:pt x="1153603" y="668114"/>
                  </a:cubicBezTo>
                  <a:lnTo>
                    <a:pt x="84024" y="668114"/>
                  </a:lnTo>
                  <a:cubicBezTo>
                    <a:pt x="61739" y="668114"/>
                    <a:pt x="40368" y="659261"/>
                    <a:pt x="24610" y="643504"/>
                  </a:cubicBezTo>
                  <a:cubicBezTo>
                    <a:pt x="8852" y="627746"/>
                    <a:pt x="0" y="606374"/>
                    <a:pt x="0" y="584090"/>
                  </a:cubicBezTo>
                  <a:lnTo>
                    <a:pt x="0" y="84024"/>
                  </a:lnTo>
                  <a:cubicBezTo>
                    <a:pt x="0" y="61739"/>
                    <a:pt x="8852" y="40368"/>
                    <a:pt x="24610" y="24610"/>
                  </a:cubicBezTo>
                  <a:cubicBezTo>
                    <a:pt x="40368" y="8852"/>
                    <a:pt x="61739" y="0"/>
                    <a:pt x="84024" y="0"/>
                  </a:cubicBezTo>
                  <a:close/>
                </a:path>
              </a:pathLst>
            </a:custGeom>
            <a:solidFill>
              <a:srgbClr val="000000">
                <a:alpha val="0"/>
              </a:srgbClr>
            </a:solidFill>
            <a:ln w="38100" cap="rnd">
              <a:solidFill>
                <a:srgbClr val="FFFBEB"/>
              </a:solidFill>
              <a:prstDash val="solid"/>
              <a:round/>
            </a:ln>
          </p:spPr>
        </p:sp>
        <p:sp>
          <p:nvSpPr>
            <p:cNvPr name="TextBox 21" id="21"/>
            <p:cNvSpPr txBox="true"/>
            <p:nvPr/>
          </p:nvSpPr>
          <p:spPr>
            <a:xfrm>
              <a:off x="0" y="-38100"/>
              <a:ext cx="1237627" cy="706214"/>
            </a:xfrm>
            <a:prstGeom prst="rect">
              <a:avLst/>
            </a:prstGeom>
          </p:spPr>
          <p:txBody>
            <a:bodyPr anchor="ctr" rtlCol="false" tIns="50800" lIns="50800" bIns="50800" rIns="50800"/>
            <a:lstStyle/>
            <a:p>
              <a:pPr algn="ctr">
                <a:lnSpc>
                  <a:spcPts val="2659"/>
                </a:lnSpc>
              </a:pPr>
            </a:p>
          </p:txBody>
        </p:sp>
      </p:grpSp>
      <p:sp>
        <p:nvSpPr>
          <p:cNvPr name="TextBox 22" id="22"/>
          <p:cNvSpPr txBox="true"/>
          <p:nvPr/>
        </p:nvSpPr>
        <p:spPr>
          <a:xfrm rot="0">
            <a:off x="12260363" y="2487694"/>
            <a:ext cx="4000708" cy="356235"/>
          </a:xfrm>
          <a:prstGeom prst="rect">
            <a:avLst/>
          </a:prstGeom>
        </p:spPr>
        <p:txBody>
          <a:bodyPr anchor="t" rtlCol="false" tIns="0" lIns="0" bIns="0" rIns="0">
            <a:spAutoFit/>
          </a:bodyPr>
          <a:lstStyle/>
          <a:p>
            <a:pPr algn="ctr">
              <a:lnSpc>
                <a:spcPts val="2940"/>
              </a:lnSpc>
            </a:pPr>
            <a:r>
              <a:rPr lang="en-US" sz="2100">
                <a:solidFill>
                  <a:srgbClr val="DDDCD8"/>
                </a:solidFill>
                <a:latin typeface="Montserrat"/>
                <a:ea typeface="Montserrat"/>
                <a:cs typeface="Montserrat"/>
                <a:sym typeface="Montserrat"/>
              </a:rPr>
              <a:t>Multiple Order Types</a:t>
            </a:r>
          </a:p>
        </p:txBody>
      </p:sp>
      <p:pic>
        <p:nvPicPr>
          <p:cNvPr name="Picture 23" id="23"/>
          <p:cNvPicPr>
            <a:picLocks noChangeAspect="true"/>
          </p:cNvPicPr>
          <p:nvPr/>
        </p:nvPicPr>
        <p:blipFill>
          <a:blip r:embed="rId7"/>
          <a:stretch>
            <a:fillRect/>
          </a:stretch>
        </p:blipFill>
        <p:spPr>
          <a:xfrm rot="0">
            <a:off x="12135876" y="900797"/>
            <a:ext cx="4342171" cy="1411205"/>
          </a:xfrm>
          <a:prstGeom prst="rect">
            <a:avLst/>
          </a:prstGeom>
        </p:spPr>
      </p:pic>
      <p:grpSp>
        <p:nvGrpSpPr>
          <p:cNvPr name="Group 24" id="24"/>
          <p:cNvGrpSpPr/>
          <p:nvPr/>
        </p:nvGrpSpPr>
        <p:grpSpPr>
          <a:xfrm rot="0">
            <a:off x="11957405" y="3875128"/>
            <a:ext cx="4699114" cy="2536744"/>
            <a:chOff x="0" y="0"/>
            <a:chExt cx="1237627" cy="668114"/>
          </a:xfrm>
        </p:grpSpPr>
        <p:sp>
          <p:nvSpPr>
            <p:cNvPr name="Freeform 25" id="25"/>
            <p:cNvSpPr/>
            <p:nvPr/>
          </p:nvSpPr>
          <p:spPr>
            <a:xfrm flipH="false" flipV="false" rot="0">
              <a:off x="0" y="0"/>
              <a:ext cx="1237627" cy="668114"/>
            </a:xfrm>
            <a:custGeom>
              <a:avLst/>
              <a:gdLst/>
              <a:ahLst/>
              <a:cxnLst/>
              <a:rect r="r" b="b" t="t" l="l"/>
              <a:pathLst>
                <a:path h="668114" w="1237627">
                  <a:moveTo>
                    <a:pt x="84024" y="0"/>
                  </a:moveTo>
                  <a:lnTo>
                    <a:pt x="1153603" y="0"/>
                  </a:lnTo>
                  <a:cubicBezTo>
                    <a:pt x="1200008" y="0"/>
                    <a:pt x="1237627" y="37619"/>
                    <a:pt x="1237627" y="84024"/>
                  </a:cubicBezTo>
                  <a:lnTo>
                    <a:pt x="1237627" y="584090"/>
                  </a:lnTo>
                  <a:cubicBezTo>
                    <a:pt x="1237627" y="606374"/>
                    <a:pt x="1228774" y="627746"/>
                    <a:pt x="1213017" y="643504"/>
                  </a:cubicBezTo>
                  <a:cubicBezTo>
                    <a:pt x="1197259" y="659261"/>
                    <a:pt x="1175887" y="668114"/>
                    <a:pt x="1153603" y="668114"/>
                  </a:cubicBezTo>
                  <a:lnTo>
                    <a:pt x="84024" y="668114"/>
                  </a:lnTo>
                  <a:cubicBezTo>
                    <a:pt x="61739" y="668114"/>
                    <a:pt x="40368" y="659261"/>
                    <a:pt x="24610" y="643504"/>
                  </a:cubicBezTo>
                  <a:cubicBezTo>
                    <a:pt x="8852" y="627746"/>
                    <a:pt x="0" y="606374"/>
                    <a:pt x="0" y="584090"/>
                  </a:cubicBezTo>
                  <a:lnTo>
                    <a:pt x="0" y="84024"/>
                  </a:lnTo>
                  <a:cubicBezTo>
                    <a:pt x="0" y="61739"/>
                    <a:pt x="8852" y="40368"/>
                    <a:pt x="24610" y="24610"/>
                  </a:cubicBezTo>
                  <a:cubicBezTo>
                    <a:pt x="40368" y="8852"/>
                    <a:pt x="61739" y="0"/>
                    <a:pt x="84024" y="0"/>
                  </a:cubicBezTo>
                  <a:close/>
                </a:path>
              </a:pathLst>
            </a:custGeom>
            <a:solidFill>
              <a:srgbClr val="000000">
                <a:alpha val="0"/>
              </a:srgbClr>
            </a:solidFill>
            <a:ln w="38100" cap="rnd">
              <a:solidFill>
                <a:srgbClr val="FFFBEB"/>
              </a:solidFill>
              <a:prstDash val="solid"/>
              <a:round/>
            </a:ln>
          </p:spPr>
        </p:sp>
        <p:sp>
          <p:nvSpPr>
            <p:cNvPr name="TextBox 26" id="26"/>
            <p:cNvSpPr txBox="true"/>
            <p:nvPr/>
          </p:nvSpPr>
          <p:spPr>
            <a:xfrm>
              <a:off x="0" y="-38100"/>
              <a:ext cx="1237627" cy="706214"/>
            </a:xfrm>
            <a:prstGeom prst="rect">
              <a:avLst/>
            </a:prstGeom>
          </p:spPr>
          <p:txBody>
            <a:bodyPr anchor="ctr" rtlCol="false" tIns="50800" lIns="50800" bIns="50800" rIns="50800"/>
            <a:lstStyle/>
            <a:p>
              <a:pPr algn="ctr">
                <a:lnSpc>
                  <a:spcPts val="2659"/>
                </a:lnSpc>
              </a:pPr>
            </a:p>
          </p:txBody>
        </p:sp>
      </p:grpSp>
      <p:sp>
        <p:nvSpPr>
          <p:cNvPr name="TextBox 27" id="27"/>
          <p:cNvSpPr txBox="true"/>
          <p:nvPr/>
        </p:nvSpPr>
        <p:spPr>
          <a:xfrm rot="0">
            <a:off x="12305568" y="5595938"/>
            <a:ext cx="4000708" cy="356235"/>
          </a:xfrm>
          <a:prstGeom prst="rect">
            <a:avLst/>
          </a:prstGeom>
        </p:spPr>
        <p:txBody>
          <a:bodyPr anchor="t" rtlCol="false" tIns="0" lIns="0" bIns="0" rIns="0">
            <a:spAutoFit/>
          </a:bodyPr>
          <a:lstStyle/>
          <a:p>
            <a:pPr algn="ctr">
              <a:lnSpc>
                <a:spcPts val="2940"/>
              </a:lnSpc>
            </a:pPr>
            <a:r>
              <a:rPr lang="en-US" sz="2100">
                <a:solidFill>
                  <a:srgbClr val="DDDCD8"/>
                </a:solidFill>
                <a:latin typeface="Montserrat"/>
                <a:ea typeface="Montserrat"/>
                <a:cs typeface="Montserrat"/>
                <a:sym typeface="Montserrat"/>
              </a:rPr>
              <a:t>Liquidity Management</a:t>
            </a:r>
          </a:p>
        </p:txBody>
      </p:sp>
      <p:pic>
        <p:nvPicPr>
          <p:cNvPr name="Picture 28" id="28"/>
          <p:cNvPicPr>
            <a:picLocks noChangeAspect="true"/>
          </p:cNvPicPr>
          <p:nvPr/>
        </p:nvPicPr>
        <p:blipFill>
          <a:blip r:embed="rId8"/>
          <a:stretch>
            <a:fillRect/>
          </a:stretch>
        </p:blipFill>
        <p:spPr>
          <a:xfrm rot="0">
            <a:off x="12181081" y="4009041"/>
            <a:ext cx="4342171" cy="1411205"/>
          </a:xfrm>
          <a:prstGeom prst="rect">
            <a:avLst/>
          </a:prstGeom>
        </p:spPr>
      </p:pic>
      <p:grpSp>
        <p:nvGrpSpPr>
          <p:cNvPr name="Group 29" id="29"/>
          <p:cNvGrpSpPr/>
          <p:nvPr/>
        </p:nvGrpSpPr>
        <p:grpSpPr>
          <a:xfrm rot="0">
            <a:off x="11911160" y="6983372"/>
            <a:ext cx="4699114" cy="2536744"/>
            <a:chOff x="0" y="0"/>
            <a:chExt cx="1237627" cy="668114"/>
          </a:xfrm>
        </p:grpSpPr>
        <p:sp>
          <p:nvSpPr>
            <p:cNvPr name="Freeform 30" id="30"/>
            <p:cNvSpPr/>
            <p:nvPr/>
          </p:nvSpPr>
          <p:spPr>
            <a:xfrm flipH="false" flipV="false" rot="0">
              <a:off x="0" y="0"/>
              <a:ext cx="1237627" cy="668114"/>
            </a:xfrm>
            <a:custGeom>
              <a:avLst/>
              <a:gdLst/>
              <a:ahLst/>
              <a:cxnLst/>
              <a:rect r="r" b="b" t="t" l="l"/>
              <a:pathLst>
                <a:path h="668114" w="1237627">
                  <a:moveTo>
                    <a:pt x="84024" y="0"/>
                  </a:moveTo>
                  <a:lnTo>
                    <a:pt x="1153603" y="0"/>
                  </a:lnTo>
                  <a:cubicBezTo>
                    <a:pt x="1200008" y="0"/>
                    <a:pt x="1237627" y="37619"/>
                    <a:pt x="1237627" y="84024"/>
                  </a:cubicBezTo>
                  <a:lnTo>
                    <a:pt x="1237627" y="584090"/>
                  </a:lnTo>
                  <a:cubicBezTo>
                    <a:pt x="1237627" y="606374"/>
                    <a:pt x="1228774" y="627746"/>
                    <a:pt x="1213017" y="643504"/>
                  </a:cubicBezTo>
                  <a:cubicBezTo>
                    <a:pt x="1197259" y="659261"/>
                    <a:pt x="1175887" y="668114"/>
                    <a:pt x="1153603" y="668114"/>
                  </a:cubicBezTo>
                  <a:lnTo>
                    <a:pt x="84024" y="668114"/>
                  </a:lnTo>
                  <a:cubicBezTo>
                    <a:pt x="61739" y="668114"/>
                    <a:pt x="40368" y="659261"/>
                    <a:pt x="24610" y="643504"/>
                  </a:cubicBezTo>
                  <a:cubicBezTo>
                    <a:pt x="8852" y="627746"/>
                    <a:pt x="0" y="606374"/>
                    <a:pt x="0" y="584090"/>
                  </a:cubicBezTo>
                  <a:lnTo>
                    <a:pt x="0" y="84024"/>
                  </a:lnTo>
                  <a:cubicBezTo>
                    <a:pt x="0" y="61739"/>
                    <a:pt x="8852" y="40368"/>
                    <a:pt x="24610" y="24610"/>
                  </a:cubicBezTo>
                  <a:cubicBezTo>
                    <a:pt x="40368" y="8852"/>
                    <a:pt x="61739" y="0"/>
                    <a:pt x="84024" y="0"/>
                  </a:cubicBezTo>
                  <a:close/>
                </a:path>
              </a:pathLst>
            </a:custGeom>
            <a:solidFill>
              <a:srgbClr val="000000">
                <a:alpha val="0"/>
              </a:srgbClr>
            </a:solidFill>
            <a:ln w="38100" cap="rnd">
              <a:solidFill>
                <a:srgbClr val="FFFBEB"/>
              </a:solidFill>
              <a:prstDash val="solid"/>
              <a:round/>
            </a:ln>
          </p:spPr>
        </p:sp>
        <p:sp>
          <p:nvSpPr>
            <p:cNvPr name="TextBox 31" id="31"/>
            <p:cNvSpPr txBox="true"/>
            <p:nvPr/>
          </p:nvSpPr>
          <p:spPr>
            <a:xfrm>
              <a:off x="0" y="-38100"/>
              <a:ext cx="1237627" cy="706214"/>
            </a:xfrm>
            <a:prstGeom prst="rect">
              <a:avLst/>
            </a:prstGeom>
          </p:spPr>
          <p:txBody>
            <a:bodyPr anchor="ctr" rtlCol="false" tIns="50800" lIns="50800" bIns="50800" rIns="50800"/>
            <a:lstStyle/>
            <a:p>
              <a:pPr algn="ctr">
                <a:lnSpc>
                  <a:spcPts val="2659"/>
                </a:lnSpc>
              </a:pPr>
            </a:p>
          </p:txBody>
        </p:sp>
      </p:grpSp>
      <p:sp>
        <p:nvSpPr>
          <p:cNvPr name="TextBox 32" id="32"/>
          <p:cNvSpPr txBox="true"/>
          <p:nvPr/>
        </p:nvSpPr>
        <p:spPr>
          <a:xfrm rot="0">
            <a:off x="12259322" y="8704181"/>
            <a:ext cx="4000708" cy="356235"/>
          </a:xfrm>
          <a:prstGeom prst="rect">
            <a:avLst/>
          </a:prstGeom>
        </p:spPr>
        <p:txBody>
          <a:bodyPr anchor="t" rtlCol="false" tIns="0" lIns="0" bIns="0" rIns="0">
            <a:spAutoFit/>
          </a:bodyPr>
          <a:lstStyle/>
          <a:p>
            <a:pPr algn="ctr">
              <a:lnSpc>
                <a:spcPts val="2940"/>
              </a:lnSpc>
            </a:pPr>
            <a:r>
              <a:rPr lang="en-US" sz="2100">
                <a:solidFill>
                  <a:srgbClr val="DDDCD8"/>
                </a:solidFill>
                <a:latin typeface="Montserrat"/>
                <a:ea typeface="Montserrat"/>
                <a:cs typeface="Montserrat"/>
                <a:sym typeface="Montserrat"/>
              </a:rPr>
              <a:t>Mobile App Availability</a:t>
            </a:r>
          </a:p>
        </p:txBody>
      </p:sp>
      <p:pic>
        <p:nvPicPr>
          <p:cNvPr name="Picture 33" id="33"/>
          <p:cNvPicPr>
            <a:picLocks noChangeAspect="true"/>
          </p:cNvPicPr>
          <p:nvPr/>
        </p:nvPicPr>
        <p:blipFill>
          <a:blip r:embed="rId9"/>
          <a:stretch>
            <a:fillRect/>
          </a:stretch>
        </p:blipFill>
        <p:spPr>
          <a:xfrm rot="0">
            <a:off x="12134835" y="7117284"/>
            <a:ext cx="4342171" cy="1411205"/>
          </a:xfrm>
          <a:prstGeom prst="rect">
            <a:avLst/>
          </a:prstGeom>
        </p:spPr>
      </p:pic>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213A63"/>
        </a:solidFill>
      </p:bgPr>
    </p:bg>
    <p:spTree>
      <p:nvGrpSpPr>
        <p:cNvPr id="1" name=""/>
        <p:cNvGrpSpPr/>
        <p:nvPr/>
      </p:nvGrpSpPr>
      <p:grpSpPr>
        <a:xfrm>
          <a:off x="0" y="0"/>
          <a:ext cx="0" cy="0"/>
          <a:chOff x="0" y="0"/>
          <a:chExt cx="0" cy="0"/>
        </a:xfrm>
      </p:grpSpPr>
      <p:sp>
        <p:nvSpPr>
          <p:cNvPr name="TextBox 2" id="2"/>
          <p:cNvSpPr txBox="true"/>
          <p:nvPr/>
        </p:nvSpPr>
        <p:spPr>
          <a:xfrm rot="0">
            <a:off x="6893094" y="2004277"/>
            <a:ext cx="5711902" cy="1046196"/>
          </a:xfrm>
          <a:prstGeom prst="rect">
            <a:avLst/>
          </a:prstGeom>
        </p:spPr>
        <p:txBody>
          <a:bodyPr anchor="t" rtlCol="false" tIns="0" lIns="0" bIns="0" rIns="0">
            <a:spAutoFit/>
          </a:bodyPr>
          <a:lstStyle/>
          <a:p>
            <a:pPr algn="l">
              <a:lnSpc>
                <a:spcPts val="7813"/>
              </a:lnSpc>
            </a:pPr>
            <a:r>
              <a:rPr lang="en-US" sz="7813" b="true">
                <a:solidFill>
                  <a:srgbClr val="FFFBEB"/>
                </a:solidFill>
                <a:latin typeface="Bricolage Grotesque Bold"/>
                <a:ea typeface="Bricolage Grotesque Bold"/>
                <a:cs typeface="Bricolage Grotesque Bold"/>
                <a:sym typeface="Bricolage Grotesque Bold"/>
              </a:rPr>
              <a:t>Conclusion</a:t>
            </a:r>
          </a:p>
        </p:txBody>
      </p:sp>
      <p:sp>
        <p:nvSpPr>
          <p:cNvPr name="Freeform 3" id="3"/>
          <p:cNvSpPr/>
          <p:nvPr/>
        </p:nvSpPr>
        <p:spPr>
          <a:xfrm flipH="false" flipV="false" rot="416166">
            <a:off x="12336987" y="-290346"/>
            <a:ext cx="5196503" cy="3127350"/>
          </a:xfrm>
          <a:custGeom>
            <a:avLst/>
            <a:gdLst/>
            <a:ahLst/>
            <a:cxnLst/>
            <a:rect r="r" b="b" t="t" l="l"/>
            <a:pathLst>
              <a:path h="3127350" w="5196503">
                <a:moveTo>
                  <a:pt x="0" y="0"/>
                </a:moveTo>
                <a:lnTo>
                  <a:pt x="5196503" y="0"/>
                </a:lnTo>
                <a:lnTo>
                  <a:pt x="5196503" y="3127350"/>
                </a:lnTo>
                <a:lnTo>
                  <a:pt x="0" y="3127350"/>
                </a:lnTo>
                <a:lnTo>
                  <a:pt x="0" y="0"/>
                </a:lnTo>
                <a:close/>
              </a:path>
            </a:pathLst>
          </a:custGeom>
          <a:blipFill>
            <a:blip r:embed="rId2">
              <a:alphaModFix amt="16000"/>
              <a:extLst>
                <a:ext uri="{96DAC541-7B7A-43D3-8B79-37D633B846F1}">
                  <asvg:svgBlip xmlns:asvg="http://schemas.microsoft.com/office/drawing/2016/SVG/main" r:embed="rId3"/>
                </a:ext>
              </a:extLst>
            </a:blip>
            <a:stretch>
              <a:fillRect l="0" t="0" r="0" b="0"/>
            </a:stretch>
          </a:blipFill>
          <a:ln cap="sq">
            <a:noFill/>
            <a:prstDash val="solid"/>
            <a:miter/>
          </a:ln>
        </p:spPr>
      </p:sp>
      <p:grpSp>
        <p:nvGrpSpPr>
          <p:cNvPr name="Group 4" id="4"/>
          <p:cNvGrpSpPr/>
          <p:nvPr/>
        </p:nvGrpSpPr>
        <p:grpSpPr>
          <a:xfrm rot="0">
            <a:off x="0" y="-592673"/>
            <a:ext cx="6222238" cy="6635229"/>
            <a:chOff x="0" y="0"/>
            <a:chExt cx="5948807" cy="6343650"/>
          </a:xfrm>
        </p:grpSpPr>
        <p:sp>
          <p:nvSpPr>
            <p:cNvPr name="Freeform 5" id="5"/>
            <p:cNvSpPr/>
            <p:nvPr/>
          </p:nvSpPr>
          <p:spPr>
            <a:xfrm flipH="false" flipV="false" rot="0">
              <a:off x="0" y="0"/>
              <a:ext cx="5948807" cy="6343650"/>
            </a:xfrm>
            <a:custGeom>
              <a:avLst/>
              <a:gdLst/>
              <a:ahLst/>
              <a:cxnLst/>
              <a:rect r="r" b="b" t="t" l="l"/>
              <a:pathLst>
                <a:path h="6343650" w="5948807">
                  <a:moveTo>
                    <a:pt x="5948807" y="738886"/>
                  </a:moveTo>
                  <a:lnTo>
                    <a:pt x="5948807" y="5533771"/>
                  </a:lnTo>
                  <a:lnTo>
                    <a:pt x="5948680" y="5533771"/>
                  </a:lnTo>
                  <a:cubicBezTo>
                    <a:pt x="5948680" y="5537200"/>
                    <a:pt x="5948807" y="5540756"/>
                    <a:pt x="5948807" y="5544185"/>
                  </a:cubicBezTo>
                  <a:cubicBezTo>
                    <a:pt x="5948807" y="5985764"/>
                    <a:pt x="5590921" y="6343650"/>
                    <a:pt x="5149342" y="6343650"/>
                  </a:cubicBezTo>
                  <a:cubicBezTo>
                    <a:pt x="4939284" y="6343650"/>
                    <a:pt x="4748276" y="6262624"/>
                    <a:pt x="4605655" y="6130163"/>
                  </a:cubicBezTo>
                  <a:cubicBezTo>
                    <a:pt x="4463034" y="6262624"/>
                    <a:pt x="4271899" y="6343650"/>
                    <a:pt x="4061968" y="6343650"/>
                  </a:cubicBezTo>
                  <a:cubicBezTo>
                    <a:pt x="3851910" y="6343650"/>
                    <a:pt x="3660902" y="6262624"/>
                    <a:pt x="3518281" y="6130163"/>
                  </a:cubicBezTo>
                  <a:cubicBezTo>
                    <a:pt x="3375660" y="6262624"/>
                    <a:pt x="3184525" y="6343650"/>
                    <a:pt x="2974594" y="6343650"/>
                  </a:cubicBezTo>
                  <a:cubicBezTo>
                    <a:pt x="2764663" y="6343650"/>
                    <a:pt x="2573528" y="6262624"/>
                    <a:pt x="2430907" y="6130163"/>
                  </a:cubicBezTo>
                  <a:cubicBezTo>
                    <a:pt x="2288286" y="6262624"/>
                    <a:pt x="2097151" y="6343650"/>
                    <a:pt x="1887220" y="6343650"/>
                  </a:cubicBezTo>
                  <a:cubicBezTo>
                    <a:pt x="1677162" y="6343650"/>
                    <a:pt x="1486154" y="6262624"/>
                    <a:pt x="1343533" y="6130163"/>
                  </a:cubicBezTo>
                  <a:cubicBezTo>
                    <a:pt x="1200912" y="6262624"/>
                    <a:pt x="1009777" y="6343650"/>
                    <a:pt x="799846" y="6343650"/>
                  </a:cubicBezTo>
                  <a:cubicBezTo>
                    <a:pt x="357886" y="6343650"/>
                    <a:pt x="0" y="5985637"/>
                    <a:pt x="0" y="5544185"/>
                  </a:cubicBezTo>
                  <a:cubicBezTo>
                    <a:pt x="0" y="5540756"/>
                    <a:pt x="127" y="5537200"/>
                    <a:pt x="127" y="5533771"/>
                  </a:cubicBezTo>
                  <a:lnTo>
                    <a:pt x="0" y="5533771"/>
                  </a:lnTo>
                  <a:lnTo>
                    <a:pt x="0" y="738886"/>
                  </a:lnTo>
                  <a:lnTo>
                    <a:pt x="2286" y="738886"/>
                  </a:lnTo>
                  <a:cubicBezTo>
                    <a:pt x="33274" y="325628"/>
                    <a:pt x="378333" y="0"/>
                    <a:pt x="799465" y="0"/>
                  </a:cubicBezTo>
                  <a:cubicBezTo>
                    <a:pt x="1009523" y="0"/>
                    <a:pt x="1200531" y="81026"/>
                    <a:pt x="1343152" y="213487"/>
                  </a:cubicBezTo>
                  <a:cubicBezTo>
                    <a:pt x="1485900" y="81026"/>
                    <a:pt x="1676908" y="0"/>
                    <a:pt x="1886966" y="0"/>
                  </a:cubicBezTo>
                  <a:cubicBezTo>
                    <a:pt x="2097024" y="0"/>
                    <a:pt x="2288032" y="81026"/>
                    <a:pt x="2430653" y="213487"/>
                  </a:cubicBezTo>
                  <a:cubicBezTo>
                    <a:pt x="2573274" y="81026"/>
                    <a:pt x="2764409" y="0"/>
                    <a:pt x="2974340" y="0"/>
                  </a:cubicBezTo>
                  <a:cubicBezTo>
                    <a:pt x="3184271" y="0"/>
                    <a:pt x="3375406" y="81026"/>
                    <a:pt x="3518027" y="213487"/>
                  </a:cubicBezTo>
                  <a:cubicBezTo>
                    <a:pt x="3660775" y="81026"/>
                    <a:pt x="3851910" y="0"/>
                    <a:pt x="4061841" y="0"/>
                  </a:cubicBezTo>
                  <a:cubicBezTo>
                    <a:pt x="4271899" y="0"/>
                    <a:pt x="4462907" y="81026"/>
                    <a:pt x="4605528" y="213487"/>
                  </a:cubicBezTo>
                  <a:cubicBezTo>
                    <a:pt x="4748276" y="81026"/>
                    <a:pt x="4939284" y="0"/>
                    <a:pt x="5149342" y="0"/>
                  </a:cubicBezTo>
                  <a:cubicBezTo>
                    <a:pt x="5570474" y="0"/>
                    <a:pt x="5915533" y="325628"/>
                    <a:pt x="5946521" y="738886"/>
                  </a:cubicBezTo>
                  <a:lnTo>
                    <a:pt x="5948807" y="738886"/>
                  </a:lnTo>
                  <a:close/>
                </a:path>
              </a:pathLst>
            </a:custGeom>
            <a:blipFill>
              <a:blip r:embed="rId4"/>
              <a:stretch>
                <a:fillRect l="-3318" t="0" r="-3318" b="0"/>
              </a:stretch>
            </a:blipFill>
            <a:ln w="38100" cap="sq">
              <a:solidFill>
                <a:srgbClr val="F18403"/>
              </a:solidFill>
              <a:prstDash val="solid"/>
              <a:miter/>
            </a:ln>
          </p:spPr>
        </p:sp>
      </p:grpSp>
      <p:sp>
        <p:nvSpPr>
          <p:cNvPr name="TextBox 6" id="6"/>
          <p:cNvSpPr txBox="true"/>
          <p:nvPr/>
        </p:nvSpPr>
        <p:spPr>
          <a:xfrm rot="0">
            <a:off x="7007513" y="3507001"/>
            <a:ext cx="10548150" cy="5004435"/>
          </a:xfrm>
          <a:prstGeom prst="rect">
            <a:avLst/>
          </a:prstGeom>
        </p:spPr>
        <p:txBody>
          <a:bodyPr anchor="t" rtlCol="false" tIns="0" lIns="0" bIns="0" rIns="0">
            <a:spAutoFit/>
          </a:bodyPr>
          <a:lstStyle/>
          <a:p>
            <a:pPr algn="l">
              <a:lnSpc>
                <a:spcPts val="3600"/>
              </a:lnSpc>
            </a:pPr>
            <a:r>
              <a:rPr lang="en-US" sz="2400">
                <a:solidFill>
                  <a:srgbClr val="DDDCD8"/>
                </a:solidFill>
                <a:latin typeface="Montserrat"/>
                <a:ea typeface="Montserrat"/>
                <a:cs typeface="Montserrat"/>
                <a:sym typeface="Montserrat"/>
              </a:rPr>
              <a:t>A Kraken clone script delivers an optimal solution for business owners who intend to launch a trustworthy and extendable cryptocurrency trading system. A Kraken clone script provides successful Kraken features with customization options to meet your organization's targets.</a:t>
            </a:r>
          </a:p>
          <a:p>
            <a:pPr algn="l">
              <a:lnSpc>
                <a:spcPts val="3600"/>
              </a:lnSpc>
            </a:pPr>
          </a:p>
          <a:p>
            <a:pPr algn="l" marL="0" indent="0" lvl="0">
              <a:lnSpc>
                <a:spcPts val="3600"/>
              </a:lnSpc>
            </a:pPr>
            <a:r>
              <a:rPr lang="en-US" sz="2400">
                <a:solidFill>
                  <a:srgbClr val="DDDCD8"/>
                </a:solidFill>
                <a:latin typeface="Montserrat"/>
                <a:ea typeface="Montserrat"/>
                <a:cs typeface="Montserrat"/>
                <a:sym typeface="Montserrat"/>
              </a:rPr>
              <a:t>You save time and money and reduce technical challenges when launching a new exchange through the use of a clone script because it duplicates the proven Kraken approach without affecting security or performance. Ongoing global adoption of crypto represents a favorable time for businesses to initiate their development.</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213A63"/>
        </a:solidFill>
      </p:bgPr>
    </p:bg>
    <p:spTree>
      <p:nvGrpSpPr>
        <p:cNvPr id="1" name=""/>
        <p:cNvGrpSpPr/>
        <p:nvPr/>
      </p:nvGrpSpPr>
      <p:grpSpPr>
        <a:xfrm>
          <a:off x="0" y="0"/>
          <a:ext cx="0" cy="0"/>
          <a:chOff x="0" y="0"/>
          <a:chExt cx="0" cy="0"/>
        </a:xfrm>
      </p:grpSpPr>
      <p:sp>
        <p:nvSpPr>
          <p:cNvPr name="Freeform 2" id="2"/>
          <p:cNvSpPr/>
          <p:nvPr/>
        </p:nvSpPr>
        <p:spPr>
          <a:xfrm flipH="false" flipV="true" rot="-2115532">
            <a:off x="13218087" y="2213864"/>
            <a:ext cx="5670220" cy="3412442"/>
          </a:xfrm>
          <a:custGeom>
            <a:avLst/>
            <a:gdLst/>
            <a:ahLst/>
            <a:cxnLst/>
            <a:rect r="r" b="b" t="t" l="l"/>
            <a:pathLst>
              <a:path h="3412442" w="5670220">
                <a:moveTo>
                  <a:pt x="0" y="3412442"/>
                </a:moveTo>
                <a:lnTo>
                  <a:pt x="5670220" y="3412442"/>
                </a:lnTo>
                <a:lnTo>
                  <a:pt x="5670220" y="0"/>
                </a:lnTo>
                <a:lnTo>
                  <a:pt x="0" y="0"/>
                </a:lnTo>
                <a:lnTo>
                  <a:pt x="0" y="3412442"/>
                </a:lnTo>
                <a:close/>
              </a:path>
            </a:pathLst>
          </a:custGeom>
          <a:blipFill>
            <a:blip r:embed="rId2">
              <a:alphaModFix amt="16000"/>
              <a:extLst>
                <a:ext uri="{96DAC541-7B7A-43D3-8B79-37D633B846F1}">
                  <asvg:svgBlip xmlns:asvg="http://schemas.microsoft.com/office/drawing/2016/SVG/main" r:embed="rId3"/>
                </a:ext>
              </a:extLst>
            </a:blip>
            <a:stretch>
              <a:fillRect l="0" t="0" r="0" b="0"/>
            </a:stretch>
          </a:blipFill>
          <a:ln cap="sq">
            <a:noFill/>
            <a:prstDash val="solid"/>
            <a:miter/>
          </a:ln>
        </p:spPr>
      </p:sp>
      <p:grpSp>
        <p:nvGrpSpPr>
          <p:cNvPr name="Group 3" id="3"/>
          <p:cNvGrpSpPr/>
          <p:nvPr/>
        </p:nvGrpSpPr>
        <p:grpSpPr>
          <a:xfrm rot="0">
            <a:off x="-3874920" y="1295127"/>
            <a:ext cx="11456806" cy="7696746"/>
            <a:chOff x="-12700" y="-26670"/>
            <a:chExt cx="4860290" cy="3265170"/>
          </a:xfrm>
        </p:grpSpPr>
        <p:sp>
          <p:nvSpPr>
            <p:cNvPr name="Freeform 4" id="4"/>
            <p:cNvSpPr/>
            <p:nvPr/>
          </p:nvSpPr>
          <p:spPr>
            <a:xfrm flipH="false" flipV="false" rot="0">
              <a:off x="0" y="0"/>
              <a:ext cx="4860290" cy="3265170"/>
            </a:xfrm>
            <a:custGeom>
              <a:avLst/>
              <a:gdLst/>
              <a:ahLst/>
              <a:cxnLst/>
              <a:rect r="r" b="b" t="t" l="l"/>
              <a:pathLst>
                <a:path h="3265170" w="4860290">
                  <a:moveTo>
                    <a:pt x="4860290" y="2399030"/>
                  </a:moveTo>
                  <a:lnTo>
                    <a:pt x="4860290" y="2750820"/>
                  </a:lnTo>
                  <a:cubicBezTo>
                    <a:pt x="4860290" y="3040380"/>
                    <a:pt x="4608830" y="3265170"/>
                    <a:pt x="4321810" y="3234690"/>
                  </a:cubicBezTo>
                  <a:lnTo>
                    <a:pt x="1046480" y="2882900"/>
                  </a:lnTo>
                  <a:cubicBezTo>
                    <a:pt x="826770" y="2858770"/>
                    <a:pt x="655320" y="2692400"/>
                    <a:pt x="618490" y="2481580"/>
                  </a:cubicBezTo>
                  <a:lnTo>
                    <a:pt x="567690" y="2485390"/>
                  </a:lnTo>
                  <a:cubicBezTo>
                    <a:pt x="293370" y="2505710"/>
                    <a:pt x="57150" y="2296160"/>
                    <a:pt x="44450" y="2021840"/>
                  </a:cubicBezTo>
                  <a:lnTo>
                    <a:pt x="12700" y="1338580"/>
                  </a:lnTo>
                  <a:cubicBezTo>
                    <a:pt x="0" y="1056640"/>
                    <a:pt x="227330" y="825500"/>
                    <a:pt x="508000" y="830580"/>
                  </a:cubicBezTo>
                  <a:lnTo>
                    <a:pt x="467360" y="596900"/>
                  </a:lnTo>
                  <a:cubicBezTo>
                    <a:pt x="412750" y="280670"/>
                    <a:pt x="673100" y="0"/>
                    <a:pt x="991870" y="29210"/>
                  </a:cubicBezTo>
                  <a:lnTo>
                    <a:pt x="4352290" y="335280"/>
                  </a:lnTo>
                  <a:cubicBezTo>
                    <a:pt x="4583430" y="356870"/>
                    <a:pt x="4767580" y="538480"/>
                    <a:pt x="4791710" y="769620"/>
                  </a:cubicBezTo>
                  <a:lnTo>
                    <a:pt x="4804410" y="886460"/>
                  </a:lnTo>
                  <a:cubicBezTo>
                    <a:pt x="4834890" y="1173480"/>
                    <a:pt x="4608830" y="1423670"/>
                    <a:pt x="4320540" y="1423670"/>
                  </a:cubicBezTo>
                  <a:lnTo>
                    <a:pt x="4114800" y="1423670"/>
                  </a:lnTo>
                  <a:cubicBezTo>
                    <a:pt x="4114800" y="1433830"/>
                    <a:pt x="4116070" y="1443990"/>
                    <a:pt x="4116070" y="1452880"/>
                  </a:cubicBezTo>
                  <a:lnTo>
                    <a:pt x="4116070" y="1766570"/>
                  </a:lnTo>
                  <a:cubicBezTo>
                    <a:pt x="4116070" y="1817370"/>
                    <a:pt x="4108450" y="1866900"/>
                    <a:pt x="4093210" y="1913890"/>
                  </a:cubicBezTo>
                  <a:lnTo>
                    <a:pt x="4372610" y="1913890"/>
                  </a:lnTo>
                  <a:cubicBezTo>
                    <a:pt x="4641850" y="1912620"/>
                    <a:pt x="4860290" y="2131060"/>
                    <a:pt x="4860290" y="2399030"/>
                  </a:cubicBezTo>
                  <a:close/>
                </a:path>
              </a:pathLst>
            </a:custGeom>
            <a:blipFill>
              <a:blip r:embed="rId4"/>
              <a:stretch>
                <a:fillRect l="0" t="-25507" r="0" b="-25507"/>
              </a:stretch>
            </a:blipFill>
            <a:ln w="38100" cap="sq">
              <a:solidFill>
                <a:srgbClr val="F18403"/>
              </a:solidFill>
              <a:prstDash val="solid"/>
              <a:miter/>
            </a:ln>
          </p:spPr>
        </p:sp>
      </p:grpSp>
      <p:sp>
        <p:nvSpPr>
          <p:cNvPr name="Freeform 5" id="5"/>
          <p:cNvSpPr/>
          <p:nvPr/>
        </p:nvSpPr>
        <p:spPr>
          <a:xfrm flipH="false" flipV="false" rot="0">
            <a:off x="14213966" y="1028700"/>
            <a:ext cx="3045334" cy="959280"/>
          </a:xfrm>
          <a:custGeom>
            <a:avLst/>
            <a:gdLst/>
            <a:ahLst/>
            <a:cxnLst/>
            <a:rect r="r" b="b" t="t" l="l"/>
            <a:pathLst>
              <a:path h="959280" w="3045334">
                <a:moveTo>
                  <a:pt x="0" y="0"/>
                </a:moveTo>
                <a:lnTo>
                  <a:pt x="3045334" y="0"/>
                </a:lnTo>
                <a:lnTo>
                  <a:pt x="3045334" y="959280"/>
                </a:lnTo>
                <a:lnTo>
                  <a:pt x="0" y="959280"/>
                </a:lnTo>
                <a:lnTo>
                  <a:pt x="0" y="0"/>
                </a:lnTo>
                <a:close/>
              </a:path>
            </a:pathLst>
          </a:custGeom>
          <a:blipFill>
            <a:blip r:embed="rId5"/>
            <a:stretch>
              <a:fillRect l="0" t="0" r="0" b="0"/>
            </a:stretch>
          </a:blipFill>
        </p:spPr>
      </p:sp>
      <p:sp>
        <p:nvSpPr>
          <p:cNvPr name="TextBox 6" id="6"/>
          <p:cNvSpPr txBox="true"/>
          <p:nvPr/>
        </p:nvSpPr>
        <p:spPr>
          <a:xfrm rot="0">
            <a:off x="8134336" y="6105674"/>
            <a:ext cx="4011491" cy="844258"/>
          </a:xfrm>
          <a:prstGeom prst="rect">
            <a:avLst/>
          </a:prstGeom>
        </p:spPr>
        <p:txBody>
          <a:bodyPr anchor="t" rtlCol="false" tIns="0" lIns="0" bIns="0" rIns="0">
            <a:spAutoFit/>
          </a:bodyPr>
          <a:lstStyle/>
          <a:p>
            <a:pPr algn="l">
              <a:lnSpc>
                <a:spcPts val="3443"/>
              </a:lnSpc>
            </a:pPr>
            <a:r>
              <a:rPr lang="en-US" sz="2459">
                <a:solidFill>
                  <a:srgbClr val="DDDCD8"/>
                </a:solidFill>
                <a:latin typeface="Montserrat"/>
                <a:ea typeface="Montserrat"/>
                <a:cs typeface="Montserrat"/>
                <a:sym typeface="Montserrat"/>
              </a:rPr>
              <a:t>Coimbatore, Tamil Nadu, PIN Code 641035</a:t>
            </a:r>
          </a:p>
        </p:txBody>
      </p:sp>
      <p:sp>
        <p:nvSpPr>
          <p:cNvPr name="TextBox 7" id="7"/>
          <p:cNvSpPr txBox="true"/>
          <p:nvPr/>
        </p:nvSpPr>
        <p:spPr>
          <a:xfrm rot="0">
            <a:off x="13472386" y="7756859"/>
            <a:ext cx="4218176" cy="414701"/>
          </a:xfrm>
          <a:prstGeom prst="rect">
            <a:avLst/>
          </a:prstGeom>
        </p:spPr>
        <p:txBody>
          <a:bodyPr anchor="t" rtlCol="false" tIns="0" lIns="0" bIns="0" rIns="0">
            <a:spAutoFit/>
          </a:bodyPr>
          <a:lstStyle/>
          <a:p>
            <a:pPr algn="l">
              <a:lnSpc>
                <a:spcPts val="3443"/>
              </a:lnSpc>
            </a:pPr>
            <a:r>
              <a:rPr lang="en-US" sz="2459">
                <a:solidFill>
                  <a:srgbClr val="DDDCD8"/>
                </a:solidFill>
                <a:latin typeface="Montserrat"/>
                <a:ea typeface="Montserrat"/>
                <a:cs typeface="Montserrat"/>
                <a:sym typeface="Montserrat"/>
              </a:rPr>
              <a:t>contact@blockchainx.tech</a:t>
            </a:r>
          </a:p>
        </p:txBody>
      </p:sp>
      <p:sp>
        <p:nvSpPr>
          <p:cNvPr name="TextBox 8" id="8"/>
          <p:cNvSpPr txBox="true"/>
          <p:nvPr/>
        </p:nvSpPr>
        <p:spPr>
          <a:xfrm rot="0">
            <a:off x="8134336" y="7826883"/>
            <a:ext cx="4790272" cy="414701"/>
          </a:xfrm>
          <a:prstGeom prst="rect">
            <a:avLst/>
          </a:prstGeom>
        </p:spPr>
        <p:txBody>
          <a:bodyPr anchor="t" rtlCol="false" tIns="0" lIns="0" bIns="0" rIns="0">
            <a:spAutoFit/>
          </a:bodyPr>
          <a:lstStyle/>
          <a:p>
            <a:pPr algn="l">
              <a:lnSpc>
                <a:spcPts val="3443"/>
              </a:lnSpc>
            </a:pPr>
            <a:r>
              <a:rPr lang="en-US" sz="2459">
                <a:solidFill>
                  <a:srgbClr val="DDDCD8"/>
                </a:solidFill>
                <a:latin typeface="Montserrat"/>
                <a:ea typeface="Montserrat"/>
                <a:cs typeface="Montserrat"/>
                <a:sym typeface="Montserrat"/>
              </a:rPr>
              <a:t>https://www.blockchainx.tech/</a:t>
            </a:r>
          </a:p>
        </p:txBody>
      </p:sp>
      <p:sp>
        <p:nvSpPr>
          <p:cNvPr name="TextBox 9" id="9"/>
          <p:cNvSpPr txBox="true"/>
          <p:nvPr/>
        </p:nvSpPr>
        <p:spPr>
          <a:xfrm rot="0">
            <a:off x="8134336" y="2554561"/>
            <a:ext cx="5148346" cy="2138923"/>
          </a:xfrm>
          <a:prstGeom prst="rect">
            <a:avLst/>
          </a:prstGeom>
        </p:spPr>
        <p:txBody>
          <a:bodyPr anchor="t" rtlCol="false" tIns="0" lIns="0" bIns="0" rIns="0">
            <a:spAutoFit/>
          </a:bodyPr>
          <a:lstStyle/>
          <a:p>
            <a:pPr algn="l">
              <a:lnSpc>
                <a:spcPts val="8362"/>
              </a:lnSpc>
            </a:pPr>
            <a:r>
              <a:rPr lang="en-US" sz="7742" b="true">
                <a:solidFill>
                  <a:srgbClr val="FFFBEB"/>
                </a:solidFill>
                <a:latin typeface="Bricolage Grotesque Bold"/>
                <a:ea typeface="Bricolage Grotesque Bold"/>
                <a:cs typeface="Bricolage Grotesque Bold"/>
                <a:sym typeface="Bricolage Grotesque Bold"/>
              </a:rPr>
              <a:t>Have a Question?</a:t>
            </a:r>
          </a:p>
        </p:txBody>
      </p:sp>
      <p:sp>
        <p:nvSpPr>
          <p:cNvPr name="TextBox 10" id="10"/>
          <p:cNvSpPr txBox="true"/>
          <p:nvPr/>
        </p:nvSpPr>
        <p:spPr>
          <a:xfrm rot="0">
            <a:off x="13472386" y="6104991"/>
            <a:ext cx="2580812" cy="414701"/>
          </a:xfrm>
          <a:prstGeom prst="rect">
            <a:avLst/>
          </a:prstGeom>
        </p:spPr>
        <p:txBody>
          <a:bodyPr anchor="t" rtlCol="false" tIns="0" lIns="0" bIns="0" rIns="0">
            <a:spAutoFit/>
          </a:bodyPr>
          <a:lstStyle/>
          <a:p>
            <a:pPr algn="l" marL="0" indent="0" lvl="0">
              <a:lnSpc>
                <a:spcPts val="3443"/>
              </a:lnSpc>
              <a:spcBef>
                <a:spcPct val="0"/>
              </a:spcBef>
            </a:pPr>
            <a:r>
              <a:rPr lang="en-US" sz="2459">
                <a:solidFill>
                  <a:srgbClr val="DDDCD8"/>
                </a:solidFill>
                <a:latin typeface="Montserrat"/>
                <a:ea typeface="Montserrat"/>
                <a:cs typeface="Montserrat"/>
                <a:sym typeface="Montserrat"/>
              </a:rPr>
              <a:t>7</a:t>
            </a:r>
            <a:r>
              <a:rPr lang="en-US" sz="2459" strike="noStrike" u="none">
                <a:solidFill>
                  <a:srgbClr val="DDDCD8"/>
                </a:solidFill>
                <a:latin typeface="Montserrat"/>
                <a:ea typeface="Montserrat"/>
                <a:cs typeface="Montserrat"/>
                <a:sym typeface="Montserrat"/>
              </a:rPr>
              <a:t>708889555</a:t>
            </a:r>
          </a:p>
        </p:txBody>
      </p:sp>
      <p:sp>
        <p:nvSpPr>
          <p:cNvPr name="TextBox 11" id="11"/>
          <p:cNvSpPr txBox="true"/>
          <p:nvPr/>
        </p:nvSpPr>
        <p:spPr>
          <a:xfrm rot="0">
            <a:off x="13472386" y="5627841"/>
            <a:ext cx="2580812" cy="458070"/>
          </a:xfrm>
          <a:prstGeom prst="rect">
            <a:avLst/>
          </a:prstGeom>
        </p:spPr>
        <p:txBody>
          <a:bodyPr anchor="t" rtlCol="false" tIns="0" lIns="0" bIns="0" rIns="0">
            <a:spAutoFit/>
          </a:bodyPr>
          <a:lstStyle/>
          <a:p>
            <a:pPr algn="l">
              <a:lnSpc>
                <a:spcPts val="3730"/>
              </a:lnSpc>
            </a:pPr>
            <a:r>
              <a:rPr lang="en-US" sz="2664" b="true">
                <a:solidFill>
                  <a:srgbClr val="F18403"/>
                </a:solidFill>
                <a:latin typeface="Bricolage Grotesque Bold"/>
                <a:ea typeface="Bricolage Grotesque Bold"/>
                <a:cs typeface="Bricolage Grotesque Bold"/>
                <a:sym typeface="Bricolage Grotesque Bold"/>
              </a:rPr>
              <a:t>Phone</a:t>
            </a:r>
          </a:p>
        </p:txBody>
      </p:sp>
      <p:sp>
        <p:nvSpPr>
          <p:cNvPr name="TextBox 12" id="12"/>
          <p:cNvSpPr txBox="true"/>
          <p:nvPr/>
        </p:nvSpPr>
        <p:spPr>
          <a:xfrm rot="0">
            <a:off x="13472386" y="7279026"/>
            <a:ext cx="2580812" cy="458070"/>
          </a:xfrm>
          <a:prstGeom prst="rect">
            <a:avLst/>
          </a:prstGeom>
        </p:spPr>
        <p:txBody>
          <a:bodyPr anchor="t" rtlCol="false" tIns="0" lIns="0" bIns="0" rIns="0">
            <a:spAutoFit/>
          </a:bodyPr>
          <a:lstStyle/>
          <a:p>
            <a:pPr algn="l">
              <a:lnSpc>
                <a:spcPts val="3730"/>
              </a:lnSpc>
            </a:pPr>
            <a:r>
              <a:rPr lang="en-US" sz="2664" b="true">
                <a:solidFill>
                  <a:srgbClr val="F18403"/>
                </a:solidFill>
                <a:latin typeface="Bricolage Grotesque Bold"/>
                <a:ea typeface="Bricolage Grotesque Bold"/>
                <a:cs typeface="Bricolage Grotesque Bold"/>
                <a:sym typeface="Bricolage Grotesque Bold"/>
              </a:rPr>
              <a:t>Email</a:t>
            </a:r>
          </a:p>
        </p:txBody>
      </p:sp>
      <p:sp>
        <p:nvSpPr>
          <p:cNvPr name="TextBox 13" id="13"/>
          <p:cNvSpPr txBox="true"/>
          <p:nvPr/>
        </p:nvSpPr>
        <p:spPr>
          <a:xfrm rot="0">
            <a:off x="8134336" y="7349050"/>
            <a:ext cx="2580812" cy="458070"/>
          </a:xfrm>
          <a:prstGeom prst="rect">
            <a:avLst/>
          </a:prstGeom>
        </p:spPr>
        <p:txBody>
          <a:bodyPr anchor="t" rtlCol="false" tIns="0" lIns="0" bIns="0" rIns="0">
            <a:spAutoFit/>
          </a:bodyPr>
          <a:lstStyle/>
          <a:p>
            <a:pPr algn="l">
              <a:lnSpc>
                <a:spcPts val="3730"/>
              </a:lnSpc>
            </a:pPr>
            <a:r>
              <a:rPr lang="en-US" sz="2664" b="true">
                <a:solidFill>
                  <a:srgbClr val="F18403"/>
                </a:solidFill>
                <a:latin typeface="Bricolage Grotesque Bold"/>
                <a:ea typeface="Bricolage Grotesque Bold"/>
                <a:cs typeface="Bricolage Grotesque Bold"/>
                <a:sym typeface="Bricolage Grotesque Bold"/>
              </a:rPr>
              <a:t>Website</a:t>
            </a:r>
          </a:p>
        </p:txBody>
      </p:sp>
      <p:sp>
        <p:nvSpPr>
          <p:cNvPr name="TextBox 14" id="14"/>
          <p:cNvSpPr txBox="true"/>
          <p:nvPr/>
        </p:nvSpPr>
        <p:spPr>
          <a:xfrm rot="0">
            <a:off x="8134336" y="5627841"/>
            <a:ext cx="2580812" cy="458070"/>
          </a:xfrm>
          <a:prstGeom prst="rect">
            <a:avLst/>
          </a:prstGeom>
        </p:spPr>
        <p:txBody>
          <a:bodyPr anchor="t" rtlCol="false" tIns="0" lIns="0" bIns="0" rIns="0">
            <a:spAutoFit/>
          </a:bodyPr>
          <a:lstStyle/>
          <a:p>
            <a:pPr algn="l">
              <a:lnSpc>
                <a:spcPts val="3730"/>
              </a:lnSpc>
            </a:pPr>
            <a:r>
              <a:rPr lang="en-US" sz="2664" b="true">
                <a:solidFill>
                  <a:srgbClr val="F18403"/>
                </a:solidFill>
                <a:latin typeface="Bricolage Grotesque Bold"/>
                <a:ea typeface="Bricolage Grotesque Bold"/>
                <a:cs typeface="Bricolage Grotesque Bold"/>
                <a:sym typeface="Bricolage Grotesque Bold"/>
              </a:rPr>
              <a:t>Address</a:t>
            </a:r>
          </a:p>
        </p:txBody>
      </p:sp>
      <p:sp>
        <p:nvSpPr>
          <p:cNvPr name="TextBox 15" id="15"/>
          <p:cNvSpPr txBox="true"/>
          <p:nvPr/>
        </p:nvSpPr>
        <p:spPr>
          <a:xfrm rot="0">
            <a:off x="8134336" y="1439268"/>
            <a:ext cx="4283342" cy="514350"/>
          </a:xfrm>
          <a:prstGeom prst="rect">
            <a:avLst/>
          </a:prstGeom>
        </p:spPr>
        <p:txBody>
          <a:bodyPr anchor="t" rtlCol="false" tIns="0" lIns="0" bIns="0" rIns="0">
            <a:spAutoFit/>
          </a:bodyPr>
          <a:lstStyle/>
          <a:p>
            <a:pPr algn="l">
              <a:lnSpc>
                <a:spcPts val="4200"/>
              </a:lnSpc>
              <a:spcBef>
                <a:spcPct val="0"/>
              </a:spcBef>
            </a:pPr>
            <a:r>
              <a:rPr lang="en-US" sz="3000" spc="273">
                <a:solidFill>
                  <a:srgbClr val="DDDCD8"/>
                </a:solidFill>
                <a:latin typeface="Montserrat"/>
                <a:ea typeface="Montserrat"/>
                <a:cs typeface="Montserrat"/>
                <a:sym typeface="Montserrat"/>
              </a:rPr>
              <a:t>CONTACT US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DAGk-kUnwFM</dc:identifier>
  <dcterms:modified xsi:type="dcterms:W3CDTF">2011-08-01T06:04:30Z</dcterms:modified>
  <cp:revision>1</cp:revision>
  <dc:title>What is a Kraken Clone Script and How Does It Work?</dc:title>
</cp:coreProperties>
</file>