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1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E7E7-8B15-8D77-0E0C-2BB9B157F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377A1-8B35-D4BC-2F76-436CD6974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EA593-EA81-2CBF-135C-EFDC93F1C48C}"/>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5" name="Footer Placeholder 4">
            <a:extLst>
              <a:ext uri="{FF2B5EF4-FFF2-40B4-BE49-F238E27FC236}">
                <a16:creationId xmlns:a16="http://schemas.microsoft.com/office/drawing/2014/main" id="{59AC191C-583A-B268-599A-B0F64B4FE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611F0-8401-90F3-FAF3-47BB6C3FD879}"/>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248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138A-0118-DEF4-4F4F-5D2C2C03D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06C2A-DF69-2A3F-A62F-E99EF06A0F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279CF-9456-41B0-B56D-8A191201D474}"/>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5" name="Footer Placeholder 4">
            <a:extLst>
              <a:ext uri="{FF2B5EF4-FFF2-40B4-BE49-F238E27FC236}">
                <a16:creationId xmlns:a16="http://schemas.microsoft.com/office/drawing/2014/main" id="{F74DBEE3-2D60-E23C-A1E4-4AF632335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20F20-5EC2-22CC-C8C8-D9BF8FE4E72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91948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F877-779B-82D3-7C4B-5E78F8458E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8766E-B890-9AA9-7EE1-CFF678D26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4D552-2D4B-0D8D-A300-95DF1E5F06A0}"/>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5" name="Footer Placeholder 4">
            <a:extLst>
              <a:ext uri="{FF2B5EF4-FFF2-40B4-BE49-F238E27FC236}">
                <a16:creationId xmlns:a16="http://schemas.microsoft.com/office/drawing/2014/main" id="{149D82CA-E2FC-AD04-55E9-07F15A0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32385-D8C2-490B-1880-C64761478B8F}"/>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543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AEBF-AE43-ACEE-848B-856D3CBFB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26A4E8-F1DA-1058-EFFA-3CB797FF1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597F6-EA50-B0F8-7307-1D6FB39AE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A9AEF-BB00-C72F-026A-3396246A0A85}"/>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6" name="Footer Placeholder 5">
            <a:extLst>
              <a:ext uri="{FF2B5EF4-FFF2-40B4-BE49-F238E27FC236}">
                <a16:creationId xmlns:a16="http://schemas.microsoft.com/office/drawing/2014/main" id="{1C8B8A23-D197-8FC7-362E-F389DE55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6DC49-ACB9-8C5D-07E5-266D83763327}"/>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19521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A4D-B222-F158-AA30-450D78CF2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5BED3E-6377-7DF4-ABCF-3C581BC8E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96993-C76D-2CDF-2586-99B1CD283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4E5AAC-9EE6-D010-114D-927B9823A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8C6DB-36F9-0170-DD27-79F2CF0E0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E4842-E885-6F40-68F4-289B92C0D71C}"/>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8" name="Footer Placeholder 7">
            <a:extLst>
              <a:ext uri="{FF2B5EF4-FFF2-40B4-BE49-F238E27FC236}">
                <a16:creationId xmlns:a16="http://schemas.microsoft.com/office/drawing/2014/main" id="{CABDA6CD-D917-E630-4572-F283277AC1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EEB73-F980-9CB8-580A-ACF127E8369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48642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229A-9145-6BD7-9FA6-FE8C067802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2F0FC-D6DD-422E-50B4-BC53F317D271}"/>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4" name="Footer Placeholder 3">
            <a:extLst>
              <a:ext uri="{FF2B5EF4-FFF2-40B4-BE49-F238E27FC236}">
                <a16:creationId xmlns:a16="http://schemas.microsoft.com/office/drawing/2014/main" id="{A4045912-536A-FC21-0F17-BAAFF14D6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0093E-2802-E343-7313-5A5D4AA62588}"/>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43647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EE4F2-D70E-4898-0D43-F999ECC93A98}"/>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3" name="Footer Placeholder 2">
            <a:extLst>
              <a:ext uri="{FF2B5EF4-FFF2-40B4-BE49-F238E27FC236}">
                <a16:creationId xmlns:a16="http://schemas.microsoft.com/office/drawing/2014/main" id="{983DAD7B-A6A7-CBB6-B259-DBEDF54B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4E7267-AC94-EAEB-45E6-511651388761}"/>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35280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7191-D010-6D33-909E-9CA9644EF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84341-5AB6-98A3-8A0E-82E18073F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D9154-948C-89B4-235A-4478A6CA1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BB5E9-0EE4-1923-E17E-3046FA0235E9}"/>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6" name="Footer Placeholder 5">
            <a:extLst>
              <a:ext uri="{FF2B5EF4-FFF2-40B4-BE49-F238E27FC236}">
                <a16:creationId xmlns:a16="http://schemas.microsoft.com/office/drawing/2014/main" id="{D37EDEAB-A8D0-F0BB-7AEA-1DDE6354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61B74-3738-897F-49D0-E621035CBAEE}"/>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2484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613B-6496-4843-E9E4-9AEE96DE4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DD2A9-17ED-EDE2-F3CF-1AFE998A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28B75-DD28-BE36-6A27-C4B2912D6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5D16F-2003-7C82-7A32-9A56E944EB0D}"/>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6" name="Footer Placeholder 5">
            <a:extLst>
              <a:ext uri="{FF2B5EF4-FFF2-40B4-BE49-F238E27FC236}">
                <a16:creationId xmlns:a16="http://schemas.microsoft.com/office/drawing/2014/main" id="{8227F95F-2B1C-8B77-F9EB-8B67F323E1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D1B71-7825-F939-4802-02CA4491ABB0}"/>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76387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643-0EA4-707B-21DE-EDB883868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E93A-7B6C-EA23-9D87-DBCC4FE687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B2A34-BEC6-EAD8-5797-017E29D2EA69}"/>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5" name="Footer Placeholder 4">
            <a:extLst>
              <a:ext uri="{FF2B5EF4-FFF2-40B4-BE49-F238E27FC236}">
                <a16:creationId xmlns:a16="http://schemas.microsoft.com/office/drawing/2014/main" id="{6A371A68-47F1-138B-624C-1D1145997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CC426-4A8D-E7F6-A16B-5DD25B795555}"/>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159577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27FF1-9850-7CE0-5B18-4FE518FB75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3A1A7-7B7E-2EDD-F1B2-30DD7DDEB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0010F-AAE6-32E3-5C90-B9DC89AE9B8A}"/>
              </a:ext>
            </a:extLst>
          </p:cNvPr>
          <p:cNvSpPr>
            <a:spLocks noGrp="1"/>
          </p:cNvSpPr>
          <p:nvPr>
            <p:ph type="dt" sz="half" idx="10"/>
          </p:nvPr>
        </p:nvSpPr>
        <p:spPr/>
        <p:txBody>
          <a:bodyPr/>
          <a:lstStyle/>
          <a:p>
            <a:fld id="{3DF83A8D-7C15-4424-BCEE-267DF0D5C812}" type="datetimeFigureOut">
              <a:rPr lang="en-US" smtClean="0"/>
              <a:t>3/28/2025</a:t>
            </a:fld>
            <a:endParaRPr lang="en-US"/>
          </a:p>
        </p:txBody>
      </p:sp>
      <p:sp>
        <p:nvSpPr>
          <p:cNvPr id="5" name="Footer Placeholder 4">
            <a:extLst>
              <a:ext uri="{FF2B5EF4-FFF2-40B4-BE49-F238E27FC236}">
                <a16:creationId xmlns:a16="http://schemas.microsoft.com/office/drawing/2014/main" id="{5FCDA83C-E14E-D2F8-3FF8-3BE2D202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B9669-7F7B-11AE-2420-8183822A6E9C}"/>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62544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34B5-6431-D261-E78E-4DDD662A3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450D6-9F33-B42E-FC56-85F6D939C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948B3-5139-877C-6844-DB3BB487C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83A8D-7C15-4424-BCEE-267DF0D5C812}" type="datetimeFigureOut">
              <a:rPr lang="en-US" smtClean="0"/>
              <a:t>3/28/2025</a:t>
            </a:fld>
            <a:endParaRPr lang="en-US"/>
          </a:p>
        </p:txBody>
      </p:sp>
      <p:sp>
        <p:nvSpPr>
          <p:cNvPr id="5" name="Footer Placeholder 4">
            <a:extLst>
              <a:ext uri="{FF2B5EF4-FFF2-40B4-BE49-F238E27FC236}">
                <a16:creationId xmlns:a16="http://schemas.microsoft.com/office/drawing/2014/main" id="{847D59E7-3D86-BBA3-46F2-595A8EBDF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2385FD-873C-A501-0728-824879126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F29BD2-7F54-43B5-8925-DC41EDD61D7C}" type="slidenum">
              <a:rPr lang="en-US" smtClean="0"/>
              <a:t>‹#›</a:t>
            </a:fld>
            <a:endParaRPr lang="en-US"/>
          </a:p>
        </p:txBody>
      </p:sp>
    </p:spTree>
    <p:extLst>
      <p:ext uri="{BB962C8B-B14F-4D97-AF65-F5344CB8AC3E}">
        <p14:creationId xmlns:p14="http://schemas.microsoft.com/office/powerpoint/2010/main" val="182397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ima360.com/royalty-management/" TargetMode="External"/><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9D7-6131-84CB-9EA1-6A6BB673B7FB}"/>
              </a:ext>
            </a:extLst>
          </p:cNvPr>
          <p:cNvSpPr>
            <a:spLocks noGrp="1"/>
          </p:cNvSpPr>
          <p:nvPr>
            <p:ph type="ctrTitle"/>
          </p:nvPr>
        </p:nvSpPr>
        <p:spPr>
          <a:xfrm>
            <a:off x="270387" y="131660"/>
            <a:ext cx="11651225" cy="1655763"/>
          </a:xfrm>
        </p:spPr>
        <p:txBody>
          <a:bodyPr>
            <a:normAutofit/>
          </a:bodyPr>
          <a:lstStyle/>
          <a:p>
            <a:r>
              <a:rPr lang="en-US" sz="3600" b="1" i="0" u="none" strike="noStrike" dirty="0">
                <a:solidFill>
                  <a:srgbClr val="000000"/>
                </a:solidFill>
                <a:effectLst/>
                <a:latin typeface="Arial" panose="020B0604020202020204" pitchFamily="34" charset="0"/>
              </a:rPr>
              <a:t>Software Pricing: How to Balance Affordability and Profitability</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1CB71-67F0-255E-DC4E-C8BD2AFCABB6}"/>
              </a:ext>
            </a:extLst>
          </p:cNvPr>
          <p:cNvSpPr>
            <a:spLocks noGrp="1"/>
          </p:cNvSpPr>
          <p:nvPr>
            <p:ph type="subTitle" idx="1"/>
          </p:nvPr>
        </p:nvSpPr>
        <p:spPr>
          <a:xfrm>
            <a:off x="1523999" y="6374734"/>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EF9799B-E248-F605-9361-FC837DA01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60419"/>
            <a:ext cx="4762500" cy="1800225"/>
          </a:xfrm>
          <a:prstGeom prst="rect">
            <a:avLst/>
          </a:prstGeom>
        </p:spPr>
      </p:pic>
    </p:spTree>
    <p:extLst>
      <p:ext uri="{BB962C8B-B14F-4D97-AF65-F5344CB8AC3E}">
        <p14:creationId xmlns:p14="http://schemas.microsoft.com/office/powerpoint/2010/main" val="12764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B5B54D-30DA-74ED-76E5-1673BF3630B7}"/>
              </a:ext>
            </a:extLst>
          </p:cNvPr>
          <p:cNvSpPr txBox="1"/>
          <p:nvPr/>
        </p:nvSpPr>
        <p:spPr>
          <a:xfrm>
            <a:off x="2500" y="0"/>
            <a:ext cx="12189500" cy="5663089"/>
          </a:xfrm>
          <a:prstGeom prst="rect">
            <a:avLst/>
          </a:prstGeom>
          <a:noFill/>
        </p:spPr>
        <p:txBody>
          <a:bodyPr wrap="square">
            <a:spAutoFit/>
          </a:bodyPr>
          <a:lstStyle/>
          <a:p>
            <a:pPr rtl="0">
              <a:buNone/>
            </a:pPr>
            <a:r>
              <a:rPr lang="en-US" b="0" i="0" u="none" strike="noStrike" dirty="0">
                <a:solidFill>
                  <a:srgbClr val="000000"/>
                </a:solidFill>
                <a:effectLst/>
                <a:latin typeface="Arial" panose="020B0604020202020204" pitchFamily="34" charset="0"/>
              </a:rPr>
              <a:t>Software pricing optimization requires strategic planning that determines appropriate prices between customer budget limits and business profit goals. A properly executed pricing strategy allows maximum revenue gain without compromising customer contentment. The following approach helps software companies to achieve effective cost-control while meeting customer needs.</a:t>
            </a:r>
            <a:endParaRPr lang="en-US" b="0" dirty="0">
              <a:effectLst/>
            </a:endParaRPr>
          </a:p>
          <a:p>
            <a:pPr rtl="0">
              <a:spcBef>
                <a:spcPts val="1800"/>
              </a:spcBef>
              <a:spcAft>
                <a:spcPts val="600"/>
              </a:spcAft>
              <a:buNone/>
            </a:pPr>
            <a:r>
              <a:rPr lang="en-US" b="1" i="0" u="none" strike="noStrike" dirty="0">
                <a:solidFill>
                  <a:srgbClr val="000000"/>
                </a:solidFill>
                <a:effectLst/>
                <a:latin typeface="Arial" panose="020B0604020202020204" pitchFamily="34" charset="0"/>
              </a:rPr>
              <a:t>Understanding Software Pricing Models</a:t>
            </a:r>
            <a:endParaRPr lang="en-US" b="1" dirty="0">
              <a:effectLst/>
            </a:endParaRPr>
          </a:p>
          <a:p>
            <a:pPr rtl="0">
              <a:buNone/>
            </a:pPr>
            <a:r>
              <a:rPr lang="en-US" b="0" i="0" u="none" strike="noStrike" dirty="0">
                <a:solidFill>
                  <a:srgbClr val="000000"/>
                </a:solidFill>
                <a:effectLst/>
                <a:latin typeface="Arial" panose="020B0604020202020204" pitchFamily="34" charset="0"/>
              </a:rPr>
              <a:t>Pricing strategies adapt their models to meet the requirements of different customer types. Common software pricing strategies include:</a:t>
            </a:r>
            <a:endParaRPr lang="en-US" b="0" dirty="0">
              <a:effectLst/>
            </a:endParaRPr>
          </a:p>
          <a:p>
            <a:pPr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Customers benefit from low initial costs through subscription-based fees which generate steady income for businesses throughout the payment period.</a:t>
            </a:r>
          </a:p>
          <a:p>
            <a:pPr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Perpetual Licensing – A one-time payment for lifetime access, suitable for enterprise software.</a:t>
            </a:r>
          </a:p>
          <a:p>
            <a:pPr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Users who use the freemium model can access basic features at no cost yet must pay for additional premium features.</a:t>
            </a:r>
          </a:p>
          <a:p>
            <a:pPr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The software usage level determines the payment amount under Usage-Based Pricing strategies which match well with cloud services that grow on demand.</a:t>
            </a:r>
          </a:p>
          <a:p>
            <a:pPr rtl="0">
              <a:buNone/>
            </a:pPr>
            <a:br>
              <a:rPr lang="en-US" b="0" dirty="0">
                <a:effectLst/>
              </a:rPr>
            </a:br>
            <a:r>
              <a:rPr lang="en-US" b="0" i="0" u="none" strike="noStrike" dirty="0">
                <a:solidFill>
                  <a:srgbClr val="000000"/>
                </a:solidFill>
                <a:effectLst/>
                <a:latin typeface="Arial" panose="020B0604020202020204" pitchFamily="34" charset="0"/>
              </a:rPr>
              <a:t>A business needs to select its pricing model based on its target market together with financial objectives so it matches their needs.</a:t>
            </a:r>
            <a:endParaRPr lang="en-US" b="0" dirty="0">
              <a:effectLst/>
            </a:endParaRPr>
          </a:p>
          <a:p>
            <a:pPr>
              <a:buNone/>
            </a:pPr>
            <a:br>
              <a:rPr lang="en-US" dirty="0"/>
            </a:br>
            <a:endParaRPr lang="en-US" dirty="0"/>
          </a:p>
        </p:txBody>
      </p:sp>
    </p:spTree>
    <p:extLst>
      <p:ext uri="{BB962C8B-B14F-4D97-AF65-F5344CB8AC3E}">
        <p14:creationId xmlns:p14="http://schemas.microsoft.com/office/powerpoint/2010/main" val="12456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98A8DD-1B83-72CA-7B19-C190731DDB9C}"/>
              </a:ext>
            </a:extLst>
          </p:cNvPr>
          <p:cNvSpPr txBox="1"/>
          <p:nvPr/>
        </p:nvSpPr>
        <p:spPr>
          <a:xfrm>
            <a:off x="0" y="0"/>
            <a:ext cx="11737298" cy="6745436"/>
          </a:xfrm>
          <a:prstGeom prst="rect">
            <a:avLst/>
          </a:prstGeom>
          <a:noFill/>
        </p:spPr>
        <p:txBody>
          <a:bodyPr wrap="square">
            <a:spAutoFit/>
          </a:bodyPr>
          <a:lstStyle/>
          <a:p>
            <a:pPr rtl="0">
              <a:spcBef>
                <a:spcPts val="1600"/>
              </a:spcBef>
              <a:spcAft>
                <a:spcPts val="400"/>
              </a:spcAft>
              <a:buNone/>
            </a:pPr>
            <a:r>
              <a:rPr lang="en-US" b="1" i="0" u="none" strike="noStrike" dirty="0">
                <a:solidFill>
                  <a:srgbClr val="000000"/>
                </a:solidFill>
                <a:effectLst/>
                <a:latin typeface="Arial" panose="020B0604020202020204" pitchFamily="34" charset="0"/>
              </a:rPr>
              <a:t>Key Factors in Balancing Affordability and Profitability</a:t>
            </a:r>
            <a:endParaRPr lang="en-US" b="1" dirty="0">
              <a:effectLst/>
            </a:endParaRPr>
          </a:p>
          <a:p>
            <a:pPr rtl="0" fontAlgn="base">
              <a:buFont typeface="+mj-lt"/>
              <a:buAutoNum type="arabicPeriod"/>
            </a:pPr>
            <a:r>
              <a:rPr lang="en-US" b="0" i="0" u="none" strike="noStrike" dirty="0">
                <a:solidFill>
                  <a:srgbClr val="000000"/>
                </a:solidFill>
                <a:effectLst/>
                <a:latin typeface="Arial" panose="020B0604020202020204" pitchFamily="34" charset="0"/>
              </a:rPr>
              <a:t>Competitor analysis and market research enable efficient software positioning through understanding customer expectations together with market rates. The same companies manage their software pricing through market research benchmarks which enable competitive advantages and profitable business outcomes.</a:t>
            </a:r>
          </a:p>
          <a:p>
            <a:pPr rtl="0" fontAlgn="base">
              <a:buFont typeface="+mj-lt"/>
              <a:buAutoNum type="arabicPeriod" startAt="2"/>
            </a:pPr>
            <a:r>
              <a:rPr lang="en-US" b="0" i="0" u="none" strike="noStrike" dirty="0">
                <a:solidFill>
                  <a:srgbClr val="000000"/>
                </a:solidFill>
                <a:effectLst/>
                <a:latin typeface="Arial" panose="020B0604020202020204" pitchFamily="34" charset="0"/>
              </a:rPr>
              <a:t>The pricing method should focus on evaluating software value for customers instead of confining itself to cost recovery. The price strategy used by </a:t>
            </a:r>
            <a:r>
              <a:rPr lang="en-US" b="1" i="0" u="sng" strike="noStrike" dirty="0">
                <a:solidFill>
                  <a:srgbClr val="1155CC"/>
                </a:solidFill>
                <a:effectLst/>
                <a:latin typeface="Arial" panose="020B0604020202020204" pitchFamily="34" charset="0"/>
                <a:hlinkClick r:id="rId2"/>
              </a:rPr>
              <a:t>CPQ software providers</a:t>
            </a:r>
            <a:r>
              <a:rPr lang="en-US" b="0" i="0" u="none" strike="noStrike" dirty="0">
                <a:solidFill>
                  <a:srgbClr val="000000"/>
                </a:solidFill>
                <a:effectLst/>
                <a:latin typeface="Arial" panose="020B0604020202020204" pitchFamily="34" charset="0"/>
              </a:rPr>
              <a:t> combines customer value assessment with their payment capability.</a:t>
            </a:r>
          </a:p>
          <a:p>
            <a:pPr rtl="0" fontAlgn="base">
              <a:buFont typeface="+mj-lt"/>
              <a:buAutoNum type="arabicPeriod" startAt="3"/>
            </a:pPr>
            <a:r>
              <a:rPr lang="en-US" b="0" i="0" u="none" strike="noStrike" dirty="0">
                <a:solidFill>
                  <a:srgbClr val="000000"/>
                </a:solidFill>
                <a:effectLst/>
                <a:latin typeface="Arial" panose="020B0604020202020204" pitchFamily="34" charset="0"/>
              </a:rPr>
              <a:t>Each customer segment responds differently to price variations. Processed pricing strategies enable business organizations to serve startup operations and both mid-market firms and enterprise customers effectively.</a:t>
            </a:r>
          </a:p>
          <a:p>
            <a:pPr rtl="0" fontAlgn="base">
              <a:buFont typeface="+mj-lt"/>
              <a:buAutoNum type="arabicPeriod" startAt="4"/>
            </a:pPr>
            <a:r>
              <a:rPr lang="en-US" b="0" i="0" u="none" strike="noStrike" dirty="0">
                <a:solidFill>
                  <a:srgbClr val="000000"/>
                </a:solidFill>
                <a:effectLst/>
                <a:latin typeface="Arial" panose="020B0604020202020204" pitchFamily="34" charset="0"/>
              </a:rPr>
              <a:t>Profitable and sustainable profits rely on software companies that study development and support costs in order to price appropriately without reaching excessive levels.</a:t>
            </a:r>
          </a:p>
          <a:p>
            <a:pPr rtl="0" fontAlgn="base">
              <a:buFont typeface="+mj-lt"/>
              <a:buAutoNum type="arabicPeriod" startAt="5"/>
            </a:pPr>
            <a:r>
              <a:rPr lang="en-US" b="0" i="0" u="none" strike="noStrike" dirty="0">
                <a:solidFill>
                  <a:srgbClr val="000000"/>
                </a:solidFill>
                <a:effectLst/>
                <a:latin typeface="Arial" panose="020B0604020202020204" pitchFamily="34" charset="0"/>
              </a:rPr>
              <a:t>Businesses offer extended discount packages that provide subscription extensions alongside package deals which help reduce costs while maintaining profitability.</a:t>
            </a:r>
          </a:p>
          <a:p>
            <a:pPr rtl="0">
              <a:spcBef>
                <a:spcPts val="1400"/>
              </a:spcBef>
              <a:spcAft>
                <a:spcPts val="400"/>
              </a:spcAft>
              <a:buNone/>
            </a:pPr>
            <a:br>
              <a:rPr lang="en-US" b="0" dirty="0">
                <a:effectLst/>
              </a:rPr>
            </a:br>
            <a:r>
              <a:rPr lang="en-US" b="1" i="0" u="none" strike="noStrike" dirty="0">
                <a:solidFill>
                  <a:srgbClr val="000000"/>
                </a:solidFill>
                <a:effectLst/>
                <a:latin typeface="Arial" panose="020B0604020202020204" pitchFamily="34" charset="0"/>
              </a:rPr>
              <a:t>Leveraging Technology for Pricing Optimization</a:t>
            </a:r>
            <a:endParaRPr lang="en-US" b="1" dirty="0">
              <a:effectLst/>
            </a:endParaRPr>
          </a:p>
          <a:p>
            <a:pPr rtl="0">
              <a:buNone/>
            </a:pPr>
            <a:r>
              <a:rPr lang="en-US" b="0" i="0" u="none" strike="noStrike" dirty="0">
                <a:solidFill>
                  <a:srgbClr val="000000"/>
                </a:solidFill>
                <a:effectLst/>
                <a:latin typeface="Arial" panose="020B0604020202020204" pitchFamily="34" charset="0"/>
              </a:rPr>
              <a:t>Software companies today utilize artificial intelligence tools to study customer actions and market changes for enhanced pricing analysis. CPQ software providers help organizations transform their pricing structure through automated configurations which results in consistent rates and improved revenue generation.</a:t>
            </a:r>
            <a:endParaRPr lang="en-US" b="0" dirty="0">
              <a:effectLst/>
            </a:endParaRPr>
          </a:p>
          <a:p>
            <a:pPr rtl="0">
              <a:buNone/>
            </a:pPr>
            <a:br>
              <a:rPr lang="en-US" dirty="0"/>
            </a:br>
            <a:r>
              <a:rPr lang="en-US" b="1" i="0" u="sng" strike="noStrike" dirty="0">
                <a:solidFill>
                  <a:srgbClr val="1155CC"/>
                </a:solidFill>
                <a:effectLst/>
                <a:latin typeface="Arial" panose="020B0604020202020204" pitchFamily="34" charset="0"/>
                <a:hlinkClick r:id="rId3"/>
              </a:rPr>
              <a:t>Royalty management software</a:t>
            </a:r>
            <a:r>
              <a:rPr lang="en-US" b="0" i="0" u="none" strike="noStrike" dirty="0">
                <a:solidFill>
                  <a:srgbClr val="000000"/>
                </a:solidFill>
                <a:effectLst/>
                <a:latin typeface="Arial" panose="020B0604020202020204" pitchFamily="34" charset="0"/>
              </a:rPr>
              <a:t> providers rely on flexible pricing systems that help them respond to shifting licensing requirements and financial arrangements.</a:t>
            </a:r>
            <a:endParaRPr lang="en-US" b="0" dirty="0">
              <a:effectLst/>
            </a:endParaRPr>
          </a:p>
          <a:p>
            <a:pPr>
              <a:buNone/>
            </a:pPr>
            <a:br>
              <a:rPr lang="en-US" dirty="0"/>
            </a:br>
            <a:endParaRPr lang="en-US" dirty="0"/>
          </a:p>
        </p:txBody>
      </p:sp>
    </p:spTree>
    <p:extLst>
      <p:ext uri="{BB962C8B-B14F-4D97-AF65-F5344CB8AC3E}">
        <p14:creationId xmlns:p14="http://schemas.microsoft.com/office/powerpoint/2010/main" val="87299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D549B39-3F4D-0EB3-E8C7-8EF0B3B66EDF}"/>
              </a:ext>
            </a:extLst>
          </p:cNvPr>
          <p:cNvSpPr txBox="1"/>
          <p:nvPr/>
        </p:nvSpPr>
        <p:spPr>
          <a:xfrm>
            <a:off x="0" y="0"/>
            <a:ext cx="12052092" cy="2359620"/>
          </a:xfrm>
          <a:prstGeom prst="rect">
            <a:avLst/>
          </a:prstGeom>
          <a:noFill/>
        </p:spPr>
        <p:txBody>
          <a:bodyPr wrap="square">
            <a:spAutoFit/>
          </a:bodyPr>
          <a:lstStyle/>
          <a:p>
            <a:pPr rtl="0">
              <a:spcBef>
                <a:spcPts val="1200"/>
              </a:spcBef>
              <a:spcAft>
                <a:spcPts val="400"/>
              </a:spcAft>
              <a:buNone/>
            </a:pPr>
            <a:r>
              <a:rPr lang="en-US" b="1" i="0" u="none" strike="noStrike" dirty="0">
                <a:solidFill>
                  <a:srgbClr val="000000"/>
                </a:solidFill>
                <a:effectLst/>
                <a:latin typeface="Arial" panose="020B0604020202020204" pitchFamily="34" charset="0"/>
              </a:rPr>
              <a:t>Conclusion</a:t>
            </a:r>
            <a:endParaRPr lang="en-US" b="1" dirty="0">
              <a:effectLst/>
            </a:endParaRPr>
          </a:p>
          <a:p>
            <a:pPr rtl="0">
              <a:buNone/>
            </a:pPr>
            <a:r>
              <a:rPr lang="en-US" b="1" i="0" u="sng" strike="noStrike" dirty="0">
                <a:solidFill>
                  <a:srgbClr val="1155CC"/>
                </a:solidFill>
                <a:effectLst/>
                <a:latin typeface="Arial" panose="020B0604020202020204" pitchFamily="34" charset="0"/>
                <a:hlinkClick r:id="rId2"/>
              </a:rPr>
              <a:t>Software pricing</a:t>
            </a:r>
            <a:r>
              <a:rPr lang="en-US" b="0" i="0" u="none" strike="noStrike" dirty="0">
                <a:solidFill>
                  <a:srgbClr val="000000"/>
                </a:solidFill>
                <a:effectLst/>
                <a:latin typeface="Arial" panose="020B0604020202020204" pitchFamily="34" charset="0"/>
              </a:rPr>
              <a:t> requires a systematic method to find proper equilibrium between affordability and profitability. The combination of data analytics together with value-based pricing and market segmentation allows software companies to sustainably grow their business while maintaining solution accessibility to their customer base.</a:t>
            </a:r>
            <a:endParaRPr lang="en-US" b="0" dirty="0">
              <a:effectLst/>
            </a:endParaRPr>
          </a:p>
          <a:p>
            <a:pPr rtl="0">
              <a:buNone/>
            </a:pPr>
            <a:br>
              <a:rPr lang="en-US" b="0" dirty="0">
                <a:effectLst/>
              </a:rPr>
            </a:br>
            <a:r>
              <a:rPr lang="en-US" b="0" i="0" u="none" strike="noStrike" dirty="0">
                <a:solidFill>
                  <a:srgbClr val="000000"/>
                </a:solidFill>
                <a:effectLst/>
                <a:latin typeface="Arial" panose="020B0604020202020204" pitchFamily="34" charset="0"/>
              </a:rPr>
              <a:t>Correct pricing strategies enable increased profitability along with customer retention which secures long-term market success in the competitive software business.</a:t>
            </a:r>
            <a:endParaRPr lang="en-US" b="0" dirty="0">
              <a:effectLst/>
            </a:endParaRPr>
          </a:p>
          <a:p>
            <a:pPr>
              <a:buNone/>
            </a:pPr>
            <a:endParaRPr lang="en-US" dirty="0"/>
          </a:p>
        </p:txBody>
      </p:sp>
    </p:spTree>
    <p:extLst>
      <p:ext uri="{BB962C8B-B14F-4D97-AF65-F5344CB8AC3E}">
        <p14:creationId xmlns:p14="http://schemas.microsoft.com/office/powerpoint/2010/main" val="3668603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6227-0E90-CA5A-3DCC-487E4B8CEA7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BBA5DA4-B862-2DA8-2420-5B02C2867C6F}"/>
              </a:ext>
            </a:extLst>
          </p:cNvPr>
          <p:cNvSpPr/>
          <p:nvPr/>
        </p:nvSpPr>
        <p:spPr>
          <a:xfrm>
            <a:off x="13874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824073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TotalTime>
  <Words>532</Words>
  <Application>Microsoft Office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Software Pricing: How to Balance Affordability and Profitability</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4</cp:revision>
  <dcterms:created xsi:type="dcterms:W3CDTF">2025-03-19T07:42:19Z</dcterms:created>
  <dcterms:modified xsi:type="dcterms:W3CDTF">2025-03-28T12:56:35Z</dcterms:modified>
</cp:coreProperties>
</file>