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x="18288000" cy="10287000"/>
  <p:notesSz cx="6858000" cy="9144000"/>
  <p:embeddedFontLst>
    <p:embeddedFont>
      <p:font typeface="Merriweather" charset="1" panose="00000500000000000000"/>
      <p:regular r:id="rId18"/>
    </p:embeddedFont>
    <p:embeddedFont>
      <p:font typeface="Canva Sans Bold" charset="1" panose="020B0803030501040103"/>
      <p:regular r:id="rId19"/>
    </p:embeddedFont>
    <p:embeddedFont>
      <p:font typeface="Canva Sans" charset="1" panose="020B0503030501040103"/>
      <p:regular r:id="rId20"/>
    </p:embeddedFont>
    <p:embeddedFont>
      <p:font typeface="Merriweather Bold" charset="1" panose="00000800000000000000"/>
      <p:regular r:id="rId21"/>
    </p:embeddedFont>
    <p:embeddedFont>
      <p:font typeface="Montserrat Bold" charset="1" panose="00000800000000000000"/>
      <p:regular r:id="rId22"/>
    </p:embeddedFont>
    <p:embeddedFont>
      <p:font typeface="RoxboroughCF" charset="1" panose="00000500000000000000"/>
      <p:regular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jupiter-clone-script/" TargetMode="External" Type="http://schemas.openxmlformats.org/officeDocument/2006/relationships/hyperlink"/><Relationship Id="rId3" Target="https://www.blockchainx.tech/jupiter-clone-script/" TargetMode="External" Type="http://schemas.openxmlformats.org/officeDocument/2006/relationships/hyperlink"/></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jupiter-clone-script/" TargetMode="External" Type="http://schemas.openxmlformats.org/officeDocument/2006/relationships/hyperlink"/></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svg" Type="http://schemas.openxmlformats.org/officeDocument/2006/relationships/image"/><Relationship Id="rId11" Target="../media/image4.png" Type="http://schemas.openxmlformats.org/officeDocument/2006/relationships/image"/><Relationship Id="rId12" Target="../media/image5.svg" Type="http://schemas.openxmlformats.org/officeDocument/2006/relationships/image"/><Relationship Id="rId2" Target="../media/image7.png" Type="http://schemas.openxmlformats.org/officeDocument/2006/relationships/image"/><Relationship Id="rId3" Target="../media/image8.sv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 Id="rId6" Target="../media/image11.png" Type="http://schemas.openxmlformats.org/officeDocument/2006/relationships/image"/><Relationship Id="rId7" Target="../media/image12.svg" Type="http://schemas.openxmlformats.org/officeDocument/2006/relationships/image"/><Relationship Id="rId8" Target="../media/image13.png" Type="http://schemas.openxmlformats.org/officeDocument/2006/relationships/image"/><Relationship Id="rId9" Target="../media/image2.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8BE59D"/>
        </a:solidFill>
      </p:bgPr>
    </p:bg>
    <p:spTree>
      <p:nvGrpSpPr>
        <p:cNvPr id="1" name=""/>
        <p:cNvGrpSpPr/>
        <p:nvPr/>
      </p:nvGrpSpPr>
      <p:grpSpPr>
        <a:xfrm>
          <a:off x="0" y="0"/>
          <a:ext cx="0" cy="0"/>
          <a:chOff x="0" y="0"/>
          <a:chExt cx="0" cy="0"/>
        </a:xfrm>
      </p:grpSpPr>
      <p:sp>
        <p:nvSpPr>
          <p:cNvPr name="Freeform 2" id="2"/>
          <p:cNvSpPr/>
          <p:nvPr/>
        </p:nvSpPr>
        <p:spPr>
          <a:xfrm flipH="false" flipV="false" rot="0">
            <a:off x="7827728" y="460530"/>
            <a:ext cx="3574333" cy="1136340"/>
          </a:xfrm>
          <a:custGeom>
            <a:avLst/>
            <a:gdLst/>
            <a:ahLst/>
            <a:cxnLst/>
            <a:rect r="r" b="b" t="t" l="l"/>
            <a:pathLst>
              <a:path h="1136340" w="3574333">
                <a:moveTo>
                  <a:pt x="0" y="0"/>
                </a:moveTo>
                <a:lnTo>
                  <a:pt x="3574334" y="0"/>
                </a:lnTo>
                <a:lnTo>
                  <a:pt x="3574334" y="1136340"/>
                </a:lnTo>
                <a:lnTo>
                  <a:pt x="0" y="1136340"/>
                </a:lnTo>
                <a:lnTo>
                  <a:pt x="0" y="0"/>
                </a:lnTo>
                <a:close/>
              </a:path>
            </a:pathLst>
          </a:custGeom>
          <a:blipFill>
            <a:blip r:embed="rId2"/>
            <a:stretch>
              <a:fillRect l="0" t="0" r="0" b="0"/>
            </a:stretch>
          </a:blipFill>
        </p:spPr>
      </p:sp>
      <p:sp>
        <p:nvSpPr>
          <p:cNvPr name="TextBox 3" id="3"/>
          <p:cNvSpPr txBox="true"/>
          <p:nvPr/>
        </p:nvSpPr>
        <p:spPr>
          <a:xfrm rot="0">
            <a:off x="2000465" y="1822054"/>
            <a:ext cx="8042121" cy="6211978"/>
          </a:xfrm>
          <a:prstGeom prst="rect">
            <a:avLst/>
          </a:prstGeom>
        </p:spPr>
        <p:txBody>
          <a:bodyPr anchor="t" rtlCol="false" tIns="0" lIns="0" bIns="0" rIns="0">
            <a:spAutoFit/>
          </a:bodyPr>
          <a:lstStyle/>
          <a:p>
            <a:pPr algn="ctr">
              <a:lnSpc>
                <a:spcPts val="8219"/>
              </a:lnSpc>
              <a:spcBef>
                <a:spcPct val="0"/>
              </a:spcBef>
            </a:pPr>
            <a:r>
              <a:rPr lang="en-US" sz="6227" spc="541">
                <a:solidFill>
                  <a:srgbClr val="A30052"/>
                </a:solidFill>
                <a:latin typeface="Merriweather"/>
                <a:ea typeface="Merriweather"/>
                <a:cs typeface="Merriweather"/>
                <a:sym typeface="Merriweather"/>
              </a:rPr>
              <a:t>How to Build Trust &amp; Credibility for Your Jupiter Clone Script Exchange</a:t>
            </a:r>
          </a:p>
        </p:txBody>
      </p:sp>
      <p:sp>
        <p:nvSpPr>
          <p:cNvPr name="Freeform 4" id="4"/>
          <p:cNvSpPr/>
          <p:nvPr/>
        </p:nvSpPr>
        <p:spPr>
          <a:xfrm flipH="false" flipV="false" rot="0">
            <a:off x="0" y="0"/>
            <a:ext cx="3433988" cy="4114800"/>
          </a:xfrm>
          <a:custGeom>
            <a:avLst/>
            <a:gdLst/>
            <a:ahLst/>
            <a:cxnLst/>
            <a:rect r="r" b="b" t="t" l="l"/>
            <a:pathLst>
              <a:path h="4114800" w="3433988">
                <a:moveTo>
                  <a:pt x="0" y="0"/>
                </a:moveTo>
                <a:lnTo>
                  <a:pt x="3433988" y="0"/>
                </a:lnTo>
                <a:lnTo>
                  <a:pt x="3433988"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10800000">
            <a:off x="14854012" y="6172200"/>
            <a:ext cx="3433988" cy="4114800"/>
          </a:xfrm>
          <a:custGeom>
            <a:avLst/>
            <a:gdLst/>
            <a:ahLst/>
            <a:cxnLst/>
            <a:rect r="r" b="b" t="t" l="l"/>
            <a:pathLst>
              <a:path h="4114800" w="3433988">
                <a:moveTo>
                  <a:pt x="0" y="0"/>
                </a:moveTo>
                <a:lnTo>
                  <a:pt x="3433988" y="0"/>
                </a:lnTo>
                <a:lnTo>
                  <a:pt x="3433988"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false" flipV="false" rot="0">
            <a:off x="0" y="6172200"/>
            <a:ext cx="2967737" cy="4114800"/>
          </a:xfrm>
          <a:custGeom>
            <a:avLst/>
            <a:gdLst/>
            <a:ahLst/>
            <a:cxnLst/>
            <a:rect r="r" b="b" t="t" l="l"/>
            <a:pathLst>
              <a:path h="4114800" w="2967737">
                <a:moveTo>
                  <a:pt x="0" y="0"/>
                </a:moveTo>
                <a:lnTo>
                  <a:pt x="2967737" y="0"/>
                </a:lnTo>
                <a:lnTo>
                  <a:pt x="2967737"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false" flipV="false" rot="-10800000">
            <a:off x="15320263" y="0"/>
            <a:ext cx="2967737" cy="4114800"/>
          </a:xfrm>
          <a:custGeom>
            <a:avLst/>
            <a:gdLst/>
            <a:ahLst/>
            <a:cxnLst/>
            <a:rect r="r" b="b" t="t" l="l"/>
            <a:pathLst>
              <a:path h="4114800" w="2967737">
                <a:moveTo>
                  <a:pt x="0" y="0"/>
                </a:moveTo>
                <a:lnTo>
                  <a:pt x="2967737" y="0"/>
                </a:lnTo>
                <a:lnTo>
                  <a:pt x="2967737"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0">
            <a:off x="9614895" y="1342111"/>
            <a:ext cx="7607339" cy="7607339"/>
          </a:xfrm>
          <a:custGeom>
            <a:avLst/>
            <a:gdLst/>
            <a:ahLst/>
            <a:cxnLst/>
            <a:rect r="r" b="b" t="t" l="l"/>
            <a:pathLst>
              <a:path h="7607339" w="7607339">
                <a:moveTo>
                  <a:pt x="0" y="0"/>
                </a:moveTo>
                <a:lnTo>
                  <a:pt x="7607339" y="0"/>
                </a:lnTo>
                <a:lnTo>
                  <a:pt x="7607339" y="7607339"/>
                </a:lnTo>
                <a:lnTo>
                  <a:pt x="0" y="7607339"/>
                </a:lnTo>
                <a:lnTo>
                  <a:pt x="0" y="0"/>
                </a:lnTo>
                <a:close/>
              </a:path>
            </a:pathLst>
          </a:custGeom>
          <a:blipFill>
            <a:blip r:embed="rId7"/>
            <a:stretch>
              <a:fillRect l="0" t="0" r="0" b="0"/>
            </a:stretch>
          </a:blipFill>
        </p:spPr>
      </p:sp>
      <p:sp>
        <p:nvSpPr>
          <p:cNvPr name="TextBox 9" id="9"/>
          <p:cNvSpPr txBox="true"/>
          <p:nvPr/>
        </p:nvSpPr>
        <p:spPr>
          <a:xfrm rot="0">
            <a:off x="4114800" y="8625918"/>
            <a:ext cx="4737973" cy="580390"/>
          </a:xfrm>
          <a:prstGeom prst="rect">
            <a:avLst/>
          </a:prstGeom>
        </p:spPr>
        <p:txBody>
          <a:bodyPr anchor="t" rtlCol="false" tIns="0" lIns="0" bIns="0" rIns="0">
            <a:spAutoFit/>
          </a:bodyPr>
          <a:lstStyle/>
          <a:p>
            <a:pPr algn="ctr">
              <a:lnSpc>
                <a:spcPts val="4759"/>
              </a:lnSpc>
            </a:pPr>
            <a:r>
              <a:rPr lang="en-US" sz="3399" b="true">
                <a:solidFill>
                  <a:srgbClr val="5E17EB"/>
                </a:solidFill>
                <a:latin typeface="Canva Sans Bold"/>
                <a:ea typeface="Canva Sans Bold"/>
                <a:cs typeface="Canva Sans Bold"/>
                <a:sym typeface="Canva Sans Bold"/>
              </a:rPr>
              <a:t>www.blockchainx.tech</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8BE59D"/>
        </a:solidFill>
      </p:bgPr>
    </p:bg>
    <p:spTree>
      <p:nvGrpSpPr>
        <p:cNvPr id="1" name=""/>
        <p:cNvGrpSpPr/>
        <p:nvPr/>
      </p:nvGrpSpPr>
      <p:grpSpPr>
        <a:xfrm>
          <a:off x="0" y="0"/>
          <a:ext cx="0" cy="0"/>
          <a:chOff x="0" y="0"/>
          <a:chExt cx="0" cy="0"/>
        </a:xfrm>
      </p:grpSpPr>
      <p:grpSp>
        <p:nvGrpSpPr>
          <p:cNvPr name="Group 2" id="2"/>
          <p:cNvGrpSpPr/>
          <p:nvPr/>
        </p:nvGrpSpPr>
        <p:grpSpPr>
          <a:xfrm rot="0">
            <a:off x="630619" y="785279"/>
            <a:ext cx="17026762" cy="8494313"/>
            <a:chOff x="0" y="0"/>
            <a:chExt cx="4484415" cy="2237185"/>
          </a:xfrm>
        </p:grpSpPr>
        <p:sp>
          <p:nvSpPr>
            <p:cNvPr name="Freeform 3" id="3"/>
            <p:cNvSpPr/>
            <p:nvPr/>
          </p:nvSpPr>
          <p:spPr>
            <a:xfrm flipH="false" flipV="false" rot="0">
              <a:off x="0" y="0"/>
              <a:ext cx="4484415" cy="2237185"/>
            </a:xfrm>
            <a:custGeom>
              <a:avLst/>
              <a:gdLst/>
              <a:ahLst/>
              <a:cxnLst/>
              <a:rect r="r" b="b" t="t" l="l"/>
              <a:pathLst>
                <a:path h="2237185" w="4484415">
                  <a:moveTo>
                    <a:pt x="0" y="0"/>
                  </a:moveTo>
                  <a:lnTo>
                    <a:pt x="4484415" y="0"/>
                  </a:lnTo>
                  <a:lnTo>
                    <a:pt x="4484415" y="2237185"/>
                  </a:lnTo>
                  <a:lnTo>
                    <a:pt x="0" y="2237185"/>
                  </a:lnTo>
                  <a:close/>
                </a:path>
              </a:pathLst>
            </a:custGeom>
            <a:solidFill>
              <a:srgbClr val="D9D9D9"/>
            </a:solidFill>
          </p:spPr>
        </p:sp>
        <p:sp>
          <p:nvSpPr>
            <p:cNvPr name="TextBox 4" id="4"/>
            <p:cNvSpPr txBox="true"/>
            <p:nvPr/>
          </p:nvSpPr>
          <p:spPr>
            <a:xfrm>
              <a:off x="0" y="-28575"/>
              <a:ext cx="4484415" cy="2265760"/>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829659" y="947822"/>
            <a:ext cx="16628681" cy="8149147"/>
          </a:xfrm>
          <a:prstGeom prst="rect">
            <a:avLst/>
          </a:prstGeom>
        </p:spPr>
        <p:txBody>
          <a:bodyPr anchor="t" rtlCol="false" tIns="0" lIns="0" bIns="0" rIns="0">
            <a:spAutoFit/>
          </a:bodyPr>
          <a:lstStyle/>
          <a:p>
            <a:pPr algn="ctr">
              <a:lnSpc>
                <a:spcPts val="4959"/>
              </a:lnSpc>
            </a:pPr>
            <a:r>
              <a:rPr lang="en-US" sz="3542">
                <a:solidFill>
                  <a:srgbClr val="FF3131"/>
                </a:solidFill>
                <a:latin typeface="Canva Sans"/>
                <a:ea typeface="Canva Sans"/>
                <a:cs typeface="Canva Sans"/>
                <a:sym typeface="Canva Sans"/>
              </a:rPr>
              <a:t>The launching of a cryptocurrency exchange using a Jupiter Clone Script provides an easy access into the crypto trading space. However, user trust and credibility are a must for the successful operation of exchange beyond a couple of years. With the rising number of security, fraud, and exchange failure concerns, building credibility among the traders can cause a hu</a:t>
            </a:r>
            <a:r>
              <a:rPr lang="en-US" sz="3542" u="none">
                <a:solidFill>
                  <a:srgbClr val="FF3131"/>
                </a:solidFill>
                <a:latin typeface="Canva Sans"/>
                <a:ea typeface="Canva Sans"/>
                <a:cs typeface="Canva Sans"/>
                <a:sym typeface="Canva Sans"/>
              </a:rPr>
              <a:t>g</a:t>
            </a:r>
            <a:r>
              <a:rPr lang="en-US" sz="3542">
                <a:solidFill>
                  <a:srgbClr val="FF3131"/>
                </a:solidFill>
                <a:latin typeface="Canva Sans"/>
                <a:ea typeface="Canva Sans"/>
                <a:cs typeface="Canva Sans"/>
                <a:sym typeface="Canva Sans"/>
              </a:rPr>
              <a:t>e</a:t>
            </a:r>
            <a:r>
              <a:rPr lang="en-US" sz="3542" u="none">
                <a:solidFill>
                  <a:srgbClr val="FF3131"/>
                </a:solidFill>
                <a:latin typeface="Canva Sans"/>
                <a:ea typeface="Canva Sans"/>
                <a:cs typeface="Canva Sans"/>
                <a:sym typeface="Canva Sans"/>
              </a:rPr>
              <a:t> i</a:t>
            </a:r>
            <a:r>
              <a:rPr lang="en-US" sz="3542">
                <a:solidFill>
                  <a:srgbClr val="FF3131"/>
                </a:solidFill>
                <a:latin typeface="Canva Sans"/>
                <a:ea typeface="Canva Sans"/>
                <a:cs typeface="Canva Sans"/>
                <a:sym typeface="Canva Sans"/>
              </a:rPr>
              <a:t>mpac</a:t>
            </a:r>
            <a:r>
              <a:rPr lang="en-US" sz="3542" u="none">
                <a:solidFill>
                  <a:srgbClr val="FF3131"/>
                </a:solidFill>
                <a:latin typeface="Canva Sans"/>
                <a:ea typeface="Canva Sans"/>
                <a:cs typeface="Canva Sans"/>
                <a:sym typeface="Canva Sans"/>
              </a:rPr>
              <a:t>t o</a:t>
            </a:r>
            <a:r>
              <a:rPr lang="en-US" sz="3542">
                <a:solidFill>
                  <a:srgbClr val="FF3131"/>
                </a:solidFill>
                <a:latin typeface="Canva Sans"/>
                <a:ea typeface="Canva Sans"/>
                <a:cs typeface="Canva Sans"/>
                <a:sym typeface="Canva Sans"/>
              </a:rPr>
              <a:t>n</a:t>
            </a:r>
            <a:r>
              <a:rPr lang="en-US" sz="3542" u="none">
                <a:solidFill>
                  <a:srgbClr val="FF3131"/>
                </a:solidFill>
                <a:latin typeface="Canva Sans"/>
                <a:ea typeface="Canva Sans"/>
                <a:cs typeface="Canva Sans"/>
                <a:sym typeface="Canva Sans"/>
              </a:rPr>
              <a:t> </a:t>
            </a:r>
            <a:r>
              <a:rPr lang="en-US" sz="3542">
                <a:solidFill>
                  <a:srgbClr val="FF3131"/>
                </a:solidFill>
                <a:latin typeface="Canva Sans"/>
                <a:ea typeface="Canva Sans"/>
                <a:cs typeface="Canva Sans"/>
                <a:sym typeface="Canva Sans"/>
              </a:rPr>
              <a:t>y</a:t>
            </a:r>
            <a:r>
              <a:rPr lang="en-US" sz="3542" u="none">
                <a:solidFill>
                  <a:srgbClr val="FF3131"/>
                </a:solidFill>
                <a:latin typeface="Canva Sans"/>
                <a:ea typeface="Canva Sans"/>
                <a:cs typeface="Canva Sans"/>
                <a:sym typeface="Canva Sans"/>
              </a:rPr>
              <a:t>o</a:t>
            </a:r>
            <a:r>
              <a:rPr lang="en-US" sz="3542">
                <a:solidFill>
                  <a:srgbClr val="FF3131"/>
                </a:solidFill>
                <a:latin typeface="Canva Sans"/>
                <a:ea typeface="Canva Sans"/>
                <a:cs typeface="Canva Sans"/>
                <a:sym typeface="Canva Sans"/>
              </a:rPr>
              <a:t>u</a:t>
            </a:r>
            <a:r>
              <a:rPr lang="en-US" sz="3542" u="none">
                <a:solidFill>
                  <a:srgbClr val="FF3131"/>
                </a:solidFill>
                <a:latin typeface="Canva Sans"/>
                <a:ea typeface="Canva Sans"/>
                <a:cs typeface="Canva Sans"/>
                <a:sym typeface="Canva Sans"/>
              </a:rPr>
              <a:t>r e</a:t>
            </a:r>
            <a:r>
              <a:rPr lang="en-US" sz="3542">
                <a:solidFill>
                  <a:srgbClr val="FF3131"/>
                </a:solidFill>
                <a:latin typeface="Canva Sans"/>
                <a:ea typeface="Canva Sans"/>
                <a:cs typeface="Canva Sans"/>
                <a:sym typeface="Canva Sans"/>
              </a:rPr>
              <a:t>x</a:t>
            </a:r>
            <a:r>
              <a:rPr lang="en-US" sz="3542" u="none">
                <a:solidFill>
                  <a:srgbClr val="FF3131"/>
                </a:solidFill>
                <a:latin typeface="Canva Sans"/>
                <a:ea typeface="Canva Sans"/>
                <a:cs typeface="Canva Sans"/>
                <a:sym typeface="Canva Sans"/>
              </a:rPr>
              <a:t>chan</a:t>
            </a:r>
            <a:r>
              <a:rPr lang="en-US" sz="3542">
                <a:solidFill>
                  <a:srgbClr val="FF3131"/>
                </a:solidFill>
                <a:latin typeface="Canva Sans"/>
                <a:ea typeface="Canva Sans"/>
                <a:cs typeface="Canva Sans"/>
                <a:sym typeface="Canva Sans"/>
              </a:rPr>
              <a:t>ge'</a:t>
            </a:r>
            <a:r>
              <a:rPr lang="en-US" sz="3542" u="none">
                <a:solidFill>
                  <a:srgbClr val="FF3131"/>
                </a:solidFill>
                <a:latin typeface="Canva Sans"/>
                <a:ea typeface="Canva Sans"/>
                <a:cs typeface="Canva Sans"/>
                <a:sym typeface="Canva Sans"/>
              </a:rPr>
              <a:t>s</a:t>
            </a:r>
            <a:r>
              <a:rPr lang="en-US" sz="3542">
                <a:solidFill>
                  <a:srgbClr val="FF3131"/>
                </a:solidFill>
                <a:latin typeface="Canva Sans"/>
                <a:ea typeface="Canva Sans"/>
                <a:cs typeface="Canva Sans"/>
                <a:sym typeface="Canva Sans"/>
              </a:rPr>
              <a:t> rep</a:t>
            </a:r>
            <a:r>
              <a:rPr lang="en-US" sz="3542" u="none">
                <a:solidFill>
                  <a:srgbClr val="FF3131"/>
                </a:solidFill>
                <a:latin typeface="Canva Sans"/>
                <a:ea typeface="Canva Sans"/>
                <a:cs typeface="Canva Sans"/>
                <a:sym typeface="Canva Sans"/>
              </a:rPr>
              <a:t>ut</a:t>
            </a:r>
            <a:r>
              <a:rPr lang="en-US" sz="3542">
                <a:solidFill>
                  <a:srgbClr val="FF3131"/>
                </a:solidFill>
                <a:latin typeface="Canva Sans"/>
                <a:ea typeface="Canva Sans"/>
                <a:cs typeface="Canva Sans"/>
                <a:sym typeface="Canva Sans"/>
              </a:rPr>
              <a:t>at</a:t>
            </a:r>
            <a:r>
              <a:rPr lang="en-US" sz="3542" u="none">
                <a:solidFill>
                  <a:srgbClr val="FF3131"/>
                </a:solidFill>
                <a:latin typeface="Canva Sans"/>
                <a:ea typeface="Canva Sans"/>
                <a:cs typeface="Canva Sans"/>
                <a:sym typeface="Canva Sans"/>
              </a:rPr>
              <a:t>ion</a:t>
            </a:r>
            <a:r>
              <a:rPr lang="en-US" sz="3542">
                <a:solidFill>
                  <a:srgbClr val="FF3131"/>
                </a:solidFill>
                <a:latin typeface="Canva Sans"/>
                <a:ea typeface="Canva Sans"/>
                <a:cs typeface="Canva Sans"/>
                <a:sym typeface="Canva Sans"/>
              </a:rPr>
              <a:t> and user-acceptance. A well-wished exchange tends to attract a larger number of users, higher trading volume and future growth potential. Thus, deploying the</a:t>
            </a:r>
            <a:r>
              <a:rPr lang="en-US" b="true" sz="3542" u="sng">
                <a:solidFill>
                  <a:srgbClr val="215797"/>
                </a:solidFill>
                <a:latin typeface="Canva Sans Bold"/>
                <a:ea typeface="Canva Sans Bold"/>
                <a:cs typeface="Canva Sans Bold"/>
                <a:sym typeface="Canva Sans Bold"/>
                <a:hlinkClick r:id="rId2" tooltip="https://www.blockchainx.tech/jupiter-clone-script/"/>
              </a:rPr>
              <a:t> Jupiter Clone Script</a:t>
            </a:r>
            <a:r>
              <a:rPr lang="en-US" sz="3542" u="sng">
                <a:solidFill>
                  <a:srgbClr val="FF3131"/>
                </a:solidFill>
                <a:latin typeface="Canva Sans"/>
                <a:ea typeface="Canva Sans"/>
                <a:cs typeface="Canva Sans"/>
                <a:sym typeface="Canva Sans"/>
                <a:hlinkClick r:id="rId3" tooltip="https://www.blockchainx.tech/jupiter-clone-script/"/>
              </a:rPr>
              <a:t> </a:t>
            </a:r>
            <a:r>
              <a:rPr lang="en-US" sz="3542">
                <a:solidFill>
                  <a:srgbClr val="FF3131"/>
                </a:solidFill>
                <a:latin typeface="Canva Sans"/>
                <a:ea typeface="Canva Sans"/>
                <a:cs typeface="Canva Sans"/>
                <a:sym typeface="Canva Sans"/>
              </a:rPr>
              <a:t>alongside transparency and user-friendliness will exponentially drive traffic towards your platform as compared to other established competitors. Trust is a primary differentiator in the crypto market, and establishing that right from the beginning can mean great successes to encourage business growth and customer loyalty.</a:t>
            </a:r>
          </a:p>
        </p:txBody>
      </p:sp>
    </p:spTree>
  </p:cSld>
  <p:clrMapOvr>
    <a:masterClrMapping/>
  </p:clrMapOvr>
</p:sld>
</file>

<file path=ppt/slides/slide3.xml><?xml version="1.0" encoding="utf-8"?>
<p:sld xmlns:p="http://schemas.openxmlformats.org/presentationml/2006/main" xmlns:a="http://schemas.openxmlformats.org/drawingml/2006/main">
  <p:cSld>
    <p:bg>
      <p:bgPr>
        <a:solidFill>
          <a:srgbClr val="D9D9D9"/>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8BE59D"/>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2437002" y="971550"/>
            <a:ext cx="13797915" cy="853255"/>
          </a:xfrm>
          <a:prstGeom prst="rect">
            <a:avLst/>
          </a:prstGeom>
        </p:spPr>
        <p:txBody>
          <a:bodyPr anchor="t" rtlCol="false" tIns="0" lIns="0" bIns="0" rIns="0">
            <a:spAutoFit/>
          </a:bodyPr>
          <a:lstStyle/>
          <a:p>
            <a:pPr algn="ctr">
              <a:lnSpc>
                <a:spcPts val="6946"/>
              </a:lnSpc>
              <a:spcBef>
                <a:spcPct val="0"/>
              </a:spcBef>
            </a:pPr>
            <a:r>
              <a:rPr lang="en-US" b="true" sz="5262" spc="457">
                <a:solidFill>
                  <a:srgbClr val="A30052"/>
                </a:solidFill>
                <a:latin typeface="Merriweather Bold"/>
                <a:ea typeface="Merriweather Bold"/>
                <a:cs typeface="Merriweather Bold"/>
                <a:sym typeface="Merriweather Bold"/>
              </a:rPr>
              <a:t>1. Ensure Robust Security Measures</a:t>
            </a:r>
          </a:p>
        </p:txBody>
      </p:sp>
      <p:sp>
        <p:nvSpPr>
          <p:cNvPr name="TextBox 6" id="6"/>
          <p:cNvSpPr txBox="true"/>
          <p:nvPr/>
        </p:nvSpPr>
        <p:spPr>
          <a:xfrm rot="0">
            <a:off x="993962" y="3143612"/>
            <a:ext cx="16300077" cy="6719496"/>
          </a:xfrm>
          <a:prstGeom prst="rect">
            <a:avLst/>
          </a:prstGeom>
        </p:spPr>
        <p:txBody>
          <a:bodyPr anchor="t" rtlCol="false" tIns="0" lIns="0" bIns="0" rIns="0">
            <a:spAutoFit/>
          </a:bodyPr>
          <a:lstStyle/>
          <a:p>
            <a:pPr algn="ctr">
              <a:lnSpc>
                <a:spcPts val="4484"/>
              </a:lnSpc>
            </a:pPr>
            <a:r>
              <a:rPr lang="en-US" sz="3202">
                <a:solidFill>
                  <a:srgbClr val="A44F30"/>
                </a:solidFill>
                <a:latin typeface="Canva Sans"/>
                <a:ea typeface="Canva Sans"/>
                <a:cs typeface="Canva Sans"/>
                <a:sym typeface="Canva Sans"/>
              </a:rPr>
              <a:t>Security is the mainstay of trust in any cryptocurrency exchange. The adoption of measures such as advanced two-factor authentication, SSL encryption, anti-DDoS protection, and having the user's funds stored in cold wallets increases their safety and security. It helps to avoid access by unauthorized personnel to the deposits and other sensitive data. Frequent security audits and penetration testing assist in exposing the loopholes before they mature into threats. Further enhancing user confidence is making use of biometric authentication and multi-signature wallets. Besides, making security public and having bug bounty programs would further encourage the ethical hackers to report any security problem. Not least, education on the best practices of security brings on the avoidance of phishing attacks as well as the need to use strong passwords, thereby improving overall platform security.</a:t>
            </a:r>
          </a:p>
        </p:txBody>
      </p:sp>
    </p:spTree>
  </p:cSld>
  <p:clrMapOvr>
    <a:masterClrMapping/>
  </p:clrMapOvr>
</p:sld>
</file>

<file path=ppt/slides/slide4.xml><?xml version="1.0" encoding="utf-8"?>
<p:sld xmlns:p="http://schemas.openxmlformats.org/presentationml/2006/main" xmlns:a="http://schemas.openxmlformats.org/drawingml/2006/main">
  <p:cSld>
    <p:bg>
      <p:bgPr>
        <a:solidFill>
          <a:srgbClr val="D9D9D9"/>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8BE59D"/>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1951167" y="971550"/>
            <a:ext cx="14769585" cy="853255"/>
          </a:xfrm>
          <a:prstGeom prst="rect">
            <a:avLst/>
          </a:prstGeom>
        </p:spPr>
        <p:txBody>
          <a:bodyPr anchor="t" rtlCol="false" tIns="0" lIns="0" bIns="0" rIns="0">
            <a:spAutoFit/>
          </a:bodyPr>
          <a:lstStyle/>
          <a:p>
            <a:pPr algn="ctr">
              <a:lnSpc>
                <a:spcPts val="6946"/>
              </a:lnSpc>
              <a:spcBef>
                <a:spcPct val="0"/>
              </a:spcBef>
            </a:pPr>
            <a:r>
              <a:rPr lang="en-US" b="true" sz="5262" spc="457">
                <a:solidFill>
                  <a:srgbClr val="A30052"/>
                </a:solidFill>
                <a:latin typeface="Merriweather Bold"/>
                <a:ea typeface="Merriweather Bold"/>
                <a:cs typeface="Merriweather Bold"/>
                <a:sym typeface="Merriweather Bold"/>
              </a:rPr>
              <a:t>2. Regulatory Compliance &amp; Licensing</a:t>
            </a:r>
          </a:p>
        </p:txBody>
      </p:sp>
      <p:sp>
        <p:nvSpPr>
          <p:cNvPr name="TextBox 6" id="6"/>
          <p:cNvSpPr txBox="true"/>
          <p:nvPr/>
        </p:nvSpPr>
        <p:spPr>
          <a:xfrm rot="0">
            <a:off x="993962" y="3346202"/>
            <a:ext cx="16300077" cy="6157521"/>
          </a:xfrm>
          <a:prstGeom prst="rect">
            <a:avLst/>
          </a:prstGeom>
        </p:spPr>
        <p:txBody>
          <a:bodyPr anchor="t" rtlCol="false" tIns="0" lIns="0" bIns="0" rIns="0">
            <a:spAutoFit/>
          </a:bodyPr>
          <a:lstStyle/>
          <a:p>
            <a:pPr algn="ctr">
              <a:lnSpc>
                <a:spcPts val="4484"/>
              </a:lnSpc>
            </a:pPr>
            <a:r>
              <a:rPr lang="en-US" sz="3202">
                <a:solidFill>
                  <a:srgbClr val="A44F30"/>
                </a:solidFill>
                <a:latin typeface="Canva Sans"/>
                <a:ea typeface="Canva Sans"/>
                <a:cs typeface="Canva Sans"/>
                <a:sym typeface="Canva Sans"/>
              </a:rPr>
              <a:t>An exchange that complies with regulations induces credibility at a speed that is much faster than the one that is unregulated. The exchange must ensure that it complies with local and international financial regulations, such as KYC (Know Your Customer) and AML (Anti-Money Laundering) policies. The receipt of licenses shows transparency and commitment to the provision of legal features. Safety is felt by users when they know that an exchange is compliant with government regulations and financial laws. Partnering with legal experts would safeguard the company from operating outside the law by keeping the exchange updated with any changes in regulations. This procedure could protect the exchange from any legal claims or shutdowns. Posting compliance certifications and audit reports on the platform will help boost users' confidence in the legitimacy of your exchange.</a:t>
            </a:r>
          </a:p>
        </p:txBody>
      </p:sp>
    </p:spTree>
  </p:cSld>
  <p:clrMapOvr>
    <a:masterClrMapping/>
  </p:clrMapOvr>
</p:sld>
</file>

<file path=ppt/slides/slide5.xml><?xml version="1.0" encoding="utf-8"?>
<p:sld xmlns:p="http://schemas.openxmlformats.org/presentationml/2006/main" xmlns:a="http://schemas.openxmlformats.org/drawingml/2006/main">
  <p:cSld>
    <p:bg>
      <p:bgPr>
        <a:solidFill>
          <a:srgbClr val="D9D9D9"/>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8BE59D"/>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3166378" y="971550"/>
            <a:ext cx="12339162" cy="853255"/>
          </a:xfrm>
          <a:prstGeom prst="rect">
            <a:avLst/>
          </a:prstGeom>
        </p:spPr>
        <p:txBody>
          <a:bodyPr anchor="t" rtlCol="false" tIns="0" lIns="0" bIns="0" rIns="0">
            <a:spAutoFit/>
          </a:bodyPr>
          <a:lstStyle/>
          <a:p>
            <a:pPr algn="ctr">
              <a:lnSpc>
                <a:spcPts val="6946"/>
              </a:lnSpc>
              <a:spcBef>
                <a:spcPct val="0"/>
              </a:spcBef>
            </a:pPr>
            <a:r>
              <a:rPr lang="en-US" b="true" sz="5262" spc="457">
                <a:solidFill>
                  <a:srgbClr val="A30052"/>
                </a:solidFill>
                <a:latin typeface="Merriweather Bold"/>
                <a:ea typeface="Merriweather Bold"/>
                <a:cs typeface="Merriweather Bold"/>
                <a:sym typeface="Merriweather Bold"/>
              </a:rPr>
              <a:t>3. Transparent Trading Policies</a:t>
            </a:r>
          </a:p>
        </p:txBody>
      </p:sp>
      <p:sp>
        <p:nvSpPr>
          <p:cNvPr name="TextBox 6" id="6"/>
          <p:cNvSpPr txBox="true"/>
          <p:nvPr/>
        </p:nvSpPr>
        <p:spPr>
          <a:xfrm rot="0">
            <a:off x="993962" y="3346202"/>
            <a:ext cx="16300077" cy="6157521"/>
          </a:xfrm>
          <a:prstGeom prst="rect">
            <a:avLst/>
          </a:prstGeom>
        </p:spPr>
        <p:txBody>
          <a:bodyPr anchor="t" rtlCol="false" tIns="0" lIns="0" bIns="0" rIns="0">
            <a:spAutoFit/>
          </a:bodyPr>
          <a:lstStyle/>
          <a:p>
            <a:pPr algn="ctr">
              <a:lnSpc>
                <a:spcPts val="4484"/>
              </a:lnSpc>
            </a:pPr>
            <a:r>
              <a:rPr lang="en-US" sz="3202">
                <a:solidFill>
                  <a:srgbClr val="A44F30"/>
                </a:solidFill>
                <a:latin typeface="Canva Sans"/>
                <a:ea typeface="Canva Sans"/>
                <a:cs typeface="Canva Sans"/>
                <a:sym typeface="Canva Sans"/>
              </a:rPr>
              <a:t>Clarity and transparency in trading policies build trust and eliminate doubts from users' minds. Prepare a detailed terms and conditions document, along with an explanation of fees, refunds, and risks. Keep away from hidden charges and maintain fair trading practices if you wish to sustain a loyal user base. Misleading the user during trading by imposing unexpected transaction fees or withdrawal restrictions amounts to undermining credibility. Transparency is further enhanced by providing real-time data on trading volume, liquidity, and market trends. Publishing an open-source audit report about order books that users can see will invoke trust further by showing fair trade execution. Transparency also goes to the internal decision-making process; publicize governance processes and operational updates that will strengthen the trust in the platform's long-term vision.</a:t>
            </a:r>
          </a:p>
        </p:txBody>
      </p:sp>
    </p:spTree>
  </p:cSld>
  <p:clrMapOvr>
    <a:masterClrMapping/>
  </p:clrMapOvr>
</p:sld>
</file>

<file path=ppt/slides/slide6.xml><?xml version="1.0" encoding="utf-8"?>
<p:sld xmlns:p="http://schemas.openxmlformats.org/presentationml/2006/main" xmlns:a="http://schemas.openxmlformats.org/drawingml/2006/main">
  <p:cSld>
    <p:bg>
      <p:bgPr>
        <a:solidFill>
          <a:srgbClr val="D9D9D9"/>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8BE59D"/>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3229541" y="971550"/>
            <a:ext cx="12212836" cy="853255"/>
          </a:xfrm>
          <a:prstGeom prst="rect">
            <a:avLst/>
          </a:prstGeom>
        </p:spPr>
        <p:txBody>
          <a:bodyPr anchor="t" rtlCol="false" tIns="0" lIns="0" bIns="0" rIns="0">
            <a:spAutoFit/>
          </a:bodyPr>
          <a:lstStyle/>
          <a:p>
            <a:pPr algn="ctr">
              <a:lnSpc>
                <a:spcPts val="6946"/>
              </a:lnSpc>
              <a:spcBef>
                <a:spcPct val="0"/>
              </a:spcBef>
            </a:pPr>
            <a:r>
              <a:rPr lang="en-US" b="true" sz="5262" spc="457">
                <a:solidFill>
                  <a:srgbClr val="A30052"/>
                </a:solidFill>
                <a:latin typeface="Merriweather Bold"/>
                <a:ea typeface="Merriweather Bold"/>
                <a:cs typeface="Merriweather Bold"/>
                <a:sym typeface="Merriweather Bold"/>
              </a:rPr>
              <a:t>4. Offer 24/7 Customer Support</a:t>
            </a:r>
          </a:p>
        </p:txBody>
      </p:sp>
      <p:sp>
        <p:nvSpPr>
          <p:cNvPr name="TextBox 6" id="6"/>
          <p:cNvSpPr txBox="true"/>
          <p:nvPr/>
        </p:nvSpPr>
        <p:spPr>
          <a:xfrm rot="0">
            <a:off x="993962" y="3346202"/>
            <a:ext cx="16300077" cy="5595546"/>
          </a:xfrm>
          <a:prstGeom prst="rect">
            <a:avLst/>
          </a:prstGeom>
        </p:spPr>
        <p:txBody>
          <a:bodyPr anchor="t" rtlCol="false" tIns="0" lIns="0" bIns="0" rIns="0">
            <a:spAutoFit/>
          </a:bodyPr>
          <a:lstStyle/>
          <a:p>
            <a:pPr algn="ctr">
              <a:lnSpc>
                <a:spcPts val="4484"/>
              </a:lnSpc>
            </a:pPr>
            <a:r>
              <a:rPr lang="en-US" sz="3202">
                <a:solidFill>
                  <a:srgbClr val="A44F30"/>
                </a:solidFill>
                <a:latin typeface="Canva Sans"/>
                <a:ea typeface="Canva Sans"/>
                <a:cs typeface="Canva Sans"/>
                <a:sym typeface="Canva Sans"/>
              </a:rPr>
              <a:t>Efficient customer support plays an essential role in establishing trust. Around-the-clock assistance, whether through live chat, email, or phone, makes users feel valued or supported. This, in turn, increases credibility with the swift resolution of queries and technical issues. Multilingual support may even capture the attention of a wider audience and assist numerous users from different regions in navigating your platform. Building AI chatbots that provide instant responses and putting a dedicated support team to work for complex issues creates a seamless customer experience. A thorough knowledge base, including FAQs, troubleshooting guides, or video tutorials, will help further empower users to sort out small issues, thereby increasing overall user satisfaction.</a:t>
            </a:r>
          </a:p>
        </p:txBody>
      </p:sp>
    </p:spTree>
  </p:cSld>
  <p:clrMapOvr>
    <a:masterClrMapping/>
  </p:clrMapOvr>
</p:sld>
</file>

<file path=ppt/slides/slide7.xml><?xml version="1.0" encoding="utf-8"?>
<p:sld xmlns:p="http://schemas.openxmlformats.org/presentationml/2006/main" xmlns:a="http://schemas.openxmlformats.org/drawingml/2006/main">
  <p:cSld>
    <p:bg>
      <p:bgPr>
        <a:solidFill>
          <a:srgbClr val="D9D9D9"/>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8BE59D"/>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191959" y="453819"/>
            <a:ext cx="17904081" cy="1729555"/>
          </a:xfrm>
          <a:prstGeom prst="rect">
            <a:avLst/>
          </a:prstGeom>
        </p:spPr>
        <p:txBody>
          <a:bodyPr anchor="t" rtlCol="false" tIns="0" lIns="0" bIns="0" rIns="0">
            <a:spAutoFit/>
          </a:bodyPr>
          <a:lstStyle/>
          <a:p>
            <a:pPr algn="ctr">
              <a:lnSpc>
                <a:spcPts val="6946"/>
              </a:lnSpc>
              <a:spcBef>
                <a:spcPct val="0"/>
              </a:spcBef>
            </a:pPr>
            <a:r>
              <a:rPr lang="en-US" b="true" sz="5262" spc="457">
                <a:solidFill>
                  <a:srgbClr val="A30052"/>
                </a:solidFill>
                <a:latin typeface="Merriweather Bold"/>
                <a:ea typeface="Merriweather Bold"/>
                <a:cs typeface="Merriweather Bold"/>
                <a:sym typeface="Merriweather Bold"/>
              </a:rPr>
              <a:t>5. Build a Strong Community &amp; Social Presence</a:t>
            </a:r>
          </a:p>
        </p:txBody>
      </p:sp>
      <p:sp>
        <p:nvSpPr>
          <p:cNvPr name="TextBox 6" id="6"/>
          <p:cNvSpPr txBox="true"/>
          <p:nvPr/>
        </p:nvSpPr>
        <p:spPr>
          <a:xfrm rot="0">
            <a:off x="993962" y="3662754"/>
            <a:ext cx="16300077" cy="5595546"/>
          </a:xfrm>
          <a:prstGeom prst="rect">
            <a:avLst/>
          </a:prstGeom>
        </p:spPr>
        <p:txBody>
          <a:bodyPr anchor="t" rtlCol="false" tIns="0" lIns="0" bIns="0" rIns="0">
            <a:spAutoFit/>
          </a:bodyPr>
          <a:lstStyle/>
          <a:p>
            <a:pPr algn="ctr">
              <a:lnSpc>
                <a:spcPts val="4484"/>
              </a:lnSpc>
            </a:pPr>
            <a:r>
              <a:rPr lang="en-US" sz="3202">
                <a:solidFill>
                  <a:srgbClr val="A44F30"/>
                </a:solidFill>
                <a:latin typeface="Canva Sans"/>
                <a:ea typeface="Canva Sans"/>
                <a:cs typeface="Canva Sans"/>
                <a:sym typeface="Canva Sans"/>
              </a:rPr>
              <a:t>All user engagements should occur through social media platforms, forums, and community discussions. Credibility will be enhanced through a responsive and active presence on Twitter, Telegram, and LinkedIn. Further, webinars, AMAs (Ask Me Anything), and educational content help in establishing authority in the crypto industry. Having a dedicated blog that provides market insights, comments on exchanges, and security tips would keep your users engaged and informed. A big boost to the visibility of your exchange and attraction of more users to your platform would come from partnering with crypto influencers and thought leaders. Also, community-driven activities such as airdrops, referral programs, and loyalty rewards would help engage the users on your platform and build trust.</a:t>
            </a:r>
          </a:p>
        </p:txBody>
      </p:sp>
    </p:spTree>
  </p:cSld>
  <p:clrMapOvr>
    <a:masterClrMapping/>
  </p:clrMapOvr>
</p:sld>
</file>

<file path=ppt/slides/slide8.xml><?xml version="1.0" encoding="utf-8"?>
<p:sld xmlns:p="http://schemas.openxmlformats.org/presentationml/2006/main" xmlns:a="http://schemas.openxmlformats.org/drawingml/2006/main">
  <p:cSld>
    <p:bg>
      <p:bgPr>
        <a:solidFill>
          <a:srgbClr val="D9D9D9"/>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8BE59D"/>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1434405" y="971550"/>
            <a:ext cx="15419189" cy="853255"/>
          </a:xfrm>
          <a:prstGeom prst="rect">
            <a:avLst/>
          </a:prstGeom>
        </p:spPr>
        <p:txBody>
          <a:bodyPr anchor="t" rtlCol="false" tIns="0" lIns="0" bIns="0" rIns="0">
            <a:spAutoFit/>
          </a:bodyPr>
          <a:lstStyle/>
          <a:p>
            <a:pPr algn="ctr">
              <a:lnSpc>
                <a:spcPts val="6946"/>
              </a:lnSpc>
              <a:spcBef>
                <a:spcPct val="0"/>
              </a:spcBef>
            </a:pPr>
            <a:r>
              <a:rPr lang="en-US" b="true" sz="5262" spc="457">
                <a:solidFill>
                  <a:srgbClr val="A30052"/>
                </a:solidFill>
                <a:latin typeface="Merriweather Bold"/>
                <a:ea typeface="Merriweather Bold"/>
                <a:cs typeface="Merriweather Bold"/>
                <a:sym typeface="Merriweather Bold"/>
              </a:rPr>
              <a:t>6. Implement a User-Friendly Interface</a:t>
            </a:r>
          </a:p>
        </p:txBody>
      </p:sp>
      <p:sp>
        <p:nvSpPr>
          <p:cNvPr name="TextBox 6" id="6"/>
          <p:cNvSpPr txBox="true"/>
          <p:nvPr/>
        </p:nvSpPr>
        <p:spPr>
          <a:xfrm rot="0">
            <a:off x="993962" y="3662754"/>
            <a:ext cx="16300077" cy="5595546"/>
          </a:xfrm>
          <a:prstGeom prst="rect">
            <a:avLst/>
          </a:prstGeom>
        </p:spPr>
        <p:txBody>
          <a:bodyPr anchor="t" rtlCol="false" tIns="0" lIns="0" bIns="0" rIns="0">
            <a:spAutoFit/>
          </a:bodyPr>
          <a:lstStyle/>
          <a:p>
            <a:pPr algn="ctr">
              <a:lnSpc>
                <a:spcPts val="4484"/>
              </a:lnSpc>
            </a:pPr>
            <a:r>
              <a:rPr lang="en-US" sz="3202">
                <a:solidFill>
                  <a:srgbClr val="A44F30"/>
                </a:solidFill>
                <a:latin typeface="Canva Sans"/>
                <a:ea typeface="Canva Sans"/>
                <a:cs typeface="Canva Sans"/>
                <a:sym typeface="Canva Sans"/>
              </a:rPr>
              <a:t>An intuitive and easy navigation interface ensures that an excellent user experience translates into seamless trading. Traders, particularly beginners, need UI/UX to feel comfortable, therefore encouraging their business engagements on your platform for a long time. Be sure that options related to trading charts, order books, the depositing and withdrawal process, and account settings are easily visible. The introduction of a demo trading mode for beginners gives room for practicing without risking funds, thereby making them feel comfortable with your exchange. Furthermore, optimizing for mobile responsiveness coupled with a dedicated mobile application enhances accessibility, enabling users to trade on the go and stay engaged with the platform.</a:t>
            </a:r>
          </a:p>
        </p:txBody>
      </p:sp>
    </p:spTree>
  </p:cSld>
  <p:clrMapOvr>
    <a:masterClrMapping/>
  </p:clrMapOvr>
</p:sld>
</file>

<file path=ppt/slides/slide9.xml><?xml version="1.0" encoding="utf-8"?>
<p:sld xmlns:p="http://schemas.openxmlformats.org/presentationml/2006/main" xmlns:a="http://schemas.openxmlformats.org/drawingml/2006/main">
  <p:cSld>
    <p:bg>
      <p:bgPr>
        <a:solidFill>
          <a:srgbClr val="D9D9D9"/>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8BE59D"/>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1079539" y="971550"/>
            <a:ext cx="16128921" cy="853255"/>
          </a:xfrm>
          <a:prstGeom prst="rect">
            <a:avLst/>
          </a:prstGeom>
        </p:spPr>
        <p:txBody>
          <a:bodyPr anchor="t" rtlCol="false" tIns="0" lIns="0" bIns="0" rIns="0">
            <a:spAutoFit/>
          </a:bodyPr>
          <a:lstStyle/>
          <a:p>
            <a:pPr algn="ctr">
              <a:lnSpc>
                <a:spcPts val="6946"/>
              </a:lnSpc>
              <a:spcBef>
                <a:spcPct val="0"/>
              </a:spcBef>
            </a:pPr>
            <a:r>
              <a:rPr lang="en-US" b="true" sz="5262" spc="457">
                <a:solidFill>
                  <a:srgbClr val="A30052"/>
                </a:solidFill>
                <a:latin typeface="Merriweather Bold"/>
                <a:ea typeface="Merriweather Bold"/>
                <a:cs typeface="Merriweather Bold"/>
                <a:sym typeface="Merriweather Bold"/>
              </a:rPr>
              <a:t>7. Showcase User Reviews &amp; Testimonials</a:t>
            </a:r>
          </a:p>
        </p:txBody>
      </p:sp>
      <p:sp>
        <p:nvSpPr>
          <p:cNvPr name="TextBox 6" id="6"/>
          <p:cNvSpPr txBox="true"/>
          <p:nvPr/>
        </p:nvSpPr>
        <p:spPr>
          <a:xfrm rot="0">
            <a:off x="993962" y="3437654"/>
            <a:ext cx="16300077" cy="5595546"/>
          </a:xfrm>
          <a:prstGeom prst="rect">
            <a:avLst/>
          </a:prstGeom>
        </p:spPr>
        <p:txBody>
          <a:bodyPr anchor="t" rtlCol="false" tIns="0" lIns="0" bIns="0" rIns="0">
            <a:spAutoFit/>
          </a:bodyPr>
          <a:lstStyle/>
          <a:p>
            <a:pPr algn="ctr">
              <a:lnSpc>
                <a:spcPts val="4484"/>
              </a:lnSpc>
            </a:pPr>
            <a:r>
              <a:rPr lang="en-US" sz="3202">
                <a:solidFill>
                  <a:srgbClr val="A44F30"/>
                </a:solidFill>
                <a:latin typeface="Canva Sans"/>
                <a:ea typeface="Canva Sans"/>
                <a:cs typeface="Canva Sans"/>
                <a:sym typeface="Canva Sans"/>
              </a:rPr>
              <a:t>Positive reviews and testimonials from current users strongly sway the minds of potential traders. Encourage your satisfied users to leave feedback and ratings on reputable platforms. Put your testimonials on display on your website to lend your credibility a boost. Case studies and success stories highlighting traders who have benefited from your exchange would further prove to potential users that your platform is worth their trust. Negative reviews need to be answered in a professional manner, and concerns need to be addressed, showing the transparency of the system and commitment to its improvement. A reputation system incorporating user ratings and trader verification badges would help new users identify trustworthy members, leading to a safer trading environment.</a:t>
            </a:r>
          </a:p>
        </p:txBody>
      </p:sp>
    </p:spTree>
  </p:cSld>
  <p:clrMapOvr>
    <a:masterClrMapping/>
  </p:clrMapOvr>
</p:sld>
</file>

<file path=ppt/slides/slide10.xml><?xml version="1.0" encoding="utf-8"?>
<p:sld xmlns:p="http://schemas.openxmlformats.org/presentationml/2006/main" xmlns:a="http://schemas.openxmlformats.org/drawingml/2006/main">
  <p:cSld>
    <p:bg>
      <p:bgPr>
        <a:solidFill>
          <a:srgbClr val="D9D9D9"/>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8BE59D"/>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0" y="498839"/>
            <a:ext cx="18288000" cy="1729555"/>
          </a:xfrm>
          <a:prstGeom prst="rect">
            <a:avLst/>
          </a:prstGeom>
        </p:spPr>
        <p:txBody>
          <a:bodyPr anchor="t" rtlCol="false" tIns="0" lIns="0" bIns="0" rIns="0">
            <a:spAutoFit/>
          </a:bodyPr>
          <a:lstStyle/>
          <a:p>
            <a:pPr algn="ctr">
              <a:lnSpc>
                <a:spcPts val="6946"/>
              </a:lnSpc>
              <a:spcBef>
                <a:spcPct val="0"/>
              </a:spcBef>
            </a:pPr>
            <a:r>
              <a:rPr lang="en-US" b="true" sz="5262" spc="457">
                <a:solidFill>
                  <a:srgbClr val="A30052"/>
                </a:solidFill>
                <a:latin typeface="Merriweather Bold"/>
                <a:ea typeface="Merriweather Bold"/>
                <a:cs typeface="Merriweather Bold"/>
                <a:sym typeface="Merriweather Bold"/>
              </a:rPr>
              <a:t>8. Collaborate with Industry Experts &amp; Partners</a:t>
            </a:r>
          </a:p>
        </p:txBody>
      </p:sp>
      <p:sp>
        <p:nvSpPr>
          <p:cNvPr name="TextBox 6" id="6"/>
          <p:cNvSpPr txBox="true"/>
          <p:nvPr/>
        </p:nvSpPr>
        <p:spPr>
          <a:xfrm rot="0">
            <a:off x="993962" y="3437654"/>
            <a:ext cx="16300077" cy="5595546"/>
          </a:xfrm>
          <a:prstGeom prst="rect">
            <a:avLst/>
          </a:prstGeom>
        </p:spPr>
        <p:txBody>
          <a:bodyPr anchor="t" rtlCol="false" tIns="0" lIns="0" bIns="0" rIns="0">
            <a:spAutoFit/>
          </a:bodyPr>
          <a:lstStyle/>
          <a:p>
            <a:pPr algn="ctr">
              <a:lnSpc>
                <a:spcPts val="4484"/>
              </a:lnSpc>
            </a:pPr>
            <a:r>
              <a:rPr lang="en-US" sz="3202">
                <a:solidFill>
                  <a:srgbClr val="A44F30"/>
                </a:solidFill>
                <a:latin typeface="Canva Sans"/>
                <a:ea typeface="Canva Sans"/>
                <a:cs typeface="Canva Sans"/>
                <a:sym typeface="Canva Sans"/>
              </a:rPr>
              <a:t>Establishing strong ties or partnerships with well-known crypto firms, influencers, and blockchain experts actually put credibility on your exchange. Strategic collaborations are useful not only in growing exposure, but also in validating the authenticity of your exchange in the market. Well-established cryptocurrencies listed, integration with reliable payment processors, and alliances with blockchain security firms can best bolster user trust. Attending blockchain conferences, sponsoring events, and networking with industry leaders can further place your exchange as a reputable and authoritative one in crypto space. Partnerships with schools and research firms can include your institution in showing it commits and is engaged in innovation and technological advancement in the crypto arena.</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D9D9D9"/>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8BE59D"/>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5797313" y="673592"/>
            <a:ext cx="6693373" cy="1310175"/>
          </a:xfrm>
          <a:prstGeom prst="rect">
            <a:avLst/>
          </a:prstGeom>
        </p:spPr>
        <p:txBody>
          <a:bodyPr anchor="t" rtlCol="false" tIns="0" lIns="0" bIns="0" rIns="0">
            <a:spAutoFit/>
          </a:bodyPr>
          <a:lstStyle/>
          <a:p>
            <a:pPr algn="ctr">
              <a:lnSpc>
                <a:spcPts val="10683"/>
              </a:lnSpc>
              <a:spcBef>
                <a:spcPct val="0"/>
              </a:spcBef>
            </a:pPr>
            <a:r>
              <a:rPr lang="en-US" b="true" sz="8093" spc="704">
                <a:solidFill>
                  <a:srgbClr val="A30052"/>
                </a:solidFill>
                <a:latin typeface="Merriweather Bold"/>
                <a:ea typeface="Merriweather Bold"/>
                <a:cs typeface="Merriweather Bold"/>
                <a:sym typeface="Merriweather Bold"/>
              </a:rPr>
              <a:t>Conclusion</a:t>
            </a:r>
          </a:p>
        </p:txBody>
      </p:sp>
      <p:sp>
        <p:nvSpPr>
          <p:cNvPr name="TextBox 6" id="6"/>
          <p:cNvSpPr txBox="true"/>
          <p:nvPr/>
        </p:nvSpPr>
        <p:spPr>
          <a:xfrm rot="0">
            <a:off x="1028700" y="2995065"/>
            <a:ext cx="16230600" cy="6719321"/>
          </a:xfrm>
          <a:prstGeom prst="rect">
            <a:avLst/>
          </a:prstGeom>
        </p:spPr>
        <p:txBody>
          <a:bodyPr anchor="t" rtlCol="false" tIns="0" lIns="0" bIns="0" rIns="0">
            <a:spAutoFit/>
          </a:bodyPr>
          <a:lstStyle/>
          <a:p>
            <a:pPr algn="ctr">
              <a:lnSpc>
                <a:spcPts val="4493"/>
              </a:lnSpc>
            </a:pPr>
            <a:r>
              <a:rPr lang="en-US" sz="3209">
                <a:solidFill>
                  <a:srgbClr val="E34234"/>
                </a:solidFill>
                <a:latin typeface="Canva Sans"/>
                <a:ea typeface="Canva Sans"/>
                <a:cs typeface="Canva Sans"/>
                <a:sym typeface="Canva Sans"/>
              </a:rPr>
              <a:t>Building trust and credibility in your crypto exchange calls for security measures, transparency, and user engagement. This means putting in place security measures, engaging in regulatory compliance, liberal policies, and proactive customer support to earn the trust of users. Building user confidence through a</a:t>
            </a:r>
            <a:r>
              <a:rPr lang="en-US" sz="3209" u="none">
                <a:solidFill>
                  <a:srgbClr val="E34234"/>
                </a:solidFill>
                <a:latin typeface="Canva Sans"/>
                <a:ea typeface="Canva Sans"/>
                <a:cs typeface="Canva Sans"/>
                <a:sym typeface="Canva Sans"/>
              </a:rPr>
              <a:t> </a:t>
            </a:r>
            <a:r>
              <a:rPr lang="en-US" sz="3209">
                <a:solidFill>
                  <a:srgbClr val="E34234"/>
                </a:solidFill>
                <a:latin typeface="Canva Sans"/>
                <a:ea typeface="Canva Sans"/>
                <a:cs typeface="Canva Sans"/>
                <a:sym typeface="Canva Sans"/>
              </a:rPr>
              <a:t>wel</a:t>
            </a:r>
            <a:r>
              <a:rPr lang="en-US" sz="3209" u="none">
                <a:solidFill>
                  <a:srgbClr val="E34234"/>
                </a:solidFill>
                <a:latin typeface="Canva Sans"/>
                <a:ea typeface="Canva Sans"/>
                <a:cs typeface="Canva Sans"/>
                <a:sym typeface="Canva Sans"/>
              </a:rPr>
              <a:t>l</a:t>
            </a:r>
            <a:r>
              <a:rPr lang="en-US" sz="3209">
                <a:solidFill>
                  <a:srgbClr val="E34234"/>
                </a:solidFill>
                <a:latin typeface="Canva Sans"/>
                <a:ea typeface="Canva Sans"/>
                <a:cs typeface="Canva Sans"/>
                <a:sym typeface="Canva Sans"/>
              </a:rPr>
              <a:t>-execute</a:t>
            </a:r>
            <a:r>
              <a:rPr lang="en-US" sz="3209" u="none">
                <a:solidFill>
                  <a:srgbClr val="E34234"/>
                </a:solidFill>
                <a:latin typeface="Canva Sans"/>
                <a:ea typeface="Canva Sans"/>
                <a:cs typeface="Canva Sans"/>
                <a:sym typeface="Canva Sans"/>
              </a:rPr>
              <a:t>d</a:t>
            </a:r>
            <a:r>
              <a:rPr lang="en-US" sz="3209">
                <a:solidFill>
                  <a:srgbClr val="E34234"/>
                </a:solidFill>
                <a:latin typeface="Canva Sans"/>
                <a:ea typeface="Canva Sans"/>
                <a:cs typeface="Canva Sans"/>
                <a:sym typeface="Canva Sans"/>
              </a:rPr>
              <a:t> </a:t>
            </a:r>
            <a:r>
              <a:rPr lang="en-US" b="true" sz="3209" u="sng">
                <a:solidFill>
                  <a:srgbClr val="004AAD"/>
                </a:solidFill>
                <a:latin typeface="Canva Sans Bold"/>
                <a:ea typeface="Canva Sans Bold"/>
                <a:cs typeface="Canva Sans Bold"/>
                <a:sym typeface="Canva Sans Bold"/>
                <a:hlinkClick r:id="rId2" tooltip="https://www.blockchainx.tech/jupiter-clone-script/"/>
              </a:rPr>
              <a:t>Jupiter Clone Development</a:t>
            </a:r>
            <a:r>
              <a:rPr lang="en-US" sz="3209" u="none">
                <a:solidFill>
                  <a:srgbClr val="E34234"/>
                </a:solidFill>
                <a:latin typeface="Canva Sans"/>
                <a:ea typeface="Canva Sans"/>
                <a:cs typeface="Canva Sans"/>
                <a:sym typeface="Canva Sans"/>
              </a:rPr>
              <a:t> </a:t>
            </a:r>
            <a:r>
              <a:rPr lang="en-US" sz="3209">
                <a:solidFill>
                  <a:srgbClr val="E34234"/>
                </a:solidFill>
                <a:latin typeface="Canva Sans"/>
                <a:ea typeface="Canva Sans"/>
                <a:cs typeface="Canva Sans"/>
                <a:sym typeface="Canva Sans"/>
              </a:rPr>
              <a:t>meth</a:t>
            </a:r>
            <a:r>
              <a:rPr lang="en-US" sz="3209" u="none">
                <a:solidFill>
                  <a:srgbClr val="E34234"/>
                </a:solidFill>
                <a:latin typeface="Canva Sans"/>
                <a:ea typeface="Canva Sans"/>
                <a:cs typeface="Canva Sans"/>
                <a:sym typeface="Canva Sans"/>
              </a:rPr>
              <a:t>o</a:t>
            </a:r>
            <a:r>
              <a:rPr lang="en-US" sz="3209">
                <a:solidFill>
                  <a:srgbClr val="E34234"/>
                </a:solidFill>
                <a:latin typeface="Canva Sans"/>
                <a:ea typeface="Canva Sans"/>
                <a:cs typeface="Canva Sans"/>
                <a:sym typeface="Canva Sans"/>
              </a:rPr>
              <a:t>do</a:t>
            </a:r>
            <a:r>
              <a:rPr lang="en-US" sz="3209" u="none">
                <a:solidFill>
                  <a:srgbClr val="E34234"/>
                </a:solidFill>
                <a:latin typeface="Canva Sans"/>
                <a:ea typeface="Canva Sans"/>
                <a:cs typeface="Canva Sans"/>
                <a:sym typeface="Canva Sans"/>
              </a:rPr>
              <a:t>lo</a:t>
            </a:r>
            <a:r>
              <a:rPr lang="en-US" sz="3209">
                <a:solidFill>
                  <a:srgbClr val="E34234"/>
                </a:solidFill>
                <a:latin typeface="Canva Sans"/>
                <a:ea typeface="Canva Sans"/>
                <a:cs typeface="Canva Sans"/>
                <a:sym typeface="Canva Sans"/>
              </a:rPr>
              <a:t>gy w</a:t>
            </a:r>
            <a:r>
              <a:rPr lang="en-US" sz="3209" u="none">
                <a:solidFill>
                  <a:srgbClr val="E34234"/>
                </a:solidFill>
                <a:latin typeface="Canva Sans"/>
                <a:ea typeface="Canva Sans"/>
                <a:cs typeface="Canva Sans"/>
                <a:sym typeface="Canva Sans"/>
              </a:rPr>
              <a:t>i</a:t>
            </a:r>
            <a:r>
              <a:rPr lang="en-US" sz="3209">
                <a:solidFill>
                  <a:srgbClr val="E34234"/>
                </a:solidFill>
                <a:latin typeface="Canva Sans"/>
                <a:ea typeface="Canva Sans"/>
                <a:cs typeface="Canva Sans"/>
                <a:sym typeface="Canva Sans"/>
              </a:rPr>
              <a:t>ll</a:t>
            </a:r>
            <a:r>
              <a:rPr lang="en-US" sz="3209" u="none">
                <a:solidFill>
                  <a:srgbClr val="E34234"/>
                </a:solidFill>
                <a:latin typeface="Canva Sans"/>
                <a:ea typeface="Canva Sans"/>
                <a:cs typeface="Canva Sans"/>
                <a:sym typeface="Canva Sans"/>
              </a:rPr>
              <a:t> e</a:t>
            </a:r>
            <a:r>
              <a:rPr lang="en-US" sz="3209">
                <a:solidFill>
                  <a:srgbClr val="E34234"/>
                </a:solidFill>
                <a:latin typeface="Canva Sans"/>
                <a:ea typeface="Canva Sans"/>
                <a:cs typeface="Canva Sans"/>
                <a:sym typeface="Canva Sans"/>
              </a:rPr>
              <a:t>n</a:t>
            </a:r>
            <a:r>
              <a:rPr lang="en-US" sz="3209" u="none">
                <a:solidFill>
                  <a:srgbClr val="E34234"/>
                </a:solidFill>
                <a:latin typeface="Canva Sans"/>
                <a:ea typeface="Canva Sans"/>
                <a:cs typeface="Canva Sans"/>
                <a:sym typeface="Canva Sans"/>
              </a:rPr>
              <a:t>s</a:t>
            </a:r>
            <a:r>
              <a:rPr lang="en-US" sz="3209">
                <a:solidFill>
                  <a:srgbClr val="E34234"/>
                </a:solidFill>
                <a:latin typeface="Canva Sans"/>
                <a:ea typeface="Canva Sans"/>
                <a:cs typeface="Canva Sans"/>
                <a:sym typeface="Canva Sans"/>
              </a:rPr>
              <a:t>ure sustainable growth of the crypto trading platform in an increasingly competitive environment. Keeping credibility in the long term will ensure more institutional investors, traders, and partnerships for the exchange compared to competitors in a changing crypto landscape. Besides, constantly upgrading the platform by adding new features, handling user feedback, and maintaining a clear roadmap for future expansion will strengthen trust and ensure your exchange's image and position as a pioneer in cryptocurrency trading.</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8BE59D"/>
        </a:solidFill>
      </p:bgPr>
    </p:bg>
    <p:spTree>
      <p:nvGrpSpPr>
        <p:cNvPr id="1" name=""/>
        <p:cNvGrpSpPr/>
        <p:nvPr/>
      </p:nvGrpSpPr>
      <p:grpSpPr>
        <a:xfrm>
          <a:off x="0" y="0"/>
          <a:ext cx="0" cy="0"/>
          <a:chOff x="0" y="0"/>
          <a:chExt cx="0" cy="0"/>
        </a:xfrm>
      </p:grpSpPr>
      <p:sp>
        <p:nvSpPr>
          <p:cNvPr name="Freeform 2" id="2"/>
          <p:cNvSpPr/>
          <p:nvPr/>
        </p:nvSpPr>
        <p:spPr>
          <a:xfrm flipH="false" flipV="false" rot="0">
            <a:off x="5338312" y="8801100"/>
            <a:ext cx="787954" cy="787954"/>
          </a:xfrm>
          <a:custGeom>
            <a:avLst/>
            <a:gdLst/>
            <a:ahLst/>
            <a:cxnLst/>
            <a:rect r="r" b="b" t="t" l="l"/>
            <a:pathLst>
              <a:path h="787954" w="787954">
                <a:moveTo>
                  <a:pt x="0" y="0"/>
                </a:moveTo>
                <a:lnTo>
                  <a:pt x="787955" y="0"/>
                </a:lnTo>
                <a:lnTo>
                  <a:pt x="787955" y="787954"/>
                </a:lnTo>
                <a:lnTo>
                  <a:pt x="0" y="78795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5361106" y="6588139"/>
            <a:ext cx="765161" cy="765161"/>
          </a:xfrm>
          <a:custGeom>
            <a:avLst/>
            <a:gdLst/>
            <a:ahLst/>
            <a:cxnLst/>
            <a:rect r="r" b="b" t="t" l="l"/>
            <a:pathLst>
              <a:path h="765161" w="765161">
                <a:moveTo>
                  <a:pt x="0" y="0"/>
                </a:moveTo>
                <a:lnTo>
                  <a:pt x="765161" y="0"/>
                </a:lnTo>
                <a:lnTo>
                  <a:pt x="765161" y="765161"/>
                </a:lnTo>
                <a:lnTo>
                  <a:pt x="0" y="76516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5338467" y="4355700"/>
            <a:ext cx="787800" cy="787800"/>
          </a:xfrm>
          <a:custGeom>
            <a:avLst/>
            <a:gdLst/>
            <a:ahLst/>
            <a:cxnLst/>
            <a:rect r="r" b="b" t="t" l="l"/>
            <a:pathLst>
              <a:path h="787800" w="787800">
                <a:moveTo>
                  <a:pt x="0" y="0"/>
                </a:moveTo>
                <a:lnTo>
                  <a:pt x="787800" y="0"/>
                </a:lnTo>
                <a:lnTo>
                  <a:pt x="787800" y="787800"/>
                </a:lnTo>
                <a:lnTo>
                  <a:pt x="0" y="787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1187576" y="4684140"/>
            <a:ext cx="3077806" cy="3077806"/>
          </a:xfrm>
          <a:custGeom>
            <a:avLst/>
            <a:gdLst/>
            <a:ahLst/>
            <a:cxnLst/>
            <a:rect r="r" b="b" t="t" l="l"/>
            <a:pathLst>
              <a:path h="3077806" w="3077806">
                <a:moveTo>
                  <a:pt x="0" y="0"/>
                </a:moveTo>
                <a:lnTo>
                  <a:pt x="3077807" y="0"/>
                </a:lnTo>
                <a:lnTo>
                  <a:pt x="3077807" y="3077806"/>
                </a:lnTo>
                <a:lnTo>
                  <a:pt x="0" y="3077806"/>
                </a:lnTo>
                <a:lnTo>
                  <a:pt x="0" y="0"/>
                </a:lnTo>
                <a:close/>
              </a:path>
            </a:pathLst>
          </a:custGeom>
          <a:blipFill>
            <a:blip r:embed="rId8"/>
            <a:stretch>
              <a:fillRect l="0" t="0" r="0" b="0"/>
            </a:stretch>
          </a:blipFill>
        </p:spPr>
      </p:sp>
      <p:sp>
        <p:nvSpPr>
          <p:cNvPr name="TextBox 6" id="6"/>
          <p:cNvSpPr txBox="true"/>
          <p:nvPr/>
        </p:nvSpPr>
        <p:spPr>
          <a:xfrm rot="0">
            <a:off x="6569333" y="2722428"/>
            <a:ext cx="5149334" cy="811268"/>
          </a:xfrm>
          <a:prstGeom prst="rect">
            <a:avLst/>
          </a:prstGeom>
        </p:spPr>
        <p:txBody>
          <a:bodyPr anchor="t" rtlCol="false" tIns="0" lIns="0" bIns="0" rIns="0">
            <a:spAutoFit/>
          </a:bodyPr>
          <a:lstStyle/>
          <a:p>
            <a:pPr algn="ctr">
              <a:lnSpc>
                <a:spcPts val="6734"/>
              </a:lnSpc>
            </a:pPr>
            <a:r>
              <a:rPr lang="en-US" b="true" sz="4810" spc="769">
                <a:solidFill>
                  <a:srgbClr val="2946BF"/>
                </a:solidFill>
                <a:latin typeface="Montserrat Bold"/>
                <a:ea typeface="Montserrat Bold"/>
                <a:cs typeface="Montserrat Bold"/>
                <a:sym typeface="Montserrat Bold"/>
              </a:rPr>
              <a:t>CONTACT US</a:t>
            </a:r>
          </a:p>
        </p:txBody>
      </p:sp>
      <p:sp>
        <p:nvSpPr>
          <p:cNvPr name="TextBox 7" id="7"/>
          <p:cNvSpPr txBox="true"/>
          <p:nvPr/>
        </p:nvSpPr>
        <p:spPr>
          <a:xfrm rot="0">
            <a:off x="5204341" y="354997"/>
            <a:ext cx="7879318" cy="1792123"/>
          </a:xfrm>
          <a:prstGeom prst="rect">
            <a:avLst/>
          </a:prstGeom>
        </p:spPr>
        <p:txBody>
          <a:bodyPr anchor="t" rtlCol="false" tIns="0" lIns="0" bIns="0" rIns="0">
            <a:spAutoFit/>
          </a:bodyPr>
          <a:lstStyle/>
          <a:p>
            <a:pPr algn="ctr">
              <a:lnSpc>
                <a:spcPts val="14621"/>
              </a:lnSpc>
            </a:pPr>
            <a:r>
              <a:rPr lang="en-US" sz="10443" spc="-208">
                <a:solidFill>
                  <a:srgbClr val="2946BF"/>
                </a:solidFill>
                <a:latin typeface="RoxboroughCF"/>
                <a:ea typeface="RoxboroughCF"/>
                <a:cs typeface="RoxboroughCF"/>
                <a:sym typeface="RoxboroughCF"/>
              </a:rPr>
              <a:t>Thank You</a:t>
            </a:r>
          </a:p>
        </p:txBody>
      </p:sp>
      <p:sp>
        <p:nvSpPr>
          <p:cNvPr name="TextBox 8" id="8"/>
          <p:cNvSpPr txBox="true"/>
          <p:nvPr/>
        </p:nvSpPr>
        <p:spPr>
          <a:xfrm rot="0">
            <a:off x="6775013" y="4360607"/>
            <a:ext cx="4737973" cy="580390"/>
          </a:xfrm>
          <a:prstGeom prst="rect">
            <a:avLst/>
          </a:prstGeom>
        </p:spPr>
        <p:txBody>
          <a:bodyPr anchor="t" rtlCol="false" tIns="0" lIns="0" bIns="0" rIns="0">
            <a:spAutoFit/>
          </a:bodyPr>
          <a:lstStyle/>
          <a:p>
            <a:pPr algn="ctr">
              <a:lnSpc>
                <a:spcPts val="4759"/>
              </a:lnSpc>
            </a:pPr>
            <a:r>
              <a:rPr lang="en-US" b="true" sz="3399">
                <a:solidFill>
                  <a:srgbClr val="A30052"/>
                </a:solidFill>
                <a:latin typeface="Canva Sans Bold"/>
                <a:ea typeface="Canva Sans Bold"/>
                <a:cs typeface="Canva Sans Bold"/>
                <a:sym typeface="Canva Sans Bold"/>
              </a:rPr>
              <a:t>www.blockchainx.tech</a:t>
            </a:r>
          </a:p>
        </p:txBody>
      </p:sp>
      <p:sp>
        <p:nvSpPr>
          <p:cNvPr name="TextBox 9" id="9"/>
          <p:cNvSpPr txBox="true"/>
          <p:nvPr/>
        </p:nvSpPr>
        <p:spPr>
          <a:xfrm rot="0">
            <a:off x="6772632" y="6645972"/>
            <a:ext cx="5640586" cy="580390"/>
          </a:xfrm>
          <a:prstGeom prst="rect">
            <a:avLst/>
          </a:prstGeom>
        </p:spPr>
        <p:txBody>
          <a:bodyPr anchor="t" rtlCol="false" tIns="0" lIns="0" bIns="0" rIns="0">
            <a:spAutoFit/>
          </a:bodyPr>
          <a:lstStyle/>
          <a:p>
            <a:pPr algn="ctr">
              <a:lnSpc>
                <a:spcPts val="4759"/>
              </a:lnSpc>
            </a:pPr>
            <a:r>
              <a:rPr lang="en-US" b="true" sz="3399">
                <a:solidFill>
                  <a:srgbClr val="A30052"/>
                </a:solidFill>
                <a:latin typeface="Canva Sans Bold"/>
                <a:ea typeface="Canva Sans Bold"/>
                <a:cs typeface="Canva Sans Bold"/>
                <a:sym typeface="Canva Sans Bold"/>
              </a:rPr>
              <a:t>contact@blockchainx.tech</a:t>
            </a:r>
          </a:p>
        </p:txBody>
      </p:sp>
      <p:sp>
        <p:nvSpPr>
          <p:cNvPr name="TextBox 10" id="10"/>
          <p:cNvSpPr txBox="true"/>
          <p:nvPr/>
        </p:nvSpPr>
        <p:spPr>
          <a:xfrm rot="0">
            <a:off x="6818352" y="8934767"/>
            <a:ext cx="3823797" cy="580390"/>
          </a:xfrm>
          <a:prstGeom prst="rect">
            <a:avLst/>
          </a:prstGeom>
        </p:spPr>
        <p:txBody>
          <a:bodyPr anchor="t" rtlCol="false" tIns="0" lIns="0" bIns="0" rIns="0">
            <a:spAutoFit/>
          </a:bodyPr>
          <a:lstStyle/>
          <a:p>
            <a:pPr algn="ctr">
              <a:lnSpc>
                <a:spcPts val="4759"/>
              </a:lnSpc>
            </a:pPr>
            <a:r>
              <a:rPr lang="en-US" b="true" sz="3399">
                <a:solidFill>
                  <a:srgbClr val="A30052"/>
                </a:solidFill>
                <a:latin typeface="Canva Sans Bold"/>
                <a:ea typeface="Canva Sans Bold"/>
                <a:cs typeface="Canva Sans Bold"/>
                <a:sym typeface="Canva Sans Bold"/>
              </a:rPr>
              <a:t>+91 7708889555</a:t>
            </a:r>
          </a:p>
        </p:txBody>
      </p:sp>
      <p:sp>
        <p:nvSpPr>
          <p:cNvPr name="Freeform 11" id="11"/>
          <p:cNvSpPr/>
          <p:nvPr/>
        </p:nvSpPr>
        <p:spPr>
          <a:xfrm flipH="false" flipV="false" rot="0">
            <a:off x="0" y="0"/>
            <a:ext cx="3433988" cy="4114800"/>
          </a:xfrm>
          <a:custGeom>
            <a:avLst/>
            <a:gdLst/>
            <a:ahLst/>
            <a:cxnLst/>
            <a:rect r="r" b="b" t="t" l="l"/>
            <a:pathLst>
              <a:path h="4114800" w="3433988">
                <a:moveTo>
                  <a:pt x="0" y="0"/>
                </a:moveTo>
                <a:lnTo>
                  <a:pt x="3433988" y="0"/>
                </a:lnTo>
                <a:lnTo>
                  <a:pt x="3433988"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2" id="12"/>
          <p:cNvSpPr/>
          <p:nvPr/>
        </p:nvSpPr>
        <p:spPr>
          <a:xfrm flipH="false" flipV="false" rot="0">
            <a:off x="0" y="6172200"/>
            <a:ext cx="2967737" cy="4114800"/>
          </a:xfrm>
          <a:custGeom>
            <a:avLst/>
            <a:gdLst/>
            <a:ahLst/>
            <a:cxnLst/>
            <a:rect r="r" b="b" t="t" l="l"/>
            <a:pathLst>
              <a:path h="4114800" w="2967737">
                <a:moveTo>
                  <a:pt x="0" y="0"/>
                </a:moveTo>
                <a:lnTo>
                  <a:pt x="2967737" y="0"/>
                </a:lnTo>
                <a:lnTo>
                  <a:pt x="2967737" y="4114800"/>
                </a:lnTo>
                <a:lnTo>
                  <a:pt x="0" y="4114800"/>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13" id="13"/>
          <p:cNvSpPr/>
          <p:nvPr/>
        </p:nvSpPr>
        <p:spPr>
          <a:xfrm flipH="false" flipV="false" rot="-10800000">
            <a:off x="15320263" y="0"/>
            <a:ext cx="2967737" cy="4114800"/>
          </a:xfrm>
          <a:custGeom>
            <a:avLst/>
            <a:gdLst/>
            <a:ahLst/>
            <a:cxnLst/>
            <a:rect r="r" b="b" t="t" l="l"/>
            <a:pathLst>
              <a:path h="4114800" w="2967737">
                <a:moveTo>
                  <a:pt x="0" y="0"/>
                </a:moveTo>
                <a:lnTo>
                  <a:pt x="2967737" y="0"/>
                </a:lnTo>
                <a:lnTo>
                  <a:pt x="2967737" y="4114800"/>
                </a:lnTo>
                <a:lnTo>
                  <a:pt x="0" y="4114800"/>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14" id="14"/>
          <p:cNvSpPr/>
          <p:nvPr/>
        </p:nvSpPr>
        <p:spPr>
          <a:xfrm flipH="false" flipV="false" rot="-10800000">
            <a:off x="14854012" y="6172200"/>
            <a:ext cx="3433988" cy="4114800"/>
          </a:xfrm>
          <a:custGeom>
            <a:avLst/>
            <a:gdLst/>
            <a:ahLst/>
            <a:cxnLst/>
            <a:rect r="r" b="b" t="t" l="l"/>
            <a:pathLst>
              <a:path h="4114800" w="3433988">
                <a:moveTo>
                  <a:pt x="0" y="0"/>
                </a:moveTo>
                <a:lnTo>
                  <a:pt x="3433988" y="0"/>
                </a:lnTo>
                <a:lnTo>
                  <a:pt x="3433988"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DAGjAQZ6-Rg</dc:identifier>
  <dcterms:modified xsi:type="dcterms:W3CDTF">2011-08-01T06:04:30Z</dcterms:modified>
  <cp:revision>1</cp:revision>
  <dc:title>How to Build Trust &amp; Credibility for Your Jupiter Clone Script Exchange</dc:title>
</cp:coreProperties>
</file>