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Proxima Nova"/>
      <p:regular r:id="rId16"/>
      <p:bold r:id="rId17"/>
      <p:italic r:id="rId18"/>
      <p:boldItalic r:id="rId19"/>
    </p:embeddedFont>
    <p:embeddedFont>
      <p:font typeface="Roboto"/>
      <p:regular r:id="rId20"/>
      <p:bold r:id="rId21"/>
      <p:italic r:id="rId22"/>
      <p:boldItalic r:id="rId23"/>
    </p:embeddedFont>
    <p:embeddedFont>
      <p:font typeface="Inter"/>
      <p:regular r:id="rId24"/>
      <p:bold r:id="rId25"/>
      <p:italic r:id="rId26"/>
      <p:boldItalic r:id="rId27"/>
    </p:embeddedFont>
    <p:embeddedFont>
      <p:font typeface="Roboto Light"/>
      <p:regular r:id="rId28"/>
      <p:bold r:id="rId29"/>
      <p:italic r:id="rId30"/>
      <p:boldItalic r:id="rId31"/>
    </p:embeddedFont>
    <p:embeddedFont>
      <p:font typeface="Oswald SemiBold"/>
      <p:regular r:id="rId32"/>
      <p:bold r:id="rId33"/>
    </p:embeddedFont>
    <p:embeddedFont>
      <p:font typeface="Oswald"/>
      <p:regular r:id="rId34"/>
      <p:bold r:id="rId35"/>
    </p:embeddedFont>
    <p:embeddedFont>
      <p:font typeface="DM Sans"/>
      <p:regular r:id="rId36"/>
      <p:bold r:id="rId37"/>
      <p:italic r:id="rId38"/>
      <p:boldItalic r:id="rId39"/>
    </p:embeddedFont>
    <p:embeddedFont>
      <p:font typeface="Alfa Slab One"/>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lfaSlabOne-regular.fntdata"/><Relationship Id="rId20" Type="http://schemas.openxmlformats.org/officeDocument/2006/relationships/font" Target="fonts/Roboto-regular.fntdata"/><Relationship Id="rId22" Type="http://schemas.openxmlformats.org/officeDocument/2006/relationships/font" Target="fonts/Roboto-italic.fntdata"/><Relationship Id="rId21" Type="http://schemas.openxmlformats.org/officeDocument/2006/relationships/font" Target="fonts/Roboto-bold.fntdata"/><Relationship Id="rId24" Type="http://schemas.openxmlformats.org/officeDocument/2006/relationships/font" Target="fonts/Inter-regular.fntdata"/><Relationship Id="rId23"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Inter-italic.fntdata"/><Relationship Id="rId25" Type="http://schemas.openxmlformats.org/officeDocument/2006/relationships/font" Target="fonts/Inter-bold.fntdata"/><Relationship Id="rId28" Type="http://schemas.openxmlformats.org/officeDocument/2006/relationships/font" Target="fonts/RobotoLight-regular.fntdata"/><Relationship Id="rId27" Type="http://schemas.openxmlformats.org/officeDocument/2006/relationships/font" Target="fonts/Inter-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Ligh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Light-boldItalic.fntdata"/><Relationship Id="rId30" Type="http://schemas.openxmlformats.org/officeDocument/2006/relationships/font" Target="fonts/RobotoLight-italic.fntdata"/><Relationship Id="rId11" Type="http://schemas.openxmlformats.org/officeDocument/2006/relationships/slide" Target="slides/slide6.xml"/><Relationship Id="rId33" Type="http://schemas.openxmlformats.org/officeDocument/2006/relationships/font" Target="fonts/OswaldSemiBold-bold.fntdata"/><Relationship Id="rId10" Type="http://schemas.openxmlformats.org/officeDocument/2006/relationships/slide" Target="slides/slide5.xml"/><Relationship Id="rId32" Type="http://schemas.openxmlformats.org/officeDocument/2006/relationships/font" Target="fonts/OswaldSemiBold-regular.fntdata"/><Relationship Id="rId13" Type="http://schemas.openxmlformats.org/officeDocument/2006/relationships/slide" Target="slides/slide8.xml"/><Relationship Id="rId35" Type="http://schemas.openxmlformats.org/officeDocument/2006/relationships/font" Target="fonts/Oswald-bold.fntdata"/><Relationship Id="rId12" Type="http://schemas.openxmlformats.org/officeDocument/2006/relationships/slide" Target="slides/slide7.xml"/><Relationship Id="rId34" Type="http://schemas.openxmlformats.org/officeDocument/2006/relationships/font" Target="fonts/Oswald-regular.fntdata"/><Relationship Id="rId15" Type="http://schemas.openxmlformats.org/officeDocument/2006/relationships/slide" Target="slides/slide10.xml"/><Relationship Id="rId37" Type="http://schemas.openxmlformats.org/officeDocument/2006/relationships/font" Target="fonts/DMSans-bold.fntdata"/><Relationship Id="rId14" Type="http://schemas.openxmlformats.org/officeDocument/2006/relationships/slide" Target="slides/slide9.xml"/><Relationship Id="rId36" Type="http://schemas.openxmlformats.org/officeDocument/2006/relationships/font" Target="fonts/DMSans-regular.fntdata"/><Relationship Id="rId17" Type="http://schemas.openxmlformats.org/officeDocument/2006/relationships/font" Target="fonts/ProximaNova-bold.fntdata"/><Relationship Id="rId39" Type="http://schemas.openxmlformats.org/officeDocument/2006/relationships/font" Target="fonts/DMSans-boldItalic.fntdata"/><Relationship Id="rId16" Type="http://schemas.openxmlformats.org/officeDocument/2006/relationships/font" Target="fonts/ProximaNova-regular.fntdata"/><Relationship Id="rId38" Type="http://schemas.openxmlformats.org/officeDocument/2006/relationships/font" Target="fonts/DMSans-italic.fntdata"/><Relationship Id="rId19" Type="http://schemas.openxmlformats.org/officeDocument/2006/relationships/font" Target="fonts/ProximaNova-boldItalic.fntdata"/><Relationship Id="rId18" Type="http://schemas.openxmlformats.org/officeDocument/2006/relationships/font" Target="fonts/ProximaNova-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05b76a704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05b76a704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05b76a704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05b76a704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3f33e7401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3f33e7401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05b76a704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05b76a704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fc437ee59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fc437ee59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3f33e7401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3f33e7401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410f33cf5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410f33cf5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314dc6dce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314dc6dce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0d0d551af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0d0d551af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05b76a704b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05b76a704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rgbClr val="CFE2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s://firstpolic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firstpolicy.com/services/engineerin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firstpolicy.com/services/engineer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firstpolicy.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firstpolicy.com/" TargetMode="External"/><Relationship Id="rId4" Type="http://schemas.openxmlformats.org/officeDocument/2006/relationships/hyperlink" Target="tel:+912066073200" TargetMode="External"/><Relationship Id="rId5" Type="http://schemas.openxmlformats.org/officeDocument/2006/relationships/hyperlink" Target="mailto:office@firstpolicy.com" TargetMode="External"/><Relationship Id="rId6"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1175100" y="1130375"/>
            <a:ext cx="6824400" cy="2033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300"/>
              </a:spcAft>
              <a:buNone/>
            </a:pPr>
            <a:r>
              <a:rPr b="1" lang="en" sz="2900">
                <a:solidFill>
                  <a:srgbClr val="000000"/>
                </a:solidFill>
                <a:latin typeface="Oswald"/>
                <a:ea typeface="Oswald"/>
                <a:cs typeface="Oswald"/>
                <a:sym typeface="Oswald"/>
              </a:rPr>
              <a:t>How Engineering Businesses Can Avoid Financial Losses with Industrial All Risk, Erection All Risk, and Business Interruption Insurance</a:t>
            </a:r>
            <a:endParaRPr b="1" sz="3600">
              <a:solidFill>
                <a:srgbClr val="000000"/>
              </a:solidFill>
              <a:latin typeface="Oswald"/>
              <a:ea typeface="Oswald"/>
              <a:cs typeface="Oswald"/>
              <a:sym typeface="Oswald"/>
            </a:endParaRPr>
          </a:p>
        </p:txBody>
      </p:sp>
      <p:sp>
        <p:nvSpPr>
          <p:cNvPr id="57" name="Google Shape;57;p13"/>
          <p:cNvSpPr txBox="1"/>
          <p:nvPr/>
        </p:nvSpPr>
        <p:spPr>
          <a:xfrm>
            <a:off x="2784000" y="3478875"/>
            <a:ext cx="3606600" cy="54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u="sng">
                <a:solidFill>
                  <a:schemeClr val="hlink"/>
                </a:solidFill>
                <a:latin typeface="Proxima Nova"/>
                <a:ea typeface="Proxima Nova"/>
                <a:cs typeface="Proxima Nova"/>
                <a:sym typeface="Proxima Nova"/>
                <a:hlinkClick r:id="rId3"/>
              </a:rPr>
              <a:t>https://firstpolicy.com/</a:t>
            </a:r>
            <a:endParaRPr b="1" sz="2000">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idx="1" type="body"/>
          </p:nvPr>
        </p:nvSpPr>
        <p:spPr>
          <a:xfrm>
            <a:off x="858300" y="1345750"/>
            <a:ext cx="7427400" cy="303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000000"/>
                </a:solidFill>
                <a:latin typeface="Roboto Light"/>
                <a:ea typeface="Roboto Light"/>
                <a:cs typeface="Roboto Light"/>
                <a:sym typeface="Roboto Light"/>
              </a:rPr>
              <a:t>The high-risk operational environment for engineering businesses puts them at risk for financial losses from equipment breakdowns, natural calamities and unpredictable incidents. A business needs complete insurance protection as a risk mitigation strategy. The insurance policies focusing on industrial all risk together with erection all risk insurance and business interruption offer essential financial protection. The following piece of work details the protective measures insurance policies deliver to prevent major financial damage for engineering organizations.</a:t>
            </a:r>
            <a:endParaRPr sz="2000">
              <a:solidFill>
                <a:srgbClr val="000000"/>
              </a:solidFill>
              <a:latin typeface="Roboto Light"/>
              <a:ea typeface="Roboto Light"/>
              <a:cs typeface="Roboto Light"/>
              <a:sym typeface="Roboto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1303050" y="1062200"/>
            <a:ext cx="6138000" cy="572700"/>
          </a:xfrm>
          <a:prstGeom prst="rect">
            <a:avLst/>
          </a:prstGeom>
        </p:spPr>
        <p:txBody>
          <a:bodyPr anchorCtr="0" anchor="t" bIns="91425" lIns="91425" spcFirstLastPara="1" rIns="91425" wrap="square" tIns="91425">
            <a:normAutofit/>
          </a:bodyPr>
          <a:lstStyle/>
          <a:p>
            <a:pPr indent="0" lvl="0" marL="0" rtl="0" algn="ctr">
              <a:lnSpc>
                <a:spcPct val="115000"/>
              </a:lnSpc>
              <a:spcBef>
                <a:spcPts val="1600"/>
              </a:spcBef>
              <a:spcAft>
                <a:spcPts val="400"/>
              </a:spcAft>
              <a:buNone/>
            </a:pPr>
            <a:r>
              <a:rPr b="1" lang="en" sz="2200">
                <a:solidFill>
                  <a:srgbClr val="000000"/>
                </a:solidFill>
                <a:latin typeface="Oswald"/>
                <a:ea typeface="Oswald"/>
                <a:cs typeface="Oswald"/>
                <a:sym typeface="Oswald"/>
              </a:rPr>
              <a:t>Understanding Industrial All Risk Policy</a:t>
            </a:r>
            <a:endParaRPr b="1" sz="2900">
              <a:solidFill>
                <a:srgbClr val="000000"/>
              </a:solidFill>
              <a:latin typeface="Oswald"/>
              <a:ea typeface="Oswald"/>
              <a:cs typeface="Oswald"/>
              <a:sym typeface="Oswald"/>
            </a:endParaRPr>
          </a:p>
        </p:txBody>
      </p:sp>
      <p:sp>
        <p:nvSpPr>
          <p:cNvPr id="68" name="Google Shape;68;p15"/>
          <p:cNvSpPr txBox="1"/>
          <p:nvPr>
            <p:ph idx="1" type="body"/>
          </p:nvPr>
        </p:nvSpPr>
        <p:spPr>
          <a:xfrm>
            <a:off x="983000" y="1948775"/>
            <a:ext cx="7052400" cy="201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500" u="sng">
                <a:solidFill>
                  <a:srgbClr val="1155CC"/>
                </a:solidFill>
                <a:latin typeface="Roboto"/>
                <a:ea typeface="Roboto"/>
                <a:cs typeface="Roboto"/>
                <a:sym typeface="Roboto"/>
                <a:hlinkClick r:id="rId3">
                  <a:extLst>
                    <a:ext uri="{A12FA001-AC4F-418D-AE19-62706E023703}">
                      <ahyp:hlinkClr val="tx"/>
                    </a:ext>
                  </a:extLst>
                </a:hlinkClick>
              </a:rPr>
              <a:t>Industrial all risk policy</a:t>
            </a:r>
            <a:r>
              <a:rPr lang="en" sz="1500">
                <a:solidFill>
                  <a:srgbClr val="000000"/>
                </a:solidFill>
                <a:latin typeface="Roboto Light"/>
                <a:ea typeface="Roboto Light"/>
                <a:cs typeface="Roboto Light"/>
                <a:sym typeface="Roboto Light"/>
              </a:rPr>
              <a:t> serves as a broad insurance product which defends engineering companies against multiple potential risks affecting their property along with installations and regular operations. The policy provides insurance against unintentional causes of fire as well as natural disasters and theft alongside unforeseen events which threaten business operations. The industrial all risk policy extends beyond typical insurance policies because it covers more scenarios to guarantee monetary steadiness when unexpected circumstances happen.</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594600" y="74800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2100">
                <a:solidFill>
                  <a:srgbClr val="000000"/>
                </a:solidFill>
                <a:latin typeface="Oswald"/>
                <a:ea typeface="Oswald"/>
                <a:cs typeface="Oswald"/>
                <a:sym typeface="Oswald"/>
              </a:rPr>
              <a:t>Benefits of Industrial All Risk Policy</a:t>
            </a:r>
            <a:endParaRPr b="1" sz="40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74" name="Google Shape;74;p16"/>
          <p:cNvSpPr txBox="1"/>
          <p:nvPr>
            <p:ph idx="1" type="body"/>
          </p:nvPr>
        </p:nvSpPr>
        <p:spPr>
          <a:xfrm>
            <a:off x="594600" y="1530400"/>
            <a:ext cx="7954800" cy="281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latin typeface="Roboto"/>
                <a:ea typeface="Roboto"/>
                <a:cs typeface="Roboto"/>
                <a:sym typeface="Roboto"/>
              </a:rPr>
              <a:t>Comprehensive Coverage: </a:t>
            </a:r>
            <a:r>
              <a:rPr lang="en" sz="1400">
                <a:solidFill>
                  <a:srgbClr val="000000"/>
                </a:solidFill>
                <a:latin typeface="Roboto Light"/>
                <a:ea typeface="Roboto Light"/>
                <a:cs typeface="Roboto Light"/>
                <a:sym typeface="Roboto Light"/>
              </a:rPr>
              <a:t>Protects against damage to buildings, machinery, and equipment.</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b="1" lang="en" sz="1400">
                <a:solidFill>
                  <a:srgbClr val="000000"/>
                </a:solidFill>
                <a:latin typeface="Roboto"/>
                <a:ea typeface="Roboto"/>
                <a:cs typeface="Roboto"/>
                <a:sym typeface="Roboto"/>
              </a:rPr>
              <a:t>Financial Security:</a:t>
            </a:r>
            <a:r>
              <a:rPr lang="en" sz="1400">
                <a:solidFill>
                  <a:srgbClr val="000000"/>
                </a:solidFill>
                <a:latin typeface="Roboto Light"/>
                <a:ea typeface="Roboto Light"/>
                <a:cs typeface="Roboto Light"/>
                <a:sym typeface="Roboto Light"/>
              </a:rPr>
              <a:t> Reduces out-of-pocket expenses for repairs and replacements.</a:t>
            </a:r>
            <a:endParaRPr sz="1400">
              <a:solidFill>
                <a:srgbClr val="000000"/>
              </a:solidFill>
              <a:latin typeface="Roboto Light"/>
              <a:ea typeface="Roboto Light"/>
              <a:cs typeface="Roboto Light"/>
              <a:sym typeface="Roboto Light"/>
            </a:endParaRPr>
          </a:p>
          <a:p>
            <a:pPr indent="0" lvl="0" marL="0" rtl="0" algn="l">
              <a:spcBef>
                <a:spcPts val="1200"/>
              </a:spcBef>
              <a:spcAft>
                <a:spcPts val="0"/>
              </a:spcAft>
              <a:buNone/>
            </a:pPr>
            <a:r>
              <a:rPr b="1" lang="en" sz="1400">
                <a:solidFill>
                  <a:srgbClr val="000000"/>
                </a:solidFill>
                <a:latin typeface="Roboto"/>
                <a:ea typeface="Roboto"/>
                <a:cs typeface="Roboto"/>
                <a:sym typeface="Roboto"/>
              </a:rPr>
              <a:t>Customizable Plans:</a:t>
            </a:r>
            <a:r>
              <a:rPr lang="en" sz="1400">
                <a:solidFill>
                  <a:srgbClr val="000000"/>
                </a:solidFill>
                <a:latin typeface="Roboto Light"/>
                <a:ea typeface="Roboto Light"/>
                <a:cs typeface="Roboto Light"/>
                <a:sym typeface="Roboto Light"/>
              </a:rPr>
              <a:t> Business requirements define how much coverage an industrial all risk policy should include.</a:t>
            </a:r>
            <a:endParaRPr sz="1400">
              <a:solidFill>
                <a:srgbClr val="000000"/>
              </a:solidFill>
              <a:latin typeface="Roboto Light"/>
              <a:ea typeface="Roboto Light"/>
              <a:cs typeface="Roboto Light"/>
              <a:sym typeface="Roboto Light"/>
            </a:endParaRPr>
          </a:p>
          <a:p>
            <a:pPr indent="0" lvl="0" marL="0" rtl="0" algn="l">
              <a:spcBef>
                <a:spcPts val="1200"/>
              </a:spcBef>
              <a:spcAft>
                <a:spcPts val="1200"/>
              </a:spcAft>
              <a:buNone/>
            </a:pPr>
            <a:r>
              <a:rPr b="1" lang="en" sz="1400">
                <a:solidFill>
                  <a:srgbClr val="000000"/>
                </a:solidFill>
                <a:latin typeface="Roboto"/>
                <a:ea typeface="Roboto"/>
                <a:cs typeface="Roboto"/>
                <a:sym typeface="Roboto"/>
              </a:rPr>
              <a:t>Business Continuity:</a:t>
            </a:r>
            <a:r>
              <a:rPr lang="en" sz="1400">
                <a:solidFill>
                  <a:srgbClr val="000000"/>
                </a:solidFill>
                <a:latin typeface="Roboto Light"/>
                <a:ea typeface="Roboto Light"/>
                <a:cs typeface="Roboto Light"/>
                <a:sym typeface="Roboto Light"/>
              </a:rPr>
              <a:t> Helps engineering firms recover quickly from unexpected losses.</a:t>
            </a:r>
            <a:endParaRPr sz="1700">
              <a:solidFill>
                <a:srgbClr val="000000"/>
              </a:solidFill>
              <a:latin typeface="Roboto Light"/>
              <a:ea typeface="Roboto Light"/>
              <a:cs typeface="Roboto Light"/>
              <a:sym typeface="Roboto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body"/>
          </p:nvPr>
        </p:nvSpPr>
        <p:spPr>
          <a:xfrm>
            <a:off x="567750" y="1873750"/>
            <a:ext cx="8008500" cy="2321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500" u="sng">
                <a:solidFill>
                  <a:srgbClr val="1155CC"/>
                </a:solidFill>
                <a:latin typeface="Roboto"/>
                <a:ea typeface="Roboto"/>
                <a:cs typeface="Roboto"/>
                <a:sym typeface="Roboto"/>
                <a:hlinkClick r:id="rId3">
                  <a:extLst>
                    <a:ext uri="{A12FA001-AC4F-418D-AE19-62706E023703}">
                      <ahyp:hlinkClr val="tx"/>
                    </a:ext>
                  </a:extLst>
                </a:hlinkClick>
              </a:rPr>
              <a:t>Erection all risk insurance</a:t>
            </a:r>
            <a:r>
              <a:rPr lang="en" sz="1500">
                <a:solidFill>
                  <a:srgbClr val="000000"/>
                </a:solidFill>
                <a:latin typeface="Roboto Light"/>
                <a:ea typeface="Roboto Light"/>
                <a:cs typeface="Roboto Light"/>
                <a:sym typeface="Roboto Light"/>
              </a:rPr>
              <a:t> is necessary for organizations that work on industrial project constructions as well as their installations and commissions. This policy shields businesses from risks which appear during the erection and installation process of machinery and steel structures and industrial equipment. Projects with high value normally create uncertainty issues for engineering firms through material damage alongside faulty design and construction delays. The insurance policy known as erection all risk insurance protects businesses from financial risks.</a:t>
            </a:r>
            <a:endParaRPr>
              <a:solidFill>
                <a:srgbClr val="000000"/>
              </a:solidFill>
              <a:latin typeface="Roboto Light"/>
              <a:ea typeface="Roboto Light"/>
              <a:cs typeface="Roboto Light"/>
              <a:sym typeface="Roboto Light"/>
            </a:endParaRPr>
          </a:p>
        </p:txBody>
      </p:sp>
      <p:sp>
        <p:nvSpPr>
          <p:cNvPr id="80" name="Google Shape;80;p17"/>
          <p:cNvSpPr txBox="1"/>
          <p:nvPr>
            <p:ph type="title"/>
          </p:nvPr>
        </p:nvSpPr>
        <p:spPr>
          <a:xfrm>
            <a:off x="1004850" y="988025"/>
            <a:ext cx="71343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1" lang="en" sz="2300">
                <a:solidFill>
                  <a:srgbClr val="000000"/>
                </a:solidFill>
                <a:latin typeface="Oswald"/>
                <a:ea typeface="Oswald"/>
                <a:cs typeface="Oswald"/>
                <a:sym typeface="Oswald"/>
              </a:rPr>
              <a:t>Importance of Erection All Risk Insurance</a:t>
            </a:r>
            <a:endParaRPr b="1" sz="2900">
              <a:solidFill>
                <a:srgbClr val="000000"/>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title"/>
          </p:nvPr>
        </p:nvSpPr>
        <p:spPr>
          <a:xfrm>
            <a:off x="674875" y="50035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400"/>
              </a:spcAft>
              <a:buNone/>
            </a:pPr>
            <a:r>
              <a:rPr b="1" lang="en" sz="2000">
                <a:solidFill>
                  <a:srgbClr val="000000"/>
                </a:solidFill>
                <a:latin typeface="Oswald"/>
                <a:ea typeface="Oswald"/>
                <a:cs typeface="Oswald"/>
                <a:sym typeface="Oswald"/>
              </a:rPr>
              <a:t>Key Features of Erection All Risk Insurance</a:t>
            </a:r>
            <a:endParaRPr b="1" sz="2800">
              <a:solidFill>
                <a:srgbClr val="000000"/>
              </a:solidFill>
              <a:latin typeface="Oswald"/>
              <a:ea typeface="Oswald"/>
              <a:cs typeface="Oswald"/>
              <a:sym typeface="Oswald"/>
            </a:endParaRPr>
          </a:p>
        </p:txBody>
      </p:sp>
      <p:sp>
        <p:nvSpPr>
          <p:cNvPr id="86" name="Google Shape;86;p18"/>
          <p:cNvSpPr txBox="1"/>
          <p:nvPr>
            <p:ph idx="1" type="body"/>
          </p:nvPr>
        </p:nvSpPr>
        <p:spPr>
          <a:xfrm>
            <a:off x="680400" y="1248450"/>
            <a:ext cx="7783200" cy="300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latin typeface="Roboto"/>
                <a:ea typeface="Roboto"/>
                <a:cs typeface="Roboto"/>
                <a:sym typeface="Roboto"/>
              </a:rPr>
              <a:t>Covers Construction and Installation Risks: </a:t>
            </a:r>
            <a:r>
              <a:rPr lang="en" sz="1400">
                <a:solidFill>
                  <a:srgbClr val="000000"/>
                </a:solidFill>
                <a:latin typeface="Roboto Light"/>
                <a:ea typeface="Roboto Light"/>
                <a:cs typeface="Roboto Light"/>
                <a:sym typeface="Roboto Light"/>
              </a:rPr>
              <a:t> The coverage shields structures together with materials and machinery against damages which occur during erection and testing procedures.</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b="1" lang="en" sz="1400">
                <a:solidFill>
                  <a:srgbClr val="000000"/>
                </a:solidFill>
                <a:latin typeface="Roboto"/>
                <a:ea typeface="Roboto"/>
                <a:cs typeface="Roboto"/>
                <a:sym typeface="Roboto"/>
              </a:rPr>
              <a:t>Third-Party Liability Coverage:</a:t>
            </a:r>
            <a:r>
              <a:rPr lang="en" sz="1400">
                <a:solidFill>
                  <a:srgbClr val="000000"/>
                </a:solidFill>
                <a:latin typeface="Roboto Light"/>
                <a:ea typeface="Roboto Light"/>
                <a:cs typeface="Roboto Light"/>
                <a:sym typeface="Roboto Light"/>
              </a:rPr>
              <a:t>  The policy safeguards organizations from third-party lawsuits that stem from damage to properties and injuries caused to non-party persons.</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b="1" lang="en" sz="1400">
                <a:solidFill>
                  <a:srgbClr val="000000"/>
                </a:solidFill>
                <a:latin typeface="Roboto"/>
                <a:ea typeface="Roboto"/>
                <a:cs typeface="Roboto"/>
                <a:sym typeface="Roboto"/>
              </a:rPr>
              <a:t>Protection Against Delays:</a:t>
            </a:r>
            <a:r>
              <a:rPr lang="en" sz="1400">
                <a:solidFill>
                  <a:srgbClr val="000000"/>
                </a:solidFill>
                <a:latin typeface="Roboto Light"/>
                <a:ea typeface="Roboto Light"/>
                <a:cs typeface="Roboto Light"/>
                <a:sym typeface="Roboto Light"/>
              </a:rPr>
              <a:t> The protection safeguards project finances from setbacks which occur because of unexpected damages or accidents that delay project completion.</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b="1" lang="en" sz="1400">
                <a:solidFill>
                  <a:srgbClr val="000000"/>
                </a:solidFill>
                <a:latin typeface="Roboto"/>
                <a:ea typeface="Roboto"/>
                <a:cs typeface="Roboto"/>
                <a:sym typeface="Roboto"/>
              </a:rPr>
              <a:t>Safeguards Project Investments:</a:t>
            </a:r>
            <a:r>
              <a:rPr lang="en" sz="1400">
                <a:solidFill>
                  <a:srgbClr val="000000"/>
                </a:solidFill>
                <a:latin typeface="Roboto Light"/>
                <a:ea typeface="Roboto Light"/>
                <a:cs typeface="Roboto Light"/>
                <a:sym typeface="Roboto Light"/>
              </a:rPr>
              <a:t> The financial security of costly engineering projects stays intact throughout their complete development period.</a:t>
            </a:r>
            <a:endParaRPr sz="1700">
              <a:solidFill>
                <a:srgbClr val="000000"/>
              </a:solidFill>
              <a:latin typeface="Roboto Light"/>
              <a:ea typeface="Roboto Light"/>
              <a:cs typeface="Roboto Light"/>
              <a:sym typeface="Roboto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idx="1" type="body"/>
          </p:nvPr>
        </p:nvSpPr>
        <p:spPr>
          <a:xfrm>
            <a:off x="672450" y="1862700"/>
            <a:ext cx="7799100" cy="141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solidFill>
                  <a:srgbClr val="000000"/>
                </a:solidFill>
                <a:latin typeface="Roboto Light"/>
                <a:ea typeface="Roboto Light"/>
                <a:cs typeface="Roboto Light"/>
                <a:sym typeface="Roboto Light"/>
              </a:rPr>
              <a:t>Risk management excellence fails to prevent unexpected events that force operators to close down their business temporarily or reduce operations. </a:t>
            </a:r>
            <a:r>
              <a:rPr b="1" lang="en" sz="1400" u="sng">
                <a:solidFill>
                  <a:srgbClr val="1155CC"/>
                </a:solidFill>
                <a:latin typeface="Roboto"/>
                <a:ea typeface="Roboto"/>
                <a:cs typeface="Roboto"/>
                <a:sym typeface="Roboto"/>
                <a:hlinkClick r:id="rId3">
                  <a:extLst>
                    <a:ext uri="{A12FA001-AC4F-418D-AE19-62706E023703}">
                      <ahyp:hlinkClr val="tx"/>
                    </a:ext>
                  </a:extLst>
                </a:hlinkClick>
              </a:rPr>
              <a:t>Business interruption insurance</a:t>
            </a:r>
            <a:endParaRPr b="1" sz="1400">
              <a:solidFill>
                <a:srgbClr val="000000"/>
              </a:solidFill>
              <a:latin typeface="Roboto"/>
              <a:ea typeface="Roboto"/>
              <a:cs typeface="Roboto"/>
              <a:sym typeface="Roboto"/>
            </a:endParaRPr>
          </a:p>
          <a:p>
            <a:pPr indent="0" lvl="0" marL="0" rtl="0" algn="ctr">
              <a:spcBef>
                <a:spcPts val="0"/>
              </a:spcBef>
              <a:spcAft>
                <a:spcPts val="0"/>
              </a:spcAft>
              <a:buNone/>
            </a:pPr>
            <a:r>
              <a:rPr lang="en" sz="1400">
                <a:solidFill>
                  <a:srgbClr val="000000"/>
                </a:solidFill>
                <a:latin typeface="Roboto Light"/>
                <a:ea typeface="Roboto Light"/>
                <a:cs typeface="Roboto Light"/>
                <a:sym typeface="Roboto Light"/>
              </a:rPr>
              <a:t>helps engineering firms stay financially resilient when disruptions force them to stop operations because it provides financial reimbursement for revenue decreases. This insurance gives compensation to firms for their lost revenue together with their fixed costs and temporary relocation expenses when businesses experience closure due to unexpected natural disasters or equipment malfunctions or unanticipated shutdowns.</a:t>
            </a:r>
            <a:endParaRPr>
              <a:solidFill>
                <a:srgbClr val="000000"/>
              </a:solidFill>
              <a:latin typeface="Roboto Light"/>
              <a:ea typeface="Roboto Light"/>
              <a:cs typeface="Roboto Light"/>
              <a:sym typeface="Roboto Light"/>
            </a:endParaRPr>
          </a:p>
        </p:txBody>
      </p:sp>
      <p:sp>
        <p:nvSpPr>
          <p:cNvPr id="92" name="Google Shape;92;p19"/>
          <p:cNvSpPr txBox="1"/>
          <p:nvPr>
            <p:ph type="title"/>
          </p:nvPr>
        </p:nvSpPr>
        <p:spPr>
          <a:xfrm>
            <a:off x="900050" y="1010875"/>
            <a:ext cx="71343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1" lang="en" sz="2100">
                <a:solidFill>
                  <a:srgbClr val="000000"/>
                </a:solidFill>
                <a:latin typeface="Oswald"/>
                <a:ea typeface="Oswald"/>
                <a:cs typeface="Oswald"/>
                <a:sym typeface="Oswald"/>
              </a:rPr>
              <a:t>Role of Business Interruption Insurance in Engineering Firms</a:t>
            </a:r>
            <a:endParaRPr b="1" sz="2900">
              <a:solidFill>
                <a:srgbClr val="000000"/>
              </a:solidFill>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idx="1" type="body"/>
          </p:nvPr>
        </p:nvSpPr>
        <p:spPr>
          <a:xfrm>
            <a:off x="581900" y="1326325"/>
            <a:ext cx="7777200" cy="2708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latin typeface="Roboto"/>
                <a:ea typeface="Roboto"/>
                <a:cs typeface="Roboto"/>
                <a:sym typeface="Roboto"/>
              </a:rPr>
              <a:t>Covers Revenue Losses:</a:t>
            </a:r>
            <a:r>
              <a:rPr lang="en" sz="1400">
                <a:solidFill>
                  <a:srgbClr val="000000"/>
                </a:solidFill>
                <a:latin typeface="Roboto Light"/>
                <a:ea typeface="Roboto Light"/>
                <a:cs typeface="Roboto Light"/>
                <a:sym typeface="Roboto Light"/>
              </a:rPr>
              <a:t> The policy provides reimbursement of earnings that companies forfeit when operations stop.</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b="1" lang="en" sz="1400">
                <a:solidFill>
                  <a:srgbClr val="000000"/>
                </a:solidFill>
                <a:latin typeface="Roboto"/>
                <a:ea typeface="Roboto"/>
                <a:cs typeface="Roboto"/>
                <a:sym typeface="Roboto"/>
              </a:rPr>
              <a:t>Assists with Fixed Costs: </a:t>
            </a:r>
            <a:r>
              <a:rPr lang="en" sz="1400">
                <a:solidFill>
                  <a:srgbClr val="000000"/>
                </a:solidFill>
                <a:latin typeface="Roboto Light"/>
                <a:ea typeface="Roboto Light"/>
                <a:cs typeface="Roboto Light"/>
                <a:sym typeface="Roboto Light"/>
              </a:rPr>
              <a:t>The insurance enables firms to pay salaries alongside rent and utility expenses when operations stop.</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b="1" lang="en" sz="1400">
                <a:solidFill>
                  <a:srgbClr val="000000"/>
                </a:solidFill>
                <a:latin typeface="Roboto"/>
                <a:ea typeface="Roboto"/>
                <a:cs typeface="Roboto"/>
                <a:sym typeface="Roboto"/>
              </a:rPr>
              <a:t>Supports Recovery Efforts: </a:t>
            </a:r>
            <a:r>
              <a:rPr lang="en" sz="1400">
                <a:solidFill>
                  <a:srgbClr val="000000"/>
                </a:solidFill>
                <a:latin typeface="Roboto Light"/>
                <a:ea typeface="Roboto Light"/>
                <a:cs typeface="Roboto Light"/>
                <a:sym typeface="Roboto Light"/>
              </a:rPr>
              <a:t>The insurance helps businesses acquire alternate working locations and maintenance funds needed to rebuild facilities and begin operational activity again.</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b="1" lang="en" sz="1400">
                <a:solidFill>
                  <a:srgbClr val="000000"/>
                </a:solidFill>
                <a:latin typeface="Roboto"/>
                <a:ea typeface="Roboto"/>
                <a:cs typeface="Roboto"/>
                <a:sym typeface="Roboto"/>
              </a:rPr>
              <a:t>Ensures Business Stability:</a:t>
            </a:r>
            <a:r>
              <a:rPr lang="en" sz="1400">
                <a:solidFill>
                  <a:srgbClr val="000000"/>
                </a:solidFill>
                <a:latin typeface="Roboto Light"/>
                <a:ea typeface="Roboto Light"/>
                <a:cs typeface="Roboto Light"/>
                <a:sym typeface="Roboto Light"/>
              </a:rPr>
              <a:t> The insurance supports business stability so engineering companies maintain financial stability while transitioning back to operations.</a:t>
            </a:r>
            <a:endParaRPr sz="1700">
              <a:solidFill>
                <a:srgbClr val="000000"/>
              </a:solidFill>
              <a:latin typeface="Roboto Light"/>
              <a:ea typeface="Roboto Light"/>
              <a:cs typeface="Roboto Light"/>
              <a:sym typeface="Roboto Light"/>
            </a:endParaRPr>
          </a:p>
        </p:txBody>
      </p:sp>
      <p:sp>
        <p:nvSpPr>
          <p:cNvPr id="98" name="Google Shape;98;p20"/>
          <p:cNvSpPr txBox="1"/>
          <p:nvPr/>
        </p:nvSpPr>
        <p:spPr>
          <a:xfrm>
            <a:off x="581900" y="634800"/>
            <a:ext cx="5429700" cy="46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400"/>
              </a:spcAft>
              <a:buNone/>
            </a:pPr>
            <a:r>
              <a:rPr b="1" lang="en" sz="2000">
                <a:latin typeface="Oswald"/>
                <a:ea typeface="Oswald"/>
                <a:cs typeface="Oswald"/>
                <a:sym typeface="Oswald"/>
              </a:rPr>
              <a:t>Benefits of Business Interruption Insurance</a:t>
            </a:r>
            <a:endParaRPr b="1" sz="3300">
              <a:latin typeface="Oswald"/>
              <a:ea typeface="Oswald"/>
              <a:cs typeface="Oswald"/>
              <a:sym typeface="Oswa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type="title"/>
          </p:nvPr>
        </p:nvSpPr>
        <p:spPr>
          <a:xfrm>
            <a:off x="766325" y="709700"/>
            <a:ext cx="71343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2500">
                <a:solidFill>
                  <a:srgbClr val="000000"/>
                </a:solidFill>
                <a:latin typeface="Oswald SemiBold"/>
                <a:ea typeface="Oswald SemiBold"/>
                <a:cs typeface="Oswald SemiBold"/>
                <a:sym typeface="Oswald SemiBold"/>
              </a:rPr>
              <a:t>Conclusion</a:t>
            </a:r>
            <a:endParaRPr sz="3200">
              <a:solidFill>
                <a:srgbClr val="000000"/>
              </a:solidFill>
              <a:latin typeface="Oswald SemiBold"/>
              <a:ea typeface="Oswald SemiBold"/>
              <a:cs typeface="Oswald SemiBold"/>
              <a:sym typeface="Oswald SemiBold"/>
            </a:endParaRPr>
          </a:p>
          <a:p>
            <a:pPr indent="0" lvl="0" marL="0" rtl="0" algn="l">
              <a:lnSpc>
                <a:spcPct val="115000"/>
              </a:lnSpc>
              <a:spcBef>
                <a:spcPts val="0"/>
              </a:spcBef>
              <a:spcAft>
                <a:spcPts val="0"/>
              </a:spcAft>
              <a:buNone/>
            </a:pPr>
            <a:r>
              <a:t/>
            </a:r>
            <a:endParaRPr sz="2000">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None/>
            </a:pPr>
            <a:r>
              <a:t/>
            </a:r>
            <a:endParaRPr>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SzPts val="990"/>
              <a:buNone/>
            </a:pPr>
            <a:r>
              <a:t/>
            </a:r>
            <a:endParaRPr sz="2760">
              <a:solidFill>
                <a:srgbClr val="1C4587"/>
              </a:solidFill>
              <a:latin typeface="Oswald SemiBold"/>
              <a:ea typeface="Oswald SemiBold"/>
              <a:cs typeface="Oswald SemiBold"/>
              <a:sym typeface="Oswald SemiBold"/>
            </a:endParaRPr>
          </a:p>
          <a:p>
            <a:pPr indent="0" lvl="0" marL="0" rtl="0" algn="l">
              <a:spcBef>
                <a:spcPts val="0"/>
              </a:spcBef>
              <a:spcAft>
                <a:spcPts val="0"/>
              </a:spcAft>
              <a:buSzPts val="990"/>
              <a:buNone/>
            </a:pPr>
            <a:r>
              <a:t/>
            </a:r>
            <a:endParaRPr sz="2700">
              <a:latin typeface="Oswald SemiBold"/>
              <a:ea typeface="Oswald SemiBold"/>
              <a:cs typeface="Oswald SemiBold"/>
              <a:sym typeface="Oswald SemiBold"/>
            </a:endParaRPr>
          </a:p>
        </p:txBody>
      </p:sp>
      <p:sp>
        <p:nvSpPr>
          <p:cNvPr id="104" name="Google Shape;104;p21"/>
          <p:cNvSpPr txBox="1"/>
          <p:nvPr>
            <p:ph idx="1" type="body"/>
          </p:nvPr>
        </p:nvSpPr>
        <p:spPr>
          <a:xfrm>
            <a:off x="963300" y="1552050"/>
            <a:ext cx="7217400" cy="270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000000"/>
                </a:solidFill>
                <a:latin typeface="Roboto Light"/>
                <a:ea typeface="Roboto Light"/>
                <a:cs typeface="Roboto Light"/>
                <a:sym typeface="Roboto Light"/>
              </a:rPr>
              <a:t>The hazardous nature of engineering business operations requires engineering companies to obtain complete insurance coverage. Prior insurance coverage including industrial all risk policy as well as erection all risk insurance and business interruption insurance protects companies from financial losses. Safety of engineering firm assets combined with ensured business continuity falls under the protection scope of these essential insurance coverages. The right insurance policy investments enable businesses to build financial strength that leads to lasting business achievement.</a:t>
            </a:r>
            <a:endParaRPr sz="15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400">
              <a:solidFill>
                <a:srgbClr val="000000"/>
              </a:solidFill>
              <a:latin typeface="Roboto Light"/>
              <a:ea typeface="Roboto Light"/>
              <a:cs typeface="Roboto Light"/>
              <a:sym typeface="Roboto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2"/>
          <p:cNvSpPr txBox="1"/>
          <p:nvPr>
            <p:ph type="title"/>
          </p:nvPr>
        </p:nvSpPr>
        <p:spPr>
          <a:xfrm>
            <a:off x="385075" y="482225"/>
            <a:ext cx="5452500" cy="5727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SzPts val="990"/>
              <a:buNone/>
            </a:pPr>
            <a:r>
              <a:rPr b="1" lang="en" sz="2890">
                <a:solidFill>
                  <a:srgbClr val="1C4587"/>
                </a:solidFill>
                <a:latin typeface="Oswald"/>
                <a:ea typeface="Oswald"/>
                <a:cs typeface="Oswald"/>
                <a:sym typeface="Oswald"/>
              </a:rPr>
              <a:t>Contact us</a:t>
            </a:r>
            <a:endParaRPr b="1" sz="2890">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sz="2700"/>
          </a:p>
        </p:txBody>
      </p:sp>
      <p:sp>
        <p:nvSpPr>
          <p:cNvPr id="110" name="Google Shape;110;p22"/>
          <p:cNvSpPr txBox="1"/>
          <p:nvPr>
            <p:ph idx="1" type="body"/>
          </p:nvPr>
        </p:nvSpPr>
        <p:spPr>
          <a:xfrm>
            <a:off x="502450" y="1051500"/>
            <a:ext cx="7744500" cy="3416400"/>
          </a:xfrm>
          <a:prstGeom prst="rect">
            <a:avLst/>
          </a:prstGeom>
        </p:spPr>
        <p:txBody>
          <a:bodyPr anchorCtr="0" anchor="t" bIns="91425" lIns="91425" spcFirstLastPara="1" rIns="91425" wrap="square" tIns="91425">
            <a:noAutofit/>
          </a:bodyPr>
          <a:lstStyle/>
          <a:p>
            <a:pPr indent="0" lvl="0" marL="0" rtl="0" algn="l">
              <a:lnSpc>
                <a:spcPct val="70000"/>
              </a:lnSpc>
              <a:spcBef>
                <a:spcPts val="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115000"/>
              </a:lnSpc>
              <a:spcBef>
                <a:spcPts val="800"/>
              </a:spcBef>
              <a:spcAft>
                <a:spcPts val="0"/>
              </a:spcAft>
              <a:buSzPts val="440"/>
              <a:buNone/>
            </a:pPr>
            <a:r>
              <a:rPr lang="en" sz="1540">
                <a:solidFill>
                  <a:srgbClr val="000000"/>
                </a:solidFill>
                <a:latin typeface="Inter"/>
                <a:ea typeface="Inter"/>
                <a:cs typeface="Inter"/>
                <a:sym typeface="Inter"/>
              </a:rPr>
              <a:t>First Policy is more than insurance broking; we’re trusted advisors working with you to develop world-class risk management programs.</a:t>
            </a:r>
            <a:r>
              <a:rPr lang="en" sz="1540">
                <a:solidFill>
                  <a:srgbClr val="242424"/>
                </a:solidFill>
                <a:latin typeface="DM Sans"/>
                <a:ea typeface="DM Sans"/>
                <a:cs typeface="DM Sans"/>
                <a:sym typeface="DM Sans"/>
              </a:rPr>
              <a:t> </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rPr lang="en" sz="1540" u="sng">
                <a:solidFill>
                  <a:srgbClr val="467886"/>
                </a:solidFill>
                <a:latin typeface="DM Sans"/>
                <a:ea typeface="DM Sans"/>
                <a:cs typeface="DM Sans"/>
                <a:sym typeface="DM Sans"/>
                <a:hlinkClick r:id="rId3">
                  <a:extLst>
                    <a:ext uri="{A12FA001-AC4F-418D-AE19-62706E023703}">
                      <ahyp:hlinkClr val="tx"/>
                    </a:ext>
                  </a:extLst>
                </a:hlinkClick>
              </a:rPr>
              <a:t>https://firstpolicy.com/</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t/>
            </a:r>
            <a:endParaRPr sz="1540">
              <a:solidFill>
                <a:srgbClr val="242424"/>
              </a:solidFill>
              <a:latin typeface="DM Sans"/>
              <a:ea typeface="DM Sans"/>
              <a:cs typeface="DM Sans"/>
              <a:sym typeface="DM Sans"/>
            </a:endParaRPr>
          </a:p>
          <a:p>
            <a:pPr indent="0" lvl="0" marL="0" rtl="0" algn="l">
              <a:lnSpc>
                <a:spcPct val="115000"/>
              </a:lnSpc>
              <a:spcBef>
                <a:spcPts val="800"/>
              </a:spcBef>
              <a:spcAft>
                <a:spcPts val="0"/>
              </a:spcAft>
              <a:buSzPts val="440"/>
              <a:buNone/>
            </a:pPr>
            <a:r>
              <a:rPr lang="en" sz="1540">
                <a:solidFill>
                  <a:srgbClr val="171717"/>
                </a:solidFill>
                <a:latin typeface="DM Sans"/>
                <a:ea typeface="DM Sans"/>
                <a:cs typeface="DM Sans"/>
                <a:sym typeface="DM Sans"/>
              </a:rPr>
              <a:t>7, Soormani 163, Opp. Dav School,</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D.P. Road, Aundh,</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Pune – 411007</a:t>
            </a:r>
            <a:endParaRPr sz="1740">
              <a:solidFill>
                <a:srgbClr val="000000"/>
              </a:solidFill>
              <a:latin typeface="Arial"/>
              <a:ea typeface="Arial"/>
              <a:cs typeface="Arial"/>
              <a:sym typeface="Arial"/>
            </a:endParaRPr>
          </a:p>
          <a:p>
            <a:pPr indent="0" lvl="0" marL="0" rtl="0" algn="l">
              <a:lnSpc>
                <a:spcPct val="70000"/>
              </a:lnSpc>
              <a:spcBef>
                <a:spcPts val="800"/>
              </a:spcBef>
              <a:spcAft>
                <a:spcPts val="0"/>
              </a:spcAft>
              <a:buSzPts val="440"/>
              <a:buNone/>
            </a:pPr>
            <a:r>
              <a:t/>
            </a:r>
            <a:endParaRPr sz="1540">
              <a:solidFill>
                <a:srgbClr val="0A0A0A"/>
              </a:solidFill>
              <a:latin typeface="Roboto"/>
              <a:ea typeface="Roboto"/>
              <a:cs typeface="Roboto"/>
              <a:sym typeface="Roboto"/>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Phone</a:t>
            </a:r>
            <a:r>
              <a:rPr b="1" lang="en" sz="1540">
                <a:solidFill>
                  <a:srgbClr val="467886"/>
                </a:solidFill>
                <a:latin typeface="DM Sans"/>
                <a:ea typeface="DM Sans"/>
                <a:cs typeface="DM Sans"/>
                <a:sym typeface="DM Sans"/>
              </a:rPr>
              <a:t> </a:t>
            </a:r>
            <a:r>
              <a:rPr b="1" lang="en" sz="1540">
                <a:solidFill>
                  <a:srgbClr val="000000"/>
                </a:solidFill>
                <a:latin typeface="DM Sans"/>
                <a:ea typeface="DM Sans"/>
                <a:cs typeface="DM Sans"/>
                <a:sym typeface="DM Sans"/>
              </a:rPr>
              <a:t>: </a:t>
            </a:r>
            <a:r>
              <a:rPr lang="en" sz="1540" u="sng">
                <a:solidFill>
                  <a:srgbClr val="467886"/>
                </a:solidFill>
                <a:latin typeface="DM Sans"/>
                <a:ea typeface="DM Sans"/>
                <a:cs typeface="DM Sans"/>
                <a:sym typeface="DM Sans"/>
                <a:hlinkClick r:id="rId4">
                  <a:extLst>
                    <a:ext uri="{A12FA001-AC4F-418D-AE19-62706E023703}">
                      <ahyp:hlinkClr val="tx"/>
                    </a:ext>
                  </a:extLst>
                </a:hlinkClick>
              </a:rPr>
              <a:t>+91-20-66073200</a:t>
            </a:r>
            <a:endParaRPr sz="1540">
              <a:solidFill>
                <a:srgbClr val="000000"/>
              </a:solidFill>
              <a:latin typeface="DM Sans"/>
              <a:ea typeface="DM Sans"/>
              <a:cs typeface="DM Sans"/>
              <a:sym typeface="DM Sans"/>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Email:  </a:t>
            </a:r>
            <a:r>
              <a:rPr lang="en" sz="1540" u="sng">
                <a:solidFill>
                  <a:srgbClr val="467886"/>
                </a:solidFill>
                <a:latin typeface="DM Sans"/>
                <a:ea typeface="DM Sans"/>
                <a:cs typeface="DM Sans"/>
                <a:sym typeface="DM Sans"/>
                <a:hlinkClick r:id="rId5">
                  <a:extLst>
                    <a:ext uri="{A12FA001-AC4F-418D-AE19-62706E023703}">
                      <ahyp:hlinkClr val="tx"/>
                    </a:ext>
                  </a:extLst>
                </a:hlinkClick>
              </a:rPr>
              <a:t>office@firstpolicy.com</a:t>
            </a:r>
            <a:endParaRPr b="1" sz="1540">
              <a:solidFill>
                <a:srgbClr val="000000"/>
              </a:solidFill>
              <a:latin typeface="DM Sans"/>
              <a:ea typeface="DM Sans"/>
              <a:cs typeface="DM Sans"/>
              <a:sym typeface="DM Sans"/>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17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95000"/>
              </a:lnSpc>
              <a:spcBef>
                <a:spcPts val="0"/>
              </a:spcBef>
              <a:spcAft>
                <a:spcPts val="1200"/>
              </a:spcAft>
              <a:buSzPts val="440"/>
              <a:buNone/>
            </a:pPr>
            <a:r>
              <a:t/>
            </a:r>
            <a:endParaRPr sz="1420"/>
          </a:p>
        </p:txBody>
      </p:sp>
      <p:pic>
        <p:nvPicPr>
          <p:cNvPr id="111" name="Google Shape;111;p22"/>
          <p:cNvPicPr preferRelativeResize="0"/>
          <p:nvPr/>
        </p:nvPicPr>
        <p:blipFill rotWithShape="1">
          <a:blip r:embed="rId6">
            <a:alphaModFix/>
          </a:blip>
          <a:srcRect b="22998" l="0" r="0" t="24300"/>
          <a:stretch/>
        </p:blipFill>
        <p:spPr>
          <a:xfrm>
            <a:off x="5440950" y="2936025"/>
            <a:ext cx="2942350" cy="1550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