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1" i="0">
                <a:solidFill>
                  <a:srgbClr val="00132D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rgbClr val="00132D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4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rgbClr val="00132D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rgbClr val="00132D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21566" y="385"/>
            <a:ext cx="1609716" cy="11791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9765029"/>
            <a:ext cx="5972810" cy="521970"/>
          </a:xfrm>
          <a:custGeom>
            <a:avLst/>
            <a:gdLst/>
            <a:ahLst/>
            <a:cxnLst/>
            <a:rect l="l" t="t" r="r" b="b"/>
            <a:pathLst>
              <a:path w="5972810" h="521970">
                <a:moveTo>
                  <a:pt x="5972647" y="521957"/>
                </a:moveTo>
                <a:lnTo>
                  <a:pt x="0" y="521957"/>
                </a:lnTo>
                <a:lnTo>
                  <a:pt x="0" y="0"/>
                </a:lnTo>
                <a:lnTo>
                  <a:pt x="5972647" y="0"/>
                </a:lnTo>
                <a:lnTo>
                  <a:pt x="5972647" y="521957"/>
                </a:lnTo>
                <a:close/>
              </a:path>
            </a:pathLst>
          </a:custGeom>
          <a:solidFill>
            <a:srgbClr val="FCBE0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675430" y="8671285"/>
            <a:ext cx="2095499" cy="156209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88412" y="2910486"/>
            <a:ext cx="1843992" cy="191262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9569" y="3411130"/>
            <a:ext cx="11361420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1" i="0">
                <a:solidFill>
                  <a:srgbClr val="00132D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89569" y="5022488"/>
            <a:ext cx="11630660" cy="307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hyperlink" Target="https://cedarvaleretreat.com.au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5.png"/><Relationship Id="rId4" Type="http://schemas.openxmlformats.org/officeDocument/2006/relationships/hyperlink" Target="https://cedarvaleretreat.com.au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3" Type="http://schemas.openxmlformats.org/officeDocument/2006/relationships/image" Target="../media/image5.png"/><Relationship Id="rId4" Type="http://schemas.openxmlformats.org/officeDocument/2006/relationships/hyperlink" Target="https://cedarvaleretreat.com.au/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5.png"/><Relationship Id="rId4" Type="http://schemas.openxmlformats.org/officeDocument/2006/relationships/hyperlink" Target="https://cedarvaleretreat.com.au/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5.png"/><Relationship Id="rId4" Type="http://schemas.openxmlformats.org/officeDocument/2006/relationships/hyperlink" Target="https://cedarvaleretreat.com.au/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5.png"/><Relationship Id="rId4" Type="http://schemas.openxmlformats.org/officeDocument/2006/relationships/hyperlink" Target="https://cedarvaleretreat.com.au/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3" Type="http://schemas.openxmlformats.org/officeDocument/2006/relationships/image" Target="../media/image5.png"/><Relationship Id="rId4" Type="http://schemas.openxmlformats.org/officeDocument/2006/relationships/hyperlink" Target="https://cedarvaleretreat.com.au/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3" Type="http://schemas.openxmlformats.org/officeDocument/2006/relationships/image" Target="../media/image5.png"/><Relationship Id="rId4" Type="http://schemas.openxmlformats.org/officeDocument/2006/relationships/hyperlink" Target="https://cedarvaleretreat.com.au/" TargetMode="Externa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Relationship Id="rId3" Type="http://schemas.openxmlformats.org/officeDocument/2006/relationships/image" Target="../media/image5.png"/><Relationship Id="rId4" Type="http://schemas.openxmlformats.org/officeDocument/2006/relationships/hyperlink" Target="https://cedarvaleretreat.com.au/" TargetMode="Externa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5.png"/><Relationship Id="rId4" Type="http://schemas.openxmlformats.org/officeDocument/2006/relationships/hyperlink" Target="https://cedarvaleretreat.com.au/" TargetMode="Externa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5.png"/><Relationship Id="rId4" Type="http://schemas.openxmlformats.org/officeDocument/2006/relationships/hyperlink" Target="https://cedarvaleretreat.com.au/" TargetMode="External"/><Relationship Id="rId5" Type="http://schemas.openxmlformats.org/officeDocument/2006/relationships/hyperlink" Target="mailto:info@cedarvaleretreat.com.au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58151" y="0"/>
            <a:ext cx="5829848" cy="102870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07206" y="197603"/>
            <a:ext cx="1957290" cy="16742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9865" rIns="0" bIns="0" rtlCol="0" vert="horz">
            <a:spAutoFit/>
          </a:bodyPr>
          <a:lstStyle/>
          <a:p>
            <a:pPr marL="1768475" marR="227965">
              <a:lnSpc>
                <a:spcPct val="79200"/>
              </a:lnSpc>
              <a:spcBef>
                <a:spcPts val="1495"/>
              </a:spcBef>
            </a:pPr>
            <a:r>
              <a:rPr dirty="0" spc="409"/>
              <a:t>Introduction</a:t>
            </a:r>
            <a:r>
              <a:rPr dirty="0" spc="265"/>
              <a:t> </a:t>
            </a:r>
            <a:r>
              <a:rPr dirty="0" spc="275"/>
              <a:t>to</a:t>
            </a:r>
            <a:r>
              <a:rPr dirty="0" spc="265"/>
              <a:t> </a:t>
            </a:r>
            <a:r>
              <a:rPr dirty="0" spc="380"/>
              <a:t>Lifestyle </a:t>
            </a:r>
            <a:r>
              <a:rPr dirty="0" spc="555"/>
              <a:t>Medicine</a:t>
            </a:r>
            <a:r>
              <a:rPr dirty="0" spc="260"/>
              <a:t> </a:t>
            </a:r>
            <a:r>
              <a:rPr dirty="0" spc="235"/>
              <a:t>Retreats</a:t>
            </a:r>
          </a:p>
          <a:p>
            <a:pPr marL="12700" marR="5080">
              <a:lnSpc>
                <a:spcPct val="115900"/>
              </a:lnSpc>
              <a:spcBef>
                <a:spcPts val="645"/>
              </a:spcBef>
            </a:pPr>
            <a:r>
              <a:rPr dirty="0" u="heavy" sz="3450" spc="-24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Lifest</a:t>
            </a:r>
            <a:r>
              <a:rPr dirty="0" sz="3450" spc="-245">
                <a:solidFill>
                  <a:srgbClr val="AC1645"/>
                </a:solidFill>
                <a:latin typeface="Tahoma"/>
                <a:cs typeface="Tahoma"/>
                <a:hlinkClick r:id="rId4"/>
              </a:rPr>
              <a:t>y</a:t>
            </a:r>
            <a:r>
              <a:rPr dirty="0" u="heavy" sz="3450" spc="-500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z="3450" spc="-170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le</a:t>
            </a:r>
            <a:r>
              <a:rPr dirty="0" u="heavy" sz="3450" spc="-27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z="3450" spc="-23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Medicine</a:t>
            </a:r>
            <a:r>
              <a:rPr dirty="0" u="heavy" sz="3450" spc="-280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z="3450" spc="-229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Retreats</a:t>
            </a:r>
            <a:r>
              <a:rPr dirty="0" sz="3450" spc="-275">
                <a:solidFill>
                  <a:srgbClr val="AC1645"/>
                </a:solidFill>
                <a:latin typeface="Tahoma"/>
                <a:cs typeface="Tahoma"/>
              </a:rPr>
              <a:t> </a:t>
            </a:r>
            <a:r>
              <a:rPr dirty="0" sz="3450" spc="-30" b="0">
                <a:solidFill>
                  <a:srgbClr val="000000"/>
                </a:solidFill>
                <a:latin typeface="Tahoma"/>
                <a:cs typeface="Tahoma"/>
              </a:rPr>
              <a:t>Provide</a:t>
            </a:r>
            <a:r>
              <a:rPr dirty="0" sz="3450" spc="-34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95" b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b="0">
                <a:solidFill>
                  <a:srgbClr val="000000"/>
                </a:solidFill>
                <a:latin typeface="Tahoma"/>
                <a:cs typeface="Tahoma"/>
              </a:rPr>
              <a:t>Holistic</a:t>
            </a:r>
            <a:r>
              <a:rPr dirty="0" sz="3450" spc="-34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55" b="0">
                <a:solidFill>
                  <a:srgbClr val="000000"/>
                </a:solidFill>
                <a:latin typeface="Tahoma"/>
                <a:cs typeface="Tahoma"/>
              </a:rPr>
              <a:t>Approach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25" b="0">
                <a:solidFill>
                  <a:srgbClr val="000000"/>
                </a:solidFill>
                <a:latin typeface="Tahoma"/>
                <a:cs typeface="Tahoma"/>
              </a:rPr>
              <a:t>To </a:t>
            </a:r>
            <a:r>
              <a:rPr dirty="0" sz="3450" spc="-65" b="0">
                <a:solidFill>
                  <a:srgbClr val="000000"/>
                </a:solidFill>
                <a:latin typeface="Tahoma"/>
                <a:cs typeface="Tahoma"/>
              </a:rPr>
              <a:t>Health,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60" b="0">
                <a:solidFill>
                  <a:srgbClr val="000000"/>
                </a:solidFill>
                <a:latin typeface="Tahoma"/>
                <a:cs typeface="Tahoma"/>
              </a:rPr>
              <a:t>Focusing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0" b="0">
                <a:solidFill>
                  <a:srgbClr val="000000"/>
                </a:solidFill>
                <a:latin typeface="Tahoma"/>
                <a:cs typeface="Tahoma"/>
              </a:rPr>
              <a:t>On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55" b="0">
                <a:solidFill>
                  <a:srgbClr val="000000"/>
                </a:solidFill>
                <a:latin typeface="Tahoma"/>
                <a:cs typeface="Tahoma"/>
              </a:rPr>
              <a:t>Preventative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90" b="0">
                <a:solidFill>
                  <a:srgbClr val="000000"/>
                </a:solidFill>
                <a:latin typeface="Tahoma"/>
                <a:cs typeface="Tahoma"/>
              </a:rPr>
              <a:t>Care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80" b="0">
                <a:solidFill>
                  <a:srgbClr val="000000"/>
                </a:solidFill>
                <a:latin typeface="Tahoma"/>
                <a:cs typeface="Tahoma"/>
              </a:rPr>
              <a:t>Through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Personalized </a:t>
            </a:r>
            <a:r>
              <a:rPr dirty="0" sz="3450" spc="-95" b="0">
                <a:solidFill>
                  <a:srgbClr val="000000"/>
                </a:solidFill>
                <a:latin typeface="Tahoma"/>
                <a:cs typeface="Tahoma"/>
              </a:rPr>
              <a:t>Wellness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75" b="0">
                <a:solidFill>
                  <a:srgbClr val="000000"/>
                </a:solidFill>
                <a:latin typeface="Tahoma"/>
                <a:cs typeface="Tahoma"/>
              </a:rPr>
              <a:t>Programs.</a:t>
            </a:r>
            <a:r>
              <a:rPr dirty="0" sz="3450" spc="-31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14" b="0">
                <a:solidFill>
                  <a:srgbClr val="000000"/>
                </a:solidFill>
                <a:latin typeface="Tahoma"/>
                <a:cs typeface="Tahoma"/>
              </a:rPr>
              <a:t>These</a:t>
            </a:r>
            <a:r>
              <a:rPr dirty="0" sz="3450" spc="-31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80" b="0">
                <a:solidFill>
                  <a:srgbClr val="000000"/>
                </a:solidFill>
                <a:latin typeface="Tahoma"/>
                <a:cs typeface="Tahoma"/>
              </a:rPr>
              <a:t>Retreats</a:t>
            </a:r>
            <a:r>
              <a:rPr dirty="0" sz="3450" spc="-31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5" b="0">
                <a:solidFill>
                  <a:srgbClr val="000000"/>
                </a:solidFill>
                <a:latin typeface="Tahoma"/>
                <a:cs typeface="Tahoma"/>
              </a:rPr>
              <a:t>Offer</a:t>
            </a:r>
            <a:r>
              <a:rPr dirty="0" sz="3450" spc="-31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80" b="0">
                <a:solidFill>
                  <a:srgbClr val="000000"/>
                </a:solidFill>
                <a:latin typeface="Tahoma"/>
                <a:cs typeface="Tahoma"/>
              </a:rPr>
              <a:t>Evidence-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Based </a:t>
            </a:r>
            <a:r>
              <a:rPr dirty="0" sz="3450" spc="-70" b="0">
                <a:solidFill>
                  <a:srgbClr val="000000"/>
                </a:solidFill>
                <a:latin typeface="Tahoma"/>
                <a:cs typeface="Tahoma"/>
              </a:rPr>
              <a:t>Strategies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90" b="0">
                <a:solidFill>
                  <a:srgbClr val="000000"/>
                </a:solidFill>
                <a:latin typeface="Tahoma"/>
                <a:cs typeface="Tahoma"/>
              </a:rPr>
              <a:t>To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5" b="0">
                <a:solidFill>
                  <a:srgbClr val="000000"/>
                </a:solidFill>
                <a:latin typeface="Tahoma"/>
                <a:cs typeface="Tahoma"/>
              </a:rPr>
              <a:t>Improve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45" b="0">
                <a:solidFill>
                  <a:srgbClr val="000000"/>
                </a:solidFill>
                <a:latin typeface="Tahoma"/>
                <a:cs typeface="Tahoma"/>
              </a:rPr>
              <a:t>Physical,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75" b="0">
                <a:solidFill>
                  <a:srgbClr val="000000"/>
                </a:solidFill>
                <a:latin typeface="Tahoma"/>
                <a:cs typeface="Tahoma"/>
              </a:rPr>
              <a:t>Mental,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85" b="0">
                <a:solidFill>
                  <a:srgbClr val="000000"/>
                </a:solidFill>
                <a:latin typeface="Tahoma"/>
                <a:cs typeface="Tahoma"/>
              </a:rPr>
              <a:t>And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20" b="0">
                <a:solidFill>
                  <a:srgbClr val="000000"/>
                </a:solidFill>
                <a:latin typeface="Tahoma"/>
                <a:cs typeface="Tahoma"/>
              </a:rPr>
              <a:t>Emotional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Well- Being.</a:t>
            </a:r>
            <a:endParaRPr sz="345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2559" y="9777773"/>
            <a:ext cx="5702300" cy="466725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u="heavy" sz="2800" spc="175" b="1">
                <a:solidFill>
                  <a:srgbClr val="00132D"/>
                </a:solidFill>
                <a:uFill>
                  <a:solidFill>
                    <a:srgbClr val="00132D"/>
                  </a:solidFill>
                </a:uFill>
                <a:latin typeface="Cambria"/>
                <a:cs typeface="Cambria"/>
                <a:hlinkClick r:id="rId4"/>
              </a:rPr>
              <a:t>Www.cedarvaleretreat.com.au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99887" y="0"/>
            <a:ext cx="4988112" cy="102870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07206" y="197603"/>
            <a:ext cx="1957290" cy="16742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89569" y="3411130"/>
            <a:ext cx="12007215" cy="4685030"/>
          </a:xfrm>
          <a:prstGeom prst="rect"/>
        </p:spPr>
        <p:txBody>
          <a:bodyPr wrap="square" lIns="0" tIns="189865" rIns="0" bIns="0" rtlCol="0" vert="horz">
            <a:spAutoFit/>
          </a:bodyPr>
          <a:lstStyle/>
          <a:p>
            <a:pPr marL="1768475" marR="5080">
              <a:lnSpc>
                <a:spcPct val="79200"/>
              </a:lnSpc>
              <a:spcBef>
                <a:spcPts val="1495"/>
              </a:spcBef>
            </a:pPr>
            <a:r>
              <a:rPr dirty="0" spc="580"/>
              <a:t>Core</a:t>
            </a:r>
            <a:r>
              <a:rPr dirty="0" spc="270"/>
              <a:t> </a:t>
            </a:r>
            <a:r>
              <a:rPr dirty="0" spc="345"/>
              <a:t>Principles</a:t>
            </a:r>
            <a:r>
              <a:rPr dirty="0" spc="275"/>
              <a:t> </a:t>
            </a:r>
            <a:r>
              <a:rPr dirty="0" spc="555"/>
              <a:t>of</a:t>
            </a:r>
            <a:r>
              <a:rPr dirty="0" spc="270"/>
              <a:t> </a:t>
            </a:r>
            <a:r>
              <a:rPr dirty="0" spc="380"/>
              <a:t>Lifestyle </a:t>
            </a:r>
            <a:r>
              <a:rPr dirty="0" spc="545"/>
              <a:t>Medicine</a:t>
            </a:r>
          </a:p>
          <a:p>
            <a:pPr marL="12700" marR="708025">
              <a:lnSpc>
                <a:spcPct val="115900"/>
              </a:lnSpc>
              <a:spcBef>
                <a:spcPts val="645"/>
              </a:spcBef>
            </a:pPr>
            <a:r>
              <a:rPr dirty="0" u="heavy" sz="3450" spc="-24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Lifest</a:t>
            </a:r>
            <a:r>
              <a:rPr dirty="0" sz="3450" spc="-245">
                <a:solidFill>
                  <a:srgbClr val="AC1645"/>
                </a:solidFill>
                <a:latin typeface="Tahoma"/>
                <a:cs typeface="Tahoma"/>
                <a:hlinkClick r:id="rId4"/>
              </a:rPr>
              <a:t>y</a:t>
            </a:r>
            <a:r>
              <a:rPr dirty="0" u="heavy" sz="3450" spc="-484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z="3450" spc="-170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le</a:t>
            </a:r>
            <a:r>
              <a:rPr dirty="0" u="heavy" sz="3450" spc="-26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z="3450" spc="-23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Medicine</a:t>
            </a:r>
            <a:r>
              <a:rPr dirty="0" u="heavy" sz="3450" spc="-26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z="3450" spc="-229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Retreats</a:t>
            </a:r>
            <a:r>
              <a:rPr dirty="0" sz="3450" spc="-260">
                <a:solidFill>
                  <a:srgbClr val="AC1645"/>
                </a:solidFill>
                <a:latin typeface="Tahoma"/>
                <a:cs typeface="Tahoma"/>
              </a:rPr>
              <a:t> </a:t>
            </a:r>
            <a:r>
              <a:rPr dirty="0" sz="3450" spc="-70" b="0">
                <a:solidFill>
                  <a:srgbClr val="000000"/>
                </a:solidFill>
                <a:latin typeface="Tahoma"/>
                <a:cs typeface="Tahoma"/>
              </a:rPr>
              <a:t>Emphasizes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30" b="0">
                <a:solidFill>
                  <a:srgbClr val="000000"/>
                </a:solidFill>
                <a:latin typeface="Tahoma"/>
                <a:cs typeface="Tahoma"/>
              </a:rPr>
              <a:t>Nutrition,</a:t>
            </a:r>
            <a:r>
              <a:rPr dirty="0" sz="3450" spc="-32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Physical </a:t>
            </a:r>
            <a:r>
              <a:rPr dirty="0" sz="3450" spc="-60" b="0">
                <a:solidFill>
                  <a:srgbClr val="000000"/>
                </a:solidFill>
                <a:latin typeface="Tahoma"/>
                <a:cs typeface="Tahoma"/>
              </a:rPr>
              <a:t>Activity,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75" b="0">
                <a:solidFill>
                  <a:srgbClr val="000000"/>
                </a:solidFill>
                <a:latin typeface="Tahoma"/>
                <a:cs typeface="Tahoma"/>
              </a:rPr>
              <a:t>Stress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0" b="0">
                <a:solidFill>
                  <a:srgbClr val="000000"/>
                </a:solidFill>
                <a:latin typeface="Tahoma"/>
                <a:cs typeface="Tahoma"/>
              </a:rPr>
              <a:t>Management,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50" b="0">
                <a:solidFill>
                  <a:srgbClr val="000000"/>
                </a:solidFill>
                <a:latin typeface="Tahoma"/>
                <a:cs typeface="Tahoma"/>
              </a:rPr>
              <a:t>Sleep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35" b="0">
                <a:solidFill>
                  <a:srgbClr val="000000"/>
                </a:solidFill>
                <a:latin typeface="Tahoma"/>
                <a:cs typeface="Tahoma"/>
              </a:rPr>
              <a:t>Optimization,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85" b="0">
                <a:solidFill>
                  <a:srgbClr val="000000"/>
                </a:solidFill>
                <a:latin typeface="Tahoma"/>
                <a:cs typeface="Tahoma"/>
              </a:rPr>
              <a:t>And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Social </a:t>
            </a:r>
            <a:r>
              <a:rPr dirty="0" sz="3450" spc="-55" b="0">
                <a:solidFill>
                  <a:srgbClr val="000000"/>
                </a:solidFill>
                <a:latin typeface="Tahoma"/>
                <a:cs typeface="Tahoma"/>
              </a:rPr>
              <a:t>Connection.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14" b="0">
                <a:solidFill>
                  <a:srgbClr val="000000"/>
                </a:solidFill>
                <a:latin typeface="Tahoma"/>
                <a:cs typeface="Tahoma"/>
              </a:rPr>
              <a:t>These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Principles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85" b="0">
                <a:solidFill>
                  <a:srgbClr val="000000"/>
                </a:solidFill>
                <a:latin typeface="Tahoma"/>
                <a:cs typeface="Tahoma"/>
              </a:rPr>
              <a:t>Address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50" b="0">
                <a:solidFill>
                  <a:srgbClr val="000000"/>
                </a:solidFill>
                <a:latin typeface="Tahoma"/>
                <a:cs typeface="Tahoma"/>
              </a:rPr>
              <a:t>Root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95" b="0">
                <a:solidFill>
                  <a:srgbClr val="000000"/>
                </a:solidFill>
                <a:latin typeface="Tahoma"/>
                <a:cs typeface="Tahoma"/>
              </a:rPr>
              <a:t>Causes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25" b="0">
                <a:solidFill>
                  <a:srgbClr val="000000"/>
                </a:solidFill>
                <a:latin typeface="Tahoma"/>
                <a:cs typeface="Tahoma"/>
              </a:rPr>
              <a:t>Of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Chronic </a:t>
            </a:r>
            <a:r>
              <a:rPr dirty="0" sz="3450" spc="-110" b="0">
                <a:solidFill>
                  <a:srgbClr val="000000"/>
                </a:solidFill>
                <a:latin typeface="Tahoma"/>
                <a:cs typeface="Tahoma"/>
              </a:rPr>
              <a:t>Diseases,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25" b="0">
                <a:solidFill>
                  <a:srgbClr val="000000"/>
                </a:solidFill>
                <a:latin typeface="Tahoma"/>
                <a:cs typeface="Tahoma"/>
              </a:rPr>
              <a:t>Promoting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40" b="0">
                <a:solidFill>
                  <a:srgbClr val="000000"/>
                </a:solidFill>
                <a:latin typeface="Tahoma"/>
                <a:cs typeface="Tahoma"/>
              </a:rPr>
              <a:t>Sustainable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40" b="0">
                <a:solidFill>
                  <a:srgbClr val="000000"/>
                </a:solidFill>
                <a:latin typeface="Tahoma"/>
                <a:cs typeface="Tahoma"/>
              </a:rPr>
              <a:t>Health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90" b="0">
                <a:solidFill>
                  <a:srgbClr val="000000"/>
                </a:solidFill>
                <a:latin typeface="Tahoma"/>
                <a:cs typeface="Tahoma"/>
              </a:rPr>
              <a:t>Improvements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25" b="0">
                <a:solidFill>
                  <a:srgbClr val="000000"/>
                </a:solidFill>
                <a:latin typeface="Tahoma"/>
                <a:cs typeface="Tahoma"/>
              </a:rPr>
              <a:t>And </a:t>
            </a:r>
            <a:r>
              <a:rPr dirty="0" sz="3450" spc="-95" b="0">
                <a:solidFill>
                  <a:srgbClr val="000000"/>
                </a:solidFill>
                <a:latin typeface="Tahoma"/>
                <a:cs typeface="Tahoma"/>
              </a:rPr>
              <a:t>Long-Term</a:t>
            </a:r>
            <a:r>
              <a:rPr dirty="0" sz="3450" spc="-30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10" b="0">
                <a:solidFill>
                  <a:srgbClr val="000000"/>
                </a:solidFill>
                <a:latin typeface="Tahoma"/>
                <a:cs typeface="Tahoma"/>
              </a:rPr>
              <a:t>Well-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Being.</a:t>
            </a:r>
            <a:endParaRPr sz="345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2559" y="9777773"/>
            <a:ext cx="5702300" cy="466725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u="heavy" sz="2800" spc="175" b="1">
                <a:solidFill>
                  <a:srgbClr val="00132D"/>
                </a:solidFill>
                <a:uFill>
                  <a:solidFill>
                    <a:srgbClr val="00132D"/>
                  </a:solidFill>
                </a:uFill>
                <a:latin typeface="Cambria"/>
                <a:cs typeface="Cambria"/>
                <a:hlinkClick r:id="rId4"/>
              </a:rPr>
              <a:t>Www.cedarvaleretreat.com.au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67923" y="0"/>
            <a:ext cx="4820076" cy="102870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07206" y="197603"/>
            <a:ext cx="1957290" cy="16742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9865" rIns="0" bIns="0" rtlCol="0" vert="horz">
            <a:spAutoFit/>
          </a:bodyPr>
          <a:lstStyle/>
          <a:p>
            <a:pPr marL="1768475" marR="2073910">
              <a:lnSpc>
                <a:spcPct val="79200"/>
              </a:lnSpc>
              <a:spcBef>
                <a:spcPts val="1495"/>
              </a:spcBef>
            </a:pPr>
            <a:r>
              <a:rPr dirty="0" spc="375"/>
              <a:t>Benefits</a:t>
            </a:r>
            <a:r>
              <a:rPr dirty="0" spc="270"/>
              <a:t> </a:t>
            </a:r>
            <a:r>
              <a:rPr dirty="0" spc="555"/>
              <a:t>of</a:t>
            </a:r>
            <a:r>
              <a:rPr dirty="0" spc="270"/>
              <a:t> </a:t>
            </a:r>
            <a:r>
              <a:rPr dirty="0" spc="380"/>
              <a:t>Lifestyle </a:t>
            </a:r>
            <a:r>
              <a:rPr dirty="0" spc="555"/>
              <a:t>Medicine</a:t>
            </a:r>
            <a:r>
              <a:rPr dirty="0" spc="260"/>
              <a:t> </a:t>
            </a:r>
            <a:r>
              <a:rPr dirty="0" spc="235"/>
              <a:t>Retreats</a:t>
            </a:r>
          </a:p>
          <a:p>
            <a:pPr marL="12700" marR="5080">
              <a:lnSpc>
                <a:spcPct val="115900"/>
              </a:lnSpc>
              <a:spcBef>
                <a:spcPts val="645"/>
              </a:spcBef>
            </a:pPr>
            <a:r>
              <a:rPr dirty="0" sz="3450" spc="-20" b="0">
                <a:solidFill>
                  <a:srgbClr val="000000"/>
                </a:solidFill>
                <a:latin typeface="Tahoma"/>
                <a:cs typeface="Tahoma"/>
              </a:rPr>
              <a:t>Participants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75" b="0">
                <a:solidFill>
                  <a:srgbClr val="000000"/>
                </a:solidFill>
                <a:latin typeface="Tahoma"/>
                <a:cs typeface="Tahoma"/>
              </a:rPr>
              <a:t>Experience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95" b="0">
                <a:solidFill>
                  <a:srgbClr val="000000"/>
                </a:solidFill>
                <a:latin typeface="Tahoma"/>
                <a:cs typeface="Tahoma"/>
              </a:rPr>
              <a:t>Improved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10" b="0">
                <a:solidFill>
                  <a:srgbClr val="000000"/>
                </a:solidFill>
                <a:latin typeface="Tahoma"/>
                <a:cs typeface="Tahoma"/>
              </a:rPr>
              <a:t>Energy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90" b="0">
                <a:solidFill>
                  <a:srgbClr val="000000"/>
                </a:solidFill>
                <a:latin typeface="Tahoma"/>
                <a:cs typeface="Tahoma"/>
              </a:rPr>
              <a:t>Levels,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Reduced </a:t>
            </a:r>
            <a:r>
              <a:rPr dirty="0" sz="3450" spc="-95" b="0">
                <a:solidFill>
                  <a:srgbClr val="000000"/>
                </a:solidFill>
                <a:latin typeface="Tahoma"/>
                <a:cs typeface="Tahoma"/>
              </a:rPr>
              <a:t>Stress,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45" b="0">
                <a:solidFill>
                  <a:srgbClr val="000000"/>
                </a:solidFill>
                <a:latin typeface="Tahoma"/>
                <a:cs typeface="Tahoma"/>
              </a:rPr>
              <a:t>Better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50" b="0">
                <a:solidFill>
                  <a:srgbClr val="000000"/>
                </a:solidFill>
                <a:latin typeface="Tahoma"/>
                <a:cs typeface="Tahoma"/>
              </a:rPr>
              <a:t>Sleep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60" b="0">
                <a:solidFill>
                  <a:srgbClr val="000000"/>
                </a:solidFill>
                <a:latin typeface="Tahoma"/>
                <a:cs typeface="Tahoma"/>
              </a:rPr>
              <a:t>Quality,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85" b="0">
                <a:solidFill>
                  <a:srgbClr val="000000"/>
                </a:solidFill>
                <a:latin typeface="Tahoma"/>
                <a:cs typeface="Tahoma"/>
              </a:rPr>
              <a:t>And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65" b="0">
                <a:solidFill>
                  <a:srgbClr val="000000"/>
                </a:solidFill>
                <a:latin typeface="Tahoma"/>
                <a:cs typeface="Tahoma"/>
              </a:rPr>
              <a:t>Enhanced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55" b="0">
                <a:solidFill>
                  <a:srgbClr val="000000"/>
                </a:solidFill>
                <a:latin typeface="Tahoma"/>
                <a:cs typeface="Tahoma"/>
              </a:rPr>
              <a:t>Mental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Clarity. </a:t>
            </a:r>
            <a:r>
              <a:rPr dirty="0" sz="3450" spc="-114" b="0">
                <a:solidFill>
                  <a:srgbClr val="000000"/>
                </a:solidFill>
                <a:latin typeface="Tahoma"/>
                <a:cs typeface="Tahoma"/>
              </a:rPr>
              <a:t>These</a:t>
            </a:r>
            <a:r>
              <a:rPr dirty="0" sz="3450" spc="-34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u="heavy" sz="3450" spc="-24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Lifest</a:t>
            </a:r>
            <a:r>
              <a:rPr dirty="0" sz="3450" spc="-245">
                <a:solidFill>
                  <a:srgbClr val="AC1645"/>
                </a:solidFill>
                <a:latin typeface="Tahoma"/>
                <a:cs typeface="Tahoma"/>
                <a:hlinkClick r:id="rId4"/>
              </a:rPr>
              <a:t>y</a:t>
            </a:r>
            <a:r>
              <a:rPr dirty="0" u="heavy" sz="3450" spc="-500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z="3450" spc="-170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le</a:t>
            </a:r>
            <a:r>
              <a:rPr dirty="0" u="heavy" sz="3450" spc="-280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z="3450" spc="-23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Medicine</a:t>
            </a:r>
            <a:r>
              <a:rPr dirty="0" u="heavy" sz="3450" spc="-280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z="3450" spc="-229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Retreats</a:t>
            </a:r>
            <a:r>
              <a:rPr dirty="0" sz="3450" spc="-275">
                <a:solidFill>
                  <a:srgbClr val="AC1645"/>
                </a:solidFill>
                <a:latin typeface="Tahoma"/>
                <a:cs typeface="Tahoma"/>
              </a:rPr>
              <a:t> </a:t>
            </a:r>
            <a:r>
              <a:rPr dirty="0" sz="3450" spc="-105" b="0">
                <a:solidFill>
                  <a:srgbClr val="000000"/>
                </a:solidFill>
                <a:latin typeface="Tahoma"/>
                <a:cs typeface="Tahoma"/>
              </a:rPr>
              <a:t>Offer</a:t>
            </a:r>
            <a:r>
              <a:rPr dirty="0" sz="3450" spc="-34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95" b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dirty="0" sz="3450" spc="-34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Supportive </a:t>
            </a:r>
            <a:r>
              <a:rPr dirty="0" sz="3450" spc="-50" b="0">
                <a:solidFill>
                  <a:srgbClr val="000000"/>
                </a:solidFill>
                <a:latin typeface="Tahoma"/>
                <a:cs typeface="Tahoma"/>
              </a:rPr>
              <a:t>Environment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55" b="0">
                <a:solidFill>
                  <a:srgbClr val="000000"/>
                </a:solidFill>
                <a:latin typeface="Tahoma"/>
                <a:cs typeface="Tahoma"/>
              </a:rPr>
              <a:t>For</a:t>
            </a:r>
            <a:r>
              <a:rPr dirty="0" sz="3450" spc="-32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95" b="0">
                <a:solidFill>
                  <a:srgbClr val="000000"/>
                </a:solidFill>
                <a:latin typeface="Tahoma"/>
                <a:cs typeface="Tahoma"/>
              </a:rPr>
              <a:t>Long-Term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40" b="0">
                <a:solidFill>
                  <a:srgbClr val="000000"/>
                </a:solidFill>
                <a:latin typeface="Tahoma"/>
                <a:cs typeface="Tahoma"/>
              </a:rPr>
              <a:t>Health</a:t>
            </a:r>
            <a:r>
              <a:rPr dirty="0" sz="3450" spc="-32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55" b="0">
                <a:solidFill>
                  <a:srgbClr val="000000"/>
                </a:solidFill>
                <a:latin typeface="Tahoma"/>
                <a:cs typeface="Tahoma"/>
              </a:rPr>
              <a:t>Transformations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Through </a:t>
            </a:r>
            <a:r>
              <a:rPr dirty="0" sz="3450" spc="-55" b="0">
                <a:solidFill>
                  <a:srgbClr val="000000"/>
                </a:solidFill>
                <a:latin typeface="Tahoma"/>
                <a:cs typeface="Tahoma"/>
              </a:rPr>
              <a:t>Guided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80" b="0">
                <a:solidFill>
                  <a:srgbClr val="000000"/>
                </a:solidFill>
                <a:latin typeface="Tahoma"/>
                <a:cs typeface="Tahoma"/>
              </a:rPr>
              <a:t>Expert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Interventions.</a:t>
            </a:r>
            <a:endParaRPr sz="345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2559" y="9777773"/>
            <a:ext cx="5702300" cy="466725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u="heavy" sz="2800" spc="175" b="1">
                <a:solidFill>
                  <a:srgbClr val="00132D"/>
                </a:solidFill>
                <a:uFill>
                  <a:solidFill>
                    <a:srgbClr val="00132D"/>
                  </a:solidFill>
                </a:uFill>
                <a:latin typeface="Cambria"/>
                <a:cs typeface="Cambria"/>
                <a:hlinkClick r:id="rId4"/>
              </a:rPr>
              <a:t>Www.cedarvaleretreat.com.au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67923" y="0"/>
            <a:ext cx="4820076" cy="102870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07206" y="197603"/>
            <a:ext cx="1957290" cy="16742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89569" y="3411130"/>
            <a:ext cx="11512550" cy="4075429"/>
          </a:xfrm>
          <a:prstGeom prst="rect"/>
        </p:spPr>
        <p:txBody>
          <a:bodyPr wrap="square" lIns="0" tIns="189865" rIns="0" bIns="0" rtlCol="0" vert="horz">
            <a:spAutoFit/>
          </a:bodyPr>
          <a:lstStyle/>
          <a:p>
            <a:pPr marL="1768475" marR="1326515">
              <a:lnSpc>
                <a:spcPct val="79200"/>
              </a:lnSpc>
              <a:spcBef>
                <a:spcPts val="1495"/>
              </a:spcBef>
            </a:pPr>
            <a:r>
              <a:rPr dirty="0" spc="345"/>
              <a:t>Personalized</a:t>
            </a:r>
            <a:r>
              <a:rPr dirty="0" spc="300"/>
              <a:t> </a:t>
            </a:r>
            <a:r>
              <a:rPr dirty="0" spc="395"/>
              <a:t>Wellness </a:t>
            </a:r>
            <a:r>
              <a:rPr dirty="0" spc="400"/>
              <a:t>Programs</a:t>
            </a:r>
          </a:p>
          <a:p>
            <a:pPr marL="12700" marR="5080">
              <a:lnSpc>
                <a:spcPct val="115900"/>
              </a:lnSpc>
              <a:spcBef>
                <a:spcPts val="645"/>
              </a:spcBef>
            </a:pPr>
            <a:r>
              <a:rPr dirty="0" sz="3450" spc="-70" b="0">
                <a:solidFill>
                  <a:srgbClr val="000000"/>
                </a:solidFill>
                <a:latin typeface="Tahoma"/>
                <a:cs typeface="Tahoma"/>
              </a:rPr>
              <a:t>Each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u="heavy" sz="3450" spc="-24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Lifest</a:t>
            </a:r>
            <a:r>
              <a:rPr dirty="0" sz="3450" spc="-245">
                <a:solidFill>
                  <a:srgbClr val="AC1645"/>
                </a:solidFill>
                <a:latin typeface="Tahoma"/>
                <a:cs typeface="Tahoma"/>
                <a:hlinkClick r:id="rId4"/>
              </a:rPr>
              <a:t>y</a:t>
            </a:r>
            <a:r>
              <a:rPr dirty="0" u="heavy" sz="3450" spc="-49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z="3450" spc="-170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le</a:t>
            </a:r>
            <a:r>
              <a:rPr dirty="0" u="heavy" sz="3450" spc="-27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z="3450" spc="-23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Medicine</a:t>
            </a:r>
            <a:r>
              <a:rPr dirty="0" u="heavy" sz="3450" spc="-270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z="3450" spc="-229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Retreats</a:t>
            </a:r>
            <a:r>
              <a:rPr dirty="0" sz="3450" spc="-275">
                <a:solidFill>
                  <a:srgbClr val="AC1645"/>
                </a:solidFill>
                <a:latin typeface="Tahoma"/>
                <a:cs typeface="Tahoma"/>
              </a:rPr>
              <a:t> </a:t>
            </a:r>
            <a:r>
              <a:rPr dirty="0" sz="3450" spc="-105" b="0">
                <a:solidFill>
                  <a:srgbClr val="000000"/>
                </a:solidFill>
                <a:latin typeface="Tahoma"/>
                <a:cs typeface="Tahoma"/>
              </a:rPr>
              <a:t>Offers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40" b="0">
                <a:solidFill>
                  <a:srgbClr val="000000"/>
                </a:solidFill>
                <a:latin typeface="Tahoma"/>
                <a:cs typeface="Tahoma"/>
              </a:rPr>
              <a:t>Tailored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Wellness </a:t>
            </a:r>
            <a:r>
              <a:rPr dirty="0" sz="3450" spc="-50" b="0">
                <a:solidFill>
                  <a:srgbClr val="000000"/>
                </a:solidFill>
                <a:latin typeface="Tahoma"/>
                <a:cs typeface="Tahoma"/>
              </a:rPr>
              <a:t>Plans,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80" b="0">
                <a:solidFill>
                  <a:srgbClr val="000000"/>
                </a:solidFill>
                <a:latin typeface="Tahoma"/>
                <a:cs typeface="Tahoma"/>
              </a:rPr>
              <a:t>Addressing</a:t>
            </a:r>
            <a:r>
              <a:rPr dirty="0" sz="3450" spc="-32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55" b="0">
                <a:solidFill>
                  <a:srgbClr val="000000"/>
                </a:solidFill>
                <a:latin typeface="Tahoma"/>
                <a:cs typeface="Tahoma"/>
              </a:rPr>
              <a:t>Individual</a:t>
            </a:r>
            <a:r>
              <a:rPr dirty="0" sz="3450" spc="-32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40" b="0">
                <a:solidFill>
                  <a:srgbClr val="000000"/>
                </a:solidFill>
                <a:latin typeface="Tahoma"/>
                <a:cs typeface="Tahoma"/>
              </a:rPr>
              <a:t>Health</a:t>
            </a:r>
            <a:r>
              <a:rPr dirty="0" sz="3450" spc="-32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80" b="0">
                <a:solidFill>
                  <a:srgbClr val="000000"/>
                </a:solidFill>
                <a:latin typeface="Tahoma"/>
                <a:cs typeface="Tahoma"/>
              </a:rPr>
              <a:t>Concerns.</a:t>
            </a:r>
            <a:r>
              <a:rPr dirty="0" sz="3450" spc="-32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14" b="0">
                <a:solidFill>
                  <a:srgbClr val="000000"/>
                </a:solidFill>
                <a:latin typeface="Tahoma"/>
                <a:cs typeface="Tahoma"/>
              </a:rPr>
              <a:t>These</a:t>
            </a:r>
            <a:r>
              <a:rPr dirty="0" sz="3450" spc="-32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Programs </a:t>
            </a:r>
            <a:r>
              <a:rPr dirty="0" sz="3450" spc="-80" b="0">
                <a:solidFill>
                  <a:srgbClr val="000000"/>
                </a:solidFill>
                <a:latin typeface="Tahoma"/>
                <a:cs typeface="Tahoma"/>
              </a:rPr>
              <a:t>Include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65" b="0">
                <a:solidFill>
                  <a:srgbClr val="000000"/>
                </a:solidFill>
                <a:latin typeface="Tahoma"/>
                <a:cs typeface="Tahoma"/>
              </a:rPr>
              <a:t>Comprehensive</a:t>
            </a:r>
            <a:r>
              <a:rPr dirty="0" sz="3450" spc="-31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5" b="0">
                <a:solidFill>
                  <a:srgbClr val="000000"/>
                </a:solidFill>
                <a:latin typeface="Tahoma"/>
                <a:cs typeface="Tahoma"/>
              </a:rPr>
              <a:t>Assessments,</a:t>
            </a:r>
            <a:r>
              <a:rPr dirty="0" sz="3450" spc="-31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50" b="0">
                <a:solidFill>
                  <a:srgbClr val="000000"/>
                </a:solidFill>
                <a:latin typeface="Tahoma"/>
                <a:cs typeface="Tahoma"/>
              </a:rPr>
              <a:t>Lifestyle</a:t>
            </a:r>
            <a:r>
              <a:rPr dirty="0" sz="3450" spc="-31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75" b="0">
                <a:solidFill>
                  <a:srgbClr val="000000"/>
                </a:solidFill>
                <a:latin typeface="Tahoma"/>
                <a:cs typeface="Tahoma"/>
              </a:rPr>
              <a:t>Coaching,</a:t>
            </a:r>
            <a:r>
              <a:rPr dirty="0" sz="3450" spc="-31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25" b="0">
                <a:solidFill>
                  <a:srgbClr val="000000"/>
                </a:solidFill>
                <a:latin typeface="Tahoma"/>
                <a:cs typeface="Tahoma"/>
              </a:rPr>
              <a:t>And </a:t>
            </a:r>
            <a:r>
              <a:rPr dirty="0" sz="3450" spc="-80" b="0">
                <a:solidFill>
                  <a:srgbClr val="000000"/>
                </a:solidFill>
                <a:latin typeface="Tahoma"/>
                <a:cs typeface="Tahoma"/>
              </a:rPr>
              <a:t>Evidence-</a:t>
            </a:r>
            <a:r>
              <a:rPr dirty="0" sz="3450" spc="-65" b="0">
                <a:solidFill>
                  <a:srgbClr val="000000"/>
                </a:solidFill>
                <a:latin typeface="Tahoma"/>
                <a:cs typeface="Tahoma"/>
              </a:rPr>
              <a:t>Based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75" b="0">
                <a:solidFill>
                  <a:srgbClr val="000000"/>
                </a:solidFill>
                <a:latin typeface="Tahoma"/>
                <a:cs typeface="Tahoma"/>
              </a:rPr>
              <a:t>Interventions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90" b="0">
                <a:solidFill>
                  <a:srgbClr val="000000"/>
                </a:solidFill>
                <a:latin typeface="Tahoma"/>
                <a:cs typeface="Tahoma"/>
              </a:rPr>
              <a:t>To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40" b="0">
                <a:solidFill>
                  <a:srgbClr val="000000"/>
                </a:solidFill>
                <a:latin typeface="Tahoma"/>
                <a:cs typeface="Tahoma"/>
              </a:rPr>
              <a:t>Optimize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50" b="0">
                <a:solidFill>
                  <a:srgbClr val="000000"/>
                </a:solidFill>
                <a:latin typeface="Tahoma"/>
                <a:cs typeface="Tahoma"/>
              </a:rPr>
              <a:t>Overall</a:t>
            </a:r>
            <a:r>
              <a:rPr dirty="0" sz="3450" spc="-31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10" b="0">
                <a:solidFill>
                  <a:srgbClr val="000000"/>
                </a:solidFill>
                <a:latin typeface="Tahoma"/>
                <a:cs typeface="Tahoma"/>
              </a:rPr>
              <a:t>Well-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Being.</a:t>
            </a:r>
            <a:endParaRPr sz="345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2559" y="9777773"/>
            <a:ext cx="5702300" cy="466725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u="heavy" sz="2800" spc="175" b="1">
                <a:solidFill>
                  <a:srgbClr val="00132D"/>
                </a:solidFill>
                <a:uFill>
                  <a:solidFill>
                    <a:srgbClr val="00132D"/>
                  </a:solidFill>
                </a:uFill>
                <a:latin typeface="Cambria"/>
                <a:cs typeface="Cambria"/>
                <a:hlinkClick r:id="rId4"/>
              </a:rPr>
              <a:t>Www.cedarvaleretreat.com.au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67923" y="0"/>
            <a:ext cx="4820076" cy="102870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07206" y="197603"/>
            <a:ext cx="1957290" cy="16742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45906" y="3411130"/>
            <a:ext cx="8382000" cy="1555115"/>
          </a:xfrm>
          <a:prstGeom prst="rect"/>
        </p:spPr>
        <p:txBody>
          <a:bodyPr wrap="square" lIns="0" tIns="189865" rIns="0" bIns="0" rtlCol="0" vert="horz">
            <a:spAutoFit/>
          </a:bodyPr>
          <a:lstStyle/>
          <a:p>
            <a:pPr marL="12700" marR="5080">
              <a:lnSpc>
                <a:spcPct val="79200"/>
              </a:lnSpc>
              <a:spcBef>
                <a:spcPts val="1495"/>
              </a:spcBef>
            </a:pPr>
            <a:r>
              <a:rPr dirty="0" spc="440"/>
              <a:t>Nutrition</a:t>
            </a:r>
            <a:r>
              <a:rPr dirty="0" spc="270"/>
              <a:t> </a:t>
            </a:r>
            <a:r>
              <a:rPr dirty="0" spc="470"/>
              <a:t>and</a:t>
            </a:r>
            <a:r>
              <a:rPr dirty="0" spc="275"/>
              <a:t> </a:t>
            </a:r>
            <a:r>
              <a:rPr dirty="0" spc="465"/>
              <a:t>Healthy </a:t>
            </a:r>
            <a:r>
              <a:rPr dirty="0" spc="440"/>
              <a:t>Eating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42559" y="9777773"/>
            <a:ext cx="5702300" cy="466725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u="heavy" sz="2800" spc="175" b="1">
                <a:solidFill>
                  <a:srgbClr val="00132D"/>
                </a:solidFill>
                <a:uFill>
                  <a:solidFill>
                    <a:srgbClr val="00132D"/>
                  </a:solidFill>
                </a:uFill>
                <a:latin typeface="Cambria"/>
                <a:cs typeface="Cambria"/>
                <a:hlinkClick r:id="rId4"/>
              </a:rPr>
              <a:t>Www.cedarvaleretreat.com.au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130810">
              <a:lnSpc>
                <a:spcPct val="115900"/>
              </a:lnSpc>
              <a:spcBef>
                <a:spcPts val="95"/>
              </a:spcBef>
            </a:pPr>
            <a:r>
              <a:rPr dirty="0" spc="-195"/>
              <a:t>A</a:t>
            </a:r>
            <a:r>
              <a:rPr dirty="0" spc="-355"/>
              <a:t> </a:t>
            </a:r>
            <a:r>
              <a:rPr dirty="0" spc="-90"/>
              <a:t>Key</a:t>
            </a:r>
            <a:r>
              <a:rPr dirty="0" spc="-350"/>
              <a:t> </a:t>
            </a:r>
            <a:r>
              <a:rPr dirty="0" spc="-60"/>
              <a:t>Focus</a:t>
            </a:r>
            <a:r>
              <a:rPr dirty="0" spc="-350"/>
              <a:t> </a:t>
            </a:r>
            <a:r>
              <a:rPr dirty="0" spc="-125"/>
              <a:t>Of</a:t>
            </a:r>
            <a:r>
              <a:rPr dirty="0" spc="-350"/>
              <a:t> </a:t>
            </a:r>
            <a:r>
              <a:rPr dirty="0" spc="-114"/>
              <a:t>These</a:t>
            </a:r>
            <a:r>
              <a:rPr dirty="0" spc="-350"/>
              <a:t> </a:t>
            </a:r>
            <a:r>
              <a:rPr dirty="0" u="heavy" spc="-245" b="1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Lifest</a:t>
            </a:r>
            <a:r>
              <a:rPr dirty="0" spc="-245" b="1">
                <a:solidFill>
                  <a:srgbClr val="AC1645"/>
                </a:solidFill>
                <a:latin typeface="Tahoma"/>
                <a:cs typeface="Tahoma"/>
                <a:hlinkClick r:id="rId4"/>
              </a:rPr>
              <a:t>y</a:t>
            </a:r>
            <a:r>
              <a:rPr dirty="0" u="heavy" spc="-500" b="1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pc="-170" b="1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le</a:t>
            </a:r>
            <a:r>
              <a:rPr dirty="0" u="heavy" spc="-285" b="1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pc="-235" b="1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Medicine</a:t>
            </a:r>
            <a:r>
              <a:rPr dirty="0" u="heavy" spc="-290" b="1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pc="-229" b="1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Retreats</a:t>
            </a:r>
            <a:r>
              <a:rPr dirty="0" spc="-285" b="1">
                <a:solidFill>
                  <a:srgbClr val="AC1645"/>
                </a:solidFill>
                <a:latin typeface="Tahoma"/>
                <a:cs typeface="Tahoma"/>
              </a:rPr>
              <a:t> </a:t>
            </a:r>
            <a:r>
              <a:rPr dirty="0" spc="-250"/>
              <a:t>Is</a:t>
            </a:r>
            <a:r>
              <a:rPr dirty="0" spc="-350"/>
              <a:t> </a:t>
            </a:r>
            <a:r>
              <a:rPr dirty="0" spc="-10"/>
              <a:t>Nutrient- </a:t>
            </a:r>
            <a:r>
              <a:rPr dirty="0" spc="-135"/>
              <a:t>Dense,</a:t>
            </a:r>
            <a:r>
              <a:rPr dirty="0" spc="-340"/>
              <a:t> </a:t>
            </a:r>
            <a:r>
              <a:rPr dirty="0" spc="-120"/>
              <a:t>Whole-</a:t>
            </a:r>
            <a:r>
              <a:rPr dirty="0" spc="-35"/>
              <a:t>Food</a:t>
            </a:r>
            <a:r>
              <a:rPr dirty="0" spc="-335"/>
              <a:t> </a:t>
            </a:r>
            <a:r>
              <a:rPr dirty="0" spc="-75"/>
              <a:t>Diets</a:t>
            </a:r>
            <a:r>
              <a:rPr dirty="0" spc="-340"/>
              <a:t> </a:t>
            </a:r>
            <a:r>
              <a:rPr dirty="0" spc="-75"/>
              <a:t>That</a:t>
            </a:r>
            <a:r>
              <a:rPr dirty="0" spc="-335"/>
              <a:t> </a:t>
            </a:r>
            <a:r>
              <a:rPr dirty="0" spc="-30"/>
              <a:t>Support</a:t>
            </a:r>
            <a:r>
              <a:rPr dirty="0" spc="-335"/>
              <a:t> </a:t>
            </a:r>
            <a:r>
              <a:rPr dirty="0" spc="-20"/>
              <a:t>Optimal</a:t>
            </a:r>
            <a:r>
              <a:rPr dirty="0" spc="-340"/>
              <a:t> </a:t>
            </a:r>
            <a:r>
              <a:rPr dirty="0" spc="-10"/>
              <a:t>Health.</a:t>
            </a:r>
          </a:p>
          <a:p>
            <a:pPr marL="12700" marR="5080">
              <a:lnSpc>
                <a:spcPct val="115900"/>
              </a:lnSpc>
              <a:spcBef>
                <a:spcPts val="5"/>
              </a:spcBef>
            </a:pPr>
            <a:r>
              <a:rPr dirty="0" spc="-20"/>
              <a:t>Participants</a:t>
            </a:r>
            <a:r>
              <a:rPr dirty="0" spc="-320"/>
              <a:t> </a:t>
            </a:r>
            <a:r>
              <a:rPr dirty="0" spc="-70"/>
              <a:t>Learn</a:t>
            </a:r>
            <a:r>
              <a:rPr dirty="0" spc="-320"/>
              <a:t> </a:t>
            </a:r>
            <a:r>
              <a:rPr dirty="0" spc="-10"/>
              <a:t>Practical</a:t>
            </a:r>
            <a:r>
              <a:rPr dirty="0" spc="-320"/>
              <a:t> </a:t>
            </a:r>
            <a:r>
              <a:rPr dirty="0" spc="-70"/>
              <a:t>Strategies</a:t>
            </a:r>
            <a:r>
              <a:rPr dirty="0" spc="-320"/>
              <a:t> </a:t>
            </a:r>
            <a:r>
              <a:rPr dirty="0" spc="-55"/>
              <a:t>For</a:t>
            </a:r>
            <a:r>
              <a:rPr dirty="0" spc="-320"/>
              <a:t> </a:t>
            </a:r>
            <a:r>
              <a:rPr dirty="0" spc="-40"/>
              <a:t>Sustainable</a:t>
            </a:r>
            <a:r>
              <a:rPr dirty="0" spc="-320"/>
              <a:t> </a:t>
            </a:r>
            <a:r>
              <a:rPr dirty="0" spc="-10"/>
              <a:t>Healthy </a:t>
            </a:r>
            <a:r>
              <a:rPr dirty="0" spc="-65"/>
              <a:t>Eating</a:t>
            </a:r>
            <a:r>
              <a:rPr dirty="0" spc="-350"/>
              <a:t> </a:t>
            </a:r>
            <a:r>
              <a:rPr dirty="0" spc="-35"/>
              <a:t>Habits</a:t>
            </a:r>
            <a:r>
              <a:rPr dirty="0" spc="-345"/>
              <a:t> </a:t>
            </a:r>
            <a:r>
              <a:rPr dirty="0" spc="-75"/>
              <a:t>That</a:t>
            </a:r>
            <a:r>
              <a:rPr dirty="0" spc="-345"/>
              <a:t> </a:t>
            </a:r>
            <a:r>
              <a:rPr dirty="0" spc="-55"/>
              <a:t>Prevent</a:t>
            </a:r>
            <a:r>
              <a:rPr dirty="0" spc="-345"/>
              <a:t> </a:t>
            </a:r>
            <a:r>
              <a:rPr dirty="0" spc="-85"/>
              <a:t>And</a:t>
            </a:r>
            <a:r>
              <a:rPr dirty="0" spc="-345"/>
              <a:t> </a:t>
            </a:r>
            <a:r>
              <a:rPr dirty="0" spc="-114"/>
              <a:t>Reverse</a:t>
            </a:r>
            <a:r>
              <a:rPr dirty="0" spc="-350"/>
              <a:t> </a:t>
            </a:r>
            <a:r>
              <a:rPr dirty="0" spc="-35"/>
              <a:t>Chronic</a:t>
            </a:r>
            <a:r>
              <a:rPr dirty="0" spc="-345"/>
              <a:t> </a:t>
            </a:r>
            <a:r>
              <a:rPr dirty="0" spc="-10"/>
              <a:t>Conditions.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67923" y="0"/>
            <a:ext cx="4820076" cy="102870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07206" y="197603"/>
            <a:ext cx="1957290" cy="16742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9865" rIns="0" bIns="0" rtlCol="0" vert="horz">
            <a:spAutoFit/>
          </a:bodyPr>
          <a:lstStyle/>
          <a:p>
            <a:pPr marL="1768475" marR="1266190">
              <a:lnSpc>
                <a:spcPct val="79200"/>
              </a:lnSpc>
              <a:spcBef>
                <a:spcPts val="1495"/>
              </a:spcBef>
            </a:pPr>
            <a:r>
              <a:rPr dirty="0" spc="380"/>
              <a:t>Physical</a:t>
            </a:r>
            <a:r>
              <a:rPr dirty="0" spc="270"/>
              <a:t> </a:t>
            </a:r>
            <a:r>
              <a:rPr dirty="0" spc="390"/>
              <a:t>Activity</a:t>
            </a:r>
            <a:r>
              <a:rPr dirty="0" spc="270"/>
              <a:t> </a:t>
            </a:r>
            <a:r>
              <a:rPr dirty="0" spc="445"/>
              <a:t>and </a:t>
            </a:r>
            <a:r>
              <a:rPr dirty="0" spc="280"/>
              <a:t>Fitness</a:t>
            </a:r>
          </a:p>
          <a:p>
            <a:pPr marL="12700" marR="5080">
              <a:lnSpc>
                <a:spcPct val="115900"/>
              </a:lnSpc>
              <a:spcBef>
                <a:spcPts val="645"/>
              </a:spcBef>
            </a:pPr>
            <a:r>
              <a:rPr dirty="0" sz="3450" spc="-55" b="0">
                <a:solidFill>
                  <a:srgbClr val="000000"/>
                </a:solidFill>
                <a:latin typeface="Tahoma"/>
                <a:cs typeface="Tahoma"/>
              </a:rPr>
              <a:t>Daily</a:t>
            </a:r>
            <a:r>
              <a:rPr dirty="0" sz="3450" spc="-35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85" b="0">
                <a:solidFill>
                  <a:srgbClr val="000000"/>
                </a:solidFill>
                <a:latin typeface="Tahoma"/>
                <a:cs typeface="Tahoma"/>
              </a:rPr>
              <a:t>Exercise</a:t>
            </a:r>
            <a:r>
              <a:rPr dirty="0" sz="3450" spc="-35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65" b="0">
                <a:solidFill>
                  <a:srgbClr val="000000"/>
                </a:solidFill>
                <a:latin typeface="Tahoma"/>
                <a:cs typeface="Tahoma"/>
              </a:rPr>
              <a:t>Sessions</a:t>
            </a:r>
            <a:r>
              <a:rPr dirty="0" sz="3450" spc="-34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20" b="0">
                <a:solidFill>
                  <a:srgbClr val="000000"/>
                </a:solidFill>
                <a:latin typeface="Tahoma"/>
                <a:cs typeface="Tahoma"/>
              </a:rPr>
              <a:t>Are</a:t>
            </a:r>
            <a:r>
              <a:rPr dirty="0" sz="3450" spc="-35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95" b="0">
                <a:solidFill>
                  <a:srgbClr val="000000"/>
                </a:solidFill>
                <a:latin typeface="Tahoma"/>
                <a:cs typeface="Tahoma"/>
              </a:rPr>
              <a:t>Designed</a:t>
            </a:r>
            <a:r>
              <a:rPr dirty="0" sz="3450" spc="-35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90" b="0">
                <a:solidFill>
                  <a:srgbClr val="000000"/>
                </a:solidFill>
                <a:latin typeface="Tahoma"/>
                <a:cs typeface="Tahoma"/>
              </a:rPr>
              <a:t>To</a:t>
            </a:r>
            <a:r>
              <a:rPr dirty="0" sz="3450" spc="-34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Improve </a:t>
            </a:r>
            <a:r>
              <a:rPr dirty="0" sz="3450" spc="-45" b="0">
                <a:solidFill>
                  <a:srgbClr val="000000"/>
                </a:solidFill>
                <a:latin typeface="Tahoma"/>
                <a:cs typeface="Tahoma"/>
              </a:rPr>
              <a:t>Cardiovascular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65" b="0">
                <a:solidFill>
                  <a:srgbClr val="000000"/>
                </a:solidFill>
                <a:latin typeface="Tahoma"/>
                <a:cs typeface="Tahoma"/>
              </a:rPr>
              <a:t>Health,</a:t>
            </a:r>
            <a:r>
              <a:rPr dirty="0" sz="3450" spc="-31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80" b="0">
                <a:solidFill>
                  <a:srgbClr val="000000"/>
                </a:solidFill>
                <a:latin typeface="Tahoma"/>
                <a:cs typeface="Tahoma"/>
              </a:rPr>
              <a:t>Strength,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85" b="0">
                <a:solidFill>
                  <a:srgbClr val="000000"/>
                </a:solidFill>
                <a:latin typeface="Tahoma"/>
                <a:cs typeface="Tahoma"/>
              </a:rPr>
              <a:t>And</a:t>
            </a:r>
            <a:r>
              <a:rPr dirty="0" sz="3450" spc="-31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35" b="0">
                <a:solidFill>
                  <a:srgbClr val="000000"/>
                </a:solidFill>
                <a:latin typeface="Tahoma"/>
                <a:cs typeface="Tahoma"/>
              </a:rPr>
              <a:t>Flexibility.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u="heavy" sz="3450" spc="-24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Lifest</a:t>
            </a:r>
            <a:r>
              <a:rPr dirty="0" sz="3450" spc="-245">
                <a:solidFill>
                  <a:srgbClr val="AC1645"/>
                </a:solidFill>
                <a:latin typeface="Tahoma"/>
                <a:cs typeface="Tahoma"/>
                <a:hlinkClick r:id="rId4"/>
              </a:rPr>
              <a:t>y</a:t>
            </a:r>
            <a:r>
              <a:rPr dirty="0" u="heavy" sz="3450" spc="-47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z="3450" spc="-2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le</a:t>
            </a:r>
            <a:r>
              <a:rPr dirty="0" sz="3450" spc="-25">
                <a:solidFill>
                  <a:srgbClr val="AC1645"/>
                </a:solidFill>
                <a:latin typeface="Tahoma"/>
                <a:cs typeface="Tahoma"/>
              </a:rPr>
              <a:t> </a:t>
            </a:r>
            <a:r>
              <a:rPr dirty="0" u="heavy" sz="3450" spc="-23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Medicine</a:t>
            </a:r>
            <a:r>
              <a:rPr dirty="0" u="heavy" sz="3450" spc="-254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z="3450" spc="-229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Retreats</a:t>
            </a:r>
            <a:r>
              <a:rPr dirty="0" sz="3450" spc="-254">
                <a:solidFill>
                  <a:srgbClr val="AC1645"/>
                </a:solidFill>
                <a:latin typeface="Tahoma"/>
                <a:cs typeface="Tahoma"/>
              </a:rPr>
              <a:t> </a:t>
            </a:r>
            <a:r>
              <a:rPr dirty="0" sz="3450" spc="-75" b="0">
                <a:solidFill>
                  <a:srgbClr val="000000"/>
                </a:solidFill>
                <a:latin typeface="Tahoma"/>
                <a:cs typeface="Tahoma"/>
              </a:rPr>
              <a:t>Incorporate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40" b="0">
                <a:solidFill>
                  <a:srgbClr val="000000"/>
                </a:solidFill>
                <a:latin typeface="Tahoma"/>
                <a:cs typeface="Tahoma"/>
              </a:rPr>
              <a:t>Tailored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60" b="0">
                <a:solidFill>
                  <a:srgbClr val="000000"/>
                </a:solidFill>
                <a:latin typeface="Tahoma"/>
                <a:cs typeface="Tahoma"/>
              </a:rPr>
              <a:t>Fitness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Routines, </a:t>
            </a:r>
            <a:r>
              <a:rPr dirty="0" sz="3450" spc="-25" b="0">
                <a:solidFill>
                  <a:srgbClr val="000000"/>
                </a:solidFill>
                <a:latin typeface="Tahoma"/>
                <a:cs typeface="Tahoma"/>
              </a:rPr>
              <a:t>Promoting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60" b="0">
                <a:solidFill>
                  <a:srgbClr val="000000"/>
                </a:solidFill>
                <a:latin typeface="Tahoma"/>
                <a:cs typeface="Tahoma"/>
              </a:rPr>
              <a:t>Consistency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85" b="0">
                <a:solidFill>
                  <a:srgbClr val="000000"/>
                </a:solidFill>
                <a:latin typeface="Tahoma"/>
                <a:cs typeface="Tahoma"/>
              </a:rPr>
              <a:t>And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95" b="0">
                <a:solidFill>
                  <a:srgbClr val="000000"/>
                </a:solidFill>
                <a:latin typeface="Tahoma"/>
                <a:cs typeface="Tahoma"/>
              </a:rPr>
              <a:t>Long-Term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35" b="0">
                <a:solidFill>
                  <a:srgbClr val="000000"/>
                </a:solidFill>
                <a:latin typeface="Tahoma"/>
                <a:cs typeface="Tahoma"/>
              </a:rPr>
              <a:t>Commitment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90" b="0">
                <a:solidFill>
                  <a:srgbClr val="000000"/>
                </a:solidFill>
                <a:latin typeface="Tahoma"/>
                <a:cs typeface="Tahoma"/>
              </a:rPr>
              <a:t>To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25" b="0">
                <a:solidFill>
                  <a:srgbClr val="000000"/>
                </a:solidFill>
                <a:latin typeface="Tahoma"/>
                <a:cs typeface="Tahoma"/>
              </a:rPr>
              <a:t>An </a:t>
            </a:r>
            <a:r>
              <a:rPr dirty="0" sz="3450" spc="-65" b="0">
                <a:solidFill>
                  <a:srgbClr val="000000"/>
                </a:solidFill>
                <a:latin typeface="Tahoma"/>
                <a:cs typeface="Tahoma"/>
              </a:rPr>
              <a:t>Active</a:t>
            </a:r>
            <a:r>
              <a:rPr dirty="0" sz="3450" spc="-35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Lifestyle.</a:t>
            </a:r>
            <a:endParaRPr sz="345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2559" y="9777773"/>
            <a:ext cx="5702300" cy="466725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u="heavy" sz="2800" spc="175" b="1">
                <a:solidFill>
                  <a:srgbClr val="00132D"/>
                </a:solidFill>
                <a:uFill>
                  <a:solidFill>
                    <a:srgbClr val="00132D"/>
                  </a:solidFill>
                </a:uFill>
                <a:latin typeface="Cambria"/>
                <a:cs typeface="Cambria"/>
                <a:hlinkClick r:id="rId4"/>
              </a:rPr>
              <a:t>Www.cedarvaleretreat.com.au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67923" y="0"/>
            <a:ext cx="4820076" cy="102870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07206" y="197603"/>
            <a:ext cx="1957290" cy="16742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9865" rIns="0" bIns="0" rtlCol="0" vert="horz">
            <a:spAutoFit/>
          </a:bodyPr>
          <a:lstStyle/>
          <a:p>
            <a:pPr marL="1768475" marR="1911985">
              <a:lnSpc>
                <a:spcPct val="79200"/>
              </a:lnSpc>
              <a:spcBef>
                <a:spcPts val="1495"/>
              </a:spcBef>
            </a:pPr>
            <a:r>
              <a:rPr dirty="0" spc="235"/>
              <a:t>Stress</a:t>
            </a:r>
            <a:r>
              <a:rPr dirty="0" spc="265"/>
              <a:t> </a:t>
            </a:r>
            <a:r>
              <a:rPr dirty="0" spc="565"/>
              <a:t>Management </a:t>
            </a:r>
            <a:r>
              <a:rPr dirty="0" spc="459"/>
              <a:t>Techniques</a:t>
            </a:r>
          </a:p>
          <a:p>
            <a:pPr marL="12700" marR="5080">
              <a:lnSpc>
                <a:spcPct val="115900"/>
              </a:lnSpc>
              <a:spcBef>
                <a:spcPts val="645"/>
              </a:spcBef>
            </a:pPr>
            <a:r>
              <a:rPr dirty="0" sz="3450" spc="-70" b="0">
                <a:solidFill>
                  <a:srgbClr val="000000"/>
                </a:solidFill>
                <a:latin typeface="Tahoma"/>
                <a:cs typeface="Tahoma"/>
              </a:rPr>
              <a:t>Mindfulness,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50" b="0">
                <a:solidFill>
                  <a:srgbClr val="000000"/>
                </a:solidFill>
                <a:latin typeface="Tahoma"/>
                <a:cs typeface="Tahoma"/>
              </a:rPr>
              <a:t>Meditation,</a:t>
            </a:r>
            <a:r>
              <a:rPr dirty="0" sz="3450" spc="-31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85" b="0">
                <a:solidFill>
                  <a:srgbClr val="000000"/>
                </a:solidFill>
                <a:latin typeface="Tahoma"/>
                <a:cs typeface="Tahoma"/>
              </a:rPr>
              <a:t>And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55" b="0">
                <a:solidFill>
                  <a:srgbClr val="000000"/>
                </a:solidFill>
                <a:latin typeface="Tahoma"/>
                <a:cs typeface="Tahoma"/>
              </a:rPr>
              <a:t>Relaxation</a:t>
            </a:r>
            <a:r>
              <a:rPr dirty="0" sz="3450" spc="-31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65" b="0">
                <a:solidFill>
                  <a:srgbClr val="000000"/>
                </a:solidFill>
                <a:latin typeface="Tahoma"/>
                <a:cs typeface="Tahoma"/>
              </a:rPr>
              <a:t>Techniques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20" b="0">
                <a:solidFill>
                  <a:srgbClr val="000000"/>
                </a:solidFill>
                <a:latin typeface="Tahoma"/>
                <a:cs typeface="Tahoma"/>
              </a:rPr>
              <a:t>Help </a:t>
            </a:r>
            <a:r>
              <a:rPr dirty="0" sz="3450" spc="-85" b="0">
                <a:solidFill>
                  <a:srgbClr val="000000"/>
                </a:solidFill>
                <a:latin typeface="Tahoma"/>
                <a:cs typeface="Tahoma"/>
              </a:rPr>
              <a:t>Reduce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75" b="0">
                <a:solidFill>
                  <a:srgbClr val="000000"/>
                </a:solidFill>
                <a:latin typeface="Tahoma"/>
                <a:cs typeface="Tahoma"/>
              </a:rPr>
              <a:t>Stress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85" b="0">
                <a:solidFill>
                  <a:srgbClr val="000000"/>
                </a:solidFill>
                <a:latin typeface="Tahoma"/>
                <a:cs typeface="Tahoma"/>
              </a:rPr>
              <a:t>And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75" b="0">
                <a:solidFill>
                  <a:srgbClr val="000000"/>
                </a:solidFill>
                <a:latin typeface="Tahoma"/>
                <a:cs typeface="Tahoma"/>
              </a:rPr>
              <a:t>Enhance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20" b="0">
                <a:solidFill>
                  <a:srgbClr val="000000"/>
                </a:solidFill>
                <a:latin typeface="Tahoma"/>
                <a:cs typeface="Tahoma"/>
              </a:rPr>
              <a:t>Emotional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10" b="0">
                <a:solidFill>
                  <a:srgbClr val="000000"/>
                </a:solidFill>
                <a:latin typeface="Tahoma"/>
                <a:cs typeface="Tahoma"/>
              </a:rPr>
              <a:t>Well-</a:t>
            </a:r>
            <a:r>
              <a:rPr dirty="0" sz="3450" spc="-85" b="0">
                <a:solidFill>
                  <a:srgbClr val="000000"/>
                </a:solidFill>
                <a:latin typeface="Tahoma"/>
                <a:cs typeface="Tahoma"/>
              </a:rPr>
              <a:t>Being.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u="heavy" sz="3450" spc="-24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Lifest</a:t>
            </a:r>
            <a:r>
              <a:rPr dirty="0" sz="3450" spc="-245">
                <a:solidFill>
                  <a:srgbClr val="AC1645"/>
                </a:solidFill>
                <a:latin typeface="Tahoma"/>
                <a:cs typeface="Tahoma"/>
                <a:hlinkClick r:id="rId4"/>
              </a:rPr>
              <a:t>y</a:t>
            </a:r>
            <a:r>
              <a:rPr dirty="0" u="heavy" sz="3450" spc="-490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z="3450" spc="-2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le</a:t>
            </a:r>
            <a:r>
              <a:rPr dirty="0" sz="3450" spc="-25">
                <a:solidFill>
                  <a:srgbClr val="AC1645"/>
                </a:solidFill>
                <a:latin typeface="Tahoma"/>
                <a:cs typeface="Tahoma"/>
              </a:rPr>
              <a:t> </a:t>
            </a:r>
            <a:r>
              <a:rPr dirty="0" u="heavy" sz="3450" spc="-23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Medicine</a:t>
            </a:r>
            <a:r>
              <a:rPr dirty="0" u="heavy" sz="3450" spc="-27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z="3450" spc="-229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Retreats</a:t>
            </a:r>
            <a:r>
              <a:rPr dirty="0" sz="3450" spc="-275">
                <a:solidFill>
                  <a:srgbClr val="AC1645"/>
                </a:solidFill>
                <a:latin typeface="Tahoma"/>
                <a:cs typeface="Tahoma"/>
              </a:rPr>
              <a:t> </a:t>
            </a:r>
            <a:r>
              <a:rPr dirty="0" sz="3450" spc="-30" b="0">
                <a:solidFill>
                  <a:srgbClr val="000000"/>
                </a:solidFill>
                <a:latin typeface="Tahoma"/>
                <a:cs typeface="Tahoma"/>
              </a:rPr>
              <a:t>Provide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45" b="0">
                <a:solidFill>
                  <a:srgbClr val="000000"/>
                </a:solidFill>
                <a:latin typeface="Tahoma"/>
                <a:cs typeface="Tahoma"/>
              </a:rPr>
              <a:t>Tools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90" b="0">
                <a:solidFill>
                  <a:srgbClr val="000000"/>
                </a:solidFill>
                <a:latin typeface="Tahoma"/>
                <a:cs typeface="Tahoma"/>
              </a:rPr>
              <a:t>To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35" b="0">
                <a:solidFill>
                  <a:srgbClr val="000000"/>
                </a:solidFill>
                <a:latin typeface="Tahoma"/>
                <a:cs typeface="Tahoma"/>
              </a:rPr>
              <a:t>Cultivate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Resilience, </a:t>
            </a:r>
            <a:r>
              <a:rPr dirty="0" sz="3450" spc="-60" b="0">
                <a:solidFill>
                  <a:srgbClr val="000000"/>
                </a:solidFill>
                <a:latin typeface="Tahoma"/>
                <a:cs typeface="Tahoma"/>
              </a:rPr>
              <a:t>Balance,</a:t>
            </a:r>
            <a:r>
              <a:rPr dirty="0" sz="3450" spc="-35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85" b="0">
                <a:solidFill>
                  <a:srgbClr val="000000"/>
                </a:solidFill>
                <a:latin typeface="Tahoma"/>
                <a:cs typeface="Tahoma"/>
              </a:rPr>
              <a:t>And</a:t>
            </a:r>
            <a:r>
              <a:rPr dirty="0" sz="3450" spc="-34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55" b="0">
                <a:solidFill>
                  <a:srgbClr val="000000"/>
                </a:solidFill>
                <a:latin typeface="Tahoma"/>
                <a:cs typeface="Tahoma"/>
              </a:rPr>
              <a:t>Mental</a:t>
            </a:r>
            <a:r>
              <a:rPr dirty="0" sz="3450" spc="-35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30" b="0">
                <a:solidFill>
                  <a:srgbClr val="000000"/>
                </a:solidFill>
                <a:latin typeface="Tahoma"/>
                <a:cs typeface="Tahoma"/>
              </a:rPr>
              <a:t>Clarity</a:t>
            </a:r>
            <a:r>
              <a:rPr dirty="0" sz="3450" spc="-34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80" b="0">
                <a:solidFill>
                  <a:srgbClr val="000000"/>
                </a:solidFill>
                <a:latin typeface="Tahoma"/>
                <a:cs typeface="Tahoma"/>
              </a:rPr>
              <a:t>Through</a:t>
            </a:r>
            <a:r>
              <a:rPr dirty="0" sz="3450" spc="-35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b="0">
                <a:solidFill>
                  <a:srgbClr val="000000"/>
                </a:solidFill>
                <a:latin typeface="Tahoma"/>
                <a:cs typeface="Tahoma"/>
              </a:rPr>
              <a:t>Holistic</a:t>
            </a:r>
            <a:r>
              <a:rPr dirty="0" sz="3450" spc="-34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Approaches.</a:t>
            </a:r>
            <a:endParaRPr sz="345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2559" y="9777773"/>
            <a:ext cx="5702300" cy="466725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u="heavy" sz="2800" spc="175" b="1">
                <a:solidFill>
                  <a:srgbClr val="00132D"/>
                </a:solidFill>
                <a:uFill>
                  <a:solidFill>
                    <a:srgbClr val="00132D"/>
                  </a:solidFill>
                </a:uFill>
                <a:latin typeface="Cambria"/>
                <a:cs typeface="Cambria"/>
                <a:hlinkClick r:id="rId4"/>
              </a:rPr>
              <a:t>Www.cedarvaleretreat.com.au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67923" y="0"/>
            <a:ext cx="4820076" cy="102870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07206" y="197603"/>
            <a:ext cx="1957290" cy="16742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9865" rIns="0" bIns="0" rtlCol="0" vert="horz">
            <a:spAutoFit/>
          </a:bodyPr>
          <a:lstStyle/>
          <a:p>
            <a:pPr marL="1768475" marR="505459">
              <a:lnSpc>
                <a:spcPct val="79200"/>
              </a:lnSpc>
              <a:spcBef>
                <a:spcPts val="1495"/>
              </a:spcBef>
            </a:pPr>
            <a:r>
              <a:rPr dirty="0" spc="440"/>
              <a:t>Sleep</a:t>
            </a:r>
            <a:r>
              <a:rPr dirty="0" spc="270"/>
              <a:t> </a:t>
            </a:r>
            <a:r>
              <a:rPr dirty="0" spc="480"/>
              <a:t>Optimization</a:t>
            </a:r>
            <a:r>
              <a:rPr dirty="0" spc="275"/>
              <a:t> </a:t>
            </a:r>
            <a:r>
              <a:rPr dirty="0" spc="445"/>
              <a:t>and </a:t>
            </a:r>
            <a:r>
              <a:rPr dirty="0" spc="455"/>
              <a:t>Recovery</a:t>
            </a:r>
          </a:p>
          <a:p>
            <a:pPr marL="12700" marR="5080">
              <a:lnSpc>
                <a:spcPct val="115900"/>
              </a:lnSpc>
              <a:spcBef>
                <a:spcPts val="645"/>
              </a:spcBef>
            </a:pPr>
            <a:r>
              <a:rPr dirty="0" sz="3450" spc="-35" b="0">
                <a:solidFill>
                  <a:srgbClr val="000000"/>
                </a:solidFill>
                <a:latin typeface="Tahoma"/>
                <a:cs typeface="Tahoma"/>
              </a:rPr>
              <a:t>Quality</a:t>
            </a:r>
            <a:r>
              <a:rPr dirty="0" sz="3450" spc="-34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50" b="0">
                <a:solidFill>
                  <a:srgbClr val="000000"/>
                </a:solidFill>
                <a:latin typeface="Tahoma"/>
                <a:cs typeface="Tahoma"/>
              </a:rPr>
              <a:t>Sleep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250" b="0">
                <a:solidFill>
                  <a:srgbClr val="000000"/>
                </a:solidFill>
                <a:latin typeface="Tahoma"/>
                <a:cs typeface="Tahoma"/>
              </a:rPr>
              <a:t>Is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50" b="0">
                <a:solidFill>
                  <a:srgbClr val="000000"/>
                </a:solidFill>
                <a:latin typeface="Tahoma"/>
                <a:cs typeface="Tahoma"/>
              </a:rPr>
              <a:t>Essential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55" b="0">
                <a:solidFill>
                  <a:srgbClr val="000000"/>
                </a:solidFill>
                <a:latin typeface="Tahoma"/>
                <a:cs typeface="Tahoma"/>
              </a:rPr>
              <a:t>For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40" b="0">
                <a:solidFill>
                  <a:srgbClr val="000000"/>
                </a:solidFill>
                <a:latin typeface="Tahoma"/>
                <a:cs typeface="Tahoma"/>
              </a:rPr>
              <a:t>Health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85" b="0">
                <a:solidFill>
                  <a:srgbClr val="000000"/>
                </a:solidFill>
                <a:latin typeface="Tahoma"/>
                <a:cs typeface="Tahoma"/>
              </a:rPr>
              <a:t>And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80" b="0">
                <a:solidFill>
                  <a:srgbClr val="000000"/>
                </a:solidFill>
                <a:latin typeface="Tahoma"/>
                <a:cs typeface="Tahoma"/>
              </a:rPr>
              <a:t>Longevity.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u="heavy" sz="3450" spc="-24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Lifest</a:t>
            </a:r>
            <a:r>
              <a:rPr dirty="0" sz="3450" spc="-245">
                <a:solidFill>
                  <a:srgbClr val="AC1645"/>
                </a:solidFill>
                <a:latin typeface="Tahoma"/>
                <a:cs typeface="Tahoma"/>
                <a:hlinkClick r:id="rId4"/>
              </a:rPr>
              <a:t>y</a:t>
            </a:r>
            <a:r>
              <a:rPr dirty="0" u="heavy" sz="3450" spc="-490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z="3450" spc="-2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le</a:t>
            </a:r>
            <a:r>
              <a:rPr dirty="0" sz="3450" spc="-25">
                <a:solidFill>
                  <a:srgbClr val="AC1645"/>
                </a:solidFill>
                <a:latin typeface="Tahoma"/>
                <a:cs typeface="Tahoma"/>
              </a:rPr>
              <a:t> </a:t>
            </a:r>
            <a:r>
              <a:rPr dirty="0" u="heavy" sz="3450" spc="-23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Medicine</a:t>
            </a:r>
            <a:r>
              <a:rPr dirty="0" u="heavy" sz="3450" spc="-28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z="3450" spc="-229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Retreats</a:t>
            </a:r>
            <a:r>
              <a:rPr dirty="0" sz="3450" spc="-270">
                <a:solidFill>
                  <a:srgbClr val="AC1645"/>
                </a:solidFill>
                <a:latin typeface="Tahoma"/>
                <a:cs typeface="Tahoma"/>
              </a:rPr>
              <a:t> </a:t>
            </a:r>
            <a:r>
              <a:rPr dirty="0" sz="3450" spc="-60" b="0">
                <a:solidFill>
                  <a:srgbClr val="000000"/>
                </a:solidFill>
                <a:latin typeface="Tahoma"/>
                <a:cs typeface="Tahoma"/>
              </a:rPr>
              <a:t>Educate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20" b="0">
                <a:solidFill>
                  <a:srgbClr val="000000"/>
                </a:solidFill>
                <a:latin typeface="Tahoma"/>
                <a:cs typeface="Tahoma"/>
              </a:rPr>
              <a:t>Participants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0" b="0">
                <a:solidFill>
                  <a:srgbClr val="000000"/>
                </a:solidFill>
                <a:latin typeface="Tahoma"/>
                <a:cs typeface="Tahoma"/>
              </a:rPr>
              <a:t>On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50" b="0">
                <a:solidFill>
                  <a:srgbClr val="000000"/>
                </a:solidFill>
                <a:latin typeface="Tahoma"/>
                <a:cs typeface="Tahoma"/>
              </a:rPr>
              <a:t>Sleep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Hygiene, </a:t>
            </a:r>
            <a:r>
              <a:rPr dirty="0" sz="3450" spc="-35" b="0">
                <a:solidFill>
                  <a:srgbClr val="000000"/>
                </a:solidFill>
                <a:latin typeface="Tahoma"/>
                <a:cs typeface="Tahoma"/>
              </a:rPr>
              <a:t>Circadian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90" b="0">
                <a:solidFill>
                  <a:srgbClr val="000000"/>
                </a:solidFill>
                <a:latin typeface="Tahoma"/>
                <a:cs typeface="Tahoma"/>
              </a:rPr>
              <a:t>Rhythms,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85" b="0">
                <a:solidFill>
                  <a:srgbClr val="000000"/>
                </a:solidFill>
                <a:latin typeface="Tahoma"/>
                <a:cs typeface="Tahoma"/>
              </a:rPr>
              <a:t>And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35" b="0">
                <a:solidFill>
                  <a:srgbClr val="000000"/>
                </a:solidFill>
                <a:latin typeface="Tahoma"/>
                <a:cs typeface="Tahoma"/>
              </a:rPr>
              <a:t>Natural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75" b="0">
                <a:solidFill>
                  <a:srgbClr val="000000"/>
                </a:solidFill>
                <a:latin typeface="Tahoma"/>
                <a:cs typeface="Tahoma"/>
              </a:rPr>
              <a:t>Interventions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75" b="0">
                <a:solidFill>
                  <a:srgbClr val="000000"/>
                </a:solidFill>
                <a:latin typeface="Tahoma"/>
                <a:cs typeface="Tahoma"/>
              </a:rPr>
              <a:t>That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Improve </a:t>
            </a:r>
            <a:r>
              <a:rPr dirty="0" sz="3450" spc="-50" b="0">
                <a:solidFill>
                  <a:srgbClr val="000000"/>
                </a:solidFill>
                <a:latin typeface="Tahoma"/>
                <a:cs typeface="Tahoma"/>
              </a:rPr>
              <a:t>Sleep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45" b="0">
                <a:solidFill>
                  <a:srgbClr val="000000"/>
                </a:solidFill>
                <a:latin typeface="Tahoma"/>
                <a:cs typeface="Tahoma"/>
              </a:rPr>
              <a:t>Patterns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85" b="0">
                <a:solidFill>
                  <a:srgbClr val="000000"/>
                </a:solidFill>
                <a:latin typeface="Tahoma"/>
                <a:cs typeface="Tahoma"/>
              </a:rPr>
              <a:t>And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50" b="0">
                <a:solidFill>
                  <a:srgbClr val="000000"/>
                </a:solidFill>
                <a:latin typeface="Tahoma"/>
                <a:cs typeface="Tahoma"/>
              </a:rPr>
              <a:t>Overall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65" b="0">
                <a:solidFill>
                  <a:srgbClr val="000000"/>
                </a:solidFill>
                <a:latin typeface="Tahoma"/>
                <a:cs typeface="Tahoma"/>
              </a:rPr>
              <a:t>Restorative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Health.</a:t>
            </a:r>
            <a:endParaRPr sz="345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2559" y="9777773"/>
            <a:ext cx="5702300" cy="466725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u="heavy" sz="2800" spc="175" b="1">
                <a:solidFill>
                  <a:srgbClr val="00132D"/>
                </a:solidFill>
                <a:uFill>
                  <a:solidFill>
                    <a:srgbClr val="00132D"/>
                  </a:solidFill>
                </a:uFill>
                <a:latin typeface="Cambria"/>
                <a:cs typeface="Cambria"/>
                <a:hlinkClick r:id="rId4"/>
              </a:rPr>
              <a:t>Www.cedarvaleretreat.com.au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67923" y="0"/>
            <a:ext cx="4820076" cy="102870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07206" y="197603"/>
            <a:ext cx="1957290" cy="16742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89569" y="3411130"/>
            <a:ext cx="11634470" cy="4075429"/>
          </a:xfrm>
          <a:prstGeom prst="rect"/>
        </p:spPr>
        <p:txBody>
          <a:bodyPr wrap="square" lIns="0" tIns="189865" rIns="0" bIns="0" rtlCol="0" vert="horz">
            <a:spAutoFit/>
          </a:bodyPr>
          <a:lstStyle/>
          <a:p>
            <a:pPr marL="1768475" marR="1378585">
              <a:lnSpc>
                <a:spcPct val="79200"/>
              </a:lnSpc>
              <a:spcBef>
                <a:spcPts val="1495"/>
              </a:spcBef>
            </a:pPr>
            <a:r>
              <a:rPr dirty="0" spc="420"/>
              <a:t>Social</a:t>
            </a:r>
            <a:r>
              <a:rPr dirty="0" spc="265"/>
              <a:t> </a:t>
            </a:r>
            <a:r>
              <a:rPr dirty="0" spc="545"/>
              <a:t>Connection</a:t>
            </a:r>
            <a:r>
              <a:rPr dirty="0" spc="270"/>
              <a:t> </a:t>
            </a:r>
            <a:r>
              <a:rPr dirty="0" spc="445"/>
              <a:t>and </a:t>
            </a:r>
            <a:r>
              <a:rPr dirty="0" spc="715"/>
              <a:t>Community</a:t>
            </a:r>
            <a:r>
              <a:rPr dirty="0" spc="265"/>
              <a:t> </a:t>
            </a:r>
            <a:r>
              <a:rPr dirty="0" spc="450"/>
              <a:t>Support</a:t>
            </a:r>
          </a:p>
          <a:p>
            <a:pPr marL="12700" marR="5080">
              <a:lnSpc>
                <a:spcPct val="115900"/>
              </a:lnSpc>
              <a:spcBef>
                <a:spcPts val="645"/>
              </a:spcBef>
            </a:pPr>
            <a:r>
              <a:rPr dirty="0" sz="3450" spc="-60" b="0">
                <a:solidFill>
                  <a:srgbClr val="000000"/>
                </a:solidFill>
                <a:latin typeface="Tahoma"/>
                <a:cs typeface="Tahoma"/>
              </a:rPr>
              <a:t>Strong</a:t>
            </a:r>
            <a:r>
              <a:rPr dirty="0" sz="3450" spc="-32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Social</a:t>
            </a:r>
            <a:r>
              <a:rPr dirty="0" sz="3450" spc="-32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45" b="0">
                <a:solidFill>
                  <a:srgbClr val="000000"/>
                </a:solidFill>
                <a:latin typeface="Tahoma"/>
                <a:cs typeface="Tahoma"/>
              </a:rPr>
              <a:t>Connections</a:t>
            </a:r>
            <a:r>
              <a:rPr dirty="0" sz="3450" spc="-32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75" b="0">
                <a:solidFill>
                  <a:srgbClr val="000000"/>
                </a:solidFill>
                <a:latin typeface="Tahoma"/>
                <a:cs typeface="Tahoma"/>
              </a:rPr>
              <a:t>Enhance</a:t>
            </a:r>
            <a:r>
              <a:rPr dirty="0" sz="3450" spc="-32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20" b="0">
                <a:solidFill>
                  <a:srgbClr val="000000"/>
                </a:solidFill>
                <a:latin typeface="Tahoma"/>
                <a:cs typeface="Tahoma"/>
              </a:rPr>
              <a:t>Emotional</a:t>
            </a:r>
            <a:r>
              <a:rPr dirty="0" sz="3450" spc="-32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55" b="0">
                <a:solidFill>
                  <a:srgbClr val="000000"/>
                </a:solidFill>
                <a:latin typeface="Tahoma"/>
                <a:cs typeface="Tahoma"/>
              </a:rPr>
              <a:t>Resilience</a:t>
            </a:r>
            <a:r>
              <a:rPr dirty="0" sz="3450" spc="-32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25" b="0">
                <a:solidFill>
                  <a:srgbClr val="000000"/>
                </a:solidFill>
                <a:latin typeface="Tahoma"/>
                <a:cs typeface="Tahoma"/>
              </a:rPr>
              <a:t>And </a:t>
            </a:r>
            <a:r>
              <a:rPr dirty="0" sz="3450" spc="-50" b="0">
                <a:solidFill>
                  <a:srgbClr val="000000"/>
                </a:solidFill>
                <a:latin typeface="Tahoma"/>
                <a:cs typeface="Tahoma"/>
              </a:rPr>
              <a:t>Overall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10" b="0">
                <a:solidFill>
                  <a:srgbClr val="000000"/>
                </a:solidFill>
                <a:latin typeface="Tahoma"/>
                <a:cs typeface="Tahoma"/>
              </a:rPr>
              <a:t>Well-</a:t>
            </a:r>
            <a:r>
              <a:rPr dirty="0" sz="3450" spc="-85" b="0">
                <a:solidFill>
                  <a:srgbClr val="000000"/>
                </a:solidFill>
                <a:latin typeface="Tahoma"/>
                <a:cs typeface="Tahoma"/>
              </a:rPr>
              <a:t>Being.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u="heavy" sz="3450" spc="-24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Lifest</a:t>
            </a:r>
            <a:r>
              <a:rPr dirty="0" sz="3450" spc="-245">
                <a:solidFill>
                  <a:srgbClr val="AC1645"/>
                </a:solidFill>
                <a:latin typeface="Tahoma"/>
                <a:cs typeface="Tahoma"/>
                <a:hlinkClick r:id="rId4"/>
              </a:rPr>
              <a:t>y</a:t>
            </a:r>
            <a:r>
              <a:rPr dirty="0" u="heavy" sz="3450" spc="-49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z="3450" spc="-170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le</a:t>
            </a:r>
            <a:r>
              <a:rPr dirty="0" u="heavy" sz="3450" spc="-270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z="3450" spc="-23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Medicine</a:t>
            </a:r>
            <a:r>
              <a:rPr dirty="0" u="heavy" sz="3450" spc="-27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z="3450" spc="-229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Retreats</a:t>
            </a:r>
            <a:r>
              <a:rPr dirty="0" sz="3450" spc="-275">
                <a:solidFill>
                  <a:srgbClr val="AC1645"/>
                </a:solidFill>
                <a:latin typeface="Tahoma"/>
                <a:cs typeface="Tahoma"/>
              </a:rPr>
              <a:t> </a:t>
            </a:r>
            <a:r>
              <a:rPr dirty="0" sz="3450" spc="-65" b="0">
                <a:solidFill>
                  <a:srgbClr val="000000"/>
                </a:solidFill>
                <a:latin typeface="Tahoma"/>
                <a:cs typeface="Tahoma"/>
              </a:rPr>
              <a:t>Foster</a:t>
            </a:r>
            <a:r>
              <a:rPr dirty="0" sz="3450" spc="-34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95" b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dirty="0" sz="3450" spc="-33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Sense </a:t>
            </a:r>
            <a:r>
              <a:rPr dirty="0" sz="3450" spc="-125" b="0">
                <a:solidFill>
                  <a:srgbClr val="000000"/>
                </a:solidFill>
                <a:latin typeface="Tahoma"/>
                <a:cs typeface="Tahoma"/>
              </a:rPr>
              <a:t>Of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55" b="0">
                <a:solidFill>
                  <a:srgbClr val="000000"/>
                </a:solidFill>
                <a:latin typeface="Tahoma"/>
                <a:cs typeface="Tahoma"/>
              </a:rPr>
              <a:t>Community,</a:t>
            </a:r>
            <a:r>
              <a:rPr dirty="0" sz="3450" spc="-32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70" b="0">
                <a:solidFill>
                  <a:srgbClr val="000000"/>
                </a:solidFill>
                <a:latin typeface="Tahoma"/>
                <a:cs typeface="Tahoma"/>
              </a:rPr>
              <a:t>Encouraging</a:t>
            </a:r>
            <a:r>
              <a:rPr dirty="0" sz="3450" spc="-32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20" b="0">
                <a:solidFill>
                  <a:srgbClr val="000000"/>
                </a:solidFill>
                <a:latin typeface="Tahoma"/>
                <a:cs typeface="Tahoma"/>
              </a:rPr>
              <a:t>Participants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90" b="0">
                <a:solidFill>
                  <a:srgbClr val="000000"/>
                </a:solidFill>
                <a:latin typeface="Tahoma"/>
                <a:cs typeface="Tahoma"/>
              </a:rPr>
              <a:t>To</a:t>
            </a:r>
            <a:r>
              <a:rPr dirty="0" sz="3450" spc="-32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b="0">
                <a:solidFill>
                  <a:srgbClr val="000000"/>
                </a:solidFill>
                <a:latin typeface="Tahoma"/>
                <a:cs typeface="Tahoma"/>
              </a:rPr>
              <a:t>Build</a:t>
            </a:r>
            <a:r>
              <a:rPr dirty="0" sz="3450" spc="-325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Meaningful </a:t>
            </a:r>
            <a:r>
              <a:rPr dirty="0" sz="3450" spc="-40" b="0">
                <a:solidFill>
                  <a:srgbClr val="000000"/>
                </a:solidFill>
                <a:latin typeface="Tahoma"/>
                <a:cs typeface="Tahoma"/>
              </a:rPr>
              <a:t>Relationships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75" b="0">
                <a:solidFill>
                  <a:srgbClr val="000000"/>
                </a:solidFill>
                <a:latin typeface="Tahoma"/>
                <a:cs typeface="Tahoma"/>
              </a:rPr>
              <a:t>That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30" b="0">
                <a:solidFill>
                  <a:srgbClr val="000000"/>
                </a:solidFill>
                <a:latin typeface="Tahoma"/>
                <a:cs typeface="Tahoma"/>
              </a:rPr>
              <a:t>Support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95" b="0">
                <a:solidFill>
                  <a:srgbClr val="000000"/>
                </a:solidFill>
                <a:latin typeface="Tahoma"/>
                <a:cs typeface="Tahoma"/>
              </a:rPr>
              <a:t>Long-Term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40" b="0">
                <a:solidFill>
                  <a:srgbClr val="000000"/>
                </a:solidFill>
                <a:latin typeface="Tahoma"/>
                <a:cs typeface="Tahoma"/>
              </a:rPr>
              <a:t>Health</a:t>
            </a:r>
            <a:r>
              <a:rPr dirty="0" sz="3450" spc="-330" b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3450" spc="-10" b="0">
                <a:solidFill>
                  <a:srgbClr val="000000"/>
                </a:solidFill>
                <a:latin typeface="Tahoma"/>
                <a:cs typeface="Tahoma"/>
              </a:rPr>
              <a:t>Goals.</a:t>
            </a:r>
            <a:endParaRPr sz="345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2559" y="9777773"/>
            <a:ext cx="5702300" cy="466725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u="heavy" sz="2800" spc="175" b="1">
                <a:solidFill>
                  <a:srgbClr val="00132D"/>
                </a:solidFill>
                <a:uFill>
                  <a:solidFill>
                    <a:srgbClr val="00132D"/>
                  </a:solidFill>
                </a:uFill>
                <a:latin typeface="Cambria"/>
                <a:cs typeface="Cambria"/>
                <a:hlinkClick r:id="rId4"/>
              </a:rPr>
              <a:t>Www.cedarvaleretreat.com.au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67923" y="0"/>
            <a:ext cx="4820076" cy="102870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07206" y="197603"/>
            <a:ext cx="1957290" cy="16742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45906" y="3411130"/>
            <a:ext cx="10120630" cy="8794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530"/>
              <a:t>Conclusion</a:t>
            </a:r>
            <a:r>
              <a:rPr dirty="0" spc="254"/>
              <a:t> </a:t>
            </a:r>
            <a:r>
              <a:rPr dirty="0" spc="470"/>
              <a:t>and</a:t>
            </a:r>
            <a:r>
              <a:rPr dirty="0" spc="254"/>
              <a:t> </a:t>
            </a:r>
            <a:r>
              <a:rPr dirty="0" spc="620"/>
              <a:t>Next</a:t>
            </a:r>
            <a:r>
              <a:rPr dirty="0" spc="260"/>
              <a:t> </a:t>
            </a:r>
            <a:r>
              <a:rPr dirty="0" spc="340"/>
              <a:t>Steps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42559" y="9777773"/>
            <a:ext cx="5702300" cy="466725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u="heavy" sz="2800" spc="175" b="1">
                <a:solidFill>
                  <a:srgbClr val="00132D"/>
                </a:solidFill>
                <a:uFill>
                  <a:solidFill>
                    <a:srgbClr val="00132D"/>
                  </a:solidFill>
                </a:uFill>
                <a:latin typeface="Cambria"/>
                <a:cs typeface="Cambria"/>
                <a:hlinkClick r:id="rId4"/>
              </a:rPr>
              <a:t>Www.cedarvaleretreat.com.au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900"/>
              </a:lnSpc>
              <a:spcBef>
                <a:spcPts val="95"/>
              </a:spcBef>
            </a:pPr>
            <a:r>
              <a:rPr dirty="0" u="heavy" spc="-245" b="1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Lifest</a:t>
            </a:r>
            <a:r>
              <a:rPr dirty="0" spc="-245" b="1">
                <a:solidFill>
                  <a:srgbClr val="AC1645"/>
                </a:solidFill>
                <a:latin typeface="Tahoma"/>
                <a:cs typeface="Tahoma"/>
                <a:hlinkClick r:id="rId4"/>
              </a:rPr>
              <a:t>y</a:t>
            </a:r>
            <a:r>
              <a:rPr dirty="0" u="heavy" spc="-490" b="1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pc="-170" b="1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le</a:t>
            </a:r>
            <a:r>
              <a:rPr dirty="0" u="heavy" spc="-265" b="1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pc="-235" b="1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Medicine</a:t>
            </a:r>
            <a:r>
              <a:rPr dirty="0" u="heavy" spc="-265" b="1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heavy" spc="-229" b="1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latin typeface="Tahoma"/>
                <a:cs typeface="Tahoma"/>
                <a:hlinkClick r:id="rId4"/>
              </a:rPr>
              <a:t>Retreats</a:t>
            </a:r>
            <a:r>
              <a:rPr dirty="0" spc="-270" b="1">
                <a:solidFill>
                  <a:srgbClr val="AC1645"/>
                </a:solidFill>
                <a:latin typeface="Tahoma"/>
                <a:cs typeface="Tahoma"/>
              </a:rPr>
              <a:t> </a:t>
            </a:r>
            <a:r>
              <a:rPr dirty="0" spc="-105"/>
              <a:t>Offer</a:t>
            </a:r>
            <a:r>
              <a:rPr dirty="0" spc="-330"/>
              <a:t> </a:t>
            </a:r>
            <a:r>
              <a:rPr dirty="0" spc="-65"/>
              <a:t>Transformative</a:t>
            </a:r>
            <a:r>
              <a:rPr dirty="0" spc="-330"/>
              <a:t> </a:t>
            </a:r>
            <a:r>
              <a:rPr dirty="0" spc="-40"/>
              <a:t>Experiences, </a:t>
            </a:r>
            <a:r>
              <a:rPr dirty="0" spc="-65"/>
              <a:t>Empowering</a:t>
            </a:r>
            <a:r>
              <a:rPr dirty="0" spc="-340"/>
              <a:t> </a:t>
            </a:r>
            <a:r>
              <a:rPr dirty="0" spc="-20"/>
              <a:t>Participants</a:t>
            </a:r>
            <a:r>
              <a:rPr dirty="0" spc="-340"/>
              <a:t> </a:t>
            </a:r>
            <a:r>
              <a:rPr dirty="0" spc="-90"/>
              <a:t>To</a:t>
            </a:r>
            <a:r>
              <a:rPr dirty="0" spc="-335"/>
              <a:t> </a:t>
            </a:r>
            <a:r>
              <a:rPr dirty="0" spc="-95"/>
              <a:t>Take</a:t>
            </a:r>
            <a:r>
              <a:rPr dirty="0" spc="-340"/>
              <a:t> </a:t>
            </a:r>
            <a:r>
              <a:rPr dirty="0" spc="-100"/>
              <a:t>Charge</a:t>
            </a:r>
            <a:r>
              <a:rPr dirty="0" spc="-335"/>
              <a:t> </a:t>
            </a:r>
            <a:r>
              <a:rPr dirty="0" spc="-125"/>
              <a:t>Of</a:t>
            </a:r>
            <a:r>
              <a:rPr dirty="0" spc="-340"/>
              <a:t> </a:t>
            </a:r>
            <a:r>
              <a:rPr dirty="0" spc="-70"/>
              <a:t>Their</a:t>
            </a:r>
            <a:r>
              <a:rPr dirty="0" spc="-340"/>
              <a:t> </a:t>
            </a:r>
            <a:r>
              <a:rPr dirty="0" spc="-65"/>
              <a:t>Health.</a:t>
            </a:r>
            <a:r>
              <a:rPr dirty="0" spc="-335"/>
              <a:t> </a:t>
            </a:r>
            <a:r>
              <a:rPr dirty="0" spc="-20"/>
              <a:t>With </a:t>
            </a:r>
            <a:r>
              <a:rPr dirty="0" spc="-40"/>
              <a:t>Personalized</a:t>
            </a:r>
            <a:r>
              <a:rPr dirty="0" spc="-335"/>
              <a:t> </a:t>
            </a:r>
            <a:r>
              <a:rPr dirty="0" spc="-20"/>
              <a:t>Plans</a:t>
            </a:r>
            <a:r>
              <a:rPr dirty="0" spc="-330"/>
              <a:t> </a:t>
            </a:r>
            <a:r>
              <a:rPr dirty="0" spc="-85"/>
              <a:t>And</a:t>
            </a:r>
            <a:r>
              <a:rPr dirty="0" spc="-335"/>
              <a:t> </a:t>
            </a:r>
            <a:r>
              <a:rPr dirty="0" spc="-80"/>
              <a:t>Expert</a:t>
            </a:r>
            <a:r>
              <a:rPr dirty="0" spc="-330"/>
              <a:t> </a:t>
            </a:r>
            <a:r>
              <a:rPr dirty="0" spc="-75"/>
              <a:t>Guidance,</a:t>
            </a:r>
            <a:r>
              <a:rPr dirty="0" spc="-330"/>
              <a:t> </a:t>
            </a:r>
            <a:r>
              <a:rPr dirty="0" spc="-114"/>
              <a:t>These</a:t>
            </a:r>
            <a:r>
              <a:rPr dirty="0" spc="-335"/>
              <a:t> </a:t>
            </a:r>
            <a:r>
              <a:rPr dirty="0" spc="-10"/>
              <a:t>Lifestyle </a:t>
            </a:r>
            <a:r>
              <a:rPr dirty="0" spc="-50"/>
              <a:t>Medicine</a:t>
            </a:r>
            <a:r>
              <a:rPr dirty="0" spc="-325"/>
              <a:t> </a:t>
            </a:r>
            <a:r>
              <a:rPr dirty="0" spc="-80"/>
              <a:t>Retreats</a:t>
            </a:r>
            <a:r>
              <a:rPr dirty="0" spc="-325"/>
              <a:t> </a:t>
            </a:r>
            <a:r>
              <a:rPr dirty="0" spc="-30"/>
              <a:t>Provide</a:t>
            </a:r>
            <a:r>
              <a:rPr dirty="0" spc="-325"/>
              <a:t> </a:t>
            </a:r>
            <a:r>
              <a:rPr dirty="0" spc="-40"/>
              <a:t>Sustainable</a:t>
            </a:r>
            <a:r>
              <a:rPr dirty="0" spc="-325"/>
              <a:t> </a:t>
            </a:r>
            <a:r>
              <a:rPr dirty="0" spc="-70"/>
              <a:t>Strategies</a:t>
            </a:r>
            <a:r>
              <a:rPr dirty="0" spc="-325"/>
              <a:t> </a:t>
            </a:r>
            <a:r>
              <a:rPr dirty="0" spc="-55"/>
              <a:t>For</a:t>
            </a:r>
            <a:r>
              <a:rPr dirty="0" spc="-320"/>
              <a:t> </a:t>
            </a:r>
            <a:r>
              <a:rPr dirty="0" spc="-10"/>
              <a:t>Lifelong </a:t>
            </a:r>
            <a:r>
              <a:rPr dirty="0" spc="-110"/>
              <a:t>Well-</a:t>
            </a:r>
            <a:r>
              <a:rPr dirty="0" spc="-10"/>
              <a:t>Being.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67923" y="0"/>
            <a:ext cx="4820076" cy="102870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07206" y="197603"/>
            <a:ext cx="1957290" cy="16742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45906" y="3411130"/>
            <a:ext cx="8016240" cy="1555115"/>
          </a:xfrm>
          <a:prstGeom prst="rect"/>
        </p:spPr>
        <p:txBody>
          <a:bodyPr wrap="square" lIns="0" tIns="189865" rIns="0" bIns="0" rtlCol="0" vert="horz">
            <a:spAutoFit/>
          </a:bodyPr>
          <a:lstStyle/>
          <a:p>
            <a:pPr marL="12700" marR="5080">
              <a:lnSpc>
                <a:spcPct val="79200"/>
              </a:lnSpc>
              <a:spcBef>
                <a:spcPts val="1495"/>
              </a:spcBef>
            </a:pPr>
            <a:r>
              <a:rPr dirty="0" spc="635"/>
              <a:t>Welcome</a:t>
            </a:r>
            <a:r>
              <a:rPr dirty="0" spc="270"/>
              <a:t> </a:t>
            </a:r>
            <a:r>
              <a:rPr dirty="0" spc="275"/>
              <a:t>to </a:t>
            </a:r>
            <a:r>
              <a:rPr dirty="0" spc="380"/>
              <a:t>Lifestyle </a:t>
            </a:r>
            <a:r>
              <a:rPr dirty="0" spc="555"/>
              <a:t>Medicine</a:t>
            </a:r>
            <a:r>
              <a:rPr dirty="0" spc="260"/>
              <a:t> </a:t>
            </a:r>
            <a:r>
              <a:rPr dirty="0" spc="235"/>
              <a:t>Retreats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42559" y="9777773"/>
            <a:ext cx="5702300" cy="466725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u="heavy" sz="2800" spc="175" b="1">
                <a:solidFill>
                  <a:srgbClr val="00132D"/>
                </a:solidFill>
                <a:uFill>
                  <a:solidFill>
                    <a:srgbClr val="00132D"/>
                  </a:solidFill>
                </a:uFill>
                <a:latin typeface="Cambria"/>
                <a:cs typeface="Cambria"/>
                <a:hlinkClick r:id="rId4"/>
              </a:rPr>
              <a:t>Www.cedarvaleretreat.com.au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900"/>
              </a:lnSpc>
              <a:spcBef>
                <a:spcPts val="95"/>
              </a:spcBef>
            </a:pPr>
            <a:r>
              <a:rPr dirty="0" spc="-95"/>
              <a:t>Welcome</a:t>
            </a:r>
            <a:r>
              <a:rPr dirty="0" spc="-335"/>
              <a:t> </a:t>
            </a:r>
            <a:r>
              <a:rPr dirty="0" spc="-90"/>
              <a:t>To</a:t>
            </a:r>
            <a:r>
              <a:rPr dirty="0" spc="-335"/>
              <a:t> </a:t>
            </a:r>
            <a:r>
              <a:rPr dirty="0" spc="-50"/>
              <a:t>Lifestyle</a:t>
            </a:r>
            <a:r>
              <a:rPr dirty="0" spc="-335"/>
              <a:t> </a:t>
            </a:r>
            <a:r>
              <a:rPr dirty="0" spc="-50"/>
              <a:t>Medicine</a:t>
            </a:r>
            <a:r>
              <a:rPr dirty="0" spc="-330"/>
              <a:t> </a:t>
            </a:r>
            <a:r>
              <a:rPr dirty="0" spc="-95"/>
              <a:t>Retreats,</a:t>
            </a:r>
            <a:r>
              <a:rPr dirty="0" spc="-335"/>
              <a:t> </a:t>
            </a:r>
            <a:r>
              <a:rPr dirty="0" spc="-114"/>
              <a:t>Your</a:t>
            </a:r>
            <a:r>
              <a:rPr dirty="0" spc="-335"/>
              <a:t> </a:t>
            </a:r>
            <a:r>
              <a:rPr dirty="0" spc="-45"/>
              <a:t>Destination</a:t>
            </a:r>
            <a:r>
              <a:rPr dirty="0" spc="-330"/>
              <a:t> </a:t>
            </a:r>
            <a:r>
              <a:rPr dirty="0" spc="-25"/>
              <a:t>For </a:t>
            </a:r>
            <a:r>
              <a:rPr dirty="0"/>
              <a:t>Holistic</a:t>
            </a:r>
            <a:r>
              <a:rPr dirty="0" spc="-350"/>
              <a:t> </a:t>
            </a:r>
            <a:r>
              <a:rPr dirty="0" spc="-40"/>
              <a:t>Health</a:t>
            </a:r>
            <a:r>
              <a:rPr dirty="0" spc="-345"/>
              <a:t> </a:t>
            </a:r>
            <a:r>
              <a:rPr dirty="0" spc="-85"/>
              <a:t>And</a:t>
            </a:r>
            <a:r>
              <a:rPr dirty="0" spc="-345"/>
              <a:t> </a:t>
            </a:r>
            <a:r>
              <a:rPr dirty="0" spc="-110"/>
              <a:t>Well-</a:t>
            </a:r>
            <a:r>
              <a:rPr dirty="0" spc="-85"/>
              <a:t>Being.</a:t>
            </a:r>
            <a:r>
              <a:rPr dirty="0" spc="-345"/>
              <a:t> </a:t>
            </a:r>
            <a:r>
              <a:rPr dirty="0" spc="-60"/>
              <a:t>Visit</a:t>
            </a:r>
            <a:r>
              <a:rPr dirty="0" spc="-345"/>
              <a:t> </a:t>
            </a:r>
            <a:r>
              <a:rPr dirty="0" spc="-80"/>
              <a:t>Us</a:t>
            </a:r>
            <a:r>
              <a:rPr dirty="0" spc="-345"/>
              <a:t> </a:t>
            </a:r>
            <a:r>
              <a:rPr dirty="0" spc="-90"/>
              <a:t>At</a:t>
            </a:r>
            <a:r>
              <a:rPr dirty="0" spc="-345"/>
              <a:t> </a:t>
            </a:r>
            <a:r>
              <a:rPr dirty="0" u="heavy" spc="-70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hlinkClick r:id="rId4"/>
              </a:rPr>
              <a:t>Cedarvale</a:t>
            </a:r>
            <a:r>
              <a:rPr dirty="0" u="heavy" spc="-345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hlinkClick r:id="rId4"/>
              </a:rPr>
              <a:t> </a:t>
            </a:r>
            <a:r>
              <a:rPr dirty="0" u="heavy" spc="-10">
                <a:solidFill>
                  <a:srgbClr val="AC1645"/>
                </a:solidFill>
                <a:uFill>
                  <a:solidFill>
                    <a:srgbClr val="AC1645"/>
                  </a:solidFill>
                </a:uFill>
                <a:hlinkClick r:id="rId4"/>
              </a:rPr>
              <a:t>Retreat</a:t>
            </a:r>
            <a:r>
              <a:rPr dirty="0" spc="-10">
                <a:solidFill>
                  <a:srgbClr val="AC1645"/>
                </a:solidFill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pc="-80"/>
              <a:t>Contact:</a:t>
            </a:r>
            <a:r>
              <a:rPr dirty="0" spc="-360"/>
              <a:t> </a:t>
            </a:r>
            <a:r>
              <a:rPr dirty="0" spc="-195"/>
              <a:t>NSW</a:t>
            </a:r>
            <a:r>
              <a:rPr dirty="0" spc="-360"/>
              <a:t> </a:t>
            </a:r>
            <a:r>
              <a:rPr dirty="0" spc="-235"/>
              <a:t>(02)</a:t>
            </a:r>
            <a:r>
              <a:rPr dirty="0" spc="-355"/>
              <a:t> </a:t>
            </a:r>
            <a:r>
              <a:rPr dirty="0" spc="-180"/>
              <a:t>4465</a:t>
            </a:r>
            <a:r>
              <a:rPr dirty="0" spc="-360"/>
              <a:t> </a:t>
            </a:r>
            <a:r>
              <a:rPr dirty="0" spc="-180"/>
              <a:t>1362</a:t>
            </a:r>
            <a:r>
              <a:rPr dirty="0" spc="-355"/>
              <a:t> </a:t>
            </a:r>
            <a:r>
              <a:rPr dirty="0" spc="-495"/>
              <a:t>|</a:t>
            </a:r>
            <a:r>
              <a:rPr dirty="0" spc="-360"/>
              <a:t> </a:t>
            </a:r>
            <a:r>
              <a:rPr dirty="0" spc="-265"/>
              <a:t>VIC</a:t>
            </a:r>
            <a:r>
              <a:rPr dirty="0" spc="-355"/>
              <a:t> </a:t>
            </a:r>
            <a:r>
              <a:rPr dirty="0" spc="-220"/>
              <a:t>(0423)</a:t>
            </a:r>
            <a:r>
              <a:rPr dirty="0" spc="-360"/>
              <a:t> </a:t>
            </a:r>
            <a:r>
              <a:rPr dirty="0" spc="-180"/>
              <a:t>749</a:t>
            </a:r>
            <a:r>
              <a:rPr dirty="0" spc="-355"/>
              <a:t> </a:t>
            </a:r>
            <a:r>
              <a:rPr dirty="0" spc="-185"/>
              <a:t>175.</a:t>
            </a:r>
            <a:r>
              <a:rPr dirty="0" spc="-360"/>
              <a:t> </a:t>
            </a:r>
            <a:r>
              <a:rPr dirty="0" spc="-10"/>
              <a:t>Email:</a:t>
            </a:r>
          </a:p>
          <a:p>
            <a:pPr marL="12700" marR="280035">
              <a:lnSpc>
                <a:spcPct val="115900"/>
              </a:lnSpc>
              <a:spcBef>
                <a:spcPts val="5"/>
              </a:spcBef>
            </a:pPr>
            <a:r>
              <a:rPr dirty="0" spc="-75">
                <a:hlinkClick r:id="rId5"/>
              </a:rPr>
              <a:t>info@cedarvaleretreat.com.au.</a:t>
            </a:r>
            <a:r>
              <a:rPr dirty="0" spc="-305"/>
              <a:t> </a:t>
            </a:r>
            <a:r>
              <a:rPr dirty="0" spc="-120"/>
              <a:t>Address:</a:t>
            </a:r>
            <a:r>
              <a:rPr dirty="0" spc="-305"/>
              <a:t> </a:t>
            </a:r>
            <a:r>
              <a:rPr dirty="0" spc="-180"/>
              <a:t>2999</a:t>
            </a:r>
            <a:r>
              <a:rPr dirty="0" spc="-305"/>
              <a:t> </a:t>
            </a:r>
            <a:r>
              <a:rPr dirty="0" spc="-95"/>
              <a:t>Moss</a:t>
            </a:r>
            <a:r>
              <a:rPr dirty="0" spc="-305"/>
              <a:t> </a:t>
            </a:r>
            <a:r>
              <a:rPr dirty="0" spc="-105"/>
              <a:t>Vale</a:t>
            </a:r>
            <a:r>
              <a:rPr dirty="0" spc="-305"/>
              <a:t> </a:t>
            </a:r>
            <a:r>
              <a:rPr dirty="0" spc="-25"/>
              <a:t>Rd, </a:t>
            </a:r>
            <a:r>
              <a:rPr dirty="0" spc="-80"/>
              <a:t>Barrengarry,</a:t>
            </a:r>
            <a:r>
              <a:rPr dirty="0" spc="-365"/>
              <a:t> </a:t>
            </a:r>
            <a:r>
              <a:rPr dirty="0" spc="-195"/>
              <a:t>NSW</a:t>
            </a:r>
            <a:r>
              <a:rPr dirty="0" spc="-365"/>
              <a:t> </a:t>
            </a:r>
            <a:r>
              <a:rPr dirty="0" spc="-185"/>
              <a:t>2577,</a:t>
            </a:r>
            <a:r>
              <a:rPr dirty="0" spc="-365"/>
              <a:t> </a:t>
            </a:r>
            <a:r>
              <a:rPr dirty="0" spc="-10"/>
              <a:t>Australia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2025-03-27T10:04:52Z</dcterms:created>
  <dcterms:modified xsi:type="dcterms:W3CDTF">2025-03-27T10:04:52Z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2025-03-27T00:00:00Z</vt:filetime>
  </property>
  <property fmtid="{D5CDD505-2E9C-101B-9397-08002B2CF9AE}" pid="3" name="LastSaved">
    <vt:filetime>2025-03-27T00:00:00Z</vt:filetime>
  </property>
  <property fmtid="{D5CDD505-2E9C-101B-9397-08002B2CF9AE}" pid="4" name="Producer">
    <vt:lpwstr>Pdftools SDK</vt:lpwstr>
  </property>
</Properties>
</file>