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5" d="100"/>
          <a:sy n="65" d="100"/>
        </p:scale>
        <p:origin x="936"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40BE6-3FF0-3A71-C832-EBBD59683F5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A00DF31-7C82-9197-7893-85CE3120EB1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7DA4172-C749-39E3-D197-2B748D7751DE}"/>
              </a:ext>
            </a:extLst>
          </p:cNvPr>
          <p:cNvSpPr>
            <a:spLocks noGrp="1"/>
          </p:cNvSpPr>
          <p:nvPr>
            <p:ph type="dt" sz="half" idx="10"/>
          </p:nvPr>
        </p:nvSpPr>
        <p:spPr/>
        <p:txBody>
          <a:bodyPr/>
          <a:lstStyle/>
          <a:p>
            <a:fld id="{86325717-D671-48C3-81C2-4DFA72D3F92D}" type="datetimeFigureOut">
              <a:rPr lang="en-US" smtClean="0"/>
              <a:t>3/4/2025</a:t>
            </a:fld>
            <a:endParaRPr lang="en-US"/>
          </a:p>
        </p:txBody>
      </p:sp>
      <p:sp>
        <p:nvSpPr>
          <p:cNvPr id="5" name="Footer Placeholder 4">
            <a:extLst>
              <a:ext uri="{FF2B5EF4-FFF2-40B4-BE49-F238E27FC236}">
                <a16:creationId xmlns:a16="http://schemas.microsoft.com/office/drawing/2014/main" id="{0B47E9B0-4EF4-42AD-9E54-042F1085C0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2C180B-1B2F-81AA-457B-014D4F86F33C}"/>
              </a:ext>
            </a:extLst>
          </p:cNvPr>
          <p:cNvSpPr>
            <a:spLocks noGrp="1"/>
          </p:cNvSpPr>
          <p:nvPr>
            <p:ph type="sldNum" sz="quarter" idx="12"/>
          </p:nvPr>
        </p:nvSpPr>
        <p:spPr/>
        <p:txBody>
          <a:bodyPr/>
          <a:lstStyle/>
          <a:p>
            <a:fld id="{29765F82-FC1B-4B24-9970-D05E33D1AF57}" type="slidenum">
              <a:rPr lang="en-US" smtClean="0"/>
              <a:t>‹#›</a:t>
            </a:fld>
            <a:endParaRPr lang="en-US"/>
          </a:p>
        </p:txBody>
      </p:sp>
    </p:spTree>
    <p:extLst>
      <p:ext uri="{BB962C8B-B14F-4D97-AF65-F5344CB8AC3E}">
        <p14:creationId xmlns:p14="http://schemas.microsoft.com/office/powerpoint/2010/main" val="16441135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707EF-C633-EC7D-8647-A20C5719FCD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6593B3A-44C3-E746-7EF7-6A9B6F07AFF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3714DF-6B01-2B17-7BEE-4BFCA46C941D}"/>
              </a:ext>
            </a:extLst>
          </p:cNvPr>
          <p:cNvSpPr>
            <a:spLocks noGrp="1"/>
          </p:cNvSpPr>
          <p:nvPr>
            <p:ph type="dt" sz="half" idx="10"/>
          </p:nvPr>
        </p:nvSpPr>
        <p:spPr/>
        <p:txBody>
          <a:bodyPr/>
          <a:lstStyle/>
          <a:p>
            <a:fld id="{86325717-D671-48C3-81C2-4DFA72D3F92D}" type="datetimeFigureOut">
              <a:rPr lang="en-US" smtClean="0"/>
              <a:t>3/4/2025</a:t>
            </a:fld>
            <a:endParaRPr lang="en-US"/>
          </a:p>
        </p:txBody>
      </p:sp>
      <p:sp>
        <p:nvSpPr>
          <p:cNvPr id="5" name="Footer Placeholder 4">
            <a:extLst>
              <a:ext uri="{FF2B5EF4-FFF2-40B4-BE49-F238E27FC236}">
                <a16:creationId xmlns:a16="http://schemas.microsoft.com/office/drawing/2014/main" id="{52308DE4-5C61-D4AD-5972-518F10D763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B155A7-92DB-D61D-BB5B-5B643F186361}"/>
              </a:ext>
            </a:extLst>
          </p:cNvPr>
          <p:cNvSpPr>
            <a:spLocks noGrp="1"/>
          </p:cNvSpPr>
          <p:nvPr>
            <p:ph type="sldNum" sz="quarter" idx="12"/>
          </p:nvPr>
        </p:nvSpPr>
        <p:spPr/>
        <p:txBody>
          <a:bodyPr/>
          <a:lstStyle/>
          <a:p>
            <a:fld id="{29765F82-FC1B-4B24-9970-D05E33D1AF57}" type="slidenum">
              <a:rPr lang="en-US" smtClean="0"/>
              <a:t>‹#›</a:t>
            </a:fld>
            <a:endParaRPr lang="en-US"/>
          </a:p>
        </p:txBody>
      </p:sp>
    </p:spTree>
    <p:extLst>
      <p:ext uri="{BB962C8B-B14F-4D97-AF65-F5344CB8AC3E}">
        <p14:creationId xmlns:p14="http://schemas.microsoft.com/office/powerpoint/2010/main" val="19150805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4CA0E-02AB-9919-D21A-E452479A114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94EAC80-7C61-1870-B453-DB0FF171FE0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C5640AD-5202-9D9C-3F62-7CDD77FC3C56}"/>
              </a:ext>
            </a:extLst>
          </p:cNvPr>
          <p:cNvSpPr>
            <a:spLocks noGrp="1"/>
          </p:cNvSpPr>
          <p:nvPr>
            <p:ph type="dt" sz="half" idx="10"/>
          </p:nvPr>
        </p:nvSpPr>
        <p:spPr/>
        <p:txBody>
          <a:bodyPr/>
          <a:lstStyle/>
          <a:p>
            <a:fld id="{86325717-D671-48C3-81C2-4DFA72D3F92D}" type="datetimeFigureOut">
              <a:rPr lang="en-US" smtClean="0"/>
              <a:t>3/4/2025</a:t>
            </a:fld>
            <a:endParaRPr lang="en-US"/>
          </a:p>
        </p:txBody>
      </p:sp>
      <p:sp>
        <p:nvSpPr>
          <p:cNvPr id="5" name="Footer Placeholder 4">
            <a:extLst>
              <a:ext uri="{FF2B5EF4-FFF2-40B4-BE49-F238E27FC236}">
                <a16:creationId xmlns:a16="http://schemas.microsoft.com/office/drawing/2014/main" id="{AE451871-CF7A-437E-F2CC-9AA269F260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808480-9E6D-BB74-6EF7-0A1D116DF547}"/>
              </a:ext>
            </a:extLst>
          </p:cNvPr>
          <p:cNvSpPr>
            <a:spLocks noGrp="1"/>
          </p:cNvSpPr>
          <p:nvPr>
            <p:ph type="sldNum" sz="quarter" idx="12"/>
          </p:nvPr>
        </p:nvSpPr>
        <p:spPr/>
        <p:txBody>
          <a:bodyPr/>
          <a:lstStyle/>
          <a:p>
            <a:fld id="{29765F82-FC1B-4B24-9970-D05E33D1AF57}" type="slidenum">
              <a:rPr lang="en-US" smtClean="0"/>
              <a:t>‹#›</a:t>
            </a:fld>
            <a:endParaRPr lang="en-US"/>
          </a:p>
        </p:txBody>
      </p:sp>
    </p:spTree>
    <p:extLst>
      <p:ext uri="{BB962C8B-B14F-4D97-AF65-F5344CB8AC3E}">
        <p14:creationId xmlns:p14="http://schemas.microsoft.com/office/powerpoint/2010/main" val="35282549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6189A-84CF-D3E6-4949-71A2FE21BFF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A25C4AD-81C2-B26D-80B8-46EBF7150CB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8474BB7-A56B-34D9-55E5-820F843403D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B63F36A-FFFC-2A6E-1EDA-FFA17A03BA70}"/>
              </a:ext>
            </a:extLst>
          </p:cNvPr>
          <p:cNvSpPr>
            <a:spLocks noGrp="1"/>
          </p:cNvSpPr>
          <p:nvPr>
            <p:ph type="dt" sz="half" idx="10"/>
          </p:nvPr>
        </p:nvSpPr>
        <p:spPr/>
        <p:txBody>
          <a:bodyPr/>
          <a:lstStyle/>
          <a:p>
            <a:fld id="{86325717-D671-48C3-81C2-4DFA72D3F92D}" type="datetimeFigureOut">
              <a:rPr lang="en-US" smtClean="0"/>
              <a:t>3/4/2025</a:t>
            </a:fld>
            <a:endParaRPr lang="en-US"/>
          </a:p>
        </p:txBody>
      </p:sp>
      <p:sp>
        <p:nvSpPr>
          <p:cNvPr id="6" name="Footer Placeholder 5">
            <a:extLst>
              <a:ext uri="{FF2B5EF4-FFF2-40B4-BE49-F238E27FC236}">
                <a16:creationId xmlns:a16="http://schemas.microsoft.com/office/drawing/2014/main" id="{E5A3E56A-F192-F8BF-6C1B-AEF193AE1F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F087C4-9C05-FF9D-FD6D-03D47FECD18A}"/>
              </a:ext>
            </a:extLst>
          </p:cNvPr>
          <p:cNvSpPr>
            <a:spLocks noGrp="1"/>
          </p:cNvSpPr>
          <p:nvPr>
            <p:ph type="sldNum" sz="quarter" idx="12"/>
          </p:nvPr>
        </p:nvSpPr>
        <p:spPr/>
        <p:txBody>
          <a:bodyPr/>
          <a:lstStyle/>
          <a:p>
            <a:fld id="{29765F82-FC1B-4B24-9970-D05E33D1AF57}" type="slidenum">
              <a:rPr lang="en-US" smtClean="0"/>
              <a:t>‹#›</a:t>
            </a:fld>
            <a:endParaRPr lang="en-US"/>
          </a:p>
        </p:txBody>
      </p:sp>
    </p:spTree>
    <p:extLst>
      <p:ext uri="{BB962C8B-B14F-4D97-AF65-F5344CB8AC3E}">
        <p14:creationId xmlns:p14="http://schemas.microsoft.com/office/powerpoint/2010/main" val="10468300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37832-50CE-AC3C-FC7D-391091EF453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4A6269F-2E02-B0DF-948F-8F60394A578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1ACC86B-D75B-1474-291B-65AD3955CC5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A621651-E391-B497-D942-49BBD9F8161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AEB8A58-C71C-F846-1861-40F30C06191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3AD6C4B-5BD0-09A8-8DEB-F3AA80AE9D20}"/>
              </a:ext>
            </a:extLst>
          </p:cNvPr>
          <p:cNvSpPr>
            <a:spLocks noGrp="1"/>
          </p:cNvSpPr>
          <p:nvPr>
            <p:ph type="dt" sz="half" idx="10"/>
          </p:nvPr>
        </p:nvSpPr>
        <p:spPr/>
        <p:txBody>
          <a:bodyPr/>
          <a:lstStyle/>
          <a:p>
            <a:fld id="{86325717-D671-48C3-81C2-4DFA72D3F92D}" type="datetimeFigureOut">
              <a:rPr lang="en-US" smtClean="0"/>
              <a:t>3/4/2025</a:t>
            </a:fld>
            <a:endParaRPr lang="en-US"/>
          </a:p>
        </p:txBody>
      </p:sp>
      <p:sp>
        <p:nvSpPr>
          <p:cNvPr id="8" name="Footer Placeholder 7">
            <a:extLst>
              <a:ext uri="{FF2B5EF4-FFF2-40B4-BE49-F238E27FC236}">
                <a16:creationId xmlns:a16="http://schemas.microsoft.com/office/drawing/2014/main" id="{641647F3-D41E-3C60-CC0B-5D4A54CCA2E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E89BC67-A02E-CFC7-0B76-0C3FDCB8B130}"/>
              </a:ext>
            </a:extLst>
          </p:cNvPr>
          <p:cNvSpPr>
            <a:spLocks noGrp="1"/>
          </p:cNvSpPr>
          <p:nvPr>
            <p:ph type="sldNum" sz="quarter" idx="12"/>
          </p:nvPr>
        </p:nvSpPr>
        <p:spPr/>
        <p:txBody>
          <a:bodyPr/>
          <a:lstStyle/>
          <a:p>
            <a:fld id="{29765F82-FC1B-4B24-9970-D05E33D1AF57}" type="slidenum">
              <a:rPr lang="en-US" smtClean="0"/>
              <a:t>‹#›</a:t>
            </a:fld>
            <a:endParaRPr lang="en-US"/>
          </a:p>
        </p:txBody>
      </p:sp>
    </p:spTree>
    <p:extLst>
      <p:ext uri="{BB962C8B-B14F-4D97-AF65-F5344CB8AC3E}">
        <p14:creationId xmlns:p14="http://schemas.microsoft.com/office/powerpoint/2010/main" val="36295886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F6199-9842-BDD2-582D-21902A2A2E6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13966BB-94F0-E704-5826-F336F457967B}"/>
              </a:ext>
            </a:extLst>
          </p:cNvPr>
          <p:cNvSpPr>
            <a:spLocks noGrp="1"/>
          </p:cNvSpPr>
          <p:nvPr>
            <p:ph type="dt" sz="half" idx="10"/>
          </p:nvPr>
        </p:nvSpPr>
        <p:spPr/>
        <p:txBody>
          <a:bodyPr/>
          <a:lstStyle/>
          <a:p>
            <a:fld id="{86325717-D671-48C3-81C2-4DFA72D3F92D}" type="datetimeFigureOut">
              <a:rPr lang="en-US" smtClean="0"/>
              <a:t>3/4/2025</a:t>
            </a:fld>
            <a:endParaRPr lang="en-US"/>
          </a:p>
        </p:txBody>
      </p:sp>
      <p:sp>
        <p:nvSpPr>
          <p:cNvPr id="4" name="Footer Placeholder 3">
            <a:extLst>
              <a:ext uri="{FF2B5EF4-FFF2-40B4-BE49-F238E27FC236}">
                <a16:creationId xmlns:a16="http://schemas.microsoft.com/office/drawing/2014/main" id="{4BA69D4B-86EC-76B9-F287-0899F109493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5D89EFF-77FC-6B0F-32D8-03E54614592E}"/>
              </a:ext>
            </a:extLst>
          </p:cNvPr>
          <p:cNvSpPr>
            <a:spLocks noGrp="1"/>
          </p:cNvSpPr>
          <p:nvPr>
            <p:ph type="sldNum" sz="quarter" idx="12"/>
          </p:nvPr>
        </p:nvSpPr>
        <p:spPr/>
        <p:txBody>
          <a:bodyPr/>
          <a:lstStyle/>
          <a:p>
            <a:fld id="{29765F82-FC1B-4B24-9970-D05E33D1AF57}" type="slidenum">
              <a:rPr lang="en-US" smtClean="0"/>
              <a:t>‹#›</a:t>
            </a:fld>
            <a:endParaRPr lang="en-US"/>
          </a:p>
        </p:txBody>
      </p:sp>
    </p:spTree>
    <p:extLst>
      <p:ext uri="{BB962C8B-B14F-4D97-AF65-F5344CB8AC3E}">
        <p14:creationId xmlns:p14="http://schemas.microsoft.com/office/powerpoint/2010/main" val="27004652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50648C9-63A6-8E4C-A57F-D6E353D754FE}"/>
              </a:ext>
            </a:extLst>
          </p:cNvPr>
          <p:cNvSpPr>
            <a:spLocks noGrp="1"/>
          </p:cNvSpPr>
          <p:nvPr>
            <p:ph type="dt" sz="half" idx="10"/>
          </p:nvPr>
        </p:nvSpPr>
        <p:spPr/>
        <p:txBody>
          <a:bodyPr/>
          <a:lstStyle/>
          <a:p>
            <a:fld id="{86325717-D671-48C3-81C2-4DFA72D3F92D}" type="datetimeFigureOut">
              <a:rPr lang="en-US" smtClean="0"/>
              <a:t>3/4/2025</a:t>
            </a:fld>
            <a:endParaRPr lang="en-US"/>
          </a:p>
        </p:txBody>
      </p:sp>
      <p:sp>
        <p:nvSpPr>
          <p:cNvPr id="3" name="Footer Placeholder 2">
            <a:extLst>
              <a:ext uri="{FF2B5EF4-FFF2-40B4-BE49-F238E27FC236}">
                <a16:creationId xmlns:a16="http://schemas.microsoft.com/office/drawing/2014/main" id="{35F5150A-3CD4-2DA9-918F-D5316C9171A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9C5A373-FB14-5143-9102-5B684BD2BC20}"/>
              </a:ext>
            </a:extLst>
          </p:cNvPr>
          <p:cNvSpPr>
            <a:spLocks noGrp="1"/>
          </p:cNvSpPr>
          <p:nvPr>
            <p:ph type="sldNum" sz="quarter" idx="12"/>
          </p:nvPr>
        </p:nvSpPr>
        <p:spPr/>
        <p:txBody>
          <a:bodyPr/>
          <a:lstStyle/>
          <a:p>
            <a:fld id="{29765F82-FC1B-4B24-9970-D05E33D1AF57}" type="slidenum">
              <a:rPr lang="en-US" smtClean="0"/>
              <a:t>‹#›</a:t>
            </a:fld>
            <a:endParaRPr lang="en-US"/>
          </a:p>
        </p:txBody>
      </p:sp>
    </p:spTree>
    <p:extLst>
      <p:ext uri="{BB962C8B-B14F-4D97-AF65-F5344CB8AC3E}">
        <p14:creationId xmlns:p14="http://schemas.microsoft.com/office/powerpoint/2010/main" val="11395392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69566-63B3-3002-40C2-0678C153408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90E4F4A-50E6-BB1F-79FD-1B75E9F8C47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262010E-F32A-E8D8-05D3-99FCB3D9DC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022894D-0534-93E4-1CC4-EEE5C510C407}"/>
              </a:ext>
            </a:extLst>
          </p:cNvPr>
          <p:cNvSpPr>
            <a:spLocks noGrp="1"/>
          </p:cNvSpPr>
          <p:nvPr>
            <p:ph type="dt" sz="half" idx="10"/>
          </p:nvPr>
        </p:nvSpPr>
        <p:spPr/>
        <p:txBody>
          <a:bodyPr/>
          <a:lstStyle/>
          <a:p>
            <a:fld id="{86325717-D671-48C3-81C2-4DFA72D3F92D}" type="datetimeFigureOut">
              <a:rPr lang="en-US" smtClean="0"/>
              <a:t>3/4/2025</a:t>
            </a:fld>
            <a:endParaRPr lang="en-US"/>
          </a:p>
        </p:txBody>
      </p:sp>
      <p:sp>
        <p:nvSpPr>
          <p:cNvPr id="6" name="Footer Placeholder 5">
            <a:extLst>
              <a:ext uri="{FF2B5EF4-FFF2-40B4-BE49-F238E27FC236}">
                <a16:creationId xmlns:a16="http://schemas.microsoft.com/office/drawing/2014/main" id="{1E46C8AF-0CB4-0E2A-4B94-7A6D033979B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25B106D-E26E-7800-4982-19D584CA2178}"/>
              </a:ext>
            </a:extLst>
          </p:cNvPr>
          <p:cNvSpPr>
            <a:spLocks noGrp="1"/>
          </p:cNvSpPr>
          <p:nvPr>
            <p:ph type="sldNum" sz="quarter" idx="12"/>
          </p:nvPr>
        </p:nvSpPr>
        <p:spPr/>
        <p:txBody>
          <a:bodyPr/>
          <a:lstStyle/>
          <a:p>
            <a:fld id="{29765F82-FC1B-4B24-9970-D05E33D1AF57}" type="slidenum">
              <a:rPr lang="en-US" smtClean="0"/>
              <a:t>‹#›</a:t>
            </a:fld>
            <a:endParaRPr lang="en-US"/>
          </a:p>
        </p:txBody>
      </p:sp>
    </p:spTree>
    <p:extLst>
      <p:ext uri="{BB962C8B-B14F-4D97-AF65-F5344CB8AC3E}">
        <p14:creationId xmlns:p14="http://schemas.microsoft.com/office/powerpoint/2010/main" val="27725577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E21BF-F928-5DB6-3487-ABCA0C20C71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3F5E7CE-172D-8992-CB63-1824F7FC227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DE13E7C-1CCC-5152-3928-A6BC087CBE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CA0E25-3702-266A-7573-AA70F29E4CF4}"/>
              </a:ext>
            </a:extLst>
          </p:cNvPr>
          <p:cNvSpPr>
            <a:spLocks noGrp="1"/>
          </p:cNvSpPr>
          <p:nvPr>
            <p:ph type="dt" sz="half" idx="10"/>
          </p:nvPr>
        </p:nvSpPr>
        <p:spPr/>
        <p:txBody>
          <a:bodyPr/>
          <a:lstStyle/>
          <a:p>
            <a:fld id="{86325717-D671-48C3-81C2-4DFA72D3F92D}" type="datetimeFigureOut">
              <a:rPr lang="en-US" smtClean="0"/>
              <a:t>3/4/2025</a:t>
            </a:fld>
            <a:endParaRPr lang="en-US"/>
          </a:p>
        </p:txBody>
      </p:sp>
      <p:sp>
        <p:nvSpPr>
          <p:cNvPr id="6" name="Footer Placeholder 5">
            <a:extLst>
              <a:ext uri="{FF2B5EF4-FFF2-40B4-BE49-F238E27FC236}">
                <a16:creationId xmlns:a16="http://schemas.microsoft.com/office/drawing/2014/main" id="{5C46E0DF-4802-2C3C-92A9-C20AD3AC2E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966C53A-CE92-D2DC-80AA-3699478FD2B4}"/>
              </a:ext>
            </a:extLst>
          </p:cNvPr>
          <p:cNvSpPr>
            <a:spLocks noGrp="1"/>
          </p:cNvSpPr>
          <p:nvPr>
            <p:ph type="sldNum" sz="quarter" idx="12"/>
          </p:nvPr>
        </p:nvSpPr>
        <p:spPr/>
        <p:txBody>
          <a:bodyPr/>
          <a:lstStyle/>
          <a:p>
            <a:fld id="{29765F82-FC1B-4B24-9970-D05E33D1AF57}" type="slidenum">
              <a:rPr lang="en-US" smtClean="0"/>
              <a:t>‹#›</a:t>
            </a:fld>
            <a:endParaRPr lang="en-US"/>
          </a:p>
        </p:txBody>
      </p:sp>
    </p:spTree>
    <p:extLst>
      <p:ext uri="{BB962C8B-B14F-4D97-AF65-F5344CB8AC3E}">
        <p14:creationId xmlns:p14="http://schemas.microsoft.com/office/powerpoint/2010/main" val="31798664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01162-C61F-D020-01A3-3B68B2D65AA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B347620-A034-4FDF-753B-1F1774D747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A96BF1-74F3-CD66-82FB-ACFA3250EB33}"/>
              </a:ext>
            </a:extLst>
          </p:cNvPr>
          <p:cNvSpPr>
            <a:spLocks noGrp="1"/>
          </p:cNvSpPr>
          <p:nvPr>
            <p:ph type="dt" sz="half" idx="10"/>
          </p:nvPr>
        </p:nvSpPr>
        <p:spPr/>
        <p:txBody>
          <a:bodyPr/>
          <a:lstStyle/>
          <a:p>
            <a:fld id="{86325717-D671-48C3-81C2-4DFA72D3F92D}" type="datetimeFigureOut">
              <a:rPr lang="en-US" smtClean="0"/>
              <a:t>3/4/2025</a:t>
            </a:fld>
            <a:endParaRPr lang="en-US"/>
          </a:p>
        </p:txBody>
      </p:sp>
      <p:sp>
        <p:nvSpPr>
          <p:cNvPr id="5" name="Footer Placeholder 4">
            <a:extLst>
              <a:ext uri="{FF2B5EF4-FFF2-40B4-BE49-F238E27FC236}">
                <a16:creationId xmlns:a16="http://schemas.microsoft.com/office/drawing/2014/main" id="{8AEBC89E-B60C-AA9B-FEEC-CB1AB069B3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4793C4-D41C-6589-247C-FECB3DDBF731}"/>
              </a:ext>
            </a:extLst>
          </p:cNvPr>
          <p:cNvSpPr>
            <a:spLocks noGrp="1"/>
          </p:cNvSpPr>
          <p:nvPr>
            <p:ph type="sldNum" sz="quarter" idx="12"/>
          </p:nvPr>
        </p:nvSpPr>
        <p:spPr/>
        <p:txBody>
          <a:bodyPr/>
          <a:lstStyle/>
          <a:p>
            <a:fld id="{29765F82-FC1B-4B24-9970-D05E33D1AF57}" type="slidenum">
              <a:rPr lang="en-US" smtClean="0"/>
              <a:t>‹#›</a:t>
            </a:fld>
            <a:endParaRPr lang="en-US"/>
          </a:p>
        </p:txBody>
      </p:sp>
    </p:spTree>
    <p:extLst>
      <p:ext uri="{BB962C8B-B14F-4D97-AF65-F5344CB8AC3E}">
        <p14:creationId xmlns:p14="http://schemas.microsoft.com/office/powerpoint/2010/main" val="26874920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EF000E6-4710-05BF-8692-1A49DF5E69E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5C4B362-B3AC-8EFC-AEE6-41E81F26934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6B8C6D-6095-9CA2-8D68-2D6547450D22}"/>
              </a:ext>
            </a:extLst>
          </p:cNvPr>
          <p:cNvSpPr>
            <a:spLocks noGrp="1"/>
          </p:cNvSpPr>
          <p:nvPr>
            <p:ph type="dt" sz="half" idx="10"/>
          </p:nvPr>
        </p:nvSpPr>
        <p:spPr/>
        <p:txBody>
          <a:bodyPr/>
          <a:lstStyle/>
          <a:p>
            <a:fld id="{86325717-D671-48C3-81C2-4DFA72D3F92D}" type="datetimeFigureOut">
              <a:rPr lang="en-US" smtClean="0"/>
              <a:t>3/4/2025</a:t>
            </a:fld>
            <a:endParaRPr lang="en-US"/>
          </a:p>
        </p:txBody>
      </p:sp>
      <p:sp>
        <p:nvSpPr>
          <p:cNvPr id="5" name="Footer Placeholder 4">
            <a:extLst>
              <a:ext uri="{FF2B5EF4-FFF2-40B4-BE49-F238E27FC236}">
                <a16:creationId xmlns:a16="http://schemas.microsoft.com/office/drawing/2014/main" id="{92BC3487-DED6-D0FB-A061-5B19087F6E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601125-741D-EBE8-4DF7-D0497B7435AF}"/>
              </a:ext>
            </a:extLst>
          </p:cNvPr>
          <p:cNvSpPr>
            <a:spLocks noGrp="1"/>
          </p:cNvSpPr>
          <p:nvPr>
            <p:ph type="sldNum" sz="quarter" idx="12"/>
          </p:nvPr>
        </p:nvSpPr>
        <p:spPr/>
        <p:txBody>
          <a:bodyPr/>
          <a:lstStyle/>
          <a:p>
            <a:fld id="{29765F82-FC1B-4B24-9970-D05E33D1AF57}" type="slidenum">
              <a:rPr lang="en-US" smtClean="0"/>
              <a:t>‹#›</a:t>
            </a:fld>
            <a:endParaRPr lang="en-US"/>
          </a:p>
        </p:txBody>
      </p:sp>
    </p:spTree>
    <p:extLst>
      <p:ext uri="{BB962C8B-B14F-4D97-AF65-F5344CB8AC3E}">
        <p14:creationId xmlns:p14="http://schemas.microsoft.com/office/powerpoint/2010/main" val="7723720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C8B9A29-6483-9076-6F4E-8C9734D0418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6DAE54F-8A10-BCCD-DC9E-DD258C3C1E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E528BF-5F8D-0295-915D-36FADA22AA6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6325717-D671-48C3-81C2-4DFA72D3F92D}" type="datetimeFigureOut">
              <a:rPr lang="en-US" smtClean="0"/>
              <a:t>3/4/2025</a:t>
            </a:fld>
            <a:endParaRPr lang="en-US"/>
          </a:p>
        </p:txBody>
      </p:sp>
      <p:sp>
        <p:nvSpPr>
          <p:cNvPr id="5" name="Footer Placeholder 4">
            <a:extLst>
              <a:ext uri="{FF2B5EF4-FFF2-40B4-BE49-F238E27FC236}">
                <a16:creationId xmlns:a16="http://schemas.microsoft.com/office/drawing/2014/main" id="{2B5DD4DB-D387-8BA7-E653-EBA0A3DEA57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3D98AAE-E1A8-EC11-8F4A-476B8FE3BF6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9765F82-FC1B-4B24-9970-D05E33D1AF57}" type="slidenum">
              <a:rPr lang="en-US" smtClean="0"/>
              <a:t>‹#›</a:t>
            </a:fld>
            <a:endParaRPr lang="en-US"/>
          </a:p>
        </p:txBody>
      </p:sp>
    </p:spTree>
    <p:extLst>
      <p:ext uri="{BB962C8B-B14F-4D97-AF65-F5344CB8AC3E}">
        <p14:creationId xmlns:p14="http://schemas.microsoft.com/office/powerpoint/2010/main" val="23055508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ima360.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www.ima360.com/customer-rebate/" TargetMode="External"/><Relationship Id="rId2" Type="http://schemas.openxmlformats.org/officeDocument/2006/relationships/hyperlink" Target="https://www.ima360.com/promotions/"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hyperlink" Target="https://www.ima360.com/pricing-software/"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hyperlink" Target="https://ima360.com/"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0EA4D-9120-FC65-6956-89A8E3682FFD}"/>
              </a:ext>
            </a:extLst>
          </p:cNvPr>
          <p:cNvSpPr>
            <a:spLocks noGrp="1"/>
          </p:cNvSpPr>
          <p:nvPr>
            <p:ph type="ctrTitle"/>
          </p:nvPr>
        </p:nvSpPr>
        <p:spPr>
          <a:xfrm>
            <a:off x="248264" y="221226"/>
            <a:ext cx="11695471" cy="1504182"/>
          </a:xfrm>
        </p:spPr>
        <p:txBody>
          <a:bodyPr>
            <a:normAutofit/>
          </a:bodyPr>
          <a:lstStyle/>
          <a:p>
            <a:r>
              <a:rPr lang="en-US" sz="2800" b="1" i="0" u="none" strike="noStrike" dirty="0">
                <a:solidFill>
                  <a:srgbClr val="000000"/>
                </a:solidFill>
                <a:effectLst/>
                <a:latin typeface="Arial" panose="020B0604020202020204" pitchFamily="34" charset="0"/>
                <a:cs typeface="Arial" panose="020B0604020202020204" pitchFamily="34" charset="0"/>
              </a:rPr>
              <a:t>How B2B Price Optimization and Management Software Helps Reduce Pricing Errors</a:t>
            </a:r>
            <a:br>
              <a:rPr lang="en-US" sz="2800" b="1" dirty="0">
                <a:effectLst/>
                <a:latin typeface="Arial" panose="020B0604020202020204" pitchFamily="34" charset="0"/>
                <a:cs typeface="Arial" panose="020B0604020202020204" pitchFamily="34" charset="0"/>
              </a:rPr>
            </a:br>
            <a:endParaRPr lang="en-US" sz="2800"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4A40D9E4-662A-3906-913B-94DE4051150E}"/>
              </a:ext>
            </a:extLst>
          </p:cNvPr>
          <p:cNvSpPr>
            <a:spLocks noGrp="1"/>
          </p:cNvSpPr>
          <p:nvPr>
            <p:ph type="subTitle" idx="1"/>
          </p:nvPr>
        </p:nvSpPr>
        <p:spPr>
          <a:xfrm>
            <a:off x="1523999" y="6315742"/>
            <a:ext cx="9144000" cy="1655762"/>
          </a:xfrm>
        </p:spPr>
        <p:txBody>
          <a:bodyPr/>
          <a:lstStyle/>
          <a:p>
            <a:r>
              <a:rPr lang="en-US" b="1" dirty="0">
                <a:solidFill>
                  <a:schemeClr val="accent1"/>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https://ima360.com/</a:t>
            </a:r>
            <a:endParaRPr lang="en-US" b="1" dirty="0">
              <a:solidFill>
                <a:schemeClr val="accent1"/>
              </a:solidFill>
              <a:latin typeface="Arial" panose="020B0604020202020204" pitchFamily="34" charset="0"/>
              <a:cs typeface="Arial" panose="020B0604020202020204" pitchFamily="34" charset="0"/>
            </a:endParaRPr>
          </a:p>
          <a:p>
            <a:endParaRPr lang="en-US" dirty="0"/>
          </a:p>
        </p:txBody>
      </p:sp>
      <p:pic>
        <p:nvPicPr>
          <p:cNvPr id="4" name="Picture 3" descr="A blue sign with white text&#10;&#10;Description automatically generated">
            <a:extLst>
              <a:ext uri="{FF2B5EF4-FFF2-40B4-BE49-F238E27FC236}">
                <a16:creationId xmlns:a16="http://schemas.microsoft.com/office/drawing/2014/main" id="{5A0F01F3-E83F-78EE-342C-B3798C4655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4749" y="2980681"/>
            <a:ext cx="4762500" cy="1800225"/>
          </a:xfrm>
          <a:prstGeom prst="rect">
            <a:avLst/>
          </a:prstGeom>
        </p:spPr>
      </p:pic>
    </p:spTree>
    <p:extLst>
      <p:ext uri="{BB962C8B-B14F-4D97-AF65-F5344CB8AC3E}">
        <p14:creationId xmlns:p14="http://schemas.microsoft.com/office/powerpoint/2010/main" val="34099043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9AA2533-C1A3-B62C-9EAF-CD7B99471B16}"/>
              </a:ext>
            </a:extLst>
          </p:cNvPr>
          <p:cNvSpPr txBox="1"/>
          <p:nvPr/>
        </p:nvSpPr>
        <p:spPr>
          <a:xfrm>
            <a:off x="0" y="137898"/>
            <a:ext cx="12192000" cy="5386090"/>
          </a:xfrm>
          <a:prstGeom prst="rect">
            <a:avLst/>
          </a:prstGeom>
          <a:noFill/>
        </p:spPr>
        <p:txBody>
          <a:bodyPr wrap="square">
            <a:spAutoFit/>
          </a:bodyPr>
          <a:lstStyle/>
          <a:p>
            <a:pPr rtl="0"/>
            <a:r>
              <a:rPr lang="en-US" sz="1800" b="0" i="0" u="none" strike="noStrike" dirty="0">
                <a:solidFill>
                  <a:srgbClr val="000000"/>
                </a:solidFill>
                <a:effectLst/>
                <a:latin typeface="Arial" panose="020B0604020202020204" pitchFamily="34" charset="0"/>
                <a:cs typeface="Arial" panose="020B0604020202020204" pitchFamily="34" charset="0"/>
              </a:rPr>
              <a:t>Companies that process B2B transactions quickly experience negative impact on profits and customer faith when pricing information is incorrect. Incorrect pricing harms business earnings while making unhappy customers and decreases operational performance. B2B price optimization programs help companies adjust pricing better while reducing mistakes that impact their earnings.</a:t>
            </a:r>
            <a:endParaRPr lang="en-US" b="0" dirty="0">
              <a:effectLst/>
              <a:latin typeface="Arial" panose="020B0604020202020204" pitchFamily="34" charset="0"/>
              <a:cs typeface="Arial" panose="020B0604020202020204" pitchFamily="34" charset="0"/>
            </a:endParaRPr>
          </a:p>
          <a:p>
            <a:pPr rtl="0">
              <a:spcBef>
                <a:spcPts val="1800"/>
              </a:spcBef>
              <a:spcAft>
                <a:spcPts val="600"/>
              </a:spcAft>
            </a:pPr>
            <a:r>
              <a:rPr lang="en-US" sz="1800" b="1" i="0" u="none" strike="noStrike" dirty="0">
                <a:solidFill>
                  <a:srgbClr val="000000"/>
                </a:solidFill>
                <a:effectLst/>
                <a:latin typeface="Arial" panose="020B0604020202020204" pitchFamily="34" charset="0"/>
                <a:cs typeface="Arial" panose="020B0604020202020204" pitchFamily="34" charset="0"/>
              </a:rPr>
              <a:t>The Impact of Pricing Errors in B2B Businesses</a:t>
            </a:r>
            <a:endParaRPr lang="en-US" b="1" dirty="0">
              <a:effectLst/>
              <a:latin typeface="Arial" panose="020B0604020202020204" pitchFamily="34" charset="0"/>
              <a:cs typeface="Arial" panose="020B0604020202020204" pitchFamily="34" charset="0"/>
            </a:endParaRPr>
          </a:p>
          <a:p>
            <a:pPr rtl="0"/>
            <a:r>
              <a:rPr lang="en-US" sz="1800" b="0" i="0" u="none" strike="noStrike" dirty="0">
                <a:solidFill>
                  <a:srgbClr val="000000"/>
                </a:solidFill>
                <a:effectLst/>
                <a:latin typeface="Arial" panose="020B0604020202020204" pitchFamily="34" charset="0"/>
                <a:cs typeface="Arial" panose="020B0604020202020204" pitchFamily="34" charset="0"/>
              </a:rPr>
              <a:t>B2B companies face intricate pricing challenges when assessing market dynamics alongside competitor moves while offering volume deals and contract terms to customers. Hand calculation and traditional technology platforms regularly produce these problems in pricing.</a:t>
            </a:r>
            <a:endParaRPr lang="en-US" b="0" dirty="0">
              <a:effectLst/>
              <a:latin typeface="Arial" panose="020B0604020202020204" pitchFamily="34" charset="0"/>
              <a:cs typeface="Arial" panose="020B0604020202020204" pitchFamily="34" charset="0"/>
            </a:endParaRPr>
          </a:p>
          <a:p>
            <a:pPr rtl="0" fontAlgn="base">
              <a:buFont typeface="Arial" panose="020B0604020202020204" pitchFamily="34" charset="0"/>
              <a:buChar char="•"/>
            </a:pPr>
            <a:endParaRPr lang="en-US" sz="1800" i="0" u="none" strike="noStrike" dirty="0">
              <a:solidFill>
                <a:srgbClr val="000000"/>
              </a:solidFill>
              <a:latin typeface="Arial" panose="020B0604020202020204" pitchFamily="34" charset="0"/>
              <a:cs typeface="Arial" panose="020B0604020202020204" pitchFamily="34" charset="0"/>
            </a:endParaRPr>
          </a:p>
          <a:p>
            <a:pPr rtl="0" fontAlgn="base">
              <a:buFont typeface="Arial" panose="020B0604020202020204" pitchFamily="34" charset="0"/>
              <a:buChar char="•"/>
            </a:pPr>
            <a:r>
              <a:rPr lang="en-US" sz="1800" b="0" i="0" u="none" strike="noStrike" dirty="0">
                <a:solidFill>
                  <a:srgbClr val="000000"/>
                </a:solidFill>
                <a:effectLst/>
                <a:latin typeface="Arial" panose="020B0604020202020204" pitchFamily="34" charset="0"/>
                <a:cs typeface="Arial" panose="020B0604020202020204" pitchFamily="34" charset="0"/>
              </a:rPr>
              <a:t>Inconsistent pricing across different sales channels</a:t>
            </a:r>
          </a:p>
          <a:p>
            <a:pPr rtl="0" fontAlgn="base">
              <a:buFont typeface="Arial" panose="020B0604020202020204" pitchFamily="34" charset="0"/>
              <a:buChar char="•"/>
            </a:pPr>
            <a:r>
              <a:rPr lang="en-US" sz="1800" b="0" i="0" u="none" strike="noStrike" dirty="0">
                <a:solidFill>
                  <a:srgbClr val="000000"/>
                </a:solidFill>
                <a:effectLst/>
                <a:latin typeface="Arial" panose="020B0604020202020204" pitchFamily="34" charset="0"/>
                <a:cs typeface="Arial" panose="020B0604020202020204" pitchFamily="34" charset="0"/>
              </a:rPr>
              <a:t>When discounts and rebates run incorrectly they waste money for companies</a:t>
            </a:r>
          </a:p>
          <a:p>
            <a:pPr rtl="0" fontAlgn="base">
              <a:buFont typeface="Arial" panose="020B0604020202020204" pitchFamily="34" charset="0"/>
              <a:buChar char="•"/>
            </a:pPr>
            <a:r>
              <a:rPr lang="en-US" sz="1800" b="0" i="0" u="none" strike="noStrike" dirty="0">
                <a:solidFill>
                  <a:srgbClr val="000000"/>
                </a:solidFill>
                <a:effectLst/>
                <a:latin typeface="Arial" panose="020B0604020202020204" pitchFamily="34" charset="0"/>
                <a:cs typeface="Arial" panose="020B0604020202020204" pitchFamily="34" charset="0"/>
              </a:rPr>
              <a:t>Sales operations suffer problems when new price rates arrive late</a:t>
            </a:r>
          </a:p>
          <a:p>
            <a:pPr rtl="0" fontAlgn="base">
              <a:buFont typeface="Arial" panose="020B0604020202020204" pitchFamily="34" charset="0"/>
              <a:buChar char="•"/>
            </a:pPr>
            <a:r>
              <a:rPr lang="en-US" sz="1800" b="0" i="0" u="none" strike="noStrike" dirty="0">
                <a:solidFill>
                  <a:srgbClr val="000000"/>
                </a:solidFill>
                <a:effectLst/>
                <a:latin typeface="Arial" panose="020B0604020202020204" pitchFamily="34" charset="0"/>
                <a:cs typeface="Arial" panose="020B0604020202020204" pitchFamily="34" charset="0"/>
              </a:rPr>
              <a:t>Mixed business outcomes happen when organizations fail to follow pricing policies which leads to money loss and field disputes.</a:t>
            </a:r>
          </a:p>
          <a:p>
            <a:pPr rtl="0"/>
            <a:br>
              <a:rPr lang="en-US" b="0" dirty="0">
                <a:effectLst/>
                <a:latin typeface="Arial" panose="020B0604020202020204" pitchFamily="34" charset="0"/>
                <a:cs typeface="Arial" panose="020B0604020202020204" pitchFamily="34" charset="0"/>
              </a:rPr>
            </a:br>
            <a:r>
              <a:rPr lang="en-US" sz="1800" b="0" i="0" u="none" strike="noStrike" dirty="0">
                <a:solidFill>
                  <a:srgbClr val="000000"/>
                </a:solidFill>
                <a:effectLst/>
                <a:latin typeface="Arial" panose="020B0604020202020204" pitchFamily="34" charset="0"/>
                <a:cs typeface="Arial" panose="020B0604020202020204" pitchFamily="34" charset="0"/>
              </a:rPr>
              <a:t>Businesses require an intelligent and automated program to handle their pricing challenges successfully.</a:t>
            </a:r>
            <a:endParaRPr lang="en-US" b="0" dirty="0">
              <a:effectLst/>
              <a:latin typeface="Arial" panose="020B0604020202020204" pitchFamily="34" charset="0"/>
              <a:cs typeface="Arial" panose="020B0604020202020204" pitchFamily="34" charset="0"/>
            </a:endParaRPr>
          </a:p>
          <a:p>
            <a:br>
              <a:rPr 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953287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2AF28CF-6424-178A-515E-505BC8CB70DC}"/>
              </a:ext>
            </a:extLst>
          </p:cNvPr>
          <p:cNvSpPr txBox="1"/>
          <p:nvPr/>
        </p:nvSpPr>
        <p:spPr>
          <a:xfrm>
            <a:off x="73741" y="146776"/>
            <a:ext cx="12295239" cy="6052939"/>
          </a:xfrm>
          <a:prstGeom prst="rect">
            <a:avLst/>
          </a:prstGeom>
          <a:noFill/>
        </p:spPr>
        <p:txBody>
          <a:bodyPr wrap="square">
            <a:spAutoFit/>
          </a:bodyPr>
          <a:lstStyle/>
          <a:p>
            <a:pPr rtl="0">
              <a:spcBef>
                <a:spcPts val="1600"/>
              </a:spcBef>
              <a:spcAft>
                <a:spcPts val="400"/>
              </a:spcAft>
            </a:pPr>
            <a:r>
              <a:rPr lang="en-US" sz="2400" b="1" i="0" u="none" strike="noStrike" dirty="0">
                <a:solidFill>
                  <a:srgbClr val="000000"/>
                </a:solidFill>
                <a:effectLst/>
                <a:latin typeface="Arial" panose="020B0604020202020204" pitchFamily="34" charset="0"/>
                <a:cs typeface="Arial" panose="020B0604020202020204" pitchFamily="34" charset="0"/>
              </a:rPr>
              <a:t>How B2B Price Optimization and Management Software Reduces Pricing Errors</a:t>
            </a:r>
          </a:p>
          <a:p>
            <a:pPr rtl="0"/>
            <a:r>
              <a:rPr lang="en-US" sz="1800" b="1" i="0" u="none" strike="noStrike" dirty="0">
                <a:solidFill>
                  <a:srgbClr val="000000"/>
                </a:solidFill>
                <a:effectLst/>
                <a:latin typeface="Arial" panose="020B0604020202020204" pitchFamily="34" charset="0"/>
                <a:cs typeface="Arial" panose="020B0604020202020204" pitchFamily="34" charset="0"/>
              </a:rPr>
              <a:t>1. Automated Pricing Adjustments</a:t>
            </a:r>
            <a:endParaRPr lang="en-US" b="0" dirty="0">
              <a:effectLst/>
              <a:latin typeface="Arial" panose="020B0604020202020204" pitchFamily="34" charset="0"/>
              <a:cs typeface="Arial" panose="020B0604020202020204" pitchFamily="34" charset="0"/>
            </a:endParaRPr>
          </a:p>
          <a:p>
            <a:pPr rtl="0"/>
            <a:r>
              <a:rPr lang="en-US" sz="1800" b="0" i="0" u="none" strike="noStrike" dirty="0">
                <a:solidFill>
                  <a:srgbClr val="000000"/>
                </a:solidFill>
                <a:effectLst/>
                <a:latin typeface="Arial" panose="020B0604020202020204" pitchFamily="34" charset="0"/>
                <a:cs typeface="Arial" panose="020B0604020202020204" pitchFamily="34" charset="0"/>
              </a:rPr>
              <a:t>The system compares market data in real-time against AI results to modify prices correctly and minimize operator mistakes. The system helps businesses set prices effectively based on what the market shows.</a:t>
            </a:r>
            <a:endParaRPr lang="en-US" b="0" dirty="0">
              <a:effectLst/>
              <a:latin typeface="Arial" panose="020B0604020202020204" pitchFamily="34" charset="0"/>
              <a:cs typeface="Arial" panose="020B0604020202020204" pitchFamily="34" charset="0"/>
            </a:endParaRPr>
          </a:p>
          <a:p>
            <a:pPr rtl="0"/>
            <a:br>
              <a:rPr lang="en-US" b="0" dirty="0">
                <a:effectLst/>
                <a:latin typeface="Arial" panose="020B0604020202020204" pitchFamily="34" charset="0"/>
                <a:cs typeface="Arial" panose="020B0604020202020204" pitchFamily="34" charset="0"/>
              </a:rPr>
            </a:br>
            <a:r>
              <a:rPr lang="en-US" sz="1800" b="1" i="0" u="none" strike="noStrike" dirty="0">
                <a:solidFill>
                  <a:srgbClr val="000000"/>
                </a:solidFill>
                <a:effectLst/>
                <a:latin typeface="Arial" panose="020B0604020202020204" pitchFamily="34" charset="0"/>
                <a:cs typeface="Arial" panose="020B0604020202020204" pitchFamily="34" charset="0"/>
              </a:rPr>
              <a:t>2. Data-Driven Decision-Making</a:t>
            </a:r>
            <a:endParaRPr lang="en-US" b="0" dirty="0">
              <a:effectLst/>
              <a:latin typeface="Arial" panose="020B0604020202020204" pitchFamily="34" charset="0"/>
              <a:cs typeface="Arial" panose="020B0604020202020204" pitchFamily="34" charset="0"/>
            </a:endParaRPr>
          </a:p>
          <a:p>
            <a:pPr rtl="0"/>
            <a:r>
              <a:rPr lang="en-US" sz="1800" b="0" i="0" u="none" strike="noStrike" dirty="0">
                <a:solidFill>
                  <a:srgbClr val="000000"/>
                </a:solidFill>
                <a:effectLst/>
                <a:latin typeface="Arial" panose="020B0604020202020204" pitchFamily="34" charset="0"/>
                <a:cs typeface="Arial" panose="020B0604020202020204" pitchFamily="34" charset="0"/>
              </a:rPr>
              <a:t>Businesses can use actual sales records and industry information along with buyer purchasing habits to establish the best price to sell their items. By suggesting precise prices the system helps businesses avoid incorrect pricing both too high and too low.</a:t>
            </a:r>
            <a:endParaRPr lang="en-US" b="0" dirty="0">
              <a:effectLst/>
              <a:latin typeface="Arial" panose="020B0604020202020204" pitchFamily="34" charset="0"/>
              <a:cs typeface="Arial" panose="020B0604020202020204" pitchFamily="34" charset="0"/>
            </a:endParaRPr>
          </a:p>
          <a:p>
            <a:pPr rtl="0"/>
            <a:br>
              <a:rPr lang="en-US" b="0" dirty="0">
                <a:effectLst/>
                <a:latin typeface="Arial" panose="020B0604020202020204" pitchFamily="34" charset="0"/>
                <a:cs typeface="Arial" panose="020B0604020202020204" pitchFamily="34" charset="0"/>
              </a:rPr>
            </a:br>
            <a:r>
              <a:rPr lang="en-US" sz="1800" b="1" i="0" u="none" strike="noStrike" dirty="0">
                <a:solidFill>
                  <a:srgbClr val="000000"/>
                </a:solidFill>
                <a:effectLst/>
                <a:latin typeface="Arial" panose="020B0604020202020204" pitchFamily="34" charset="0"/>
                <a:cs typeface="Arial" panose="020B0604020202020204" pitchFamily="34" charset="0"/>
              </a:rPr>
              <a:t>3. Seamless Integration with Promotion Planning Software</a:t>
            </a:r>
            <a:endParaRPr lang="en-US" b="0" dirty="0">
              <a:effectLst/>
              <a:latin typeface="Arial" panose="020B0604020202020204" pitchFamily="34" charset="0"/>
              <a:cs typeface="Arial" panose="020B0604020202020204" pitchFamily="34" charset="0"/>
            </a:endParaRPr>
          </a:p>
          <a:p>
            <a:pPr rtl="0"/>
            <a:r>
              <a:rPr lang="en-US" sz="1800" b="0" i="0" u="none" strike="noStrike" dirty="0">
                <a:solidFill>
                  <a:srgbClr val="000000"/>
                </a:solidFill>
                <a:effectLst/>
                <a:latin typeface="Arial" panose="020B0604020202020204" pitchFamily="34" charset="0"/>
                <a:cs typeface="Arial" panose="020B0604020202020204" pitchFamily="34" charset="0"/>
              </a:rPr>
              <a:t>Companies increase their sales through different price discounts and offers. As part of planning </a:t>
            </a:r>
            <a:r>
              <a:rPr lang="en-US" sz="1800" b="1" i="0" u="sng" strike="noStrike" dirty="0">
                <a:solidFill>
                  <a:srgbClr val="1155CC"/>
                </a:solidFill>
                <a:effectLst/>
                <a:latin typeface="Arial" panose="020B0604020202020204" pitchFamily="34" charset="0"/>
                <a:cs typeface="Arial" panose="020B0604020202020204" pitchFamily="34" charset="0"/>
                <a:hlinkClick r:id="rId2"/>
              </a:rPr>
              <a:t>promotion planning software</a:t>
            </a:r>
            <a:r>
              <a:rPr lang="en-US" sz="1800" b="0" i="0" u="none" strike="noStrike" dirty="0">
                <a:solidFill>
                  <a:srgbClr val="000000"/>
                </a:solidFill>
                <a:effectLst/>
                <a:latin typeface="Arial" panose="020B0604020202020204" pitchFamily="34" charset="0"/>
                <a:cs typeface="Arial" panose="020B0604020202020204" pitchFamily="34" charset="0"/>
              </a:rPr>
              <a:t> joins time promotion events automatically to stop wrong pricing from happening during sales periods.</a:t>
            </a:r>
          </a:p>
          <a:p>
            <a:pPr rtl="0"/>
            <a:endParaRPr lang="en-US" b="0" dirty="0">
              <a:effectLst/>
              <a:latin typeface="Arial" panose="020B0604020202020204" pitchFamily="34" charset="0"/>
              <a:cs typeface="Arial" panose="020B0604020202020204" pitchFamily="34" charset="0"/>
            </a:endParaRPr>
          </a:p>
          <a:p>
            <a:pPr rtl="0"/>
            <a:r>
              <a:rPr lang="en-US" sz="1800" b="1" i="0" u="none" strike="noStrike" dirty="0">
                <a:solidFill>
                  <a:srgbClr val="000000"/>
                </a:solidFill>
                <a:effectLst/>
                <a:latin typeface="Arial" panose="020B0604020202020204" pitchFamily="34" charset="0"/>
                <a:cs typeface="Arial" panose="020B0604020202020204" pitchFamily="34" charset="0"/>
              </a:rPr>
              <a:t>4. Enhanced Accuracy in Customer Rebate Management</a:t>
            </a:r>
            <a:endParaRPr lang="en-US" b="0" dirty="0">
              <a:effectLst/>
              <a:latin typeface="Arial" panose="020B0604020202020204" pitchFamily="34" charset="0"/>
              <a:cs typeface="Arial" panose="020B0604020202020204" pitchFamily="34" charset="0"/>
            </a:endParaRPr>
          </a:p>
          <a:p>
            <a:pPr rtl="0"/>
            <a:r>
              <a:rPr lang="en-US" sz="1800" b="0" i="0" u="none" strike="noStrike" dirty="0">
                <a:solidFill>
                  <a:srgbClr val="000000"/>
                </a:solidFill>
                <a:effectLst/>
                <a:latin typeface="Arial" panose="020B0604020202020204" pitchFamily="34" charset="0"/>
                <a:cs typeface="Arial" panose="020B0604020202020204" pitchFamily="34" charset="0"/>
              </a:rPr>
              <a:t>B2B businesses use rebate programs to reward their customers according to purchase levels and contractual terms. Manual handling of these business operations produces incorrect results and client disagreements. Price optimization tools linked to </a:t>
            </a:r>
            <a:r>
              <a:rPr lang="en-US" sz="1800" b="1" i="0" u="sng" strike="noStrike" dirty="0">
                <a:solidFill>
                  <a:srgbClr val="1155CC"/>
                </a:solidFill>
                <a:effectLst/>
                <a:latin typeface="Arial" panose="020B0604020202020204" pitchFamily="34" charset="0"/>
                <a:cs typeface="Arial" panose="020B0604020202020204" pitchFamily="34" charset="0"/>
                <a:hlinkClick r:id="rId3"/>
              </a:rPr>
              <a:t>customer rebate management software</a:t>
            </a:r>
            <a:r>
              <a:rPr lang="en-US" sz="1800" b="0" i="0" u="none" strike="noStrike" dirty="0">
                <a:solidFill>
                  <a:srgbClr val="000000"/>
                </a:solidFill>
                <a:effectLst/>
                <a:latin typeface="Arial" panose="020B0604020202020204" pitchFamily="34" charset="0"/>
                <a:cs typeface="Arial" panose="020B0604020202020204" pitchFamily="34" charset="0"/>
              </a:rPr>
              <a:t> help companies record deals precisely and share payment facts effectively.</a:t>
            </a:r>
            <a:endParaRPr lang="en-US" b="0" dirty="0">
              <a:effectLst/>
              <a:latin typeface="Arial" panose="020B0604020202020204" pitchFamily="34" charset="0"/>
              <a:cs typeface="Arial" panose="020B0604020202020204" pitchFamily="34" charset="0"/>
            </a:endParaRPr>
          </a:p>
          <a:p>
            <a:br>
              <a:rPr 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15767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9DACF35-2FBB-C7BA-586F-8BA2E250992C}"/>
              </a:ext>
            </a:extLst>
          </p:cNvPr>
          <p:cNvSpPr txBox="1"/>
          <p:nvPr/>
        </p:nvSpPr>
        <p:spPr>
          <a:xfrm>
            <a:off x="0" y="181308"/>
            <a:ext cx="12192000" cy="4231928"/>
          </a:xfrm>
          <a:prstGeom prst="rect">
            <a:avLst/>
          </a:prstGeom>
          <a:noFill/>
        </p:spPr>
        <p:txBody>
          <a:bodyPr wrap="square">
            <a:spAutoFit/>
          </a:bodyPr>
          <a:lstStyle/>
          <a:p>
            <a:pPr rtl="0"/>
            <a:r>
              <a:rPr lang="en-US" sz="1800" b="1" i="0" u="none" strike="noStrike" dirty="0">
                <a:solidFill>
                  <a:srgbClr val="000000"/>
                </a:solidFill>
                <a:effectLst/>
                <a:latin typeface="Arial" panose="020B0604020202020204" pitchFamily="34" charset="0"/>
                <a:cs typeface="Arial" panose="020B0604020202020204" pitchFamily="34" charset="0"/>
              </a:rPr>
              <a:t>5. Compliance and Policy Enforcement</a:t>
            </a:r>
            <a:endParaRPr lang="en-US" b="0" dirty="0">
              <a:effectLst/>
              <a:latin typeface="Arial" panose="020B0604020202020204" pitchFamily="34" charset="0"/>
              <a:cs typeface="Arial" panose="020B0604020202020204" pitchFamily="34" charset="0"/>
            </a:endParaRPr>
          </a:p>
          <a:p>
            <a:pPr rtl="0"/>
            <a:r>
              <a:rPr lang="en-US" sz="1800" b="0" i="0" u="none" strike="noStrike" dirty="0">
                <a:solidFill>
                  <a:srgbClr val="000000"/>
                </a:solidFill>
                <a:effectLst/>
                <a:latin typeface="Arial" panose="020B0604020202020204" pitchFamily="34" charset="0"/>
                <a:cs typeface="Arial" panose="020B0604020202020204" pitchFamily="34" charset="0"/>
              </a:rPr>
              <a:t>When organizations fail to follow their internal pricing standards then pricing errors become more frequent. Price optimization software for the B2B sector ensures the maintenance of universal pricing rules which protects businesses against non compliant transactions.</a:t>
            </a:r>
            <a:endParaRPr lang="en-US" b="0" dirty="0">
              <a:effectLst/>
              <a:latin typeface="Arial" panose="020B0604020202020204" pitchFamily="34" charset="0"/>
              <a:cs typeface="Arial" panose="020B0604020202020204" pitchFamily="34" charset="0"/>
            </a:endParaRPr>
          </a:p>
          <a:p>
            <a:pPr rtl="0">
              <a:spcBef>
                <a:spcPts val="1400"/>
              </a:spcBef>
              <a:spcAft>
                <a:spcPts val="400"/>
              </a:spcAft>
            </a:pPr>
            <a:r>
              <a:rPr lang="en-US" sz="2000" b="1" i="0" u="none" strike="noStrike" dirty="0">
                <a:solidFill>
                  <a:srgbClr val="000000"/>
                </a:solidFill>
                <a:effectLst/>
                <a:latin typeface="Arial" panose="020B0604020202020204" pitchFamily="34" charset="0"/>
                <a:cs typeface="Arial" panose="020B0604020202020204" pitchFamily="34" charset="0"/>
              </a:rPr>
              <a:t>Conclusion</a:t>
            </a:r>
            <a:endParaRPr lang="en-US" b="1" dirty="0">
              <a:effectLst/>
              <a:latin typeface="Arial" panose="020B0604020202020204" pitchFamily="34" charset="0"/>
              <a:cs typeface="Arial" panose="020B0604020202020204" pitchFamily="34" charset="0"/>
            </a:endParaRPr>
          </a:p>
          <a:p>
            <a:pPr rtl="0"/>
            <a:r>
              <a:rPr lang="en-US" sz="1800" b="0" i="0" u="none" strike="noStrike" dirty="0">
                <a:solidFill>
                  <a:srgbClr val="000000"/>
                </a:solidFill>
                <a:effectLst/>
                <a:latin typeface="Arial" panose="020B0604020202020204" pitchFamily="34" charset="0"/>
                <a:cs typeface="Arial" panose="020B0604020202020204" pitchFamily="34" charset="0"/>
              </a:rPr>
              <a:t>Businesses which aim to improve their profitability together with customer satisfaction through error reduction need to make investments in specialized </a:t>
            </a:r>
            <a:r>
              <a:rPr lang="en-US" sz="1800" b="1" i="0" u="sng" strike="noStrike" dirty="0">
                <a:solidFill>
                  <a:srgbClr val="1155CC"/>
                </a:solidFill>
                <a:effectLst/>
                <a:latin typeface="Arial" panose="020B0604020202020204" pitchFamily="34" charset="0"/>
                <a:cs typeface="Arial" panose="020B0604020202020204" pitchFamily="34" charset="0"/>
                <a:hlinkClick r:id="rId2"/>
              </a:rPr>
              <a:t>B2B price optimization and management software</a:t>
            </a:r>
            <a:r>
              <a:rPr lang="en-US" sz="1800" b="0" i="0" u="none" strike="noStrike" dirty="0">
                <a:solidFill>
                  <a:srgbClr val="000000"/>
                </a:solidFill>
                <a:effectLst/>
                <a:latin typeface="Arial" panose="020B0604020202020204" pitchFamily="34" charset="0"/>
                <a:cs typeface="Arial" panose="020B0604020202020204" pitchFamily="34" charset="0"/>
              </a:rPr>
              <a:t> solutions. By integrating with promotion planning and customer rebate management software programs the system gives businesses a full pricing solution which advances B2B transaction accuracy and efficiency.</a:t>
            </a:r>
            <a:endParaRPr lang="en-US" b="0" dirty="0">
              <a:effectLst/>
              <a:latin typeface="Arial" panose="020B0604020202020204" pitchFamily="34" charset="0"/>
              <a:cs typeface="Arial" panose="020B0604020202020204" pitchFamily="34" charset="0"/>
            </a:endParaRPr>
          </a:p>
          <a:p>
            <a:pPr rtl="0"/>
            <a:br>
              <a:rPr lang="en-US" b="0" dirty="0">
                <a:effectLst/>
                <a:latin typeface="Arial" panose="020B0604020202020204" pitchFamily="34" charset="0"/>
                <a:cs typeface="Arial" panose="020B0604020202020204" pitchFamily="34" charset="0"/>
              </a:rPr>
            </a:br>
            <a:r>
              <a:rPr lang="en-US" sz="1800" b="0" i="0" u="none" strike="noStrike" dirty="0">
                <a:solidFill>
                  <a:srgbClr val="000000"/>
                </a:solidFill>
                <a:effectLst/>
                <a:latin typeface="Arial" panose="020B0604020202020204" pitchFamily="34" charset="0"/>
                <a:cs typeface="Arial" panose="020B0604020202020204" pitchFamily="34" charset="0"/>
              </a:rPr>
              <a:t>Businesses that stop pricing errors will be free to concentrate on strategic growth initiatives and improve both customer relationships and revenue potential.</a:t>
            </a:r>
            <a:endParaRPr lang="en-US" b="0" dirty="0">
              <a:effectLst/>
              <a:latin typeface="Arial" panose="020B0604020202020204" pitchFamily="34" charset="0"/>
              <a:cs typeface="Arial" panose="020B0604020202020204" pitchFamily="34" charset="0"/>
            </a:endParaRPr>
          </a:p>
          <a:p>
            <a:br>
              <a:rPr 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51410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528B1-FBDE-14B5-2AA0-0E30F0D1824C}"/>
              </a:ext>
            </a:extLst>
          </p:cNvPr>
          <p:cNvSpPr txBox="1">
            <a:spLocks/>
          </p:cNvSpPr>
          <p:nvPr/>
        </p:nvSpPr>
        <p:spPr>
          <a:xfrm>
            <a:off x="126911" y="324465"/>
            <a:ext cx="10515600" cy="101350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latin typeface="Arial" panose="020B0604020202020204" pitchFamily="34" charset="0"/>
                <a:ea typeface="Roboto" panose="02000000000000000000" pitchFamily="2" charset="0"/>
                <a:cs typeface="Arial" panose="020B0604020202020204" pitchFamily="34" charset="0"/>
              </a:rPr>
              <a:t>Contact Us</a:t>
            </a:r>
          </a:p>
        </p:txBody>
      </p:sp>
      <p:sp>
        <p:nvSpPr>
          <p:cNvPr id="3" name="Rectangle 2">
            <a:extLst>
              <a:ext uri="{FF2B5EF4-FFF2-40B4-BE49-F238E27FC236}">
                <a16:creationId xmlns:a16="http://schemas.microsoft.com/office/drawing/2014/main" id="{7EB77C5B-DD11-9F51-A94F-FA704FFC440C}"/>
              </a:ext>
            </a:extLst>
          </p:cNvPr>
          <p:cNvSpPr/>
          <p:nvPr/>
        </p:nvSpPr>
        <p:spPr>
          <a:xfrm>
            <a:off x="150583" y="1690062"/>
            <a:ext cx="11713131" cy="3477875"/>
          </a:xfrm>
          <a:prstGeom prst="rect">
            <a:avLst/>
          </a:prstGeom>
        </p:spPr>
        <p:txBody>
          <a:bodyPr wrap="square">
            <a:spAutoFit/>
          </a:bodyPr>
          <a:lstStyle/>
          <a:p>
            <a:r>
              <a:rPr lang="en-US" sz="2000" dirty="0">
                <a:latin typeface="Arial" panose="020B0604020202020204" pitchFamily="34" charset="0"/>
                <a:ea typeface="Roboto" panose="02000000000000000000" pitchFamily="2" charset="0"/>
                <a:cs typeface="Arial" panose="020B0604020202020204" pitchFamily="34" charset="0"/>
              </a:rPr>
              <a:t>Feel free to contact us for any questions and doubts​ on</a:t>
            </a:r>
          </a:p>
          <a:p>
            <a:r>
              <a:rPr lang="en-US" sz="2000" b="1" dirty="0">
                <a:solidFill>
                  <a:schemeClr val="accent4"/>
                </a:solidFill>
                <a:latin typeface="Arial" panose="020B0604020202020204" pitchFamily="34" charset="0"/>
                <a:ea typeface="Roboto" panose="02000000000000000000" pitchFamily="2" charset="0"/>
                <a:cs typeface="Arial" panose="020B0604020202020204" pitchFamily="34" charset="0"/>
                <a:hlinkClick r:id="rId2">
                  <a:extLst>
                    <a:ext uri="{A12FA001-AC4F-418D-AE19-62706E023703}">
                      <ahyp:hlinkClr xmlns:ahyp="http://schemas.microsoft.com/office/drawing/2018/hyperlinkcolor" val="tx"/>
                    </a:ext>
                  </a:extLst>
                </a:hlinkClick>
              </a:rPr>
              <a:t>https://ima360.com/</a:t>
            </a:r>
            <a:endParaRPr lang="en-US" sz="2000" b="1" dirty="0">
              <a:solidFill>
                <a:schemeClr val="accent4"/>
              </a:solidFill>
              <a:latin typeface="Arial" panose="020B0604020202020204" pitchFamily="34" charset="0"/>
              <a:ea typeface="Roboto" panose="02000000000000000000" pitchFamily="2" charset="0"/>
              <a:cs typeface="Arial" panose="020B0604020202020204" pitchFamily="34" charset="0"/>
            </a:endParaRPr>
          </a:p>
          <a:p>
            <a:endParaRPr lang="en-US" sz="2000" dirty="0">
              <a:latin typeface="Arial" panose="020B0604020202020204" pitchFamily="34" charset="0"/>
              <a:ea typeface="Roboto" panose="02000000000000000000" pitchFamily="2" charset="0"/>
              <a:cs typeface="Arial" panose="020B0604020202020204" pitchFamily="34" charset="0"/>
            </a:endParaRPr>
          </a:p>
          <a:p>
            <a:pPr fontAlgn="base"/>
            <a:r>
              <a:rPr lang="en-US" sz="2000" b="1" dirty="0">
                <a:latin typeface="Arial" panose="020B0604020202020204" pitchFamily="34" charset="0"/>
                <a:ea typeface="Roboto" panose="02000000000000000000" pitchFamily="2" charset="0"/>
                <a:cs typeface="Arial" panose="020B0604020202020204" pitchFamily="34" charset="0"/>
              </a:rPr>
              <a:t>Phone No:</a:t>
            </a:r>
          </a:p>
          <a:p>
            <a:pPr algn="l" fontAlgn="base"/>
            <a:r>
              <a:rPr lang="en-US" sz="2000" b="0" i="0" dirty="0">
                <a:effectLst/>
                <a:latin typeface="Arial" panose="020B0604020202020204" pitchFamily="34" charset="0"/>
                <a:cs typeface="Arial" panose="020B0604020202020204" pitchFamily="34" charset="0"/>
              </a:rPr>
              <a:t>+1 214-584-6660</a:t>
            </a:r>
          </a:p>
          <a:p>
            <a:r>
              <a:rPr lang="en-US" sz="2000" b="1" dirty="0">
                <a:latin typeface="Arial" panose="020B0604020202020204" pitchFamily="34" charset="0"/>
                <a:ea typeface="Roboto" panose="02000000000000000000" pitchFamily="2" charset="0"/>
                <a:cs typeface="Arial" panose="020B0604020202020204" pitchFamily="34" charset="0"/>
              </a:rPr>
              <a:t>Email Address:</a:t>
            </a:r>
          </a:p>
          <a:p>
            <a:pPr algn="l" fontAlgn="base"/>
            <a:r>
              <a:rPr lang="en-US" sz="2000" b="0" i="0" dirty="0">
                <a:effectLst/>
                <a:latin typeface="Arial" panose="020B0604020202020204" pitchFamily="34" charset="0"/>
                <a:cs typeface="Arial" panose="020B0604020202020204" pitchFamily="34" charset="0"/>
              </a:rPr>
              <a:t>info@ima360.com</a:t>
            </a:r>
          </a:p>
          <a:p>
            <a:r>
              <a:rPr lang="en-US" sz="2000" b="1" dirty="0">
                <a:latin typeface="Arial" panose="020B0604020202020204" pitchFamily="34" charset="0"/>
                <a:ea typeface="Roboto" panose="02000000000000000000" pitchFamily="2" charset="0"/>
                <a:cs typeface="Arial" panose="020B0604020202020204" pitchFamily="34" charset="0"/>
              </a:rPr>
              <a:t>Head Office:</a:t>
            </a:r>
          </a:p>
          <a:p>
            <a:pPr algn="l" fontAlgn="base"/>
            <a:r>
              <a:rPr lang="en-US" sz="2000" b="0" i="0" dirty="0">
                <a:effectLst/>
                <a:latin typeface="Arial" panose="020B0604020202020204" pitchFamily="34" charset="0"/>
                <a:cs typeface="Arial" panose="020B0604020202020204" pitchFamily="34" charset="0"/>
              </a:rPr>
              <a:t>6600 Chase Oaks Blvd. Ste. 150, Plano, TX 75023</a:t>
            </a:r>
          </a:p>
          <a:p>
            <a:br>
              <a:rPr lang="en-US" sz="2000" b="0" i="0" dirty="0">
                <a:solidFill>
                  <a:srgbClr val="FFFFFF"/>
                </a:solidFill>
                <a:effectLst/>
                <a:latin typeface="Arial" panose="020B0604020202020204" pitchFamily="34" charset="0"/>
                <a:cs typeface="Arial" panose="020B0604020202020204" pitchFamily="34" charset="0"/>
              </a:rPr>
            </a:br>
            <a:endParaRPr lang="en-IN" sz="2000" dirty="0">
              <a:latin typeface="Arial" panose="020B0604020202020204" pitchFamily="34" charset="0"/>
              <a:ea typeface="Roboto" panose="02000000000000000000" pitchFamily="2" charset="0"/>
              <a:cs typeface="Arial" panose="020B0604020202020204" pitchFamily="34" charset="0"/>
            </a:endParaRPr>
          </a:p>
        </p:txBody>
      </p:sp>
    </p:spTree>
    <p:extLst>
      <p:ext uri="{BB962C8B-B14F-4D97-AF65-F5344CB8AC3E}">
        <p14:creationId xmlns:p14="http://schemas.microsoft.com/office/powerpoint/2010/main" val="13864437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TotalTime>
  <Words>548</Words>
  <Application>Microsoft Office PowerPoint</Application>
  <PresentationFormat>Widescreen</PresentationFormat>
  <Paragraphs>40</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Aptos</vt:lpstr>
      <vt:lpstr>Aptos Display</vt:lpstr>
      <vt:lpstr>Arial</vt:lpstr>
      <vt:lpstr>Office Theme</vt:lpstr>
      <vt:lpstr>How B2B Price Optimization and Management Software Helps Reduce Pricing Errors </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347</dc:creator>
  <cp:lastModifiedBy>347</cp:lastModifiedBy>
  <cp:revision>1</cp:revision>
  <dcterms:created xsi:type="dcterms:W3CDTF">2025-03-04T04:54:09Z</dcterms:created>
  <dcterms:modified xsi:type="dcterms:W3CDTF">2025-03-04T05:02:01Z</dcterms:modified>
</cp:coreProperties>
</file>