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9" r:id="rId4"/>
    <p:sldId id="260" r:id="rId5"/>
    <p:sldId id="263"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26-03-2025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26-03-2025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wayadvertis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growthwayadvertising.com/solutions/ui-ux-design-service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owthwayadvertising.com/"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hyperlink" Target="tel:7709280369"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4" Type="http://schemas.openxmlformats.org/officeDocument/2006/relationships/hyperlink" Target="mailto:Bhavesh@growthwayadvertis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53497" y="5506065"/>
            <a:ext cx="9085006" cy="560439"/>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https://growthwayadvertising.com/</a:t>
            </a:r>
            <a:endParaRPr lang="en-IN" sz="2800" dirty="0"/>
          </a:p>
        </p:txBody>
      </p:sp>
      <p:sp>
        <p:nvSpPr>
          <p:cNvPr id="5" name="TextBox 4">
            <a:extLst>
              <a:ext uri="{FF2B5EF4-FFF2-40B4-BE49-F238E27FC236}">
                <a16:creationId xmlns:a16="http://schemas.microsoft.com/office/drawing/2014/main" id="{399C4508-AF2E-20B9-3EDF-59F1F4315F7C}"/>
              </a:ext>
            </a:extLst>
          </p:cNvPr>
          <p:cNvSpPr txBox="1"/>
          <p:nvPr/>
        </p:nvSpPr>
        <p:spPr>
          <a:xfrm>
            <a:off x="1128251" y="937248"/>
            <a:ext cx="11764297" cy="523220"/>
          </a:xfrm>
          <a:prstGeom prst="rect">
            <a:avLst/>
          </a:prstGeom>
          <a:noFill/>
        </p:spPr>
        <p:txBody>
          <a:bodyPr wrap="square">
            <a:spAutoFit/>
          </a:bodyPr>
          <a:lstStyle/>
          <a:p>
            <a:pPr rtl="0">
              <a:spcBef>
                <a:spcPts val="1200"/>
              </a:spcBef>
              <a:spcAft>
                <a:spcPts val="1200"/>
              </a:spcAft>
              <a:buNone/>
            </a:pPr>
            <a:r>
              <a:rPr lang="en-US" sz="2800" b="1" i="0" u="none" strike="noStrike" dirty="0">
                <a:solidFill>
                  <a:srgbClr val="000000"/>
                </a:solidFill>
                <a:effectLst/>
                <a:latin typeface="Arial" panose="020B0604020202020204" pitchFamily="34" charset="0"/>
              </a:rPr>
              <a:t>Why UI/UX Design is Crucial for Business Growth in 2025</a:t>
            </a:r>
            <a:endParaRPr lang="en-US" sz="2800" b="0" dirty="0">
              <a:effectLst/>
            </a:endParaRPr>
          </a:p>
        </p:txBody>
      </p:sp>
      <p:pic>
        <p:nvPicPr>
          <p:cNvPr id="6" name="Picture 5">
            <a:extLst>
              <a:ext uri="{FF2B5EF4-FFF2-40B4-BE49-F238E27FC236}">
                <a16:creationId xmlns:a16="http://schemas.microsoft.com/office/drawing/2014/main" id="{14B74B90-DCE0-26C8-6E19-C8742482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8175" y="2504096"/>
            <a:ext cx="4855650" cy="1958341"/>
          </a:xfrm>
          <a:prstGeom prst="rect">
            <a:avLst/>
          </a:prstGeom>
        </p:spPr>
      </p:pic>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9C0D09-F640-F101-7033-A204C278C80B}"/>
              </a:ext>
            </a:extLst>
          </p:cNvPr>
          <p:cNvSpPr>
            <a:spLocks noGrp="1"/>
          </p:cNvSpPr>
          <p:nvPr>
            <p:ph type="subTitle" idx="1"/>
          </p:nvPr>
        </p:nvSpPr>
        <p:spPr>
          <a:xfrm>
            <a:off x="471948" y="432619"/>
            <a:ext cx="10972800" cy="5938684"/>
          </a:xfrm>
        </p:spPr>
        <p:txBody>
          <a:bodyPr>
            <a:noAutofit/>
          </a:bodyPr>
          <a:lstStyle/>
          <a:p>
            <a:pPr algn="l" rtl="0">
              <a:spcBef>
                <a:spcPts val="1200"/>
              </a:spcBef>
              <a:spcAft>
                <a:spcPts val="1200"/>
              </a:spcAft>
              <a:buNone/>
            </a:pPr>
            <a:r>
              <a:rPr lang="en-US" b="0" i="0" u="none" strike="noStrike" dirty="0">
                <a:solidFill>
                  <a:srgbClr val="374151"/>
                </a:solidFill>
                <a:effectLst/>
                <a:latin typeface="Arial" panose="020B0604020202020204" pitchFamily="34" charset="0"/>
              </a:rPr>
              <a:t>Modern business success hinges on user experience in the digital market. A carefully designed website alongside an app produces powerful effects on customer commitment and both purchase rates and brand faithfulness. The year 2025 has presented UI/</a:t>
            </a:r>
            <a:r>
              <a:rPr lang="en-US" b="1" i="0" u="sng" strike="noStrike" dirty="0">
                <a:solidFill>
                  <a:srgbClr val="1155CC"/>
                </a:solidFill>
                <a:effectLst/>
                <a:latin typeface="Arial" panose="020B0604020202020204" pitchFamily="34" charset="0"/>
                <a:hlinkClick r:id="rId2"/>
              </a:rPr>
              <a:t>UX design services</a:t>
            </a:r>
            <a:r>
              <a:rPr lang="en-US" b="0" i="0" u="none" strike="noStrike" dirty="0">
                <a:solidFill>
                  <a:srgbClr val="374151"/>
                </a:solidFill>
                <a:effectLst/>
                <a:latin typeface="Arial" panose="020B0604020202020204" pitchFamily="34" charset="0"/>
              </a:rPr>
              <a:t> as a vital element for reaching business success.</a:t>
            </a:r>
            <a:endParaRPr lang="en-US" b="0" dirty="0">
              <a:effectLst/>
            </a:endParaRPr>
          </a:p>
          <a:p>
            <a:pPr marL="342900" indent="-342900" algn="l" rtl="0">
              <a:spcBef>
                <a:spcPts val="1200"/>
              </a:spcBef>
              <a:spcAft>
                <a:spcPts val="1200"/>
              </a:spcAft>
              <a:buFont typeface="Arial" panose="020B0604020202020204" pitchFamily="34" charset="0"/>
              <a:buChar char="•"/>
            </a:pPr>
            <a:r>
              <a:rPr lang="en-US" b="1" i="0" u="none" strike="noStrike" dirty="0">
                <a:solidFill>
                  <a:srgbClr val="000000"/>
                </a:solidFill>
                <a:effectLst/>
                <a:latin typeface="Arial" panose="020B0604020202020204" pitchFamily="34" charset="0"/>
              </a:rPr>
              <a:t>The Growing Importance of UI/UX in 2025</a:t>
            </a:r>
            <a:endParaRPr lang="en-US" b="1" dirty="0">
              <a:effectLst/>
            </a:endParaRPr>
          </a:p>
          <a:p>
            <a:pPr algn="l" rtl="0">
              <a:spcBef>
                <a:spcPts val="1200"/>
              </a:spcBef>
              <a:spcAft>
                <a:spcPts val="1200"/>
              </a:spcAft>
              <a:buNone/>
            </a:pPr>
            <a:r>
              <a:rPr lang="en-US" b="0" i="0" u="none" strike="noStrike" dirty="0">
                <a:solidFill>
                  <a:srgbClr val="374151"/>
                </a:solidFill>
                <a:effectLst/>
                <a:latin typeface="Arial" panose="020B0604020202020204" pitchFamily="34" charset="0"/>
              </a:rPr>
              <a:t>Information technology continues to make rapid progress which results in customers demanding smooth digital transaction processes. A faulty design of websites or applications leads to customer loss which results in lost business revenue. Businesses will achieve competitive advantages by implementing </a:t>
            </a:r>
            <a:r>
              <a:rPr lang="en-US" b="1" i="0" u="sng" strike="noStrike" dirty="0">
                <a:solidFill>
                  <a:srgbClr val="1155CC"/>
                </a:solidFill>
                <a:effectLst/>
                <a:latin typeface="Arial" panose="020B0604020202020204" pitchFamily="34" charset="0"/>
                <a:hlinkClick r:id="rId2"/>
              </a:rPr>
              <a:t>UX design services</a:t>
            </a:r>
            <a:r>
              <a:rPr lang="en-US" b="0" i="0" u="none" strike="noStrike" dirty="0">
                <a:solidFill>
                  <a:srgbClr val="374151"/>
                </a:solidFill>
                <a:effectLst/>
                <a:latin typeface="Arial" panose="020B0604020202020204" pitchFamily="34" charset="0"/>
              </a:rPr>
              <a:t> because it enables their platforms to function with exceptional usability and attractiveness.</a:t>
            </a:r>
            <a:endParaRPr lang="en-US" b="0" dirty="0">
              <a:effectLst/>
            </a:endParaRPr>
          </a:p>
          <a:p>
            <a:pPr algn="l">
              <a:buNone/>
            </a:pPr>
            <a:br>
              <a:rPr lang="en-US" sz="1400" dirty="0"/>
            </a:br>
            <a:endParaRPr lang="en-US" sz="18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98467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AC8FFE-0DED-DE69-FB49-BCAE94EC2272}"/>
              </a:ext>
            </a:extLst>
          </p:cNvPr>
          <p:cNvSpPr>
            <a:spLocks noGrp="1"/>
          </p:cNvSpPr>
          <p:nvPr>
            <p:ph idx="1"/>
          </p:nvPr>
        </p:nvSpPr>
        <p:spPr>
          <a:xfrm>
            <a:off x="294968" y="403124"/>
            <a:ext cx="11009671" cy="6282811"/>
          </a:xfrm>
        </p:spPr>
        <p:txBody>
          <a:bodyPr>
            <a:normAutofit/>
          </a:bodyPr>
          <a:lstStyle/>
          <a:p>
            <a:pPr>
              <a:spcBef>
                <a:spcPts val="1200"/>
              </a:spcBef>
              <a:spcAft>
                <a:spcPts val="1200"/>
              </a:spcAft>
            </a:pPr>
            <a:r>
              <a:rPr lang="en-US" sz="2400" b="1" i="0" u="none" strike="noStrike" dirty="0">
                <a:solidFill>
                  <a:srgbClr val="000000"/>
                </a:solidFill>
                <a:effectLst/>
                <a:latin typeface="Arial" panose="020B0604020202020204" pitchFamily="34" charset="0"/>
              </a:rPr>
              <a:t>Enhancing User Experience to Boost Conversions</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A perfectly designed user interface functions as a virtual tour guide that lets visitors navigate websites and apps with ease thus making action completion simpler. A professional UI/UX design firm provides users with a smooth process for completing tasks including form completion and newsletter signup and actual product purchases.</a:t>
            </a:r>
            <a:endParaRPr lang="en-US" sz="2400" b="0" dirty="0">
              <a:effectLst/>
            </a:endParaRPr>
          </a:p>
          <a:p>
            <a:pPr>
              <a:spcBef>
                <a:spcPts val="1200"/>
              </a:spcBef>
              <a:spcAft>
                <a:spcPts val="1200"/>
              </a:spcAft>
            </a:pPr>
            <a:r>
              <a:rPr lang="en-US" sz="2400" b="1" i="0" u="none" strike="noStrike" dirty="0">
                <a:solidFill>
                  <a:srgbClr val="000000"/>
                </a:solidFill>
                <a:effectLst/>
                <a:latin typeface="Arial" panose="020B0604020202020204" pitchFamily="34" charset="0"/>
              </a:rPr>
              <a:t>Building Brand Trust and Loyalty</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Brand credibility increases as customers connect positive digital experiences to trust in a brand. Users will start to doubt the website if it proves difficult to navigate through a slow interface or possesses confusing design elements or unappealing visuals. Working with a professional </a:t>
            </a:r>
            <a:r>
              <a:rPr lang="en-US" sz="2400" b="1" i="0" u="sng" strike="noStrike" dirty="0">
                <a:solidFill>
                  <a:srgbClr val="1155CC"/>
                </a:solidFill>
                <a:effectLst/>
                <a:latin typeface="Arial" panose="020B0604020202020204" pitchFamily="34" charset="0"/>
                <a:hlinkClick r:id="rId2"/>
              </a:rPr>
              <a:t>UX design agency</a:t>
            </a:r>
            <a:r>
              <a:rPr lang="en-US" sz="2400" b="0" i="0" u="none" strike="noStrike" dirty="0">
                <a:solidFill>
                  <a:srgbClr val="374151"/>
                </a:solidFill>
                <a:effectLst/>
                <a:latin typeface="Arial" panose="020B0604020202020204" pitchFamily="34" charset="0"/>
              </a:rPr>
              <a:t> enables businesses to develop interfaces that boost customer satisfaction along with engagement and maintain consistent user visitation.</a:t>
            </a:r>
            <a:endParaRPr lang="en-US" sz="2400" b="0" dirty="0">
              <a:effectLst/>
            </a:endParaRPr>
          </a:p>
          <a:p>
            <a:pPr>
              <a:buNone/>
            </a:pPr>
            <a:br>
              <a:rPr lang="en-US" sz="2400" dirty="0"/>
            </a:br>
            <a:endParaRPr lang="en-US" sz="24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5914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4F445-B988-2C4E-4DD8-362FA19F0E81}"/>
              </a:ext>
            </a:extLst>
          </p:cNvPr>
          <p:cNvSpPr>
            <a:spLocks noGrp="1"/>
          </p:cNvSpPr>
          <p:nvPr>
            <p:ph idx="1"/>
          </p:nvPr>
        </p:nvSpPr>
        <p:spPr>
          <a:xfrm>
            <a:off x="393290" y="307257"/>
            <a:ext cx="11202630" cy="6243485"/>
          </a:xfrm>
        </p:spPr>
        <p:txBody>
          <a:bodyPr>
            <a:noAutofit/>
          </a:bodyPr>
          <a:lstStyle/>
          <a:p>
            <a:pPr>
              <a:spcBef>
                <a:spcPts val="1200"/>
              </a:spcBef>
              <a:spcAft>
                <a:spcPts val="1200"/>
              </a:spcAft>
            </a:pPr>
            <a:r>
              <a:rPr lang="en-US" sz="2400" b="1" i="0" u="none" strike="noStrike" dirty="0">
                <a:solidFill>
                  <a:srgbClr val="000000"/>
                </a:solidFill>
                <a:effectLst/>
                <a:latin typeface="Arial" panose="020B0604020202020204" pitchFamily="34" charset="0"/>
              </a:rPr>
              <a:t>Boosting performance on mobile alongside new technology platforms</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Since mobile usage continues to rise businesses need to put mobile-accessible interface and user experience design as their main priority. As AI technology develops so must companies that need to optimize their platforms to support voice search as well as AR/VR and emerging technologies. Experienced services providers who specialize in UI/UX design operations know how to stay flexible during these changing circumstances.</a:t>
            </a:r>
            <a:endParaRPr lang="en-US" sz="2400" b="0"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Professional UX/UI design reduces visitor website exits while simultaneously boosting user involvement.</a:t>
            </a:r>
            <a:endParaRPr lang="en-US" sz="2400" b="0"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Customers tend to leave sites immediately when they find an unclear layout with disorganized navigation. Professionally designed user interfaces and experiences developed by companies improve visitor retention and convert them into paying customers through designs that prioritize users.</a:t>
            </a:r>
            <a:endParaRPr lang="en-US" sz="2400" b="0" dirty="0">
              <a:effectLst/>
            </a:endParaRPr>
          </a:p>
          <a:p>
            <a:pPr>
              <a:buNone/>
            </a:pPr>
            <a:br>
              <a:rPr lang="en-US" sz="2400" dirty="0"/>
            </a:br>
            <a:endParaRPr lang="en-US" sz="24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6247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AB6F81EB-EC48-844F-82D6-6D9C2515F84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5AD5115-3D67-18C0-3320-1DA768B27A1F}"/>
              </a:ext>
            </a:extLst>
          </p:cNvPr>
          <p:cNvSpPr>
            <a:spLocks noGrp="1"/>
          </p:cNvSpPr>
          <p:nvPr>
            <p:ph idx="1"/>
          </p:nvPr>
        </p:nvSpPr>
        <p:spPr>
          <a:xfrm>
            <a:off x="540774" y="462117"/>
            <a:ext cx="11100619" cy="6125496"/>
          </a:xfrm>
        </p:spPr>
        <p:txBody>
          <a:bodyPr>
            <a:noAutofit/>
          </a:bodyPr>
          <a:lstStyle/>
          <a:p>
            <a:pPr>
              <a:spcBef>
                <a:spcPts val="1200"/>
              </a:spcBef>
              <a:spcAft>
                <a:spcPts val="1200"/>
              </a:spcAft>
            </a:pPr>
            <a:r>
              <a:rPr lang="en-US" sz="2400" b="1" i="0" u="none" strike="noStrike" dirty="0">
                <a:solidFill>
                  <a:srgbClr val="000000"/>
                </a:solidFill>
                <a:effectLst/>
                <a:latin typeface="Arial" panose="020B0604020202020204" pitchFamily="34" charset="0"/>
              </a:rPr>
              <a:t>Conclusion</a:t>
            </a:r>
            <a:endParaRPr lang="en-US" sz="2400" b="1" dirty="0">
              <a:effectLst/>
            </a:endParaRPr>
          </a:p>
          <a:p>
            <a:pPr rtl="0">
              <a:spcBef>
                <a:spcPts val="1200"/>
              </a:spcBef>
              <a:spcAft>
                <a:spcPts val="1200"/>
              </a:spcAft>
              <a:buNone/>
            </a:pPr>
            <a:r>
              <a:rPr lang="en-US" sz="2400" b="0" i="0" u="none" strike="noStrike" dirty="0">
                <a:solidFill>
                  <a:srgbClr val="374151"/>
                </a:solidFill>
                <a:effectLst/>
                <a:latin typeface="Arial" panose="020B0604020202020204" pitchFamily="34" charset="0"/>
              </a:rPr>
              <a:t>   Every business that plans operations until 2025 must recognize that </a:t>
            </a:r>
            <a:r>
              <a:rPr lang="en-US" sz="2400" b="1" i="0" u="none" strike="noStrike" dirty="0">
                <a:solidFill>
                  <a:srgbClr val="374151"/>
                </a:solidFill>
                <a:effectLst/>
                <a:latin typeface="Arial" panose="020B0604020202020204" pitchFamily="34" charset="0"/>
              </a:rPr>
              <a:t>UI/UX design services</a:t>
            </a:r>
            <a:r>
              <a:rPr lang="en-US" sz="2400" b="0" i="0" u="none" strike="noStrike" dirty="0">
                <a:solidFill>
                  <a:srgbClr val="374151"/>
                </a:solidFill>
                <a:effectLst/>
                <a:latin typeface="Arial" panose="020B0604020202020204" pitchFamily="34" charset="0"/>
              </a:rPr>
              <a:t> become mandatory instead of optional elements. Websites that offer premium digital platforms to their customers create happier users with stronger trust who help businesses achieve better growth outcomes. Working with a proficient</a:t>
            </a:r>
            <a:r>
              <a:rPr lang="en-US" sz="2400" b="0" i="0" u="sng" strike="noStrike" dirty="0">
                <a:solidFill>
                  <a:srgbClr val="1155CC"/>
                </a:solidFill>
                <a:effectLst/>
                <a:latin typeface="Arial" panose="020B0604020202020204" pitchFamily="34" charset="0"/>
                <a:hlinkClick r:id="rId3"/>
              </a:rPr>
              <a:t> </a:t>
            </a:r>
            <a:r>
              <a:rPr lang="en-US" sz="2400" b="1" i="0" u="sng" strike="noStrike" dirty="0">
                <a:solidFill>
                  <a:srgbClr val="1155CC"/>
                </a:solidFill>
                <a:effectLst/>
                <a:latin typeface="Arial" panose="020B0604020202020204" pitchFamily="34" charset="0"/>
                <a:hlinkClick r:id="rId3"/>
              </a:rPr>
              <a:t>UX design agency</a:t>
            </a:r>
            <a:r>
              <a:rPr lang="en-US" sz="2400" b="0" i="0" u="none" strike="noStrike" dirty="0">
                <a:solidFill>
                  <a:srgbClr val="374151"/>
                </a:solidFill>
                <a:effectLst/>
                <a:latin typeface="Arial" panose="020B0604020202020204" pitchFamily="34" charset="0"/>
              </a:rPr>
              <a:t> will keep your website or app in top position against competitors and create the best user experience while growing your profits.</a:t>
            </a:r>
            <a:endParaRPr lang="en-US" sz="2400" b="0" dirty="0">
              <a:effectLst/>
            </a:endParaRPr>
          </a:p>
          <a:p>
            <a:pPr>
              <a:buNone/>
            </a:pPr>
            <a:br>
              <a:rPr lang="en-US" sz="2400" dirty="0"/>
            </a:br>
            <a:endParaRPr lang="en-US" sz="2400" dirty="0"/>
          </a:p>
        </p:txBody>
      </p:sp>
    </p:spTree>
    <p:extLst>
      <p:ext uri="{BB962C8B-B14F-4D97-AF65-F5344CB8AC3E}">
        <p14:creationId xmlns:p14="http://schemas.microsoft.com/office/powerpoint/2010/main" val="2234212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latin typeface="DM Sans" pitchFamily="2" charset="0"/>
              </a:rPr>
              <a:t> </a:t>
            </a:r>
            <a:r>
              <a:rPr lang="en-US" b="1" dirty="0">
                <a:solidFill>
                  <a:srgbClr val="242424"/>
                </a:solidFill>
                <a:latin typeface="DM Sans" pitchFamily="2" charset="0"/>
              </a:rPr>
              <a:t>Contact us</a:t>
            </a:r>
          </a:p>
          <a:p>
            <a:pPr marL="0" indent="0">
              <a:buNone/>
            </a:pPr>
            <a:endParaRPr lang="en-US" b="1" dirty="0">
              <a:solidFill>
                <a:srgbClr val="242424"/>
              </a:solidFill>
              <a:latin typeface="DM Sans" pitchFamily="2" charset="0"/>
            </a:endParaRPr>
          </a:p>
          <a:p>
            <a:pPr fontAlgn="base"/>
            <a:r>
              <a:rPr lang="en-US" sz="2000" b="0" i="0" dirty="0">
                <a:effectLst/>
                <a:latin typeface="Helvetica" panose="020B0604020202020204" pitchFamily="34" charset="0"/>
              </a:rPr>
              <a:t>We combine creative marketing strategies with digital media and technology to drive your brand’s scalable and sustainable growth.</a:t>
            </a:r>
          </a:p>
          <a:p>
            <a:pPr algn="l" fontAlgn="base"/>
            <a:r>
              <a:rPr lang="en-US" sz="2000" b="0" i="0" dirty="0">
                <a:effectLst/>
                <a:latin typeface="Helvetica" panose="020B0604020202020204" pitchFamily="34" charset="0"/>
              </a:rPr>
              <a:t>With almost 10+ years of award-winning digital and creative marketing experience across start-ups, SMEs, and multi-national B2B and B2C brands, we love what we do!</a:t>
            </a:r>
          </a:p>
          <a:p>
            <a:pPr algn="l" fontAlgn="base"/>
            <a:endParaRPr lang="en-US" b="0" i="0" dirty="0">
              <a:effectLst/>
              <a:latin typeface="Helvetica" panose="020B0604020202020204" pitchFamily="34" charset="0"/>
            </a:endParaRPr>
          </a:p>
          <a:p>
            <a:r>
              <a:rPr lang="en-IN" sz="2000" dirty="0">
                <a:hlinkClick r:id="rId2">
                  <a:extLst>
                    <a:ext uri="{A12FA001-AC4F-418D-AE19-62706E023703}">
                      <ahyp:hlinkClr xmlns:ahyp="http://schemas.microsoft.com/office/drawing/2018/hyperlinkcolor" val="tx"/>
                    </a:ext>
                  </a:extLst>
                </a:hlinkClick>
              </a:rPr>
              <a:t> https://growthwayadvertising.com/</a:t>
            </a:r>
            <a:endParaRPr lang="en-IN" sz="2000" dirty="0"/>
          </a:p>
          <a:p>
            <a:pPr marL="0" indent="0">
              <a:buNone/>
            </a:pPr>
            <a:endParaRPr lang="en-IN" sz="2000" dirty="0"/>
          </a:p>
          <a:p>
            <a:r>
              <a:rPr lang="en-US" sz="2000" b="0" i="0" dirty="0">
                <a:effectLst/>
                <a:latin typeface="Helvetica" panose="020B0604020202020204" pitchFamily="34" charset="0"/>
              </a:rPr>
              <a:t>Office No – 703, ANP Landmark, Sr. no. 89, </a:t>
            </a:r>
            <a:r>
              <a:rPr lang="en-US" sz="2000" b="0" i="0" dirty="0" err="1">
                <a:effectLst/>
                <a:latin typeface="Helvetica" panose="020B0604020202020204" pitchFamily="34" charset="0"/>
              </a:rPr>
              <a:t>Bhumkar</a:t>
            </a:r>
            <a:r>
              <a:rPr lang="en-US" sz="2000" b="0" i="0" dirty="0">
                <a:effectLst/>
                <a:latin typeface="Helvetica" panose="020B0604020202020204" pitchFamily="34" charset="0"/>
              </a:rPr>
              <a:t> </a:t>
            </a:r>
            <a:r>
              <a:rPr lang="en-US" sz="2000" b="0" i="0" dirty="0" err="1">
                <a:effectLst/>
                <a:latin typeface="Helvetica" panose="020B0604020202020204" pitchFamily="34" charset="0"/>
              </a:rPr>
              <a:t>Chowk,Hinjawadi</a:t>
            </a:r>
            <a:r>
              <a:rPr lang="en-US" sz="2000" b="0" i="0" dirty="0">
                <a:effectLst/>
                <a:latin typeface="Helvetica" panose="020B0604020202020204" pitchFamily="34" charset="0"/>
              </a:rPr>
              <a:t> – </a:t>
            </a:r>
            <a:r>
              <a:rPr lang="en-US" sz="2000" b="0" i="0" dirty="0" err="1">
                <a:effectLst/>
                <a:latin typeface="Helvetica" panose="020B0604020202020204" pitchFamily="34" charset="0"/>
              </a:rPr>
              <a:t>Wakad</a:t>
            </a:r>
            <a:r>
              <a:rPr lang="en-US" sz="2000" b="0" i="0" dirty="0">
                <a:effectLst/>
                <a:latin typeface="Helvetica" panose="020B0604020202020204" pitchFamily="34" charset="0"/>
              </a:rPr>
              <a:t> Rd, Pune, Maharashtra 411057</a:t>
            </a:r>
          </a:p>
          <a:p>
            <a:pPr marL="0" indent="0" algn="l">
              <a:buNone/>
            </a:pPr>
            <a:endParaRPr lang="en-US" b="0" i="0" dirty="0">
              <a:solidFill>
                <a:srgbClr val="0A0A0A"/>
              </a:solidFill>
              <a:effectLst/>
              <a:latin typeface="Roboto" panose="02000000000000000000" pitchFamily="2" charset="0"/>
            </a:endParaRPr>
          </a:p>
          <a:p>
            <a:pPr marL="0" indent="0" algn="l">
              <a:buNone/>
            </a:pPr>
            <a:r>
              <a:rPr lang="en-US" b="1" dirty="0">
                <a:latin typeface="DM Sans" pitchFamily="2" charset="0"/>
              </a:rPr>
              <a:t> Phone</a:t>
            </a:r>
            <a:r>
              <a:rPr lang="en-US" b="1" dirty="0">
                <a:solidFill>
                  <a:srgbClr val="467886"/>
                </a:solidFill>
                <a:latin typeface="DM Sans" pitchFamily="2" charset="0"/>
              </a:rPr>
              <a:t> </a:t>
            </a:r>
            <a:r>
              <a:rPr lang="en-US" b="1" dirty="0">
                <a:latin typeface="DM Sans" pitchFamily="2" charset="0"/>
              </a:rPr>
              <a:t>: </a:t>
            </a:r>
            <a:r>
              <a:rPr lang="en-US" sz="2400" b="1" dirty="0">
                <a:latin typeface="DM Sans" pitchFamily="2" charset="0"/>
              </a:rPr>
              <a:t>91+ </a:t>
            </a:r>
            <a:r>
              <a:rPr lang="en-US" b="0" i="0" u="none" strike="noStrike" dirty="0">
                <a:effectLst/>
                <a:latin typeface="Inter Tight"/>
                <a:hlinkClick r:id="rId3"/>
              </a:rPr>
              <a:t>7709280369</a:t>
            </a:r>
            <a:endParaRPr lang="en-US" b="0" i="0" u="none" strike="noStrike" dirty="0">
              <a:effectLst/>
              <a:latin typeface="Inter Tight"/>
            </a:endParaRPr>
          </a:p>
          <a:p>
            <a:pPr marL="0" indent="0" algn="l">
              <a:buNone/>
            </a:pPr>
            <a:r>
              <a:rPr lang="en-US" b="1" dirty="0">
                <a:latin typeface="DM Sans" pitchFamily="2" charset="0"/>
              </a:rPr>
              <a:t> Email: </a:t>
            </a:r>
            <a:r>
              <a:rPr lang="en-US" b="0" i="0" u="none" strike="noStrike" dirty="0">
                <a:effectLst/>
                <a:latin typeface="Inter Tight"/>
                <a:hlinkClick r:id="rId4"/>
              </a:rPr>
              <a:t>Bhavesh@growthwayadvertising.com</a:t>
            </a:r>
            <a:endParaRPr lang="en-US" b="1" dirty="0">
              <a:latin typeface="DM Sans" pitchFamily="2" charset="0"/>
            </a:endParaRPr>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171</TotalTime>
  <Words>583</Words>
  <Application>Microsoft Office PowerPoint</Application>
  <PresentationFormat>Widescreen</PresentationFormat>
  <Paragraphs>36</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Aptos Display</vt:lpstr>
      <vt:lpstr>Arial</vt:lpstr>
      <vt:lpstr>DM Sans</vt:lpstr>
      <vt:lpstr>Helvetica</vt:lpstr>
      <vt:lpstr>Inter Tight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16</cp:revision>
  <dcterms:created xsi:type="dcterms:W3CDTF">2024-08-14T08:07:43Z</dcterms:created>
  <dcterms:modified xsi:type="dcterms:W3CDTF">2025-03-26T05:23:24Z</dcterms:modified>
</cp:coreProperties>
</file>