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3/21/2025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royalty-management/"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The Role of Compliance Costs in Software Pricing for Regulated Industries</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58F1603-FD26-F7BC-1B75-3A2C1945C988}"/>
              </a:ext>
            </a:extLst>
          </p:cNvPr>
          <p:cNvSpPr txBox="1"/>
          <p:nvPr/>
        </p:nvSpPr>
        <p:spPr>
          <a:xfrm>
            <a:off x="0" y="0"/>
            <a:ext cx="12192000" cy="6370975"/>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Highly regulated sectors including healthcare finance and manufacturing heavily influence software pricing through compliance costs. Industry standards and governmental regulations force businesses to follow strict requirements that influence how software providers modify their pricing bundles.</a:t>
            </a:r>
          </a:p>
          <a:p>
            <a:pPr rtl="0">
              <a:buNone/>
            </a:pPr>
            <a:endParaRPr lang="en-US" b="0" dirty="0">
              <a:effectLst/>
            </a:endParaRPr>
          </a:p>
          <a:p>
            <a:pPr rtl="0">
              <a:spcBef>
                <a:spcPts val="1800"/>
              </a:spcBef>
              <a:spcAft>
                <a:spcPts val="600"/>
              </a:spcAft>
              <a:buNone/>
            </a:pPr>
            <a:r>
              <a:rPr lang="en-US" sz="2800" b="1" i="0" u="none" strike="noStrike" dirty="0">
                <a:solidFill>
                  <a:srgbClr val="000000"/>
                </a:solidFill>
                <a:effectLst/>
                <a:latin typeface="Arial" panose="020B0604020202020204" pitchFamily="34" charset="0"/>
              </a:rPr>
              <a:t>Understanding Compliance Costs in Software Pricing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The costs related to meeting industry regulations encompass licensing expenses alongside security investments and audits with their accompanying legal requirements. The costs of regulatory compliance directly affect the pricing decisions software providers must make for their products in governed business sectors.</a:t>
            </a:r>
          </a:p>
          <a:p>
            <a:pPr rtl="0">
              <a:buNone/>
            </a:pPr>
            <a:endParaRPr lang="en-US" b="0" dirty="0">
              <a:effectLst/>
            </a:endParaRPr>
          </a:p>
          <a:p>
            <a:pPr rtl="0" fontAlgn="base">
              <a:buFont typeface="+mj-lt"/>
              <a:buAutoNum type="arabicPeriod"/>
            </a:pPr>
            <a:r>
              <a:rPr lang="en-US" sz="1800" b="0" i="0" u="none" strike="noStrike" dirty="0">
                <a:solidFill>
                  <a:srgbClr val="000000"/>
                </a:solidFill>
                <a:effectLst/>
                <a:latin typeface="Arial" panose="020B0604020202020204" pitchFamily="34" charset="0"/>
              </a:rPr>
              <a:t>Multiple industries demand software solutions to pass specific regulatory tests including healthcare with HIPAA standards and financial services with SOX requirements. Software companies need to invest substantially in security measures and infrastructure as well as conduct audits when they want to obtain certifications which results in </a:t>
            </a:r>
            <a:r>
              <a:rPr lang="en-US" sz="1800" b="1" i="0" u="sng" strike="noStrike" dirty="0">
                <a:solidFill>
                  <a:srgbClr val="1155CC"/>
                </a:solidFill>
                <a:effectLst/>
                <a:latin typeface="Arial" panose="020B0604020202020204" pitchFamily="34" charset="0"/>
                <a:hlinkClick r:id="rId2"/>
              </a:rPr>
              <a:t>software pricing</a:t>
            </a:r>
            <a:r>
              <a:rPr lang="en-US" sz="1800" b="0" i="0" u="none" strike="noStrike" dirty="0">
                <a:solidFill>
                  <a:srgbClr val="000000"/>
                </a:solidFill>
                <a:effectLst/>
                <a:latin typeface="Arial" panose="020B0604020202020204" pitchFamily="34" charset="0"/>
              </a:rPr>
              <a:t>.</a:t>
            </a:r>
          </a:p>
          <a:p>
            <a:pPr rtl="0" fontAlgn="base"/>
            <a:endParaRPr lang="en-US" sz="1800" b="0" i="0" u="none" strike="noStrike" dirty="0">
              <a:solidFill>
                <a:srgbClr val="000000"/>
              </a:solidFill>
              <a:effectLst/>
              <a:latin typeface="Arial" panose="020B0604020202020204" pitchFamily="34" charset="0"/>
            </a:endParaRPr>
          </a:p>
          <a:p>
            <a:pPr rtl="0" fontAlgn="base">
              <a:buFont typeface="+mj-lt"/>
              <a:buAutoNum type="arabicPeriod" startAt="2"/>
            </a:pPr>
            <a:r>
              <a:rPr lang="en-US" sz="1800" b="0" i="0" u="none" strike="noStrike" dirty="0">
                <a:solidFill>
                  <a:srgbClr val="000000"/>
                </a:solidFill>
                <a:effectLst/>
                <a:latin typeface="Arial" panose="020B0604020202020204" pitchFamily="34" charset="0"/>
              </a:rPr>
              <a:t>The enforcement of data protection laws such as GDPR and CCPA pushes software providers to build advanced security systems to protect their users. The costs that software developers impose are directly influenced by their implementation of encryption protocols along with their access control systems and their adherence to routine compliance assessment procedures.</a:t>
            </a:r>
            <a:endParaRPr lang="en-US" dirty="0">
              <a:solidFill>
                <a:srgbClr val="000000"/>
              </a:solidFill>
              <a:latin typeface="Arial" panose="020B0604020202020204" pitchFamily="34" charset="0"/>
            </a:endParaRPr>
          </a:p>
          <a:p>
            <a:pPr rtl="0" fontAlgn="base"/>
            <a:endParaRPr lang="en-US" sz="1800" b="0" i="0" u="none" strike="noStrike" dirty="0">
              <a:solidFill>
                <a:srgbClr val="000000"/>
              </a:solidFill>
              <a:effectLst/>
              <a:latin typeface="Arial" panose="020B0604020202020204" pitchFamily="34" charset="0"/>
            </a:endParaRPr>
          </a:p>
          <a:p>
            <a:pPr rtl="0" fontAlgn="base">
              <a:buFont typeface="+mj-lt"/>
              <a:buAutoNum type="arabicPeriod" startAt="3"/>
            </a:pPr>
            <a:r>
              <a:rPr lang="en-US" sz="1800" b="0" i="0" u="none" strike="noStrike" dirty="0">
                <a:solidFill>
                  <a:srgbClr val="000000"/>
                </a:solidFill>
                <a:effectLst/>
                <a:latin typeface="Arial" panose="020B0604020202020204" pitchFamily="34" charset="0"/>
              </a:rPr>
              <a:t>Software providers need to maintain continuous updates on their solutions since regulations transform over time. The continuous requirement to sustain compliance-related updates causes prices to rise.</a:t>
            </a:r>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5483552"/>
          </a:xfrm>
          <a:prstGeom prst="rect">
            <a:avLst/>
          </a:prstGeom>
          <a:noFill/>
        </p:spPr>
        <p:txBody>
          <a:bodyPr wrap="square">
            <a:spAutoFit/>
          </a:bodyPr>
          <a:lstStyle/>
          <a:p>
            <a:pPr rtl="0">
              <a:spcBef>
                <a:spcPts val="1600"/>
              </a:spcBef>
              <a:spcAft>
                <a:spcPts val="400"/>
              </a:spcAft>
              <a:buNone/>
            </a:pPr>
            <a:r>
              <a:rPr lang="en-US" sz="2400" b="1" i="0" u="none" strike="noStrike" dirty="0">
                <a:solidFill>
                  <a:srgbClr val="000000"/>
                </a:solidFill>
                <a:effectLst/>
                <a:latin typeface="Arial" panose="020B0604020202020204" pitchFamily="34" charset="0"/>
              </a:rPr>
              <a:t>Impact on Royalty Management Software and CPQ Solutions</a:t>
            </a:r>
            <a:endParaRPr lang="en-US" b="1" dirty="0">
              <a:effectLst/>
            </a:endParaRPr>
          </a:p>
          <a:p>
            <a:pPr rtl="0">
              <a:buNone/>
            </a:pPr>
            <a:r>
              <a:rPr lang="en-US" sz="1800" b="0" i="0" u="none" strike="noStrike" dirty="0">
                <a:solidFill>
                  <a:srgbClr val="000000"/>
                </a:solidFill>
                <a:effectLst/>
                <a:latin typeface="Arial" panose="020B0604020202020204" pitchFamily="34" charset="0"/>
              </a:rPr>
              <a:t>The use of </a:t>
            </a:r>
            <a:r>
              <a:rPr lang="en-US" sz="1800" b="1" i="0" u="sng" strike="noStrike" dirty="0">
                <a:solidFill>
                  <a:srgbClr val="1155CC"/>
                </a:solidFill>
                <a:effectLst/>
                <a:latin typeface="Arial" panose="020B0604020202020204" pitchFamily="34" charset="0"/>
                <a:hlinkClick r:id="rId2"/>
              </a:rPr>
              <a:t>royalty management software</a:t>
            </a:r>
            <a:r>
              <a:rPr lang="en-US" sz="1800" b="0" i="0" u="none" strike="noStrike" dirty="0">
                <a:solidFill>
                  <a:srgbClr val="000000"/>
                </a:solidFill>
                <a:effectLst/>
                <a:latin typeface="Arial" panose="020B0604020202020204" pitchFamily="34" charset="0"/>
              </a:rPr>
              <a:t> depends heavily on following compliance requirements. потрапodata.com forces businesses active in media, entertainment and the pharmaceutical sector to perform precise royalty calculations with strict financial compliance requirements. Software pricing takes compliance capabilities into account since non-compliance leads to financial penalties.</a:t>
            </a:r>
            <a:endParaRPr lang="en-US" b="0" dirty="0">
              <a:effectLst/>
            </a:endParaRPr>
          </a:p>
          <a:p>
            <a:pPr rtl="0">
              <a:buNone/>
            </a:pPr>
            <a:br>
              <a:rPr lang="en-US" b="0" dirty="0">
                <a:effectLst/>
              </a:rPr>
            </a:br>
            <a:r>
              <a:rPr lang="en-US" sz="1800" b="0" i="0" u="none" strike="noStrike" dirty="0">
                <a:solidFill>
                  <a:srgbClr val="000000"/>
                </a:solidFill>
                <a:effectLst/>
                <a:latin typeface="Arial" panose="020B0604020202020204" pitchFamily="34" charset="0"/>
              </a:rPr>
              <a:t>The CPQ software providers operating in regulated industries need to build compliance functionalities directly into their pricing and quoting operational systems. Policies within the pricing and quoting system enable sales representatives to create compliant quotes thus protecting their organization from legal expenses. CPQ software pricing becomes more expensive because of the development and maintenance expenses for compliance functionalities.</a:t>
            </a:r>
          </a:p>
          <a:p>
            <a:pPr rtl="0">
              <a:buNone/>
            </a:pPr>
            <a:endParaRPr lang="en-US" b="0" dirty="0">
              <a:effectLst/>
            </a:endParaRPr>
          </a:p>
          <a:p>
            <a:pPr rtl="0">
              <a:spcBef>
                <a:spcPts val="1400"/>
              </a:spcBef>
              <a:spcAft>
                <a:spcPts val="400"/>
              </a:spcAft>
              <a:buNone/>
            </a:pPr>
            <a:r>
              <a:rPr lang="en-US" sz="2000" b="1" i="0" u="none" strike="noStrike" dirty="0">
                <a:solidFill>
                  <a:srgbClr val="000000"/>
                </a:solidFill>
                <a:effectLst/>
                <a:latin typeface="Arial" panose="020B0604020202020204" pitchFamily="34" charset="0"/>
              </a:rPr>
              <a:t>Balancing Compliance and Cost Efficiency</a:t>
            </a:r>
            <a:endParaRPr lang="en-US" b="1" dirty="0">
              <a:effectLst/>
            </a:endParaRPr>
          </a:p>
          <a:p>
            <a:pPr rtl="0">
              <a:buNone/>
            </a:pPr>
            <a:r>
              <a:rPr lang="en-US" sz="1800" b="0" i="0" u="none" strike="noStrike" dirty="0">
                <a:solidFill>
                  <a:srgbClr val="000000"/>
                </a:solidFill>
                <a:effectLst/>
                <a:latin typeface="Arial" panose="020B0604020202020204" pitchFamily="34" charset="0"/>
              </a:rPr>
              <a:t>Implementation of compliance-related expenses drives up software costs but organizations need to achieve a proper balance between following regulations and controlling their expenses. Companies should select software vendors who provide automated compliance solutions to cut down their operational costs from manual handling.</a:t>
            </a:r>
            <a:endParaRPr lang="en-US" b="0" dirty="0">
              <a:effectLst/>
            </a:endParaRPr>
          </a:p>
          <a:p>
            <a:pPr>
              <a:buNone/>
            </a:pPr>
            <a:br>
              <a:rPr lang="en-US" dirty="0"/>
            </a:br>
            <a:endParaRPr lang="en-US"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D549B39-3F4D-0EB3-E8C7-8EF0B3B66EDF}"/>
              </a:ext>
            </a:extLst>
          </p:cNvPr>
          <p:cNvSpPr txBox="1"/>
          <p:nvPr/>
        </p:nvSpPr>
        <p:spPr>
          <a:xfrm>
            <a:off x="0" y="0"/>
            <a:ext cx="12052092" cy="2082621"/>
          </a:xfrm>
          <a:prstGeom prst="rect">
            <a:avLst/>
          </a:prstGeom>
          <a:noFill/>
        </p:spPr>
        <p:txBody>
          <a:bodyPr wrap="square">
            <a:spAutoFit/>
          </a:bodyPr>
          <a:lstStyle/>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b="1" dirty="0">
              <a:effectLst/>
            </a:endParaRPr>
          </a:p>
          <a:p>
            <a:pPr rtl="0">
              <a:buNone/>
            </a:pPr>
            <a:r>
              <a:rPr lang="en-US" sz="1800" b="0" i="0" u="none" strike="noStrike" dirty="0">
                <a:solidFill>
                  <a:srgbClr val="000000"/>
                </a:solidFill>
                <a:effectLst/>
                <a:latin typeface="Arial" panose="020B0604020202020204" pitchFamily="34" charset="0"/>
              </a:rPr>
              <a:t>Software pricing for regulated industries heavily depends on the costs associated with meeting regulatory requirements. Businesses need compliance capabilities to be an essential factor during their assessment and selection of royalty management software or </a:t>
            </a:r>
            <a:r>
              <a:rPr lang="en-US" sz="1800" b="1" i="0" u="sng" strike="noStrike" dirty="0">
                <a:solidFill>
                  <a:srgbClr val="1155CC"/>
                </a:solidFill>
                <a:effectLst/>
                <a:latin typeface="Arial" panose="020B0604020202020204" pitchFamily="34" charset="0"/>
                <a:hlinkClick r:id="rId2"/>
              </a:rPr>
              <a:t>CPQ software providers</a:t>
            </a:r>
            <a:r>
              <a:rPr lang="en-US" sz="1800" b="0" i="0" u="none" strike="noStrike" dirty="0">
                <a:solidFill>
                  <a:srgbClr val="000000"/>
                </a:solidFill>
                <a:effectLst/>
                <a:latin typeface="Arial" panose="020B0604020202020204" pitchFamily="34" charset="0"/>
              </a:rPr>
              <a:t> when developing their pricing strategies. Businesses that use solutions featuring automated compliance features decrease their costs and minimize risks.</a:t>
            </a:r>
            <a:endParaRPr lang="en-US" b="0" dirty="0">
              <a:effectLst/>
            </a:endParaRPr>
          </a:p>
          <a:p>
            <a:pPr>
              <a:buNone/>
            </a:pPr>
            <a:br>
              <a:rPr lang="en-US" dirty="0"/>
            </a:br>
            <a:endParaRPr lang="en-US" dirty="0"/>
          </a:p>
        </p:txBody>
      </p:sp>
    </p:spTree>
    <p:extLst>
      <p:ext uri="{BB962C8B-B14F-4D97-AF65-F5344CB8AC3E}">
        <p14:creationId xmlns:p14="http://schemas.microsoft.com/office/powerpoint/2010/main" val="3668603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519</Words>
  <Application>Microsoft Office PowerPoint</Application>
  <PresentationFormat>Widescreen</PresentationFormat>
  <Paragraphs>33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The Role of Compliance Costs in Software Pricing for Regulated Industries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3</cp:revision>
  <dcterms:created xsi:type="dcterms:W3CDTF">2025-03-19T07:42:19Z</dcterms:created>
  <dcterms:modified xsi:type="dcterms:W3CDTF">2025-03-21T11:26:49Z</dcterms:modified>
</cp:coreProperties>
</file>