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15" Target="https://jjwatchrepair.com"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15"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15"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https://jjwatchrepair.com/watch-brands/accutron-watch-repair" TargetMode="External" Type="http://schemas.openxmlformats.org/officeDocument/2006/relationships/hyperlink"/><Relationship Id="rId15" Target="https://jjwatchrepair.com/watch-brands/accutron-watch-repair"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078447" y="2108660"/>
            <a:ext cx="7674050" cy="2605913"/>
          </a:xfrm>
          <a:prstGeom prst="rect">
            <a:avLst/>
          </a:prstGeom>
        </p:spPr>
        <p:txBody>
          <a:bodyPr anchor="t" rtlCol="false" tIns="0" lIns="0" bIns="0" rIns="0">
            <a:spAutoFit/>
          </a:bodyPr>
          <a:lstStyle/>
          <a:p>
            <a:pPr algn="l">
              <a:lnSpc>
                <a:spcPts val="6465"/>
              </a:lnSpc>
            </a:pPr>
            <a:r>
              <a:rPr lang="en-US" sz="5299" b="true">
                <a:solidFill>
                  <a:srgbClr val="102C57"/>
                </a:solidFill>
                <a:latin typeface="Agrandir Narrow Ultra-Bold"/>
                <a:ea typeface="Agrandir Narrow Ultra-Bold"/>
                <a:cs typeface="Agrandir Narrow Ultra-Bold"/>
                <a:sym typeface="Agrandir Narrow Ultra-Bold"/>
              </a:rPr>
              <a:t>ACCUTRON WATCH REPAIR – PRECISION &amp; CARE</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078447" y="4875949"/>
            <a:ext cx="7376245" cy="2594609"/>
          </a:xfrm>
          <a:prstGeom prst="rect">
            <a:avLst/>
          </a:prstGeom>
        </p:spPr>
        <p:txBody>
          <a:bodyPr anchor="t" rtlCol="false" tIns="0" lIns="0" bIns="0" rIns="0">
            <a:spAutoFit/>
          </a:bodyPr>
          <a:lstStyle/>
          <a:p>
            <a:pPr algn="l">
              <a:lnSpc>
                <a:spcPts val="2940"/>
              </a:lnSpc>
            </a:pPr>
            <a:r>
              <a:rPr lang="en-US" sz="2100" b="true">
                <a:solidFill>
                  <a:srgbClr val="000000"/>
                </a:solidFill>
                <a:latin typeface="Open Sauce Bold"/>
                <a:ea typeface="Open Sauce Bold"/>
                <a:cs typeface="Open Sauce Bold"/>
                <a:sym typeface="Open Sauce Bold"/>
              </a:rPr>
              <a:t>Restoring </a:t>
            </a:r>
            <a:r>
              <a:rPr lang="en-US" b="true" sz="2100" u="sng">
                <a:solidFill>
                  <a:srgbClr val="000000"/>
                </a:solidFill>
                <a:latin typeface="Open Sauce Bold"/>
                <a:ea typeface="Open Sauce Bold"/>
                <a:cs typeface="Open Sauce Bold"/>
                <a:sym typeface="Open Sauce Bold"/>
                <a:hlinkClick r:id="rId14" tooltip="https://jjwatchrepair.com/watch-brands/accutron-watch-repair"/>
              </a:rPr>
              <a:t>Accutron Watche</a:t>
            </a:r>
            <a:r>
              <a:rPr lang="en-US" sz="2100" b="true">
                <a:solidFill>
                  <a:srgbClr val="000000"/>
                </a:solidFill>
                <a:latin typeface="Open Sauce Bold"/>
                <a:ea typeface="Open Sauce Bold"/>
                <a:cs typeface="Open Sauce Bold"/>
                <a:sym typeface="Open Sauce Bold"/>
              </a:rPr>
              <a:t>s Requires A Unique Blend Of Technical Expertise, Patience, And Specialized Tools. These Watches Operate On A Tuning Fork Mechanism, Which Differs From Traditional Mechanical And Quartz Movements. Proper Repair And Maintenance Ensure Longevity, Accuracy, And Preservation Of Their Unique Horological Value.</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5" tooltip="https://jjwatchrepair.com"/>
              </a:rPr>
              <a:t>https://jjwatchrepair.com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336171" y="1906350"/>
            <a:ext cx="7674050" cy="260591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UNDERSTANDING ACCUTRON TECHNOLOGY</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336171" y="4464638"/>
            <a:ext cx="6999887" cy="2594609"/>
          </a:xfrm>
          <a:prstGeom prst="rect">
            <a:avLst/>
          </a:prstGeom>
        </p:spPr>
        <p:txBody>
          <a:bodyPr anchor="t" rtlCol="false" tIns="0" lIns="0" bIns="0" rIns="0">
            <a:spAutoFit/>
          </a:bodyPr>
          <a:lstStyle/>
          <a:p>
            <a:pPr algn="l">
              <a:lnSpc>
                <a:spcPts val="2940"/>
              </a:lnSpc>
            </a:pPr>
            <a:r>
              <a:rPr lang="en-US" b="true" sz="2100" u="sng">
                <a:solidFill>
                  <a:srgbClr val="000000"/>
                </a:solidFill>
                <a:latin typeface="Open Sauce Bold"/>
                <a:ea typeface="Open Sauce Bold"/>
                <a:cs typeface="Open Sauce Bold"/>
                <a:sym typeface="Open Sauce Bold"/>
                <a:hlinkClick r:id="rId14" tooltip="https://jjwatchrepair.com/watch-brands/accutron-watch-repair"/>
              </a:rPr>
              <a:t>Accutron Watches</a:t>
            </a:r>
            <a:r>
              <a:rPr lang="en-US" sz="2100" b="true">
                <a:solidFill>
                  <a:srgbClr val="000000"/>
                </a:solidFill>
                <a:latin typeface="Open Sauce Bold"/>
                <a:ea typeface="Open Sauce Bold"/>
                <a:cs typeface="Open Sauce Bold"/>
                <a:sym typeface="Open Sauce Bold"/>
              </a:rPr>
              <a:t> Utilize Tuning Fork Technology, Which Vibrates At A High Frequency To Provide Exceptional Accuracy. Unlike Traditional Escapement Systems, These Watches Rely On An Electronic Circuit And Coils To Drive The Movement. Understanding How This System Works Is Crucial For Effective Repairs.</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5" tooltip="https://jjwatchrepair.com/watch-brands/accutron-watch-repair"/>
              </a:rPr>
              <a:t>https://jjwatchrepair.com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028700" y="3109025"/>
            <a:ext cx="7674050" cy="178676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COMMON ACCUTRON WATCH ISSUES</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078447" y="4875949"/>
            <a:ext cx="6644437" cy="1851660"/>
          </a:xfrm>
          <a:prstGeom prst="rect">
            <a:avLst/>
          </a:prstGeom>
        </p:spPr>
        <p:txBody>
          <a:bodyPr anchor="t" rtlCol="false" tIns="0" lIns="0" bIns="0" rIns="0">
            <a:spAutoFit/>
          </a:bodyPr>
          <a:lstStyle/>
          <a:p>
            <a:pPr algn="l">
              <a:lnSpc>
                <a:spcPts val="2940"/>
              </a:lnSpc>
            </a:pPr>
            <a:r>
              <a:rPr lang="en-US" sz="2100" b="true">
                <a:solidFill>
                  <a:srgbClr val="000000"/>
                </a:solidFill>
                <a:latin typeface="Open Sauce Bold"/>
                <a:ea typeface="Open Sauce Bold"/>
                <a:cs typeface="Open Sauce Bold"/>
                <a:sym typeface="Open Sauce Bold"/>
              </a:rPr>
              <a:t>Some Common Issues Include Coil Failures, Battery Drain, Tuning Fork Misalignment, And Deterioration Of Lubrication. Regular Maintenance And Timely Repairs Prevent These Issues From Escalating.</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4" tooltip="https://jjwatchrepair.com/watch-brands/accutron-watch-repair"/>
              </a:rPr>
              <a:t>https://jjwatchrepair.com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028700" y="2052650"/>
            <a:ext cx="8719870" cy="178676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DIAGNOSING ACCUTRON PROBLEMS</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028700" y="4077167"/>
            <a:ext cx="8115300" cy="1851659"/>
          </a:xfrm>
          <a:prstGeom prst="rect">
            <a:avLst/>
          </a:prstGeom>
        </p:spPr>
        <p:txBody>
          <a:bodyPr anchor="t" rtlCol="false" tIns="0" lIns="0" bIns="0" rIns="0">
            <a:spAutoFit/>
          </a:bodyPr>
          <a:lstStyle/>
          <a:p>
            <a:pPr algn="l">
              <a:lnSpc>
                <a:spcPts val="2940"/>
              </a:lnSpc>
            </a:pPr>
            <a:r>
              <a:rPr lang="en-US" sz="2100" b="true">
                <a:solidFill>
                  <a:srgbClr val="000000"/>
                </a:solidFill>
                <a:latin typeface="Open Sauce Bold"/>
                <a:ea typeface="Open Sauce Bold"/>
                <a:cs typeface="Open Sauce Bold"/>
                <a:sym typeface="Open Sauce Bold"/>
              </a:rPr>
              <a:t>Technicians Use Specialized Equipment Like Oscilloscopes, Frequency Counters, And Electronic Testers To Assess The </a:t>
            </a:r>
            <a:r>
              <a:rPr lang="en-US" b="true" sz="2100" u="sng">
                <a:solidFill>
                  <a:srgbClr val="000000"/>
                </a:solidFill>
                <a:latin typeface="Open Sauce Bold"/>
                <a:ea typeface="Open Sauce Bold"/>
                <a:cs typeface="Open Sauce Bold"/>
                <a:sym typeface="Open Sauce Bold"/>
                <a:hlinkClick r:id="rId14" tooltip="https://jjwatchrepair.com/watch-brands/accutron-watch-repair"/>
              </a:rPr>
              <a:t>Watch’s </a:t>
            </a:r>
            <a:r>
              <a:rPr lang="en-US" sz="2100" b="true">
                <a:solidFill>
                  <a:srgbClr val="000000"/>
                </a:solidFill>
                <a:latin typeface="Open Sauce Bold"/>
                <a:ea typeface="Open Sauce Bold"/>
                <a:cs typeface="Open Sauce Bold"/>
                <a:sym typeface="Open Sauce Bold"/>
              </a:rPr>
              <a:t>Condition. Accurate Diagnosis Helps Determine Whether The Watch Needs Cleaning, Calibration, Or Complete Component Replacement.</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5" tooltip="https://jjwatchrepair.com/watch-brands/accutron-watch-repair"/>
              </a:rPr>
              <a:t>https://jjwatchrepair.com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336171" y="1948106"/>
            <a:ext cx="7674050" cy="178676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ESSENTIAL TOOLS FOR ACCUTRON REPAIR</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336171" y="3830510"/>
            <a:ext cx="7104431" cy="1480184"/>
          </a:xfrm>
          <a:prstGeom prst="rect">
            <a:avLst/>
          </a:prstGeom>
        </p:spPr>
        <p:txBody>
          <a:bodyPr anchor="t" rtlCol="false" tIns="0" lIns="0" bIns="0" rIns="0">
            <a:spAutoFit/>
          </a:bodyPr>
          <a:lstStyle/>
          <a:p>
            <a:pPr algn="l">
              <a:lnSpc>
                <a:spcPts val="2940"/>
              </a:lnSpc>
            </a:pPr>
            <a:r>
              <a:rPr lang="en-US" sz="2100" b="true">
                <a:solidFill>
                  <a:srgbClr val="000000"/>
                </a:solidFill>
                <a:latin typeface="Open Sauce Bold"/>
                <a:ea typeface="Open Sauce Bold"/>
                <a:cs typeface="Open Sauce Bold"/>
                <a:sym typeface="Open Sauce Bold"/>
              </a:rPr>
              <a:t>Key Instruments Include Ultrasonic Cleaners, Oscilloscopes, Micro-Screwdrivers, Frequency Counters, Specialized Electronic Testers, And Anti-Static Tools.</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4" tooltip="https://jjwatchrepair.com/watch-brands/accutron-watch-repair"/>
              </a:rPr>
              <a:t>https://jjwatchrepair.com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336171" y="1529931"/>
            <a:ext cx="7674050" cy="260591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BATTERY REPLACEMENT &amp; POWER CHECKS</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336171" y="4088219"/>
            <a:ext cx="6644437" cy="1851660"/>
          </a:xfrm>
          <a:prstGeom prst="rect">
            <a:avLst/>
          </a:prstGeom>
        </p:spPr>
        <p:txBody>
          <a:bodyPr anchor="t" rtlCol="false" tIns="0" lIns="0" bIns="0" rIns="0">
            <a:spAutoFit/>
          </a:bodyPr>
          <a:lstStyle/>
          <a:p>
            <a:pPr algn="l">
              <a:lnSpc>
                <a:spcPts val="2940"/>
              </a:lnSpc>
            </a:pPr>
            <a:r>
              <a:rPr lang="en-US" sz="2100" b="true">
                <a:solidFill>
                  <a:srgbClr val="000000"/>
                </a:solidFill>
                <a:latin typeface="Open Sauce Bold"/>
                <a:ea typeface="Open Sauce Bold"/>
                <a:cs typeface="Open Sauce Bold"/>
                <a:sym typeface="Open Sauce Bold"/>
              </a:rPr>
              <a:t>Using The Correct Battery Is Crucial. Incorrect Batteries Can Cause Overheating, Coil Damage, Or Insufficient Power. Regular Battery Checks Prevent Power Failures And Preserve The Watch’s Electronic Components.</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4" tooltip="https://jjwatchrepair.com/watch-brands/accutron-watch-repair"/>
              </a:rPr>
              <a:t>https://jjwatchrepair.com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336171" y="2640457"/>
            <a:ext cx="7674050" cy="178676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COIL &amp; CIRCUIT BOARD REPAIRS</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336171" y="4379595"/>
            <a:ext cx="6623529" cy="1480185"/>
          </a:xfrm>
          <a:prstGeom prst="rect">
            <a:avLst/>
          </a:prstGeom>
        </p:spPr>
        <p:txBody>
          <a:bodyPr anchor="t" rtlCol="false" tIns="0" lIns="0" bIns="0" rIns="0">
            <a:spAutoFit/>
          </a:bodyPr>
          <a:lstStyle/>
          <a:p>
            <a:pPr algn="l">
              <a:lnSpc>
                <a:spcPts val="2940"/>
              </a:lnSpc>
            </a:pPr>
            <a:r>
              <a:rPr lang="en-US" sz="2100" b="true">
                <a:solidFill>
                  <a:srgbClr val="000000"/>
                </a:solidFill>
                <a:latin typeface="Open Sauce Bold"/>
                <a:ea typeface="Open Sauce Bold"/>
                <a:cs typeface="Open Sauce Bold"/>
                <a:sym typeface="Open Sauce Bold"/>
              </a:rPr>
              <a:t>Damaged Coils Can Prevent The Tuning Fork From Functioning. Skilled Technicians Use Specialized Soldering Equipment To Repair Or Replace Defective Parts.</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4" tooltip="https://jjwatchrepair.com/watch-brands/accutron-watch-repair"/>
              </a:rPr>
              <a:t>https://jjwatchrepair.com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475714" y="1969015"/>
            <a:ext cx="7674050" cy="178676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TUNING FORK CALIBRATION</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475714" y="3896332"/>
            <a:ext cx="6644437" cy="1851659"/>
          </a:xfrm>
          <a:prstGeom prst="rect">
            <a:avLst/>
          </a:prstGeom>
        </p:spPr>
        <p:txBody>
          <a:bodyPr anchor="t" rtlCol="false" tIns="0" lIns="0" bIns="0" rIns="0">
            <a:spAutoFit/>
          </a:bodyPr>
          <a:lstStyle/>
          <a:p>
            <a:pPr algn="l">
              <a:lnSpc>
                <a:spcPts val="2940"/>
              </a:lnSpc>
            </a:pPr>
            <a:r>
              <a:rPr lang="en-US" sz="2100" b="true">
                <a:solidFill>
                  <a:srgbClr val="000000"/>
                </a:solidFill>
                <a:latin typeface="Open Sauce Bold"/>
                <a:ea typeface="Open Sauce Bold"/>
                <a:cs typeface="Open Sauce Bold"/>
                <a:sym typeface="Open Sauce Bold"/>
              </a:rPr>
              <a:t>If The Fork’s Vibration Frequency Deviates, The Watch Will Lose Or Gain Time. Proper Calibration Ensures That The Fork Vibrates At The Correct Rate, Restoring The Watch’s Timekeeping Performance.</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4" tooltip="https://jjwatchrepair.com/watch-brands/accutron-watch-repair"/>
              </a:rPr>
              <a:t>https://jjwatchrepair.com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336171" y="2268820"/>
            <a:ext cx="7674050" cy="178676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CLEANING &amp; LUBRICATION</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411893" y="4193858"/>
            <a:ext cx="7522606" cy="1851659"/>
          </a:xfrm>
          <a:prstGeom prst="rect">
            <a:avLst/>
          </a:prstGeom>
        </p:spPr>
        <p:txBody>
          <a:bodyPr anchor="t" rtlCol="false" tIns="0" lIns="0" bIns="0" rIns="0">
            <a:spAutoFit/>
          </a:bodyPr>
          <a:lstStyle/>
          <a:p>
            <a:pPr algn="l">
              <a:lnSpc>
                <a:spcPts val="2940"/>
              </a:lnSpc>
            </a:pPr>
            <a:r>
              <a:rPr lang="en-US" sz="2100" b="true">
                <a:solidFill>
                  <a:srgbClr val="000000"/>
                </a:solidFill>
                <a:latin typeface="Open Sauce Bold"/>
                <a:ea typeface="Open Sauce Bold"/>
                <a:cs typeface="Open Sauce Bold"/>
                <a:sym typeface="Open Sauce Bold"/>
              </a:rPr>
              <a:t>Dirt And Old Lubricants Can Cause Friction And Slow Down The Accutron Movement. Ultrasonic Cleaning Removes Contaminants, And Proper Lubrication Prevents Gear Wear, Reducing Resistance And Improving Longevity.</a:t>
            </a:r>
          </a:p>
        </p:txBody>
      </p:sp>
      <p:sp>
        <p:nvSpPr>
          <p:cNvPr name="TextBox 12" id="12"/>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4" tooltip="https://jjwatchrepair.com/watch-brands/accutron-watch-repair"/>
              </a:rPr>
              <a:t>https://jjwatchrepair.com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CCFAFF"/>
        </a:solidFill>
      </p:bgPr>
    </p:bg>
    <p:spTree>
      <p:nvGrpSpPr>
        <p:cNvPr id="1" name=""/>
        <p:cNvGrpSpPr/>
        <p:nvPr/>
      </p:nvGrpSpPr>
      <p:grpSpPr>
        <a:xfrm>
          <a:off x="0" y="0"/>
          <a:ext cx="0" cy="0"/>
          <a:chOff x="0" y="0"/>
          <a:chExt cx="0" cy="0"/>
        </a:xfrm>
      </p:grpSpPr>
      <p:sp>
        <p:nvSpPr>
          <p:cNvPr name="Freeform 2" id="2"/>
          <p:cNvSpPr/>
          <p:nvPr/>
        </p:nvSpPr>
        <p:spPr>
          <a:xfrm flipH="true" flipV="false" rot="0">
            <a:off x="-2587585" y="9134570"/>
            <a:ext cx="17012843" cy="1212165"/>
          </a:xfrm>
          <a:custGeom>
            <a:avLst/>
            <a:gdLst/>
            <a:ahLst/>
            <a:cxnLst/>
            <a:rect r="r" b="b" t="t" l="l"/>
            <a:pathLst>
              <a:path h="1212165" w="17012843">
                <a:moveTo>
                  <a:pt x="17012843" y="0"/>
                </a:moveTo>
                <a:lnTo>
                  <a:pt x="0" y="0"/>
                </a:lnTo>
                <a:lnTo>
                  <a:pt x="0" y="1212165"/>
                </a:lnTo>
                <a:lnTo>
                  <a:pt x="17012843" y="1212165"/>
                </a:lnTo>
                <a:lnTo>
                  <a:pt x="1701284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56041" y="-517357"/>
            <a:ext cx="11812997" cy="11162624"/>
            <a:chOff x="0" y="0"/>
            <a:chExt cx="766492" cy="724292"/>
          </a:xfrm>
        </p:grpSpPr>
        <p:sp>
          <p:nvSpPr>
            <p:cNvPr name="Freeform 4" id="4"/>
            <p:cNvSpPr/>
            <p:nvPr/>
          </p:nvSpPr>
          <p:spPr>
            <a:xfrm flipH="false" flipV="false" rot="0">
              <a:off x="0" y="0"/>
              <a:ext cx="766492" cy="724292"/>
            </a:xfrm>
            <a:custGeom>
              <a:avLst/>
              <a:gdLst/>
              <a:ahLst/>
              <a:cxnLst/>
              <a:rect r="r" b="b" t="t" l="l"/>
              <a:pathLst>
                <a:path h="724292" w="766492">
                  <a:moveTo>
                    <a:pt x="766492" y="362146"/>
                  </a:moveTo>
                  <a:lnTo>
                    <a:pt x="563292" y="724292"/>
                  </a:lnTo>
                  <a:lnTo>
                    <a:pt x="203200" y="724292"/>
                  </a:lnTo>
                  <a:lnTo>
                    <a:pt x="0" y="362146"/>
                  </a:lnTo>
                  <a:lnTo>
                    <a:pt x="203200" y="0"/>
                  </a:lnTo>
                  <a:lnTo>
                    <a:pt x="563292" y="0"/>
                  </a:lnTo>
                  <a:lnTo>
                    <a:pt x="766492" y="362146"/>
                  </a:lnTo>
                  <a:close/>
                </a:path>
              </a:pathLst>
            </a:custGeom>
            <a:blipFill>
              <a:blip r:embed="rId4"/>
              <a:stretch>
                <a:fillRect l="-10495" t="0" r="0" b="-5970"/>
              </a:stretch>
            </a:blipFill>
            <a:ln w="333375" cap="sq">
              <a:solidFill>
                <a:srgbClr val="1679AB"/>
              </a:solidFill>
              <a:prstDash val="solid"/>
              <a:miter/>
            </a:ln>
          </p:spPr>
        </p:sp>
      </p:grpSp>
      <p:sp>
        <p:nvSpPr>
          <p:cNvPr name="TextBox 5" id="5"/>
          <p:cNvSpPr txBox="true"/>
          <p:nvPr/>
        </p:nvSpPr>
        <p:spPr>
          <a:xfrm rot="0">
            <a:off x="1336171" y="2268820"/>
            <a:ext cx="7674050" cy="967613"/>
          </a:xfrm>
          <a:prstGeom prst="rect">
            <a:avLst/>
          </a:prstGeom>
        </p:spPr>
        <p:txBody>
          <a:bodyPr anchor="t" rtlCol="false" tIns="0" lIns="0" bIns="0" rIns="0">
            <a:spAutoFit/>
          </a:bodyPr>
          <a:lstStyle/>
          <a:p>
            <a:pPr algn="l">
              <a:lnSpc>
                <a:spcPts val="6466"/>
              </a:lnSpc>
            </a:pPr>
            <a:r>
              <a:rPr lang="en-US" sz="5300" b="true">
                <a:solidFill>
                  <a:srgbClr val="102C57"/>
                </a:solidFill>
                <a:latin typeface="Agrandir Narrow Ultra-Bold"/>
                <a:ea typeface="Agrandir Narrow Ultra-Bold"/>
                <a:cs typeface="Agrandir Narrow Ultra-Bold"/>
                <a:sym typeface="Agrandir Narrow Ultra-Bold"/>
              </a:rPr>
              <a:t>THANK YOU </a:t>
            </a:r>
          </a:p>
        </p:txBody>
      </p:sp>
      <p:sp>
        <p:nvSpPr>
          <p:cNvPr name="Freeform 6" id="6"/>
          <p:cNvSpPr/>
          <p:nvPr/>
        </p:nvSpPr>
        <p:spPr>
          <a:xfrm flipH="false" flipV="false" rot="0">
            <a:off x="-1172079" y="-406258"/>
            <a:ext cx="2841987" cy="3649422"/>
          </a:xfrm>
          <a:custGeom>
            <a:avLst/>
            <a:gdLst/>
            <a:ahLst/>
            <a:cxnLst/>
            <a:rect r="r" b="b" t="t" l="l"/>
            <a:pathLst>
              <a:path h="3649422" w="2841987">
                <a:moveTo>
                  <a:pt x="0" y="0"/>
                </a:moveTo>
                <a:lnTo>
                  <a:pt x="2841987" y="0"/>
                </a:lnTo>
                <a:lnTo>
                  <a:pt x="2841987" y="3649422"/>
                </a:lnTo>
                <a:lnTo>
                  <a:pt x="0" y="36494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3619979">
            <a:off x="9048758" y="866586"/>
            <a:ext cx="4145333" cy="1103735"/>
          </a:xfrm>
          <a:custGeom>
            <a:avLst/>
            <a:gdLst/>
            <a:ahLst/>
            <a:cxnLst/>
            <a:rect r="r" b="b" t="t" l="l"/>
            <a:pathLst>
              <a:path h="1103735" w="4145333">
                <a:moveTo>
                  <a:pt x="0" y="0"/>
                </a:moveTo>
                <a:lnTo>
                  <a:pt x="4145333" y="0"/>
                </a:lnTo>
                <a:lnTo>
                  <a:pt x="4145333" y="1103735"/>
                </a:lnTo>
                <a:lnTo>
                  <a:pt x="0" y="1103735"/>
                </a:lnTo>
                <a:lnTo>
                  <a:pt x="0" y="0"/>
                </a:lnTo>
                <a:close/>
              </a:path>
            </a:pathLst>
          </a:custGeom>
          <a:blipFill>
            <a:blip r:embed="rId7">
              <a:extLst>
                <a:ext uri="{96DAC541-7B7A-43D3-8B79-37D633B846F1}">
                  <asvg:svgBlip xmlns:asvg="http://schemas.microsoft.com/office/drawing/2016/SVG/main" r:embed="rId8"/>
                </a:ext>
              </a:extLst>
            </a:blip>
            <a:stretch>
              <a:fillRect l="0" t="0" r="0" b="-50698"/>
            </a:stretch>
          </a:blipFill>
        </p:spPr>
      </p:sp>
      <p:sp>
        <p:nvSpPr>
          <p:cNvPr name="Freeform 8" id="8"/>
          <p:cNvSpPr/>
          <p:nvPr/>
        </p:nvSpPr>
        <p:spPr>
          <a:xfrm flipH="true" flipV="false" rot="0">
            <a:off x="9875024" y="146831"/>
            <a:ext cx="1210435" cy="550748"/>
          </a:xfrm>
          <a:custGeom>
            <a:avLst/>
            <a:gdLst/>
            <a:ahLst/>
            <a:cxnLst/>
            <a:rect r="r" b="b" t="t" l="l"/>
            <a:pathLst>
              <a:path h="550748" w="1210435">
                <a:moveTo>
                  <a:pt x="1210435" y="0"/>
                </a:moveTo>
                <a:lnTo>
                  <a:pt x="0" y="0"/>
                </a:lnTo>
                <a:lnTo>
                  <a:pt x="0" y="550748"/>
                </a:lnTo>
                <a:lnTo>
                  <a:pt x="1210435" y="550748"/>
                </a:lnTo>
                <a:lnTo>
                  <a:pt x="121043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7524110" y="8328345"/>
            <a:ext cx="4701828" cy="2018390"/>
          </a:xfrm>
          <a:custGeom>
            <a:avLst/>
            <a:gdLst/>
            <a:ahLst/>
            <a:cxnLst/>
            <a:rect r="r" b="b" t="t" l="l"/>
            <a:pathLst>
              <a:path h="2018390" w="4701828">
                <a:moveTo>
                  <a:pt x="0" y="0"/>
                </a:moveTo>
                <a:lnTo>
                  <a:pt x="4701829" y="0"/>
                </a:lnTo>
                <a:lnTo>
                  <a:pt x="4701829" y="2018390"/>
                </a:lnTo>
                <a:lnTo>
                  <a:pt x="0" y="2018390"/>
                </a:lnTo>
                <a:lnTo>
                  <a:pt x="0" y="0"/>
                </a:lnTo>
                <a:close/>
              </a:path>
            </a:pathLst>
          </a:custGeom>
          <a:blipFill>
            <a:blip r:embed="rId11"/>
            <a:stretch>
              <a:fillRect l="0" t="-66474" r="0" b="-66474"/>
            </a:stretch>
          </a:blipFill>
        </p:spPr>
      </p:sp>
      <p:sp>
        <p:nvSpPr>
          <p:cNvPr name="Freeform 10" id="10"/>
          <p:cNvSpPr/>
          <p:nvPr/>
        </p:nvSpPr>
        <p:spPr>
          <a:xfrm flipH="false" flipV="false" rot="0">
            <a:off x="568543" y="9337540"/>
            <a:ext cx="403112" cy="403112"/>
          </a:xfrm>
          <a:custGeom>
            <a:avLst/>
            <a:gdLst/>
            <a:ahLst/>
            <a:cxnLst/>
            <a:rect r="r" b="b" t="t" l="l"/>
            <a:pathLst>
              <a:path h="403112" w="403112">
                <a:moveTo>
                  <a:pt x="0" y="0"/>
                </a:moveTo>
                <a:lnTo>
                  <a:pt x="403112" y="0"/>
                </a:lnTo>
                <a:lnTo>
                  <a:pt x="403112" y="403113"/>
                </a:lnTo>
                <a:lnTo>
                  <a:pt x="0" y="4031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971655" y="9201150"/>
            <a:ext cx="4744472" cy="530669"/>
          </a:xfrm>
          <a:prstGeom prst="rect">
            <a:avLst/>
          </a:prstGeom>
        </p:spPr>
        <p:txBody>
          <a:bodyPr anchor="t" rtlCol="false" tIns="0" lIns="0" bIns="0" rIns="0">
            <a:spAutoFit/>
          </a:bodyPr>
          <a:lstStyle/>
          <a:p>
            <a:pPr algn="ctr">
              <a:lnSpc>
                <a:spcPts val="4350"/>
              </a:lnSpc>
            </a:pPr>
            <a:r>
              <a:rPr lang="en-US" b="true" sz="3107" u="sng">
                <a:solidFill>
                  <a:srgbClr val="000000"/>
                </a:solidFill>
                <a:latin typeface="Oswald Bold"/>
                <a:ea typeface="Oswald Bold"/>
                <a:cs typeface="Oswald Bold"/>
                <a:sym typeface="Oswald Bold"/>
                <a:hlinkClick r:id="rId14" tooltip="https://jjwatchrepair.com/watch-brands/accutron-watch-repair"/>
              </a:rPr>
              <a:t>https://jjwatchrepair.com</a:t>
            </a:r>
          </a:p>
        </p:txBody>
      </p:sp>
      <p:sp>
        <p:nvSpPr>
          <p:cNvPr name="TextBox 12" id="12"/>
          <p:cNvSpPr txBox="true"/>
          <p:nvPr/>
        </p:nvSpPr>
        <p:spPr>
          <a:xfrm rot="0">
            <a:off x="1482533" y="3378279"/>
            <a:ext cx="3325022" cy="676402"/>
          </a:xfrm>
          <a:prstGeom prst="rect">
            <a:avLst/>
          </a:prstGeom>
        </p:spPr>
        <p:txBody>
          <a:bodyPr anchor="t" rtlCol="false" tIns="0" lIns="0" bIns="0" rIns="0">
            <a:spAutoFit/>
          </a:bodyPr>
          <a:lstStyle/>
          <a:p>
            <a:pPr algn="l">
              <a:lnSpc>
                <a:spcPts val="4514"/>
              </a:lnSpc>
            </a:pPr>
            <a:r>
              <a:rPr lang="en-US" sz="3700">
                <a:solidFill>
                  <a:srgbClr val="102C57"/>
                </a:solidFill>
                <a:latin typeface="Agrandir Narrow"/>
                <a:ea typeface="Agrandir Narrow"/>
                <a:cs typeface="Agrandir Narrow"/>
                <a:sym typeface="Agrandir Narrow"/>
              </a:rPr>
              <a:t>WEBSITE. </a:t>
            </a:r>
          </a:p>
        </p:txBody>
      </p:sp>
      <p:sp>
        <p:nvSpPr>
          <p:cNvPr name="TextBox 13" id="13"/>
          <p:cNvSpPr txBox="true"/>
          <p:nvPr/>
        </p:nvSpPr>
        <p:spPr>
          <a:xfrm rot="0">
            <a:off x="1482533" y="4387554"/>
            <a:ext cx="3325022" cy="676402"/>
          </a:xfrm>
          <a:prstGeom prst="rect">
            <a:avLst/>
          </a:prstGeom>
        </p:spPr>
        <p:txBody>
          <a:bodyPr anchor="t" rtlCol="false" tIns="0" lIns="0" bIns="0" rIns="0">
            <a:spAutoFit/>
          </a:bodyPr>
          <a:lstStyle/>
          <a:p>
            <a:pPr algn="l">
              <a:lnSpc>
                <a:spcPts val="4514"/>
              </a:lnSpc>
            </a:pPr>
            <a:r>
              <a:rPr lang="en-US" sz="3700">
                <a:solidFill>
                  <a:srgbClr val="102C57"/>
                </a:solidFill>
                <a:latin typeface="Agrandir Narrow"/>
                <a:ea typeface="Agrandir Narrow"/>
                <a:cs typeface="Agrandir Narrow"/>
                <a:sym typeface="Agrandir Narrow"/>
              </a:rPr>
              <a:t>EMAIL US </a:t>
            </a:r>
          </a:p>
        </p:txBody>
      </p:sp>
      <p:sp>
        <p:nvSpPr>
          <p:cNvPr name="TextBox 14" id="14"/>
          <p:cNvSpPr txBox="true"/>
          <p:nvPr/>
        </p:nvSpPr>
        <p:spPr>
          <a:xfrm rot="0">
            <a:off x="1482533" y="5397331"/>
            <a:ext cx="3325022" cy="676402"/>
          </a:xfrm>
          <a:prstGeom prst="rect">
            <a:avLst/>
          </a:prstGeom>
        </p:spPr>
        <p:txBody>
          <a:bodyPr anchor="t" rtlCol="false" tIns="0" lIns="0" bIns="0" rIns="0">
            <a:spAutoFit/>
          </a:bodyPr>
          <a:lstStyle/>
          <a:p>
            <a:pPr algn="l">
              <a:lnSpc>
                <a:spcPts val="4514"/>
              </a:lnSpc>
            </a:pPr>
            <a:r>
              <a:rPr lang="en-US" sz="3700">
                <a:solidFill>
                  <a:srgbClr val="102C57"/>
                </a:solidFill>
                <a:latin typeface="Agrandir Narrow"/>
                <a:ea typeface="Agrandir Narrow"/>
                <a:cs typeface="Agrandir Narrow"/>
                <a:sym typeface="Agrandir Narrow"/>
              </a:rPr>
              <a:t>MOBILE NO </a:t>
            </a:r>
          </a:p>
        </p:txBody>
      </p:sp>
      <p:sp>
        <p:nvSpPr>
          <p:cNvPr name="TextBox 15" id="15"/>
          <p:cNvSpPr txBox="true"/>
          <p:nvPr/>
        </p:nvSpPr>
        <p:spPr>
          <a:xfrm rot="0">
            <a:off x="1482533" y="6407108"/>
            <a:ext cx="3325022" cy="676402"/>
          </a:xfrm>
          <a:prstGeom prst="rect">
            <a:avLst/>
          </a:prstGeom>
        </p:spPr>
        <p:txBody>
          <a:bodyPr anchor="t" rtlCol="false" tIns="0" lIns="0" bIns="0" rIns="0">
            <a:spAutoFit/>
          </a:bodyPr>
          <a:lstStyle/>
          <a:p>
            <a:pPr algn="l">
              <a:lnSpc>
                <a:spcPts val="4514"/>
              </a:lnSpc>
            </a:pPr>
            <a:r>
              <a:rPr lang="en-US" sz="3700">
                <a:solidFill>
                  <a:srgbClr val="102C57"/>
                </a:solidFill>
                <a:latin typeface="Agrandir Narrow"/>
                <a:ea typeface="Agrandir Narrow"/>
                <a:cs typeface="Agrandir Narrow"/>
                <a:sym typeface="Agrandir Narrow"/>
              </a:rPr>
              <a:t>ADDRESS</a:t>
            </a:r>
          </a:p>
        </p:txBody>
      </p:sp>
      <p:sp>
        <p:nvSpPr>
          <p:cNvPr name="TextBox 16" id="16"/>
          <p:cNvSpPr txBox="true"/>
          <p:nvPr/>
        </p:nvSpPr>
        <p:spPr>
          <a:xfrm rot="0">
            <a:off x="3670343" y="4453718"/>
            <a:ext cx="5089353" cy="563626"/>
          </a:xfrm>
          <a:prstGeom prst="rect">
            <a:avLst/>
          </a:prstGeom>
        </p:spPr>
        <p:txBody>
          <a:bodyPr anchor="t" rtlCol="false" tIns="0" lIns="0" bIns="0" rIns="0">
            <a:spAutoFit/>
          </a:bodyPr>
          <a:lstStyle/>
          <a:p>
            <a:pPr algn="l">
              <a:lnSpc>
                <a:spcPts val="3782"/>
              </a:lnSpc>
            </a:pPr>
            <a:r>
              <a:rPr lang="en-US" sz="3100">
                <a:solidFill>
                  <a:srgbClr val="102C57"/>
                </a:solidFill>
                <a:latin typeface="Agrandir Narrow"/>
                <a:ea typeface="Agrandir Narrow"/>
                <a:cs typeface="Agrandir Narrow"/>
                <a:sym typeface="Agrandir Narrow"/>
              </a:rPr>
              <a:t>INFO@JJWATCHREPAIR.COM</a:t>
            </a:r>
          </a:p>
        </p:txBody>
      </p:sp>
      <p:sp>
        <p:nvSpPr>
          <p:cNvPr name="TextBox 17" id="17"/>
          <p:cNvSpPr txBox="true"/>
          <p:nvPr/>
        </p:nvSpPr>
        <p:spPr>
          <a:xfrm rot="0">
            <a:off x="4054647" y="5416381"/>
            <a:ext cx="2160373" cy="563626"/>
          </a:xfrm>
          <a:prstGeom prst="rect">
            <a:avLst/>
          </a:prstGeom>
        </p:spPr>
        <p:txBody>
          <a:bodyPr anchor="t" rtlCol="false" tIns="0" lIns="0" bIns="0" rIns="0">
            <a:spAutoFit/>
          </a:bodyPr>
          <a:lstStyle/>
          <a:p>
            <a:pPr algn="l">
              <a:lnSpc>
                <a:spcPts val="3782"/>
              </a:lnSpc>
            </a:pPr>
            <a:r>
              <a:rPr lang="en-US" sz="3100">
                <a:solidFill>
                  <a:srgbClr val="102C57"/>
                </a:solidFill>
                <a:latin typeface="Agrandir Narrow"/>
                <a:ea typeface="Agrandir Narrow"/>
                <a:cs typeface="Agrandir Narrow"/>
                <a:sym typeface="Agrandir Narrow"/>
              </a:rPr>
              <a:t>6314256309</a:t>
            </a:r>
          </a:p>
        </p:txBody>
      </p:sp>
      <p:sp>
        <p:nvSpPr>
          <p:cNvPr name="TextBox 18" id="18"/>
          <p:cNvSpPr txBox="true"/>
          <p:nvPr/>
        </p:nvSpPr>
        <p:spPr>
          <a:xfrm rot="0">
            <a:off x="3670343" y="6395351"/>
            <a:ext cx="6231377" cy="1516126"/>
          </a:xfrm>
          <a:prstGeom prst="rect">
            <a:avLst/>
          </a:prstGeom>
        </p:spPr>
        <p:txBody>
          <a:bodyPr anchor="t" rtlCol="false" tIns="0" lIns="0" bIns="0" rIns="0">
            <a:spAutoFit/>
          </a:bodyPr>
          <a:lstStyle/>
          <a:p>
            <a:pPr algn="l">
              <a:lnSpc>
                <a:spcPts val="3782"/>
              </a:lnSpc>
            </a:pPr>
            <a:r>
              <a:rPr lang="en-US" sz="3100">
                <a:solidFill>
                  <a:srgbClr val="102C57"/>
                </a:solidFill>
                <a:latin typeface="Agrandir Narrow"/>
                <a:ea typeface="Agrandir Narrow"/>
                <a:cs typeface="Agrandir Narrow"/>
                <a:sym typeface="Agrandir Narrow"/>
              </a:rPr>
              <a:t>900 WALT WHITMAN ROAD, SUITE L L 14 • MELVILLE, NEW YORK, 11747</a:t>
            </a:r>
          </a:p>
          <a:p>
            <a:pPr algn="l">
              <a:lnSpc>
                <a:spcPts val="3782"/>
              </a:lnSpc>
            </a:pPr>
          </a:p>
        </p:txBody>
      </p:sp>
      <p:sp>
        <p:nvSpPr>
          <p:cNvPr name="TextBox 19" id="19"/>
          <p:cNvSpPr txBox="true"/>
          <p:nvPr/>
        </p:nvSpPr>
        <p:spPr>
          <a:xfrm rot="0">
            <a:off x="3670343" y="3442928"/>
            <a:ext cx="5737526" cy="563626"/>
          </a:xfrm>
          <a:prstGeom prst="rect">
            <a:avLst/>
          </a:prstGeom>
        </p:spPr>
        <p:txBody>
          <a:bodyPr anchor="t" rtlCol="false" tIns="0" lIns="0" bIns="0" rIns="0">
            <a:spAutoFit/>
          </a:bodyPr>
          <a:lstStyle/>
          <a:p>
            <a:pPr algn="l">
              <a:lnSpc>
                <a:spcPts val="3782"/>
              </a:lnSpc>
            </a:pPr>
            <a:r>
              <a:rPr lang="en-US" sz="3100" u="sng">
                <a:solidFill>
                  <a:srgbClr val="102C57"/>
                </a:solidFill>
                <a:latin typeface="Agrandir Narrow"/>
                <a:ea typeface="Agrandir Narrow"/>
                <a:cs typeface="Agrandir Narrow"/>
                <a:sym typeface="Agrandir Narrow"/>
                <a:hlinkClick r:id="rId15" tooltip="https://jjwatchrepair.com/watch-brands/accutron-watch-repair"/>
              </a:rPr>
              <a:t>HTTPS://JJWATCHREPAIR.COM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DAGiXEvHDa0</dc:identifier>
  <dcterms:modified xsi:type="dcterms:W3CDTF">2011-08-01T06:04:30Z</dcterms:modified>
  <cp:revision>1</cp:revision>
  <dc:title>Restoring Accutron Watches Requires A Unique Blend Of Technical Expertise, Patience, And Specialized Tools. These Watches Operate On A Tuning Fork Mechanism, Which Differs From Traditional Mechanical And Quartz Movements. Proper Repair And Maintenance</dc:title>
</cp:coreProperties>
</file>