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Arial" charset="1" panose="020B0502020202020204"/>
      <p:regular r:id="rId13"/>
    </p:embeddedFont>
    <p:embeddedFont>
      <p:font typeface="Open Sauce" charset="1" panose="00000500000000000000"/>
      <p:regular r:id="rId14"/>
    </p:embeddedFont>
    <p:embeddedFont>
      <p:font typeface="TT Norms" charset="1" panose="02000503030000020003"/>
      <p:regular r:id="rId15"/>
    </p:embeddedFont>
    <p:embeddedFont>
      <p:font typeface="TT Norms Bold" charset="1" panose="02000803030000020004"/>
      <p:regular r:id="rId16"/>
    </p:embeddedFont>
    <p:embeddedFont>
      <p:font typeface="Sniglet" charset="1" panose="04070505030100020000"/>
      <p:regular r:id="rId17"/>
    </p:embeddedFont>
    <p:embeddedFont>
      <p:font typeface="Canva Sans" charset="1" panose="020B0503030501040103"/>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https://www.blockchainx.tech/ico-development/" TargetMode="External" Type="http://schemas.openxmlformats.org/officeDocument/2006/relationships/hyperlink"/><Relationship Id="rId6"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1.svg" Type="http://schemas.openxmlformats.org/officeDocument/2006/relationships/image"/><Relationship Id="rId7"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2.png" Type="http://schemas.openxmlformats.org/officeDocument/2006/relationships/image"/><Relationship Id="rId5" Target="../media/image10.png" Type="http://schemas.openxmlformats.org/officeDocument/2006/relationships/image"/><Relationship Id="rId6" Target="../media/image11.svg" Type="http://schemas.openxmlformats.org/officeDocument/2006/relationships/image"/><Relationship Id="rId7"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2.png" Type="http://schemas.openxmlformats.org/officeDocument/2006/relationships/image"/><Relationship Id="rId5" Target="../media/image10.png" Type="http://schemas.openxmlformats.org/officeDocument/2006/relationships/image"/><Relationship Id="rId6" Target="../media/image11.svg" Type="http://schemas.openxmlformats.org/officeDocument/2006/relationships/image"/><Relationship Id="rId7"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2.png" Type="http://schemas.openxmlformats.org/officeDocument/2006/relationships/image"/><Relationship Id="rId5" Target="../media/image10.png" Type="http://schemas.openxmlformats.org/officeDocument/2006/relationships/image"/><Relationship Id="rId6" Target="../media/image11.svg" Type="http://schemas.openxmlformats.org/officeDocument/2006/relationships/image"/><Relationship Id="rId7"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3.png" Type="http://schemas.openxmlformats.org/officeDocument/2006/relationships/image"/><Relationship Id="rId7" Target="https://www.blockchainx.tech" TargetMode="External" Type="http://schemas.openxmlformats.org/officeDocument/2006/relationships/hyperlink"/><Relationship Id="rId8" Target="../media/image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AF9F4"/>
        </a:solidFill>
      </p:bgPr>
    </p:bg>
    <p:spTree>
      <p:nvGrpSpPr>
        <p:cNvPr id="1" name=""/>
        <p:cNvGrpSpPr/>
        <p:nvPr/>
      </p:nvGrpSpPr>
      <p:grpSpPr>
        <a:xfrm>
          <a:off x="0" y="0"/>
          <a:ext cx="0" cy="0"/>
          <a:chOff x="0" y="0"/>
          <a:chExt cx="0" cy="0"/>
        </a:xfrm>
      </p:grpSpPr>
      <p:grpSp>
        <p:nvGrpSpPr>
          <p:cNvPr name="Group 2" id="2"/>
          <p:cNvGrpSpPr/>
          <p:nvPr/>
        </p:nvGrpSpPr>
        <p:grpSpPr>
          <a:xfrm rot="0">
            <a:off x="1691178" y="6954591"/>
            <a:ext cx="8519038" cy="1056780"/>
            <a:chOff x="0" y="0"/>
            <a:chExt cx="3647541" cy="452474"/>
          </a:xfrm>
        </p:grpSpPr>
        <p:sp>
          <p:nvSpPr>
            <p:cNvPr name="Freeform 3" id="3"/>
            <p:cNvSpPr/>
            <p:nvPr/>
          </p:nvSpPr>
          <p:spPr>
            <a:xfrm flipH="false" flipV="false" rot="0">
              <a:off x="0" y="0"/>
              <a:ext cx="3647541" cy="452475"/>
            </a:xfrm>
            <a:custGeom>
              <a:avLst/>
              <a:gdLst/>
              <a:ahLst/>
              <a:cxnLst/>
              <a:rect r="r" b="b" t="t" l="l"/>
              <a:pathLst>
                <a:path h="452475" w="3647541">
                  <a:moveTo>
                    <a:pt x="90878" y="0"/>
                  </a:moveTo>
                  <a:lnTo>
                    <a:pt x="3556664" y="0"/>
                  </a:lnTo>
                  <a:cubicBezTo>
                    <a:pt x="3606854" y="0"/>
                    <a:pt x="3647541" y="40687"/>
                    <a:pt x="3647541" y="90878"/>
                  </a:cubicBezTo>
                  <a:lnTo>
                    <a:pt x="3647541" y="361597"/>
                  </a:lnTo>
                  <a:cubicBezTo>
                    <a:pt x="3647541" y="411787"/>
                    <a:pt x="3606854" y="452475"/>
                    <a:pt x="3556664" y="452475"/>
                  </a:cubicBezTo>
                  <a:lnTo>
                    <a:pt x="90878" y="452475"/>
                  </a:lnTo>
                  <a:cubicBezTo>
                    <a:pt x="40687" y="452475"/>
                    <a:pt x="0" y="411787"/>
                    <a:pt x="0" y="361597"/>
                  </a:cubicBezTo>
                  <a:lnTo>
                    <a:pt x="0" y="90878"/>
                  </a:lnTo>
                  <a:cubicBezTo>
                    <a:pt x="0" y="40687"/>
                    <a:pt x="40687" y="0"/>
                    <a:pt x="90878" y="0"/>
                  </a:cubicBezTo>
                  <a:close/>
                </a:path>
              </a:pathLst>
            </a:custGeom>
            <a:solidFill>
              <a:srgbClr val="000000">
                <a:alpha val="0"/>
              </a:srgbClr>
            </a:solidFill>
            <a:ln w="19050" cap="rnd">
              <a:solidFill>
                <a:srgbClr val="81865D"/>
              </a:solidFill>
              <a:prstDash val="solid"/>
              <a:round/>
            </a:ln>
          </p:spPr>
        </p:sp>
        <p:sp>
          <p:nvSpPr>
            <p:cNvPr name="TextBox 4" id="4"/>
            <p:cNvSpPr txBox="true"/>
            <p:nvPr/>
          </p:nvSpPr>
          <p:spPr>
            <a:xfrm>
              <a:off x="0" y="-19050"/>
              <a:ext cx="3647541" cy="471524"/>
            </a:xfrm>
            <a:prstGeom prst="rect">
              <a:avLst/>
            </a:prstGeom>
          </p:spPr>
          <p:txBody>
            <a:bodyPr anchor="ctr" rtlCol="false" tIns="50800" lIns="50800" bIns="50800" rIns="50800"/>
            <a:lstStyle/>
            <a:p>
              <a:pPr algn="ctr">
                <a:lnSpc>
                  <a:spcPts val="1670"/>
                </a:lnSpc>
              </a:pPr>
            </a:p>
          </p:txBody>
        </p:sp>
      </p:grpSp>
      <p:grpSp>
        <p:nvGrpSpPr>
          <p:cNvPr name="Group 5" id="5"/>
          <p:cNvGrpSpPr/>
          <p:nvPr/>
        </p:nvGrpSpPr>
        <p:grpSpPr>
          <a:xfrm rot="0">
            <a:off x="10795916" y="2466999"/>
            <a:ext cx="6463384" cy="6739307"/>
            <a:chOff x="0" y="0"/>
            <a:chExt cx="8617846" cy="8985743"/>
          </a:xfrm>
        </p:grpSpPr>
        <p:pic>
          <p:nvPicPr>
            <p:cNvPr name="Picture 6" id="6"/>
            <p:cNvPicPr>
              <a:picLocks noChangeAspect="true"/>
            </p:cNvPicPr>
            <p:nvPr/>
          </p:nvPicPr>
          <p:blipFill>
            <a:blip r:embed="rId2"/>
            <a:srcRect l="2047" t="0" r="2047" b="0"/>
            <a:stretch>
              <a:fillRect/>
            </a:stretch>
          </p:blipFill>
          <p:spPr>
            <a:xfrm flipH="false" flipV="false">
              <a:off x="0" y="0"/>
              <a:ext cx="8617846" cy="8985743"/>
            </a:xfrm>
            <a:prstGeom prst="rect">
              <a:avLst/>
            </a:prstGeom>
          </p:spPr>
        </p:pic>
      </p:grpSp>
      <p:sp>
        <p:nvSpPr>
          <p:cNvPr name="Freeform 7" id="7"/>
          <p:cNvSpPr/>
          <p:nvPr/>
        </p:nvSpPr>
        <p:spPr>
          <a:xfrm flipH="false" flipV="true" rot="5400000">
            <a:off x="16714137" y="8932621"/>
            <a:ext cx="1090326" cy="547370"/>
          </a:xfrm>
          <a:custGeom>
            <a:avLst/>
            <a:gdLst/>
            <a:ahLst/>
            <a:cxnLst/>
            <a:rect r="r" b="b" t="t" l="l"/>
            <a:pathLst>
              <a:path h="547370" w="1090326">
                <a:moveTo>
                  <a:pt x="0" y="547370"/>
                </a:moveTo>
                <a:lnTo>
                  <a:pt x="1090326" y="547370"/>
                </a:lnTo>
                <a:lnTo>
                  <a:pt x="1090326" y="0"/>
                </a:lnTo>
                <a:lnTo>
                  <a:pt x="0" y="0"/>
                </a:lnTo>
                <a:lnTo>
                  <a:pt x="0" y="54737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true" rot="5400000">
            <a:off x="15857452" y="8932621"/>
            <a:ext cx="1090326" cy="547370"/>
          </a:xfrm>
          <a:custGeom>
            <a:avLst/>
            <a:gdLst/>
            <a:ahLst/>
            <a:cxnLst/>
            <a:rect r="r" b="b" t="t" l="l"/>
            <a:pathLst>
              <a:path h="547370" w="1090326">
                <a:moveTo>
                  <a:pt x="0" y="547370"/>
                </a:moveTo>
                <a:lnTo>
                  <a:pt x="1090326" y="547370"/>
                </a:lnTo>
                <a:lnTo>
                  <a:pt x="1090326" y="0"/>
                </a:lnTo>
                <a:lnTo>
                  <a:pt x="0" y="0"/>
                </a:lnTo>
                <a:lnTo>
                  <a:pt x="0" y="547370"/>
                </a:lnTo>
                <a:close/>
              </a:path>
            </a:pathLst>
          </a:custGeom>
          <a:blipFill>
            <a:blip r:embed="rId3">
              <a:extLst>
                <a:ext uri="{96DAC541-7B7A-43D3-8B79-37D633B846F1}">
                  <asvg:svgBlip xmlns:asvg="http://schemas.microsoft.com/office/drawing/2016/SVG/main" r:embed="rId4"/>
                </a:ext>
              </a:extLst>
            </a:blip>
            <a:stretch>
              <a:fillRect l="0" t="0" r="0" b="0"/>
            </a:stretch>
          </a:blipFill>
        </p:spPr>
      </p:sp>
      <p:graphicFrame>
        <p:nvGraphicFramePr>
          <p:cNvPr name="Table 9" id="9"/>
          <p:cNvGraphicFramePr>
            <a:graphicFrameLocks noGrp="true"/>
          </p:cNvGraphicFramePr>
          <p:nvPr/>
        </p:nvGraphicFramePr>
        <p:xfrm>
          <a:off x="1028700" y="1028700"/>
          <a:ext cx="14918070" cy="895440"/>
        </p:xfrm>
        <a:graphic>
          <a:graphicData uri="http://schemas.openxmlformats.org/drawingml/2006/table">
            <a:tbl>
              <a:tblPr/>
              <a:tblGrid>
                <a:gridCol w="14918070"/>
              </a:tblGrid>
              <a:tr h="895440">
                <a:tc>
                  <a:txBody>
                    <a:bodyPr anchor="t" rtlCol="false"/>
                    <a:lstStyle/>
                    <a:p>
                      <a:pPr algn="ctr">
                        <a:lnSpc>
                          <a:spcPts val="2316"/>
                        </a:lnSpc>
                        <a:defRPr/>
                      </a:pPr>
                      <a:endParaRPr lang="en-US" sz="1100"/>
                    </a:p>
                  </a:txBody>
                  <a:tcPr marL="175095" marR="175095" marT="175095" marB="175095" anchor="ctr">
                    <a:lnL cmpd="sng" algn="ctr" cap="flat" w="0">
                      <a:solidFill>
                        <a:srgbClr val="81865D"/>
                      </a:solidFill>
                      <a:prstDash val="solid"/>
                      <a:round/>
                      <a:headEnd type="none" w="med" len="med"/>
                      <a:tailEnd type="none" w="med" len="med"/>
                    </a:lnL>
                    <a:lnR cmpd="sng" algn="ctr" cap="flat" w="0">
                      <a:solidFill>
                        <a:srgbClr val="81865D"/>
                      </a:solidFill>
                      <a:prstDash val="solid"/>
                      <a:round/>
                      <a:headEnd type="none" w="med" len="med"/>
                      <a:tailEnd type="none" w="med" len="med"/>
                    </a:lnR>
                    <a:lnT cmpd="sng" algn="ctr" cap="flat" w="17509">
                      <a:solidFill>
                        <a:srgbClr val="81865D"/>
                      </a:solidFill>
                      <a:prstDash val="solid"/>
                      <a:round/>
                      <a:headEnd type="none" w="med" len="med"/>
                      <a:tailEnd type="none" w="med" len="med"/>
                    </a:lnT>
                    <a:lnB cmpd="sng" algn="ctr" cap="flat" w="17509">
                      <a:solidFill>
                        <a:srgbClr val="81865D"/>
                      </a:solidFill>
                      <a:prstDash val="solid"/>
                      <a:round/>
                      <a:headEnd type="none" w="med" len="med"/>
                      <a:tailEnd type="none" w="med" len="med"/>
                    </a:lnB>
                  </a:tcPr>
                </a:tc>
              </a:tr>
            </a:tbl>
          </a:graphicData>
        </a:graphic>
      </p:graphicFrame>
      <p:sp>
        <p:nvSpPr>
          <p:cNvPr name="Freeform 10" id="10"/>
          <p:cNvSpPr/>
          <p:nvPr/>
        </p:nvSpPr>
        <p:spPr>
          <a:xfrm flipH="false" flipV="false" rot="0">
            <a:off x="1536035" y="1365816"/>
            <a:ext cx="501047" cy="289696"/>
          </a:xfrm>
          <a:custGeom>
            <a:avLst/>
            <a:gdLst/>
            <a:ahLst/>
            <a:cxnLst/>
            <a:rect r="r" b="b" t="t" l="l"/>
            <a:pathLst>
              <a:path h="289696" w="501047">
                <a:moveTo>
                  <a:pt x="0" y="0"/>
                </a:moveTo>
                <a:lnTo>
                  <a:pt x="501047" y="0"/>
                </a:lnTo>
                <a:lnTo>
                  <a:pt x="501047" y="289696"/>
                </a:lnTo>
                <a:lnTo>
                  <a:pt x="0" y="28969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1" id="11"/>
          <p:cNvGrpSpPr/>
          <p:nvPr/>
        </p:nvGrpSpPr>
        <p:grpSpPr>
          <a:xfrm rot="0">
            <a:off x="-514350" y="9751469"/>
            <a:ext cx="19229921" cy="1447109"/>
            <a:chOff x="0" y="0"/>
            <a:chExt cx="5064671" cy="381132"/>
          </a:xfrm>
        </p:grpSpPr>
        <p:sp>
          <p:nvSpPr>
            <p:cNvPr name="Freeform 12" id="12"/>
            <p:cNvSpPr/>
            <p:nvPr/>
          </p:nvSpPr>
          <p:spPr>
            <a:xfrm flipH="false" flipV="false" rot="0">
              <a:off x="0" y="0"/>
              <a:ext cx="5064671" cy="381132"/>
            </a:xfrm>
            <a:custGeom>
              <a:avLst/>
              <a:gdLst/>
              <a:ahLst/>
              <a:cxnLst/>
              <a:rect r="r" b="b" t="t" l="l"/>
              <a:pathLst>
                <a:path h="381132" w="5064671">
                  <a:moveTo>
                    <a:pt x="0" y="0"/>
                  </a:moveTo>
                  <a:lnTo>
                    <a:pt x="5064671" y="0"/>
                  </a:lnTo>
                  <a:lnTo>
                    <a:pt x="5064671" y="381132"/>
                  </a:lnTo>
                  <a:lnTo>
                    <a:pt x="0" y="381132"/>
                  </a:lnTo>
                  <a:close/>
                </a:path>
              </a:pathLst>
            </a:custGeom>
            <a:solidFill>
              <a:srgbClr val="81865D"/>
            </a:solidFill>
          </p:spPr>
        </p:sp>
        <p:sp>
          <p:nvSpPr>
            <p:cNvPr name="TextBox 13" id="13"/>
            <p:cNvSpPr txBox="true"/>
            <p:nvPr/>
          </p:nvSpPr>
          <p:spPr>
            <a:xfrm>
              <a:off x="0" y="-47625"/>
              <a:ext cx="5064671" cy="428757"/>
            </a:xfrm>
            <a:prstGeom prst="rect">
              <a:avLst/>
            </a:prstGeom>
          </p:spPr>
          <p:txBody>
            <a:bodyPr anchor="ctr" rtlCol="false" tIns="50800" lIns="50800" bIns="50800" rIns="50800"/>
            <a:lstStyle/>
            <a:p>
              <a:pPr algn="ctr">
                <a:lnSpc>
                  <a:spcPts val="3359"/>
                </a:lnSpc>
              </a:pPr>
            </a:p>
          </p:txBody>
        </p:sp>
      </p:grpSp>
      <p:sp>
        <p:nvSpPr>
          <p:cNvPr name="AutoShape 14" id="14"/>
          <p:cNvSpPr/>
          <p:nvPr/>
        </p:nvSpPr>
        <p:spPr>
          <a:xfrm>
            <a:off x="1028700" y="9253538"/>
            <a:ext cx="16230600" cy="0"/>
          </a:xfrm>
          <a:prstGeom prst="line">
            <a:avLst/>
          </a:prstGeom>
          <a:ln cap="flat" w="19050">
            <a:solidFill>
              <a:srgbClr val="81865D"/>
            </a:solidFill>
            <a:prstDash val="solid"/>
            <a:headEnd type="none" len="sm" w="sm"/>
            <a:tailEnd type="none" len="sm" w="sm"/>
          </a:ln>
        </p:spPr>
      </p:sp>
      <p:sp>
        <p:nvSpPr>
          <p:cNvPr name="Freeform 15" id="15"/>
          <p:cNvSpPr/>
          <p:nvPr/>
        </p:nvSpPr>
        <p:spPr>
          <a:xfrm flipH="false" flipV="false" rot="0">
            <a:off x="14429112" y="1108015"/>
            <a:ext cx="2556503" cy="805299"/>
          </a:xfrm>
          <a:custGeom>
            <a:avLst/>
            <a:gdLst/>
            <a:ahLst/>
            <a:cxnLst/>
            <a:rect r="r" b="b" t="t" l="l"/>
            <a:pathLst>
              <a:path h="805299" w="2556503">
                <a:moveTo>
                  <a:pt x="0" y="0"/>
                </a:moveTo>
                <a:lnTo>
                  <a:pt x="2556503" y="0"/>
                </a:lnTo>
                <a:lnTo>
                  <a:pt x="2556503" y="805298"/>
                </a:lnTo>
                <a:lnTo>
                  <a:pt x="0" y="805298"/>
                </a:lnTo>
                <a:lnTo>
                  <a:pt x="0" y="0"/>
                </a:lnTo>
                <a:close/>
              </a:path>
            </a:pathLst>
          </a:custGeom>
          <a:blipFill>
            <a:blip r:embed="rId7"/>
            <a:stretch>
              <a:fillRect l="0" t="0" r="0" b="0"/>
            </a:stretch>
          </a:blipFill>
        </p:spPr>
      </p:sp>
      <p:sp>
        <p:nvSpPr>
          <p:cNvPr name="TextBox 16" id="16"/>
          <p:cNvSpPr txBox="true"/>
          <p:nvPr/>
        </p:nvSpPr>
        <p:spPr>
          <a:xfrm rot="0">
            <a:off x="1028700" y="3563929"/>
            <a:ext cx="9576931" cy="2390775"/>
          </a:xfrm>
          <a:prstGeom prst="rect">
            <a:avLst/>
          </a:prstGeom>
        </p:spPr>
        <p:txBody>
          <a:bodyPr anchor="t" rtlCol="false" tIns="0" lIns="0" bIns="0" rIns="0">
            <a:spAutoFit/>
          </a:bodyPr>
          <a:lstStyle/>
          <a:p>
            <a:pPr algn="l">
              <a:lnSpc>
                <a:spcPts val="9299"/>
              </a:lnSpc>
            </a:pPr>
            <a:r>
              <a:rPr lang="en-US" sz="5999">
                <a:solidFill>
                  <a:srgbClr val="635B4B"/>
                </a:solidFill>
                <a:latin typeface="Arial"/>
                <a:ea typeface="Arial"/>
                <a:cs typeface="Arial"/>
                <a:sym typeface="Arial"/>
              </a:rPr>
              <a:t>What Role Does Blockchain Play in ICO Fundraising?</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AF9F4"/>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1028700"/>
          <a:ext cx="14918070" cy="895440"/>
        </p:xfrm>
        <a:graphic>
          <a:graphicData uri="http://schemas.openxmlformats.org/drawingml/2006/table">
            <a:tbl>
              <a:tblPr/>
              <a:tblGrid>
                <a:gridCol w="14918070"/>
              </a:tblGrid>
              <a:tr h="895440">
                <a:tc>
                  <a:txBody>
                    <a:bodyPr anchor="t" rtlCol="false"/>
                    <a:lstStyle/>
                    <a:p>
                      <a:pPr algn="ctr">
                        <a:lnSpc>
                          <a:spcPts val="2316"/>
                        </a:lnSpc>
                        <a:defRPr/>
                      </a:pPr>
                      <a:endParaRPr lang="en-US" sz="1100"/>
                    </a:p>
                  </a:txBody>
                  <a:tcPr marL="175095" marR="175095" marT="175095" marB="175095" anchor="ctr">
                    <a:lnL cmpd="sng" algn="ctr" cap="flat" w="0">
                      <a:solidFill>
                        <a:srgbClr val="81865D"/>
                      </a:solidFill>
                      <a:prstDash val="solid"/>
                      <a:round/>
                      <a:headEnd type="none" w="med" len="med"/>
                      <a:tailEnd type="none" w="med" len="med"/>
                    </a:lnL>
                    <a:lnR cmpd="sng" algn="ctr" cap="flat" w="0">
                      <a:solidFill>
                        <a:srgbClr val="81865D"/>
                      </a:solidFill>
                      <a:prstDash val="solid"/>
                      <a:round/>
                      <a:headEnd type="none" w="med" len="med"/>
                      <a:tailEnd type="none" w="med" len="med"/>
                    </a:lnR>
                    <a:lnT cmpd="sng" algn="ctr" cap="flat" w="17509">
                      <a:solidFill>
                        <a:srgbClr val="81865D"/>
                      </a:solidFill>
                      <a:prstDash val="solid"/>
                      <a:round/>
                      <a:headEnd type="none" w="med" len="med"/>
                      <a:tailEnd type="none" w="med" len="med"/>
                    </a:lnT>
                    <a:lnB cmpd="sng" algn="ctr" cap="flat" w="17509">
                      <a:solidFill>
                        <a:srgbClr val="81865D"/>
                      </a:solidFill>
                      <a:prstDash val="solid"/>
                      <a:round/>
                      <a:headEnd type="none" w="med" len="med"/>
                      <a:tailEnd type="none" w="med" len="med"/>
                    </a:lnB>
                  </a:tcPr>
                </a:tc>
              </a:tr>
            </a:tbl>
          </a:graphicData>
        </a:graphic>
      </p:graphicFrame>
      <p:sp>
        <p:nvSpPr>
          <p:cNvPr name="AutoShape 3" id="3"/>
          <p:cNvSpPr/>
          <p:nvPr/>
        </p:nvSpPr>
        <p:spPr>
          <a:xfrm>
            <a:off x="1028700" y="9253538"/>
            <a:ext cx="16230600" cy="0"/>
          </a:xfrm>
          <a:prstGeom prst="line">
            <a:avLst/>
          </a:prstGeom>
          <a:ln cap="flat" w="19050">
            <a:solidFill>
              <a:srgbClr val="81865D"/>
            </a:solidFill>
            <a:prstDash val="solid"/>
            <a:headEnd type="none" len="sm" w="sm"/>
            <a:tailEnd type="none" len="sm" w="sm"/>
          </a:ln>
        </p:spPr>
      </p:sp>
      <p:sp>
        <p:nvSpPr>
          <p:cNvPr name="Freeform 4" id="4"/>
          <p:cNvSpPr/>
          <p:nvPr/>
        </p:nvSpPr>
        <p:spPr>
          <a:xfrm flipH="false" flipV="false" rot="0">
            <a:off x="1536035" y="1365816"/>
            <a:ext cx="501047" cy="289696"/>
          </a:xfrm>
          <a:custGeom>
            <a:avLst/>
            <a:gdLst/>
            <a:ahLst/>
            <a:cxnLst/>
            <a:rect r="r" b="b" t="t" l="l"/>
            <a:pathLst>
              <a:path h="289696" w="501047">
                <a:moveTo>
                  <a:pt x="0" y="0"/>
                </a:moveTo>
                <a:lnTo>
                  <a:pt x="501047" y="0"/>
                </a:lnTo>
                <a:lnTo>
                  <a:pt x="501047" y="289696"/>
                </a:lnTo>
                <a:lnTo>
                  <a:pt x="0" y="2896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aphicFrame>
        <p:nvGraphicFramePr>
          <p:cNvPr name="Table 5" id="5"/>
          <p:cNvGraphicFramePr>
            <a:graphicFrameLocks noGrp="true"/>
          </p:cNvGraphicFramePr>
          <p:nvPr/>
        </p:nvGraphicFramePr>
        <p:xfrm>
          <a:off x="1028700" y="5554012"/>
          <a:ext cx="16249650" cy="1038225"/>
        </p:xfrm>
        <a:graphic>
          <a:graphicData uri="http://schemas.openxmlformats.org/drawingml/2006/table">
            <a:tbl>
              <a:tblPr/>
              <a:tblGrid>
                <a:gridCol w="8124825"/>
                <a:gridCol w="8124825"/>
              </a:tblGrid>
              <a:tr h="1038225">
                <a:tc>
                  <a:txBody>
                    <a:bodyPr anchor="t" rtlCol="false"/>
                    <a:lstStyle/>
                    <a:p>
                      <a:pPr algn="ctr">
                        <a:lnSpc>
                          <a:spcPts val="2520"/>
                        </a:lnSpc>
                        <a:defRPr/>
                      </a:pPr>
                      <a:endParaRPr lang="en-US" sz="1100"/>
                    </a:p>
                  </a:txBody>
                  <a:tcPr marL="190500" marR="190500" marT="190500" marB="190500" anchor="ctr">
                    <a:lnL cmpd="sng" algn="ctr" cap="flat" w="9525">
                      <a:solidFill>
                        <a:srgbClr val="81865D"/>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9525">
                      <a:solidFill>
                        <a:srgbClr val="81865D"/>
                      </a:solidFill>
                      <a:prstDash val="solid"/>
                      <a:round/>
                      <a:headEnd type="none" w="med" len="med"/>
                      <a:tailEnd type="none" w="med" len="med"/>
                    </a:lnT>
                    <a:lnB cmpd="sng" algn="ctr" cap="flat" w="9525">
                      <a:solidFill>
                        <a:srgbClr val="81865D"/>
                      </a:solidFill>
                      <a:prstDash val="solid"/>
                      <a:round/>
                      <a:headEnd type="none" w="med" len="med"/>
                      <a:tailEnd type="none" w="med" len="med"/>
                    </a:lnB>
                  </a:tcPr>
                </a:tc>
                <a:tc>
                  <a:txBody>
                    <a:bodyPr anchor="t" rtlCol="false"/>
                    <a:lstStyle/>
                    <a:p>
                      <a:pPr algn="ctr">
                        <a:lnSpc>
                          <a:spcPts val="2520"/>
                        </a:lnSpc>
                        <a:defRPr/>
                      </a:pP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9525">
                      <a:solidFill>
                        <a:srgbClr val="81865D"/>
                      </a:solidFill>
                      <a:prstDash val="solid"/>
                      <a:round/>
                      <a:headEnd type="none" w="med" len="med"/>
                      <a:tailEnd type="none" w="med" len="med"/>
                    </a:lnR>
                    <a:lnT cmpd="sng" algn="ctr" cap="flat" w="9525">
                      <a:solidFill>
                        <a:srgbClr val="81865D"/>
                      </a:solidFill>
                      <a:prstDash val="solid"/>
                      <a:round/>
                      <a:headEnd type="none" w="med" len="med"/>
                      <a:tailEnd type="none" w="med" len="med"/>
                    </a:lnT>
                    <a:lnB cmpd="sng" algn="ctr" cap="flat" w="9525">
                      <a:solidFill>
                        <a:srgbClr val="81865D"/>
                      </a:solidFill>
                      <a:prstDash val="solid"/>
                      <a:round/>
                      <a:headEnd type="none" w="med" len="med"/>
                      <a:tailEnd type="none" w="med" len="med"/>
                    </a:lnB>
                    <a:solidFill>
                      <a:srgbClr val="81865D"/>
                    </a:solidFill>
                  </a:tcPr>
                </a:tc>
              </a:tr>
            </a:tbl>
          </a:graphicData>
        </a:graphic>
      </p:graphicFrame>
      <p:grpSp>
        <p:nvGrpSpPr>
          <p:cNvPr name="Group 6" id="6"/>
          <p:cNvGrpSpPr/>
          <p:nvPr/>
        </p:nvGrpSpPr>
        <p:grpSpPr>
          <a:xfrm rot="0">
            <a:off x="1028700" y="2464169"/>
            <a:ext cx="5826931" cy="2584231"/>
            <a:chOff x="0" y="0"/>
            <a:chExt cx="7769242" cy="3445641"/>
          </a:xfrm>
        </p:grpSpPr>
        <p:pic>
          <p:nvPicPr>
            <p:cNvPr name="Picture 7" id="7"/>
            <p:cNvPicPr>
              <a:picLocks noChangeAspect="true"/>
            </p:cNvPicPr>
            <p:nvPr/>
          </p:nvPicPr>
          <p:blipFill>
            <a:blip r:embed="rId4"/>
            <a:srcRect l="0" t="13241" r="0" b="13241"/>
            <a:stretch>
              <a:fillRect/>
            </a:stretch>
          </p:blipFill>
          <p:spPr>
            <a:xfrm flipH="false" flipV="false">
              <a:off x="0" y="0"/>
              <a:ext cx="7769242" cy="3445641"/>
            </a:xfrm>
            <a:prstGeom prst="rect">
              <a:avLst/>
            </a:prstGeom>
          </p:spPr>
        </p:pic>
      </p:grpSp>
      <p:sp>
        <p:nvSpPr>
          <p:cNvPr name="TextBox 8" id="8"/>
          <p:cNvSpPr txBox="true"/>
          <p:nvPr/>
        </p:nvSpPr>
        <p:spPr>
          <a:xfrm rot="0">
            <a:off x="7203317" y="2345205"/>
            <a:ext cx="9597598" cy="2703195"/>
          </a:xfrm>
          <a:prstGeom prst="rect">
            <a:avLst/>
          </a:prstGeom>
        </p:spPr>
        <p:txBody>
          <a:bodyPr anchor="t" rtlCol="false" tIns="0" lIns="0" bIns="0" rIns="0">
            <a:spAutoFit/>
          </a:bodyPr>
          <a:lstStyle/>
          <a:p>
            <a:pPr algn="l">
              <a:lnSpc>
                <a:spcPts val="10560"/>
              </a:lnSpc>
            </a:pPr>
            <a:r>
              <a:rPr lang="en-US" sz="9600">
                <a:solidFill>
                  <a:srgbClr val="635B4B"/>
                </a:solidFill>
                <a:latin typeface="Open Sauce"/>
                <a:ea typeface="Open Sauce"/>
                <a:cs typeface="Open Sauce"/>
                <a:sym typeface="Open Sauce"/>
              </a:rPr>
              <a:t>Overview of ICOs</a:t>
            </a:r>
          </a:p>
        </p:txBody>
      </p:sp>
      <p:sp>
        <p:nvSpPr>
          <p:cNvPr name="TextBox 9" id="9"/>
          <p:cNvSpPr txBox="true"/>
          <p:nvPr/>
        </p:nvSpPr>
        <p:spPr>
          <a:xfrm rot="0">
            <a:off x="1536035" y="6853230"/>
            <a:ext cx="15264880" cy="2082165"/>
          </a:xfrm>
          <a:prstGeom prst="rect">
            <a:avLst/>
          </a:prstGeom>
        </p:spPr>
        <p:txBody>
          <a:bodyPr anchor="t" rtlCol="false" tIns="0" lIns="0" bIns="0" rIns="0">
            <a:spAutoFit/>
          </a:bodyPr>
          <a:lstStyle/>
          <a:p>
            <a:pPr algn="just">
              <a:lnSpc>
                <a:spcPts val="3359"/>
              </a:lnSpc>
            </a:pPr>
            <a:r>
              <a:rPr lang="en-US" sz="2400">
                <a:solidFill>
                  <a:srgbClr val="191919"/>
                </a:solidFill>
                <a:latin typeface="TT Norms"/>
                <a:ea typeface="TT Norms"/>
                <a:cs typeface="TT Norms"/>
                <a:sym typeface="TT Norms"/>
              </a:rPr>
              <a:t>ICO represents a fundraising strategy which companies and blockchain-based projects use to get funding through dealing tokens to investors who exchange their Bitcoin (BTC) or Ethereum (ETH). The tokens available during an </a:t>
            </a:r>
            <a:r>
              <a:rPr lang="en-US" b="true" sz="2400" u="sng">
                <a:solidFill>
                  <a:srgbClr val="191919"/>
                </a:solidFill>
                <a:latin typeface="TT Norms Bold"/>
                <a:ea typeface="TT Norms Bold"/>
                <a:cs typeface="TT Norms Bold"/>
                <a:sym typeface="TT Norms Bold"/>
                <a:hlinkClick r:id="rId5" tooltip="https://www.blockchainx.tech/ico-development/"/>
              </a:rPr>
              <a:t>ICO exchnage script</a:t>
            </a:r>
            <a:r>
              <a:rPr lang="en-US" sz="2400">
                <a:solidFill>
                  <a:srgbClr val="191919"/>
                </a:solidFill>
                <a:latin typeface="TT Norms"/>
                <a:ea typeface="TT Norms"/>
                <a:cs typeface="TT Norms"/>
                <a:sym typeface="TT Norms"/>
              </a:rPr>
              <a:t> can function as project shares or grant service access to holders while also enabling exchange functionality. Startups find ICOs attractive since they enable blockchain project funding without dependent bank loans or traditional venture capital.</a:t>
            </a:r>
          </a:p>
        </p:txBody>
      </p:sp>
      <p:sp>
        <p:nvSpPr>
          <p:cNvPr name="Freeform 10" id="10"/>
          <p:cNvSpPr/>
          <p:nvPr/>
        </p:nvSpPr>
        <p:spPr>
          <a:xfrm flipH="false" flipV="false" rot="0">
            <a:off x="14429112" y="1108015"/>
            <a:ext cx="2556503" cy="805299"/>
          </a:xfrm>
          <a:custGeom>
            <a:avLst/>
            <a:gdLst/>
            <a:ahLst/>
            <a:cxnLst/>
            <a:rect r="r" b="b" t="t" l="l"/>
            <a:pathLst>
              <a:path h="805299" w="2556503">
                <a:moveTo>
                  <a:pt x="0" y="0"/>
                </a:moveTo>
                <a:lnTo>
                  <a:pt x="2556503" y="0"/>
                </a:lnTo>
                <a:lnTo>
                  <a:pt x="2556503" y="805298"/>
                </a:lnTo>
                <a:lnTo>
                  <a:pt x="0" y="805298"/>
                </a:lnTo>
                <a:lnTo>
                  <a:pt x="0" y="0"/>
                </a:lnTo>
                <a:close/>
              </a:path>
            </a:pathLst>
          </a:custGeom>
          <a:blipFill>
            <a:blip r:embed="rId6"/>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AF9F4"/>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1028700"/>
          <a:ext cx="14918070" cy="895440"/>
        </p:xfrm>
        <a:graphic>
          <a:graphicData uri="http://schemas.openxmlformats.org/drawingml/2006/table">
            <a:tbl>
              <a:tblPr/>
              <a:tblGrid>
                <a:gridCol w="14918070"/>
              </a:tblGrid>
              <a:tr h="895440">
                <a:tc>
                  <a:txBody>
                    <a:bodyPr anchor="t" rtlCol="false"/>
                    <a:lstStyle/>
                    <a:p>
                      <a:pPr algn="ctr">
                        <a:lnSpc>
                          <a:spcPts val="2316"/>
                        </a:lnSpc>
                        <a:defRPr/>
                      </a:pPr>
                      <a:endParaRPr lang="en-US" sz="1100"/>
                    </a:p>
                  </a:txBody>
                  <a:tcPr marL="175095" marR="175095" marT="175095" marB="175095" anchor="ctr">
                    <a:lnL cmpd="sng" algn="ctr" cap="flat" w="0">
                      <a:solidFill>
                        <a:srgbClr val="81865D"/>
                      </a:solidFill>
                      <a:prstDash val="solid"/>
                      <a:round/>
                      <a:headEnd type="none" w="med" len="med"/>
                      <a:tailEnd type="none" w="med" len="med"/>
                    </a:lnL>
                    <a:lnR cmpd="sng" algn="ctr" cap="flat" w="0">
                      <a:solidFill>
                        <a:srgbClr val="81865D"/>
                      </a:solidFill>
                      <a:prstDash val="solid"/>
                      <a:round/>
                      <a:headEnd type="none" w="med" len="med"/>
                      <a:tailEnd type="none" w="med" len="med"/>
                    </a:lnR>
                    <a:lnT cmpd="sng" algn="ctr" cap="flat" w="17509">
                      <a:solidFill>
                        <a:srgbClr val="81865D"/>
                      </a:solidFill>
                      <a:prstDash val="solid"/>
                      <a:round/>
                      <a:headEnd type="none" w="med" len="med"/>
                      <a:tailEnd type="none" w="med" len="med"/>
                    </a:lnT>
                    <a:lnB cmpd="sng" algn="ctr" cap="flat" w="17509">
                      <a:solidFill>
                        <a:srgbClr val="81865D"/>
                      </a:solidFill>
                      <a:prstDash val="solid"/>
                      <a:round/>
                      <a:headEnd type="none" w="med" len="med"/>
                      <a:tailEnd type="none" w="med" len="med"/>
                    </a:lnB>
                  </a:tcPr>
                </a:tc>
              </a:tr>
            </a:tbl>
          </a:graphicData>
        </a:graphic>
      </p:graphicFrame>
      <p:sp>
        <p:nvSpPr>
          <p:cNvPr name="Freeform 3" id="3"/>
          <p:cNvSpPr/>
          <p:nvPr/>
        </p:nvSpPr>
        <p:spPr>
          <a:xfrm flipH="false" flipV="false" rot="0">
            <a:off x="1536035" y="1365816"/>
            <a:ext cx="501047" cy="289696"/>
          </a:xfrm>
          <a:custGeom>
            <a:avLst/>
            <a:gdLst/>
            <a:ahLst/>
            <a:cxnLst/>
            <a:rect r="r" b="b" t="t" l="l"/>
            <a:pathLst>
              <a:path h="289696" w="501047">
                <a:moveTo>
                  <a:pt x="0" y="0"/>
                </a:moveTo>
                <a:lnTo>
                  <a:pt x="501047" y="0"/>
                </a:lnTo>
                <a:lnTo>
                  <a:pt x="501047" y="289696"/>
                </a:lnTo>
                <a:lnTo>
                  <a:pt x="0" y="2896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941921" y="7154805"/>
            <a:ext cx="2728480" cy="2103495"/>
            <a:chOff x="0" y="0"/>
            <a:chExt cx="718612" cy="554007"/>
          </a:xfrm>
        </p:grpSpPr>
        <p:sp>
          <p:nvSpPr>
            <p:cNvPr name="Freeform 5" id="5"/>
            <p:cNvSpPr/>
            <p:nvPr/>
          </p:nvSpPr>
          <p:spPr>
            <a:xfrm flipH="false" flipV="false" rot="0">
              <a:off x="0" y="0"/>
              <a:ext cx="718612" cy="554007"/>
            </a:xfrm>
            <a:custGeom>
              <a:avLst/>
              <a:gdLst/>
              <a:ahLst/>
              <a:cxnLst/>
              <a:rect r="r" b="b" t="t" l="l"/>
              <a:pathLst>
                <a:path h="554007" w="718612">
                  <a:moveTo>
                    <a:pt x="0" y="0"/>
                  </a:moveTo>
                  <a:lnTo>
                    <a:pt x="718612" y="0"/>
                  </a:lnTo>
                  <a:lnTo>
                    <a:pt x="718612" y="554007"/>
                  </a:lnTo>
                  <a:lnTo>
                    <a:pt x="0" y="554007"/>
                  </a:lnTo>
                  <a:close/>
                </a:path>
              </a:pathLst>
            </a:custGeom>
            <a:solidFill>
              <a:srgbClr val="81865D"/>
            </a:solidFill>
          </p:spPr>
        </p:sp>
        <p:sp>
          <p:nvSpPr>
            <p:cNvPr name="TextBox 6" id="6"/>
            <p:cNvSpPr txBox="true"/>
            <p:nvPr/>
          </p:nvSpPr>
          <p:spPr>
            <a:xfrm>
              <a:off x="0" y="-47625"/>
              <a:ext cx="718612" cy="601632"/>
            </a:xfrm>
            <a:prstGeom prst="rect">
              <a:avLst/>
            </a:prstGeom>
          </p:spPr>
          <p:txBody>
            <a:bodyPr anchor="ctr" rtlCol="false" tIns="50800" lIns="50800" bIns="50800" rIns="50800"/>
            <a:lstStyle/>
            <a:p>
              <a:pPr algn="ctr">
                <a:lnSpc>
                  <a:spcPts val="3359"/>
                </a:lnSpc>
              </a:pPr>
            </a:p>
          </p:txBody>
        </p:sp>
      </p:grpSp>
      <p:grpSp>
        <p:nvGrpSpPr>
          <p:cNvPr name="Group 7" id="7"/>
          <p:cNvGrpSpPr/>
          <p:nvPr/>
        </p:nvGrpSpPr>
        <p:grpSpPr>
          <a:xfrm rot="0">
            <a:off x="1028700" y="7154805"/>
            <a:ext cx="6056620" cy="2103495"/>
            <a:chOff x="0" y="0"/>
            <a:chExt cx="8075494" cy="2804661"/>
          </a:xfrm>
        </p:grpSpPr>
        <p:pic>
          <p:nvPicPr>
            <p:cNvPr name="Picture 8" id="8"/>
            <p:cNvPicPr>
              <a:picLocks noChangeAspect="true"/>
            </p:cNvPicPr>
            <p:nvPr/>
          </p:nvPicPr>
          <p:blipFill>
            <a:blip r:embed="rId4"/>
            <a:srcRect l="0" t="21214" r="0" b="21214"/>
            <a:stretch>
              <a:fillRect/>
            </a:stretch>
          </p:blipFill>
          <p:spPr>
            <a:xfrm flipH="false" flipV="false">
              <a:off x="0" y="0"/>
              <a:ext cx="8075494" cy="2804661"/>
            </a:xfrm>
            <a:prstGeom prst="rect">
              <a:avLst/>
            </a:prstGeom>
          </p:spPr>
        </p:pic>
      </p:grpSp>
      <p:sp>
        <p:nvSpPr>
          <p:cNvPr name="Freeform 9" id="9"/>
          <p:cNvSpPr/>
          <p:nvPr/>
        </p:nvSpPr>
        <p:spPr>
          <a:xfrm flipH="false" flipV="false" rot="0">
            <a:off x="5498510" y="5861864"/>
            <a:ext cx="1157974" cy="520036"/>
          </a:xfrm>
          <a:custGeom>
            <a:avLst/>
            <a:gdLst/>
            <a:ahLst/>
            <a:cxnLst/>
            <a:rect r="r" b="b" t="t" l="l"/>
            <a:pathLst>
              <a:path h="520036" w="1157974">
                <a:moveTo>
                  <a:pt x="0" y="0"/>
                </a:moveTo>
                <a:lnTo>
                  <a:pt x="1157975" y="0"/>
                </a:lnTo>
                <a:lnTo>
                  <a:pt x="1157975" y="520036"/>
                </a:lnTo>
                <a:lnTo>
                  <a:pt x="0" y="52003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1282368" y="2667134"/>
            <a:ext cx="5549285" cy="2769874"/>
          </a:xfrm>
          <a:prstGeom prst="rect">
            <a:avLst/>
          </a:prstGeom>
        </p:spPr>
        <p:txBody>
          <a:bodyPr anchor="t" rtlCol="false" tIns="0" lIns="0" bIns="0" rIns="0">
            <a:spAutoFit/>
          </a:bodyPr>
          <a:lstStyle/>
          <a:p>
            <a:pPr algn="l">
              <a:lnSpc>
                <a:spcPts val="7260"/>
              </a:lnSpc>
            </a:pPr>
            <a:r>
              <a:rPr lang="en-US" sz="6600">
                <a:solidFill>
                  <a:srgbClr val="635B4B"/>
                </a:solidFill>
                <a:latin typeface="Open Sauce"/>
                <a:ea typeface="Open Sauce"/>
                <a:cs typeface="Open Sauce"/>
                <a:sym typeface="Open Sauce"/>
              </a:rPr>
              <a:t>What is Blockchain Technology?</a:t>
            </a:r>
          </a:p>
        </p:txBody>
      </p:sp>
      <p:sp>
        <p:nvSpPr>
          <p:cNvPr name="TextBox 11" id="11"/>
          <p:cNvSpPr txBox="true"/>
          <p:nvPr/>
        </p:nvSpPr>
        <p:spPr>
          <a:xfrm rot="0">
            <a:off x="7275862" y="2516643"/>
            <a:ext cx="9983438" cy="2920365"/>
          </a:xfrm>
          <a:prstGeom prst="rect">
            <a:avLst/>
          </a:prstGeom>
        </p:spPr>
        <p:txBody>
          <a:bodyPr anchor="t" rtlCol="false" tIns="0" lIns="0" bIns="0" rIns="0">
            <a:spAutoFit/>
          </a:bodyPr>
          <a:lstStyle/>
          <a:p>
            <a:pPr algn="just">
              <a:lnSpc>
                <a:spcPts val="3359"/>
              </a:lnSpc>
            </a:pPr>
            <a:r>
              <a:rPr lang="en-US" sz="2400">
                <a:solidFill>
                  <a:srgbClr val="191919"/>
                </a:solidFill>
                <a:latin typeface="TT Norms"/>
                <a:ea typeface="TT Norms"/>
                <a:cs typeface="TT Norms"/>
                <a:sym typeface="TT Norms"/>
              </a:rPr>
              <a:t>Blockchain technology delivers a decentralized distributed ledger system which registers transactions across multiple computers using a mechanism that prevents retroactive alterations to registered data unless all subsequent blocks agree and change their states. The decentralized system requires this solution to deliver complete transparency alongside security features and unaltered ledger records that support a decentralized financial system.</a:t>
            </a:r>
          </a:p>
        </p:txBody>
      </p:sp>
      <p:sp>
        <p:nvSpPr>
          <p:cNvPr name="TextBox 12" id="12"/>
          <p:cNvSpPr txBox="true"/>
          <p:nvPr/>
        </p:nvSpPr>
        <p:spPr>
          <a:xfrm rot="0">
            <a:off x="8258951" y="6339225"/>
            <a:ext cx="4142119" cy="580390"/>
          </a:xfrm>
          <a:prstGeom prst="rect">
            <a:avLst/>
          </a:prstGeom>
        </p:spPr>
        <p:txBody>
          <a:bodyPr anchor="t" rtlCol="false" tIns="0" lIns="0" bIns="0" rIns="0">
            <a:spAutoFit/>
          </a:bodyPr>
          <a:lstStyle/>
          <a:p>
            <a:pPr algn="ctr" marL="734059" indent="-367030" lvl="1">
              <a:lnSpc>
                <a:spcPts val="4759"/>
              </a:lnSpc>
              <a:buFont typeface="Arial"/>
              <a:buChar char="•"/>
            </a:pPr>
            <a:r>
              <a:rPr lang="en-US" sz="3399">
                <a:solidFill>
                  <a:srgbClr val="000000"/>
                </a:solidFill>
                <a:latin typeface="Sniglet"/>
                <a:ea typeface="Sniglet"/>
                <a:cs typeface="Sniglet"/>
                <a:sym typeface="Sniglet"/>
              </a:rPr>
              <a:t>Decentr</a:t>
            </a:r>
            <a:r>
              <a:rPr lang="en-US" sz="3399">
                <a:solidFill>
                  <a:srgbClr val="000000"/>
                </a:solidFill>
                <a:latin typeface="Sniglet"/>
                <a:ea typeface="Sniglet"/>
                <a:cs typeface="Sniglet"/>
                <a:sym typeface="Sniglet"/>
              </a:rPr>
              <a:t>alization</a:t>
            </a:r>
          </a:p>
        </p:txBody>
      </p:sp>
      <p:sp>
        <p:nvSpPr>
          <p:cNvPr name="TextBox 13" id="13"/>
          <p:cNvSpPr txBox="true"/>
          <p:nvPr/>
        </p:nvSpPr>
        <p:spPr>
          <a:xfrm rot="0">
            <a:off x="8258951" y="7112130"/>
            <a:ext cx="3613964" cy="580390"/>
          </a:xfrm>
          <a:prstGeom prst="rect">
            <a:avLst/>
          </a:prstGeom>
        </p:spPr>
        <p:txBody>
          <a:bodyPr anchor="t" rtlCol="false" tIns="0" lIns="0" bIns="0" rIns="0">
            <a:spAutoFit/>
          </a:bodyPr>
          <a:lstStyle/>
          <a:p>
            <a:pPr algn="ctr" marL="734059" indent="-367030" lvl="1">
              <a:lnSpc>
                <a:spcPts val="4759"/>
              </a:lnSpc>
              <a:buFont typeface="Arial"/>
              <a:buChar char="•"/>
            </a:pPr>
            <a:r>
              <a:rPr lang="en-US" sz="3399">
                <a:solidFill>
                  <a:srgbClr val="000000"/>
                </a:solidFill>
                <a:latin typeface="Sniglet"/>
                <a:ea typeface="Sniglet"/>
                <a:cs typeface="Sniglet"/>
                <a:sym typeface="Sniglet"/>
              </a:rPr>
              <a:t>Tr</a:t>
            </a:r>
            <a:r>
              <a:rPr lang="en-US" sz="3399">
                <a:solidFill>
                  <a:srgbClr val="000000"/>
                </a:solidFill>
                <a:latin typeface="Sniglet"/>
                <a:ea typeface="Sniglet"/>
                <a:cs typeface="Sniglet"/>
                <a:sym typeface="Sniglet"/>
              </a:rPr>
              <a:t>ansparency</a:t>
            </a:r>
          </a:p>
        </p:txBody>
      </p:sp>
      <p:sp>
        <p:nvSpPr>
          <p:cNvPr name="TextBox 14" id="14"/>
          <p:cNvSpPr txBox="true"/>
          <p:nvPr/>
        </p:nvSpPr>
        <p:spPr>
          <a:xfrm rot="0">
            <a:off x="8392440" y="7883020"/>
            <a:ext cx="2497620" cy="580390"/>
          </a:xfrm>
          <a:prstGeom prst="rect">
            <a:avLst/>
          </a:prstGeom>
        </p:spPr>
        <p:txBody>
          <a:bodyPr anchor="t" rtlCol="false" tIns="0" lIns="0" bIns="0" rIns="0">
            <a:spAutoFit/>
          </a:bodyPr>
          <a:lstStyle/>
          <a:p>
            <a:pPr algn="ctr" marL="734059" indent="-367030" lvl="1">
              <a:lnSpc>
                <a:spcPts val="4759"/>
              </a:lnSpc>
              <a:buFont typeface="Arial"/>
              <a:buChar char="•"/>
            </a:pPr>
            <a:r>
              <a:rPr lang="en-US" sz="3399">
                <a:solidFill>
                  <a:srgbClr val="000000"/>
                </a:solidFill>
                <a:latin typeface="Sniglet"/>
                <a:ea typeface="Sniglet"/>
                <a:cs typeface="Sniglet"/>
                <a:sym typeface="Sniglet"/>
              </a:rPr>
              <a:t>S</a:t>
            </a:r>
            <a:r>
              <a:rPr lang="en-US" sz="3399">
                <a:solidFill>
                  <a:srgbClr val="000000"/>
                </a:solidFill>
                <a:latin typeface="Sniglet"/>
                <a:ea typeface="Sniglet"/>
                <a:cs typeface="Sniglet"/>
                <a:sym typeface="Sniglet"/>
              </a:rPr>
              <a:t>ecurity</a:t>
            </a:r>
          </a:p>
        </p:txBody>
      </p:sp>
      <p:sp>
        <p:nvSpPr>
          <p:cNvPr name="TextBox 15" id="15"/>
          <p:cNvSpPr txBox="true"/>
          <p:nvPr/>
        </p:nvSpPr>
        <p:spPr>
          <a:xfrm rot="0">
            <a:off x="8258951" y="8677910"/>
            <a:ext cx="3400641" cy="580390"/>
          </a:xfrm>
          <a:prstGeom prst="rect">
            <a:avLst/>
          </a:prstGeom>
        </p:spPr>
        <p:txBody>
          <a:bodyPr anchor="t" rtlCol="false" tIns="0" lIns="0" bIns="0" rIns="0">
            <a:spAutoFit/>
          </a:bodyPr>
          <a:lstStyle/>
          <a:p>
            <a:pPr algn="ctr" marL="734059" indent="-367030" lvl="1">
              <a:lnSpc>
                <a:spcPts val="4759"/>
              </a:lnSpc>
              <a:buFont typeface="Arial"/>
              <a:buChar char="•"/>
            </a:pPr>
            <a:r>
              <a:rPr lang="en-US" sz="3399">
                <a:solidFill>
                  <a:srgbClr val="000000"/>
                </a:solidFill>
                <a:latin typeface="Sniglet"/>
                <a:ea typeface="Sniglet"/>
                <a:cs typeface="Sniglet"/>
                <a:sym typeface="Sniglet"/>
              </a:rPr>
              <a:t>Immut</a:t>
            </a:r>
            <a:r>
              <a:rPr lang="en-US" sz="3399">
                <a:solidFill>
                  <a:srgbClr val="000000"/>
                </a:solidFill>
                <a:latin typeface="Sniglet"/>
                <a:ea typeface="Sniglet"/>
                <a:cs typeface="Sniglet"/>
                <a:sym typeface="Sniglet"/>
              </a:rPr>
              <a:t>ability</a:t>
            </a:r>
          </a:p>
        </p:txBody>
      </p:sp>
      <p:sp>
        <p:nvSpPr>
          <p:cNvPr name="Freeform 16" id="16"/>
          <p:cNvSpPr/>
          <p:nvPr/>
        </p:nvSpPr>
        <p:spPr>
          <a:xfrm flipH="false" flipV="false" rot="0">
            <a:off x="14448181" y="1108015"/>
            <a:ext cx="2556503" cy="805299"/>
          </a:xfrm>
          <a:custGeom>
            <a:avLst/>
            <a:gdLst/>
            <a:ahLst/>
            <a:cxnLst/>
            <a:rect r="r" b="b" t="t" l="l"/>
            <a:pathLst>
              <a:path h="805299" w="2556503">
                <a:moveTo>
                  <a:pt x="0" y="0"/>
                </a:moveTo>
                <a:lnTo>
                  <a:pt x="2556504" y="0"/>
                </a:lnTo>
                <a:lnTo>
                  <a:pt x="2556504" y="805298"/>
                </a:lnTo>
                <a:lnTo>
                  <a:pt x="0" y="805298"/>
                </a:lnTo>
                <a:lnTo>
                  <a:pt x="0" y="0"/>
                </a:lnTo>
                <a:close/>
              </a:path>
            </a:pathLst>
          </a:custGeom>
          <a:blipFill>
            <a:blip r:embed="rId7"/>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AF9F4"/>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1028700"/>
          <a:ext cx="14918070" cy="895440"/>
        </p:xfrm>
        <a:graphic>
          <a:graphicData uri="http://schemas.openxmlformats.org/drawingml/2006/table">
            <a:tbl>
              <a:tblPr/>
              <a:tblGrid>
                <a:gridCol w="14918070"/>
              </a:tblGrid>
              <a:tr h="895440">
                <a:tc>
                  <a:txBody>
                    <a:bodyPr anchor="t" rtlCol="false"/>
                    <a:lstStyle/>
                    <a:p>
                      <a:pPr algn="ctr">
                        <a:lnSpc>
                          <a:spcPts val="2316"/>
                        </a:lnSpc>
                        <a:defRPr/>
                      </a:pPr>
                      <a:endParaRPr lang="en-US" sz="1100"/>
                    </a:p>
                  </a:txBody>
                  <a:tcPr marL="175095" marR="175095" marT="175095" marB="175095" anchor="ctr">
                    <a:lnL cmpd="sng" algn="ctr" cap="flat" w="0">
                      <a:solidFill>
                        <a:srgbClr val="81865D"/>
                      </a:solidFill>
                      <a:prstDash val="solid"/>
                      <a:round/>
                      <a:headEnd type="none" w="med" len="med"/>
                      <a:tailEnd type="none" w="med" len="med"/>
                    </a:lnL>
                    <a:lnR cmpd="sng" algn="ctr" cap="flat" w="0">
                      <a:solidFill>
                        <a:srgbClr val="81865D"/>
                      </a:solidFill>
                      <a:prstDash val="solid"/>
                      <a:round/>
                      <a:headEnd type="none" w="med" len="med"/>
                      <a:tailEnd type="none" w="med" len="med"/>
                    </a:lnR>
                    <a:lnT cmpd="sng" algn="ctr" cap="flat" w="17509">
                      <a:solidFill>
                        <a:srgbClr val="81865D"/>
                      </a:solidFill>
                      <a:prstDash val="solid"/>
                      <a:round/>
                      <a:headEnd type="none" w="med" len="med"/>
                      <a:tailEnd type="none" w="med" len="med"/>
                    </a:lnT>
                    <a:lnB cmpd="sng" algn="ctr" cap="flat" w="17509">
                      <a:solidFill>
                        <a:srgbClr val="81865D"/>
                      </a:solidFill>
                      <a:prstDash val="solid"/>
                      <a:round/>
                      <a:headEnd type="none" w="med" len="med"/>
                      <a:tailEnd type="none" w="med" len="med"/>
                    </a:lnB>
                  </a:tcPr>
                </a:tc>
              </a:tr>
            </a:tbl>
          </a:graphicData>
        </a:graphic>
      </p:graphicFrame>
      <p:sp>
        <p:nvSpPr>
          <p:cNvPr name="Freeform 3" id="3"/>
          <p:cNvSpPr/>
          <p:nvPr/>
        </p:nvSpPr>
        <p:spPr>
          <a:xfrm flipH="false" flipV="false" rot="0">
            <a:off x="1536035" y="1365816"/>
            <a:ext cx="501047" cy="289696"/>
          </a:xfrm>
          <a:custGeom>
            <a:avLst/>
            <a:gdLst/>
            <a:ahLst/>
            <a:cxnLst/>
            <a:rect r="r" b="b" t="t" l="l"/>
            <a:pathLst>
              <a:path h="289696" w="501047">
                <a:moveTo>
                  <a:pt x="0" y="0"/>
                </a:moveTo>
                <a:lnTo>
                  <a:pt x="501047" y="0"/>
                </a:lnTo>
                <a:lnTo>
                  <a:pt x="501047" y="289696"/>
                </a:lnTo>
                <a:lnTo>
                  <a:pt x="0" y="2896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941921" y="7154805"/>
            <a:ext cx="2728480" cy="2103495"/>
            <a:chOff x="0" y="0"/>
            <a:chExt cx="718612" cy="554007"/>
          </a:xfrm>
        </p:grpSpPr>
        <p:sp>
          <p:nvSpPr>
            <p:cNvPr name="Freeform 5" id="5"/>
            <p:cNvSpPr/>
            <p:nvPr/>
          </p:nvSpPr>
          <p:spPr>
            <a:xfrm flipH="false" flipV="false" rot="0">
              <a:off x="0" y="0"/>
              <a:ext cx="718612" cy="554007"/>
            </a:xfrm>
            <a:custGeom>
              <a:avLst/>
              <a:gdLst/>
              <a:ahLst/>
              <a:cxnLst/>
              <a:rect r="r" b="b" t="t" l="l"/>
              <a:pathLst>
                <a:path h="554007" w="718612">
                  <a:moveTo>
                    <a:pt x="0" y="0"/>
                  </a:moveTo>
                  <a:lnTo>
                    <a:pt x="718612" y="0"/>
                  </a:lnTo>
                  <a:lnTo>
                    <a:pt x="718612" y="554007"/>
                  </a:lnTo>
                  <a:lnTo>
                    <a:pt x="0" y="554007"/>
                  </a:lnTo>
                  <a:close/>
                </a:path>
              </a:pathLst>
            </a:custGeom>
            <a:solidFill>
              <a:srgbClr val="81865D"/>
            </a:solidFill>
          </p:spPr>
        </p:sp>
        <p:sp>
          <p:nvSpPr>
            <p:cNvPr name="TextBox 6" id="6"/>
            <p:cNvSpPr txBox="true"/>
            <p:nvPr/>
          </p:nvSpPr>
          <p:spPr>
            <a:xfrm>
              <a:off x="0" y="-47625"/>
              <a:ext cx="718612" cy="601632"/>
            </a:xfrm>
            <a:prstGeom prst="rect">
              <a:avLst/>
            </a:prstGeom>
          </p:spPr>
          <p:txBody>
            <a:bodyPr anchor="ctr" rtlCol="false" tIns="50800" lIns="50800" bIns="50800" rIns="50800"/>
            <a:lstStyle/>
            <a:p>
              <a:pPr algn="ctr">
                <a:lnSpc>
                  <a:spcPts val="3359"/>
                </a:lnSpc>
              </a:pPr>
            </a:p>
          </p:txBody>
        </p:sp>
      </p:grpSp>
      <p:grpSp>
        <p:nvGrpSpPr>
          <p:cNvPr name="Group 7" id="7"/>
          <p:cNvGrpSpPr/>
          <p:nvPr/>
        </p:nvGrpSpPr>
        <p:grpSpPr>
          <a:xfrm rot="0">
            <a:off x="1028700" y="7154805"/>
            <a:ext cx="5048797" cy="2103495"/>
            <a:chOff x="0" y="0"/>
            <a:chExt cx="6731730" cy="2804661"/>
          </a:xfrm>
        </p:grpSpPr>
        <p:pic>
          <p:nvPicPr>
            <p:cNvPr name="Picture 8" id="8"/>
            <p:cNvPicPr>
              <a:picLocks noChangeAspect="true"/>
            </p:cNvPicPr>
            <p:nvPr/>
          </p:nvPicPr>
          <p:blipFill>
            <a:blip r:embed="rId4"/>
            <a:srcRect l="0" t="15468" r="0" b="15468"/>
            <a:stretch>
              <a:fillRect/>
            </a:stretch>
          </p:blipFill>
          <p:spPr>
            <a:xfrm flipH="false" flipV="false">
              <a:off x="0" y="0"/>
              <a:ext cx="6731730" cy="2804661"/>
            </a:xfrm>
            <a:prstGeom prst="rect">
              <a:avLst/>
            </a:prstGeom>
          </p:spPr>
        </p:pic>
      </p:grpSp>
      <p:sp>
        <p:nvSpPr>
          <p:cNvPr name="Freeform 9" id="9"/>
          <p:cNvSpPr/>
          <p:nvPr/>
        </p:nvSpPr>
        <p:spPr>
          <a:xfrm flipH="false" flipV="false" rot="0">
            <a:off x="5498510" y="5861864"/>
            <a:ext cx="1157974" cy="520036"/>
          </a:xfrm>
          <a:custGeom>
            <a:avLst/>
            <a:gdLst/>
            <a:ahLst/>
            <a:cxnLst/>
            <a:rect r="r" b="b" t="t" l="l"/>
            <a:pathLst>
              <a:path h="520036" w="1157974">
                <a:moveTo>
                  <a:pt x="0" y="0"/>
                </a:moveTo>
                <a:lnTo>
                  <a:pt x="1157975" y="0"/>
                </a:lnTo>
                <a:lnTo>
                  <a:pt x="1157975" y="520036"/>
                </a:lnTo>
                <a:lnTo>
                  <a:pt x="0" y="52003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1282368" y="2476634"/>
            <a:ext cx="5549285" cy="2308852"/>
          </a:xfrm>
          <a:prstGeom prst="rect">
            <a:avLst/>
          </a:prstGeom>
        </p:spPr>
        <p:txBody>
          <a:bodyPr anchor="t" rtlCol="false" tIns="0" lIns="0" bIns="0" rIns="0">
            <a:spAutoFit/>
          </a:bodyPr>
          <a:lstStyle/>
          <a:p>
            <a:pPr algn="l">
              <a:lnSpc>
                <a:spcPts val="9240"/>
              </a:lnSpc>
            </a:pPr>
            <a:r>
              <a:rPr lang="en-US" sz="6600">
                <a:solidFill>
                  <a:srgbClr val="635B4B"/>
                </a:solidFill>
                <a:latin typeface="Open Sauce"/>
                <a:ea typeface="Open Sauce"/>
                <a:cs typeface="Open Sauce"/>
                <a:sym typeface="Open Sauce"/>
              </a:rPr>
              <a:t>How Does ICO Work?</a:t>
            </a:r>
          </a:p>
        </p:txBody>
      </p:sp>
      <p:sp>
        <p:nvSpPr>
          <p:cNvPr name="TextBox 11" id="11"/>
          <p:cNvSpPr txBox="true"/>
          <p:nvPr/>
        </p:nvSpPr>
        <p:spPr>
          <a:xfrm rot="0">
            <a:off x="7275862" y="2703321"/>
            <a:ext cx="9983438" cy="2082165"/>
          </a:xfrm>
          <a:prstGeom prst="rect">
            <a:avLst/>
          </a:prstGeom>
        </p:spPr>
        <p:txBody>
          <a:bodyPr anchor="t" rtlCol="false" tIns="0" lIns="0" bIns="0" rIns="0">
            <a:spAutoFit/>
          </a:bodyPr>
          <a:lstStyle/>
          <a:p>
            <a:pPr algn="just">
              <a:lnSpc>
                <a:spcPts val="3359"/>
              </a:lnSpc>
            </a:pPr>
            <a:r>
              <a:rPr lang="en-US" sz="2400">
                <a:solidFill>
                  <a:srgbClr val="191919"/>
                </a:solidFill>
                <a:latin typeface="TT Norms"/>
                <a:ea typeface="TT Norms"/>
                <a:cs typeface="TT Norms"/>
                <a:sym typeface="TT Norms"/>
              </a:rPr>
              <a:t>Projects within ICOs issue a token sale mechanism enabling investors to exchange tokens for established cryptocurrencies which could be either Bitcoin or Ethereum or sometimes fiat currencies. The launched tokens from a project provide users both monetary value and entry to upcoming services.</a:t>
            </a:r>
          </a:p>
        </p:txBody>
      </p:sp>
      <p:sp>
        <p:nvSpPr>
          <p:cNvPr name="TextBox 12" id="12"/>
          <p:cNvSpPr txBox="true"/>
          <p:nvPr/>
        </p:nvSpPr>
        <p:spPr>
          <a:xfrm rot="0">
            <a:off x="7275862" y="5076825"/>
            <a:ext cx="4335334" cy="238061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000000"/>
                </a:solidFill>
                <a:latin typeface="Canva Sans"/>
                <a:ea typeface="Canva Sans"/>
                <a:cs typeface="Canva Sans"/>
                <a:sym typeface="Canva Sans"/>
              </a:rPr>
              <a:t>Preparation</a:t>
            </a:r>
          </a:p>
          <a:p>
            <a:pPr algn="l" marL="734059" indent="-367030" lvl="1">
              <a:lnSpc>
                <a:spcPts val="4759"/>
              </a:lnSpc>
              <a:buFont typeface="Arial"/>
              <a:buChar char="•"/>
            </a:pPr>
            <a:r>
              <a:rPr lang="en-US" sz="3399">
                <a:solidFill>
                  <a:srgbClr val="000000"/>
                </a:solidFill>
                <a:latin typeface="Canva Sans"/>
                <a:ea typeface="Canva Sans"/>
                <a:cs typeface="Canva Sans"/>
                <a:sym typeface="Canva Sans"/>
              </a:rPr>
              <a:t>Announcement</a:t>
            </a:r>
          </a:p>
          <a:p>
            <a:pPr algn="l" marL="734059" indent="-367030" lvl="1">
              <a:lnSpc>
                <a:spcPts val="4759"/>
              </a:lnSpc>
              <a:buFont typeface="Arial"/>
              <a:buChar char="•"/>
            </a:pPr>
            <a:r>
              <a:rPr lang="en-US" sz="3399">
                <a:solidFill>
                  <a:srgbClr val="000000"/>
                </a:solidFill>
                <a:latin typeface="Canva Sans"/>
                <a:ea typeface="Canva Sans"/>
                <a:cs typeface="Canva Sans"/>
                <a:sym typeface="Canva Sans"/>
              </a:rPr>
              <a:t>Token Sale</a:t>
            </a:r>
          </a:p>
          <a:p>
            <a:pPr algn="l" marL="734059" indent="-367030" lvl="1">
              <a:lnSpc>
                <a:spcPts val="4759"/>
              </a:lnSpc>
              <a:buFont typeface="Arial"/>
              <a:buChar char="•"/>
            </a:pPr>
            <a:r>
              <a:rPr lang="en-US" sz="3399">
                <a:solidFill>
                  <a:srgbClr val="000000"/>
                </a:solidFill>
                <a:latin typeface="Canva Sans"/>
                <a:ea typeface="Canva Sans"/>
                <a:cs typeface="Canva Sans"/>
                <a:sym typeface="Canva Sans"/>
              </a:rPr>
              <a:t>Post-ICO</a:t>
            </a:r>
          </a:p>
        </p:txBody>
      </p:sp>
      <p:sp>
        <p:nvSpPr>
          <p:cNvPr name="TextBox 13" id="13"/>
          <p:cNvSpPr txBox="true"/>
          <p:nvPr/>
        </p:nvSpPr>
        <p:spPr>
          <a:xfrm rot="0">
            <a:off x="7275862" y="7929395"/>
            <a:ext cx="9983438" cy="1243965"/>
          </a:xfrm>
          <a:prstGeom prst="rect">
            <a:avLst/>
          </a:prstGeom>
        </p:spPr>
        <p:txBody>
          <a:bodyPr anchor="t" rtlCol="false" tIns="0" lIns="0" bIns="0" rIns="0">
            <a:spAutoFit/>
          </a:bodyPr>
          <a:lstStyle/>
          <a:p>
            <a:pPr algn="just">
              <a:lnSpc>
                <a:spcPts val="3359"/>
              </a:lnSpc>
            </a:pPr>
            <a:r>
              <a:rPr lang="en-US" sz="2400">
                <a:solidFill>
                  <a:srgbClr val="191919"/>
                </a:solidFill>
                <a:latin typeface="TT Norms"/>
                <a:ea typeface="TT Norms"/>
                <a:cs typeface="TT Norms"/>
                <a:sym typeface="TT Norms"/>
              </a:rPr>
              <a:t>All stages of an ICO become manageable through blockchain technology which assures users transparent yet secure monetary exchanges for ensuring project effectiveness.</a:t>
            </a:r>
          </a:p>
        </p:txBody>
      </p:sp>
      <p:sp>
        <p:nvSpPr>
          <p:cNvPr name="Freeform 14" id="14"/>
          <p:cNvSpPr/>
          <p:nvPr/>
        </p:nvSpPr>
        <p:spPr>
          <a:xfrm flipH="false" flipV="false" rot="0">
            <a:off x="14448181" y="1108015"/>
            <a:ext cx="2556503" cy="805299"/>
          </a:xfrm>
          <a:custGeom>
            <a:avLst/>
            <a:gdLst/>
            <a:ahLst/>
            <a:cxnLst/>
            <a:rect r="r" b="b" t="t" l="l"/>
            <a:pathLst>
              <a:path h="805299" w="2556503">
                <a:moveTo>
                  <a:pt x="0" y="0"/>
                </a:moveTo>
                <a:lnTo>
                  <a:pt x="2556504" y="0"/>
                </a:lnTo>
                <a:lnTo>
                  <a:pt x="2556504" y="805298"/>
                </a:lnTo>
                <a:lnTo>
                  <a:pt x="0" y="805298"/>
                </a:lnTo>
                <a:lnTo>
                  <a:pt x="0" y="0"/>
                </a:lnTo>
                <a:close/>
              </a:path>
            </a:pathLst>
          </a:custGeom>
          <a:blipFill>
            <a:blip r:embed="rId7"/>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AF9F4"/>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1028700"/>
          <a:ext cx="14918070" cy="895440"/>
        </p:xfrm>
        <a:graphic>
          <a:graphicData uri="http://schemas.openxmlformats.org/drawingml/2006/table">
            <a:tbl>
              <a:tblPr/>
              <a:tblGrid>
                <a:gridCol w="14918070"/>
              </a:tblGrid>
              <a:tr h="895440">
                <a:tc>
                  <a:txBody>
                    <a:bodyPr anchor="t" rtlCol="false"/>
                    <a:lstStyle/>
                    <a:p>
                      <a:pPr algn="ctr">
                        <a:lnSpc>
                          <a:spcPts val="2316"/>
                        </a:lnSpc>
                        <a:defRPr/>
                      </a:pPr>
                      <a:endParaRPr lang="en-US" sz="1100"/>
                    </a:p>
                  </a:txBody>
                  <a:tcPr marL="175095" marR="175095" marT="175095" marB="175095" anchor="ctr">
                    <a:lnL cmpd="sng" algn="ctr" cap="flat" w="0">
                      <a:solidFill>
                        <a:srgbClr val="81865D"/>
                      </a:solidFill>
                      <a:prstDash val="solid"/>
                      <a:round/>
                      <a:headEnd type="none" w="med" len="med"/>
                      <a:tailEnd type="none" w="med" len="med"/>
                    </a:lnL>
                    <a:lnR cmpd="sng" algn="ctr" cap="flat" w="0">
                      <a:solidFill>
                        <a:srgbClr val="81865D"/>
                      </a:solidFill>
                      <a:prstDash val="solid"/>
                      <a:round/>
                      <a:headEnd type="none" w="med" len="med"/>
                      <a:tailEnd type="none" w="med" len="med"/>
                    </a:lnR>
                    <a:lnT cmpd="sng" algn="ctr" cap="flat" w="17509">
                      <a:solidFill>
                        <a:srgbClr val="81865D"/>
                      </a:solidFill>
                      <a:prstDash val="solid"/>
                      <a:round/>
                      <a:headEnd type="none" w="med" len="med"/>
                      <a:tailEnd type="none" w="med" len="med"/>
                    </a:lnT>
                    <a:lnB cmpd="sng" algn="ctr" cap="flat" w="17509">
                      <a:solidFill>
                        <a:srgbClr val="81865D"/>
                      </a:solidFill>
                      <a:prstDash val="solid"/>
                      <a:round/>
                      <a:headEnd type="none" w="med" len="med"/>
                      <a:tailEnd type="none" w="med" len="med"/>
                    </a:lnB>
                  </a:tcPr>
                </a:tc>
              </a:tr>
            </a:tbl>
          </a:graphicData>
        </a:graphic>
      </p:graphicFrame>
      <p:sp>
        <p:nvSpPr>
          <p:cNvPr name="Freeform 3" id="3"/>
          <p:cNvSpPr/>
          <p:nvPr/>
        </p:nvSpPr>
        <p:spPr>
          <a:xfrm flipH="false" flipV="false" rot="0">
            <a:off x="1536035" y="1365816"/>
            <a:ext cx="501047" cy="289696"/>
          </a:xfrm>
          <a:custGeom>
            <a:avLst/>
            <a:gdLst/>
            <a:ahLst/>
            <a:cxnLst/>
            <a:rect r="r" b="b" t="t" l="l"/>
            <a:pathLst>
              <a:path h="289696" w="501047">
                <a:moveTo>
                  <a:pt x="0" y="0"/>
                </a:moveTo>
                <a:lnTo>
                  <a:pt x="501047" y="0"/>
                </a:lnTo>
                <a:lnTo>
                  <a:pt x="501047" y="289696"/>
                </a:lnTo>
                <a:lnTo>
                  <a:pt x="0" y="2896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107199" y="2223938"/>
            <a:ext cx="5549285" cy="4238616"/>
          </a:xfrm>
          <a:prstGeom prst="rect">
            <a:avLst/>
          </a:prstGeom>
        </p:spPr>
        <p:txBody>
          <a:bodyPr anchor="t" rtlCol="false" tIns="0" lIns="0" bIns="0" rIns="0">
            <a:spAutoFit/>
          </a:bodyPr>
          <a:lstStyle/>
          <a:p>
            <a:pPr algn="l">
              <a:lnSpc>
                <a:spcPts val="8400"/>
              </a:lnSpc>
            </a:pPr>
            <a:r>
              <a:rPr lang="en-US" sz="6000">
                <a:solidFill>
                  <a:srgbClr val="635B4B"/>
                </a:solidFill>
                <a:latin typeface="Open Sauce"/>
                <a:ea typeface="Open Sauce"/>
                <a:cs typeface="Open Sauce"/>
                <a:sym typeface="Open Sauce"/>
              </a:rPr>
              <a:t>The Role of Blockchain in ICO Fundraising</a:t>
            </a:r>
          </a:p>
        </p:txBody>
      </p:sp>
      <p:grpSp>
        <p:nvGrpSpPr>
          <p:cNvPr name="Group 5" id="5"/>
          <p:cNvGrpSpPr/>
          <p:nvPr/>
        </p:nvGrpSpPr>
        <p:grpSpPr>
          <a:xfrm rot="0">
            <a:off x="-941921" y="7154805"/>
            <a:ext cx="2728480" cy="2103495"/>
            <a:chOff x="0" y="0"/>
            <a:chExt cx="718612" cy="554007"/>
          </a:xfrm>
        </p:grpSpPr>
        <p:sp>
          <p:nvSpPr>
            <p:cNvPr name="Freeform 6" id="6"/>
            <p:cNvSpPr/>
            <p:nvPr/>
          </p:nvSpPr>
          <p:spPr>
            <a:xfrm flipH="false" flipV="false" rot="0">
              <a:off x="0" y="0"/>
              <a:ext cx="718612" cy="554007"/>
            </a:xfrm>
            <a:custGeom>
              <a:avLst/>
              <a:gdLst/>
              <a:ahLst/>
              <a:cxnLst/>
              <a:rect r="r" b="b" t="t" l="l"/>
              <a:pathLst>
                <a:path h="554007" w="718612">
                  <a:moveTo>
                    <a:pt x="0" y="0"/>
                  </a:moveTo>
                  <a:lnTo>
                    <a:pt x="718612" y="0"/>
                  </a:lnTo>
                  <a:lnTo>
                    <a:pt x="718612" y="554007"/>
                  </a:lnTo>
                  <a:lnTo>
                    <a:pt x="0" y="554007"/>
                  </a:lnTo>
                  <a:close/>
                </a:path>
              </a:pathLst>
            </a:custGeom>
            <a:solidFill>
              <a:srgbClr val="81865D"/>
            </a:solidFill>
          </p:spPr>
        </p:sp>
        <p:sp>
          <p:nvSpPr>
            <p:cNvPr name="TextBox 7" id="7"/>
            <p:cNvSpPr txBox="true"/>
            <p:nvPr/>
          </p:nvSpPr>
          <p:spPr>
            <a:xfrm>
              <a:off x="0" y="-47625"/>
              <a:ext cx="718612" cy="601632"/>
            </a:xfrm>
            <a:prstGeom prst="rect">
              <a:avLst/>
            </a:prstGeom>
          </p:spPr>
          <p:txBody>
            <a:bodyPr anchor="ctr" rtlCol="false" tIns="50800" lIns="50800" bIns="50800" rIns="50800"/>
            <a:lstStyle/>
            <a:p>
              <a:pPr algn="ctr">
                <a:lnSpc>
                  <a:spcPts val="3359"/>
                </a:lnSpc>
              </a:pPr>
            </a:p>
          </p:txBody>
        </p:sp>
      </p:grpSp>
      <p:grpSp>
        <p:nvGrpSpPr>
          <p:cNvPr name="Group 8" id="8"/>
          <p:cNvGrpSpPr/>
          <p:nvPr/>
        </p:nvGrpSpPr>
        <p:grpSpPr>
          <a:xfrm rot="0">
            <a:off x="1028700" y="7154805"/>
            <a:ext cx="5048797" cy="2103495"/>
            <a:chOff x="0" y="0"/>
            <a:chExt cx="6731730" cy="2804661"/>
          </a:xfrm>
        </p:grpSpPr>
        <p:pic>
          <p:nvPicPr>
            <p:cNvPr name="Picture 9" id="9"/>
            <p:cNvPicPr>
              <a:picLocks noChangeAspect="true"/>
            </p:cNvPicPr>
            <p:nvPr/>
          </p:nvPicPr>
          <p:blipFill>
            <a:blip r:embed="rId4"/>
            <a:srcRect l="0" t="15468" r="0" b="15468"/>
            <a:stretch>
              <a:fillRect/>
            </a:stretch>
          </p:blipFill>
          <p:spPr>
            <a:xfrm flipH="false" flipV="false">
              <a:off x="0" y="0"/>
              <a:ext cx="6731730" cy="2804661"/>
            </a:xfrm>
            <a:prstGeom prst="rect">
              <a:avLst/>
            </a:prstGeom>
          </p:spPr>
        </p:pic>
      </p:grpSp>
      <p:sp>
        <p:nvSpPr>
          <p:cNvPr name="Freeform 10" id="10"/>
          <p:cNvSpPr/>
          <p:nvPr/>
        </p:nvSpPr>
        <p:spPr>
          <a:xfrm flipH="false" flipV="false" rot="0">
            <a:off x="5498510" y="5861864"/>
            <a:ext cx="1157974" cy="520036"/>
          </a:xfrm>
          <a:custGeom>
            <a:avLst/>
            <a:gdLst/>
            <a:ahLst/>
            <a:cxnLst/>
            <a:rect r="r" b="b" t="t" l="l"/>
            <a:pathLst>
              <a:path h="520036" w="1157974">
                <a:moveTo>
                  <a:pt x="0" y="0"/>
                </a:moveTo>
                <a:lnTo>
                  <a:pt x="1157975" y="0"/>
                </a:lnTo>
                <a:lnTo>
                  <a:pt x="1157975" y="520036"/>
                </a:lnTo>
                <a:lnTo>
                  <a:pt x="0" y="52003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7275862" y="2703321"/>
            <a:ext cx="9983438" cy="1243965"/>
          </a:xfrm>
          <a:prstGeom prst="rect">
            <a:avLst/>
          </a:prstGeom>
        </p:spPr>
        <p:txBody>
          <a:bodyPr anchor="t" rtlCol="false" tIns="0" lIns="0" bIns="0" rIns="0">
            <a:spAutoFit/>
          </a:bodyPr>
          <a:lstStyle/>
          <a:p>
            <a:pPr algn="just">
              <a:lnSpc>
                <a:spcPts val="3359"/>
              </a:lnSpc>
            </a:pPr>
            <a:r>
              <a:rPr lang="en-US" sz="2400">
                <a:solidFill>
                  <a:srgbClr val="191919"/>
                </a:solidFill>
                <a:latin typeface="TT Norms"/>
                <a:ea typeface="TT Norms"/>
                <a:cs typeface="TT Norms"/>
                <a:sym typeface="TT Norms"/>
              </a:rPr>
              <a:t>Blockchain serves multiple vital functions during ICO fundraising which establishes this method as an efficient capital-raising tool for cryptocurrencies.</a:t>
            </a:r>
          </a:p>
        </p:txBody>
      </p:sp>
      <p:sp>
        <p:nvSpPr>
          <p:cNvPr name="TextBox 12" id="12"/>
          <p:cNvSpPr txBox="true"/>
          <p:nvPr/>
        </p:nvSpPr>
        <p:spPr>
          <a:xfrm rot="0">
            <a:off x="7275862" y="4823586"/>
            <a:ext cx="10609319" cy="2184399"/>
          </a:xfrm>
          <a:prstGeom prst="rect">
            <a:avLst/>
          </a:prstGeom>
        </p:spPr>
        <p:txBody>
          <a:bodyPr anchor="t" rtlCol="false" tIns="0" lIns="0" bIns="0" rIns="0">
            <a:spAutoFit/>
          </a:bodyPr>
          <a:lstStyle/>
          <a:p>
            <a:pPr algn="l" marL="539754" indent="-269877" lvl="1">
              <a:lnSpc>
                <a:spcPts val="3500"/>
              </a:lnSpc>
              <a:buFont typeface="Arial"/>
              <a:buChar char="•"/>
            </a:pPr>
            <a:r>
              <a:rPr lang="en-US" sz="2500">
                <a:solidFill>
                  <a:srgbClr val="000000"/>
                </a:solidFill>
                <a:latin typeface="Canva Sans"/>
                <a:ea typeface="Canva Sans"/>
                <a:cs typeface="Canva Sans"/>
                <a:sym typeface="Canva Sans"/>
              </a:rPr>
              <a:t>Decentralization and Transparency</a:t>
            </a:r>
          </a:p>
          <a:p>
            <a:pPr algn="l" marL="539754" indent="-269877" lvl="1">
              <a:lnSpc>
                <a:spcPts val="3500"/>
              </a:lnSpc>
              <a:buFont typeface="Arial"/>
              <a:buChar char="•"/>
            </a:pPr>
            <a:r>
              <a:rPr lang="en-US" sz="2500">
                <a:solidFill>
                  <a:srgbClr val="000000"/>
                </a:solidFill>
                <a:latin typeface="Canva Sans"/>
                <a:ea typeface="Canva Sans"/>
                <a:cs typeface="Canva Sans"/>
                <a:sym typeface="Canva Sans"/>
              </a:rPr>
              <a:t>Smart Contracts</a:t>
            </a:r>
          </a:p>
          <a:p>
            <a:pPr algn="l" marL="539754" indent="-269877" lvl="1">
              <a:lnSpc>
                <a:spcPts val="3500"/>
              </a:lnSpc>
              <a:buFont typeface="Arial"/>
              <a:buChar char="•"/>
            </a:pPr>
            <a:r>
              <a:rPr lang="en-US" sz="2500">
                <a:solidFill>
                  <a:srgbClr val="000000"/>
                </a:solidFill>
                <a:latin typeface="Canva Sans"/>
                <a:ea typeface="Canva Sans"/>
                <a:cs typeface="Canva Sans"/>
                <a:sym typeface="Canva Sans"/>
              </a:rPr>
              <a:t>Security</a:t>
            </a:r>
          </a:p>
          <a:p>
            <a:pPr algn="l" marL="539754" indent="-269877" lvl="1">
              <a:lnSpc>
                <a:spcPts val="3500"/>
              </a:lnSpc>
              <a:buFont typeface="Arial"/>
              <a:buChar char="•"/>
            </a:pPr>
            <a:r>
              <a:rPr lang="en-US" sz="2500">
                <a:solidFill>
                  <a:srgbClr val="000000"/>
                </a:solidFill>
                <a:latin typeface="Canva Sans"/>
                <a:ea typeface="Canva Sans"/>
                <a:cs typeface="Canva Sans"/>
                <a:sym typeface="Canva Sans"/>
              </a:rPr>
              <a:t>Tokenization and Asset Representation</a:t>
            </a:r>
          </a:p>
          <a:p>
            <a:pPr algn="l" marL="539754" indent="-269877" lvl="1">
              <a:lnSpc>
                <a:spcPts val="3500"/>
              </a:lnSpc>
              <a:buFont typeface="Arial"/>
              <a:buChar char="•"/>
            </a:pPr>
            <a:r>
              <a:rPr lang="en-US" sz="2500">
                <a:solidFill>
                  <a:srgbClr val="000000"/>
                </a:solidFill>
                <a:latin typeface="Canva Sans"/>
                <a:ea typeface="Canva Sans"/>
                <a:cs typeface="Canva Sans"/>
                <a:sym typeface="Canva Sans"/>
              </a:rPr>
              <a:t>Global Accessibility</a:t>
            </a:r>
          </a:p>
        </p:txBody>
      </p:sp>
      <p:sp>
        <p:nvSpPr>
          <p:cNvPr name="Freeform 13" id="13"/>
          <p:cNvSpPr/>
          <p:nvPr/>
        </p:nvSpPr>
        <p:spPr>
          <a:xfrm flipH="false" flipV="false" rot="0">
            <a:off x="14448181" y="1108015"/>
            <a:ext cx="2556503" cy="805299"/>
          </a:xfrm>
          <a:custGeom>
            <a:avLst/>
            <a:gdLst/>
            <a:ahLst/>
            <a:cxnLst/>
            <a:rect r="r" b="b" t="t" l="l"/>
            <a:pathLst>
              <a:path h="805299" w="2556503">
                <a:moveTo>
                  <a:pt x="0" y="0"/>
                </a:moveTo>
                <a:lnTo>
                  <a:pt x="2556504" y="0"/>
                </a:lnTo>
                <a:lnTo>
                  <a:pt x="2556504" y="805298"/>
                </a:lnTo>
                <a:lnTo>
                  <a:pt x="0" y="805298"/>
                </a:lnTo>
                <a:lnTo>
                  <a:pt x="0" y="0"/>
                </a:lnTo>
                <a:close/>
              </a:path>
            </a:pathLst>
          </a:custGeom>
          <a:blipFill>
            <a:blip r:embed="rId7"/>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AF9F4"/>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1028700"/>
          <a:ext cx="14918070" cy="895440"/>
        </p:xfrm>
        <a:graphic>
          <a:graphicData uri="http://schemas.openxmlformats.org/drawingml/2006/table">
            <a:tbl>
              <a:tblPr/>
              <a:tblGrid>
                <a:gridCol w="14918070"/>
              </a:tblGrid>
              <a:tr h="895440">
                <a:tc>
                  <a:txBody>
                    <a:bodyPr anchor="t" rtlCol="false"/>
                    <a:lstStyle/>
                    <a:p>
                      <a:pPr algn="ctr">
                        <a:lnSpc>
                          <a:spcPts val="2316"/>
                        </a:lnSpc>
                        <a:defRPr/>
                      </a:pPr>
                      <a:endParaRPr lang="en-US" sz="1100"/>
                    </a:p>
                  </a:txBody>
                  <a:tcPr marL="175095" marR="175095" marT="175095" marB="175095" anchor="ctr">
                    <a:lnL cmpd="sng" algn="ctr" cap="flat" w="0">
                      <a:solidFill>
                        <a:srgbClr val="81865D"/>
                      </a:solidFill>
                      <a:prstDash val="solid"/>
                      <a:round/>
                      <a:headEnd type="none" w="med" len="med"/>
                      <a:tailEnd type="none" w="med" len="med"/>
                    </a:lnL>
                    <a:lnR cmpd="sng" algn="ctr" cap="flat" w="0">
                      <a:solidFill>
                        <a:srgbClr val="81865D"/>
                      </a:solidFill>
                      <a:prstDash val="solid"/>
                      <a:round/>
                      <a:headEnd type="none" w="med" len="med"/>
                      <a:tailEnd type="none" w="med" len="med"/>
                    </a:lnR>
                    <a:lnT cmpd="sng" algn="ctr" cap="flat" w="17509">
                      <a:solidFill>
                        <a:srgbClr val="81865D"/>
                      </a:solidFill>
                      <a:prstDash val="solid"/>
                      <a:round/>
                      <a:headEnd type="none" w="med" len="med"/>
                      <a:tailEnd type="none" w="med" len="med"/>
                    </a:lnT>
                    <a:lnB cmpd="sng" algn="ctr" cap="flat" w="17509">
                      <a:solidFill>
                        <a:srgbClr val="81865D"/>
                      </a:solidFill>
                      <a:prstDash val="solid"/>
                      <a:round/>
                      <a:headEnd type="none" w="med" len="med"/>
                      <a:tailEnd type="none" w="med" len="med"/>
                    </a:lnB>
                  </a:tcPr>
                </a:tc>
              </a:tr>
            </a:tbl>
          </a:graphicData>
        </a:graphic>
      </p:graphicFrame>
      <p:sp>
        <p:nvSpPr>
          <p:cNvPr name="Freeform 3" id="3"/>
          <p:cNvSpPr/>
          <p:nvPr/>
        </p:nvSpPr>
        <p:spPr>
          <a:xfrm flipH="false" flipV="false" rot="0">
            <a:off x="1536035" y="1365816"/>
            <a:ext cx="501047" cy="289696"/>
          </a:xfrm>
          <a:custGeom>
            <a:avLst/>
            <a:gdLst/>
            <a:ahLst/>
            <a:cxnLst/>
            <a:rect r="r" b="b" t="t" l="l"/>
            <a:pathLst>
              <a:path h="289696" w="501047">
                <a:moveTo>
                  <a:pt x="0" y="0"/>
                </a:moveTo>
                <a:lnTo>
                  <a:pt x="501047" y="0"/>
                </a:lnTo>
                <a:lnTo>
                  <a:pt x="501047" y="289696"/>
                </a:lnTo>
                <a:lnTo>
                  <a:pt x="0" y="2896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107199" y="2223938"/>
            <a:ext cx="5549285" cy="4238616"/>
          </a:xfrm>
          <a:prstGeom prst="rect">
            <a:avLst/>
          </a:prstGeom>
        </p:spPr>
        <p:txBody>
          <a:bodyPr anchor="t" rtlCol="false" tIns="0" lIns="0" bIns="0" rIns="0">
            <a:spAutoFit/>
          </a:bodyPr>
          <a:lstStyle/>
          <a:p>
            <a:pPr algn="l">
              <a:lnSpc>
                <a:spcPts val="8400"/>
              </a:lnSpc>
            </a:pPr>
            <a:r>
              <a:rPr lang="en-US" sz="6000">
                <a:solidFill>
                  <a:srgbClr val="635B4B"/>
                </a:solidFill>
                <a:latin typeface="Open Sauce"/>
                <a:ea typeface="Open Sauce"/>
                <a:cs typeface="Open Sauce"/>
                <a:sym typeface="Open Sauce"/>
              </a:rPr>
              <a:t>Future of ICOs and Blockchain Technology</a:t>
            </a:r>
          </a:p>
        </p:txBody>
      </p:sp>
      <p:grpSp>
        <p:nvGrpSpPr>
          <p:cNvPr name="Group 5" id="5"/>
          <p:cNvGrpSpPr/>
          <p:nvPr/>
        </p:nvGrpSpPr>
        <p:grpSpPr>
          <a:xfrm rot="0">
            <a:off x="-941921" y="7154805"/>
            <a:ext cx="2728480" cy="2103495"/>
            <a:chOff x="0" y="0"/>
            <a:chExt cx="718612" cy="554007"/>
          </a:xfrm>
        </p:grpSpPr>
        <p:sp>
          <p:nvSpPr>
            <p:cNvPr name="Freeform 6" id="6"/>
            <p:cNvSpPr/>
            <p:nvPr/>
          </p:nvSpPr>
          <p:spPr>
            <a:xfrm flipH="false" flipV="false" rot="0">
              <a:off x="0" y="0"/>
              <a:ext cx="718612" cy="554007"/>
            </a:xfrm>
            <a:custGeom>
              <a:avLst/>
              <a:gdLst/>
              <a:ahLst/>
              <a:cxnLst/>
              <a:rect r="r" b="b" t="t" l="l"/>
              <a:pathLst>
                <a:path h="554007" w="718612">
                  <a:moveTo>
                    <a:pt x="0" y="0"/>
                  </a:moveTo>
                  <a:lnTo>
                    <a:pt x="718612" y="0"/>
                  </a:lnTo>
                  <a:lnTo>
                    <a:pt x="718612" y="554007"/>
                  </a:lnTo>
                  <a:lnTo>
                    <a:pt x="0" y="554007"/>
                  </a:lnTo>
                  <a:close/>
                </a:path>
              </a:pathLst>
            </a:custGeom>
            <a:solidFill>
              <a:srgbClr val="81865D"/>
            </a:solidFill>
          </p:spPr>
        </p:sp>
        <p:sp>
          <p:nvSpPr>
            <p:cNvPr name="TextBox 7" id="7"/>
            <p:cNvSpPr txBox="true"/>
            <p:nvPr/>
          </p:nvSpPr>
          <p:spPr>
            <a:xfrm>
              <a:off x="0" y="-47625"/>
              <a:ext cx="718612" cy="601632"/>
            </a:xfrm>
            <a:prstGeom prst="rect">
              <a:avLst/>
            </a:prstGeom>
          </p:spPr>
          <p:txBody>
            <a:bodyPr anchor="ctr" rtlCol="false" tIns="50800" lIns="50800" bIns="50800" rIns="50800"/>
            <a:lstStyle/>
            <a:p>
              <a:pPr algn="ctr">
                <a:lnSpc>
                  <a:spcPts val="3359"/>
                </a:lnSpc>
              </a:pPr>
            </a:p>
          </p:txBody>
        </p:sp>
      </p:grpSp>
      <p:grpSp>
        <p:nvGrpSpPr>
          <p:cNvPr name="Group 8" id="8"/>
          <p:cNvGrpSpPr/>
          <p:nvPr/>
        </p:nvGrpSpPr>
        <p:grpSpPr>
          <a:xfrm rot="0">
            <a:off x="1028700" y="7154805"/>
            <a:ext cx="5048797" cy="2103495"/>
            <a:chOff x="0" y="0"/>
            <a:chExt cx="6731730" cy="2804661"/>
          </a:xfrm>
        </p:grpSpPr>
        <p:pic>
          <p:nvPicPr>
            <p:cNvPr name="Picture 9" id="9"/>
            <p:cNvPicPr>
              <a:picLocks noChangeAspect="true"/>
            </p:cNvPicPr>
            <p:nvPr/>
          </p:nvPicPr>
          <p:blipFill>
            <a:blip r:embed="rId4"/>
            <a:srcRect l="0" t="15468" r="0" b="15468"/>
            <a:stretch>
              <a:fillRect/>
            </a:stretch>
          </p:blipFill>
          <p:spPr>
            <a:xfrm flipH="false" flipV="false">
              <a:off x="0" y="0"/>
              <a:ext cx="6731730" cy="2804661"/>
            </a:xfrm>
            <a:prstGeom prst="rect">
              <a:avLst/>
            </a:prstGeom>
          </p:spPr>
        </p:pic>
      </p:grpSp>
      <p:sp>
        <p:nvSpPr>
          <p:cNvPr name="Freeform 10" id="10"/>
          <p:cNvSpPr/>
          <p:nvPr/>
        </p:nvSpPr>
        <p:spPr>
          <a:xfrm flipH="false" flipV="false" rot="0">
            <a:off x="5670139" y="5942518"/>
            <a:ext cx="1157974" cy="520036"/>
          </a:xfrm>
          <a:custGeom>
            <a:avLst/>
            <a:gdLst/>
            <a:ahLst/>
            <a:cxnLst/>
            <a:rect r="r" b="b" t="t" l="l"/>
            <a:pathLst>
              <a:path h="520036" w="1157974">
                <a:moveTo>
                  <a:pt x="0" y="0"/>
                </a:moveTo>
                <a:lnTo>
                  <a:pt x="1157974" y="0"/>
                </a:lnTo>
                <a:lnTo>
                  <a:pt x="1157974" y="520036"/>
                </a:lnTo>
                <a:lnTo>
                  <a:pt x="0" y="52003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7275862" y="2703321"/>
            <a:ext cx="9983438" cy="2082165"/>
          </a:xfrm>
          <a:prstGeom prst="rect">
            <a:avLst/>
          </a:prstGeom>
        </p:spPr>
        <p:txBody>
          <a:bodyPr anchor="t" rtlCol="false" tIns="0" lIns="0" bIns="0" rIns="0">
            <a:spAutoFit/>
          </a:bodyPr>
          <a:lstStyle/>
          <a:p>
            <a:pPr algn="just">
              <a:lnSpc>
                <a:spcPts val="3359"/>
              </a:lnSpc>
            </a:pPr>
            <a:r>
              <a:rPr lang="en-US" sz="2400">
                <a:solidFill>
                  <a:srgbClr val="191919"/>
                </a:solidFill>
                <a:latin typeface="TT Norms"/>
                <a:ea typeface="TT Norms"/>
                <a:cs typeface="TT Norms"/>
                <a:sym typeface="TT Norms"/>
              </a:rPr>
              <a:t>ICO and blockchain technology reveal promising potentials while navigating through multiple obstacles in the future. Blockchain technology developments will lead ICOs toward better sophistication while introducing new regulations alongside integrations with innovative solutions.</a:t>
            </a:r>
          </a:p>
        </p:txBody>
      </p:sp>
      <p:sp>
        <p:nvSpPr>
          <p:cNvPr name="TextBox 12" id="12"/>
          <p:cNvSpPr txBox="true"/>
          <p:nvPr/>
        </p:nvSpPr>
        <p:spPr>
          <a:xfrm rot="0">
            <a:off x="7275862" y="5404611"/>
            <a:ext cx="10609319" cy="2679699"/>
          </a:xfrm>
          <a:prstGeom prst="rect">
            <a:avLst/>
          </a:prstGeom>
        </p:spPr>
        <p:txBody>
          <a:bodyPr anchor="t" rtlCol="false" tIns="0" lIns="0" bIns="0" rIns="0">
            <a:spAutoFit/>
          </a:bodyPr>
          <a:lstStyle/>
          <a:p>
            <a:pPr algn="just" marL="539754" indent="-269877" lvl="1">
              <a:lnSpc>
                <a:spcPts val="4325"/>
              </a:lnSpc>
              <a:buFont typeface="Arial"/>
              <a:buChar char="•"/>
            </a:pPr>
            <a:r>
              <a:rPr lang="en-US" sz="2500">
                <a:solidFill>
                  <a:srgbClr val="000000"/>
                </a:solidFill>
                <a:latin typeface="Canva Sans"/>
                <a:ea typeface="Canva Sans"/>
                <a:cs typeface="Canva Sans"/>
                <a:sym typeface="Canva Sans"/>
              </a:rPr>
              <a:t>Regulation</a:t>
            </a:r>
          </a:p>
          <a:p>
            <a:pPr algn="just" marL="539754" indent="-269877" lvl="1">
              <a:lnSpc>
                <a:spcPts val="4325"/>
              </a:lnSpc>
              <a:buFont typeface="Arial"/>
              <a:buChar char="•"/>
            </a:pPr>
            <a:r>
              <a:rPr lang="en-US" sz="2500">
                <a:solidFill>
                  <a:srgbClr val="000000"/>
                </a:solidFill>
                <a:latin typeface="Canva Sans"/>
                <a:ea typeface="Canva Sans"/>
                <a:cs typeface="Canva Sans"/>
                <a:sym typeface="Canva Sans"/>
              </a:rPr>
              <a:t>Security Token</a:t>
            </a:r>
          </a:p>
          <a:p>
            <a:pPr algn="just" marL="539754" indent="-269877" lvl="1">
              <a:lnSpc>
                <a:spcPts val="4325"/>
              </a:lnSpc>
              <a:buFont typeface="Arial"/>
              <a:buChar char="•"/>
            </a:pPr>
            <a:r>
              <a:rPr lang="en-US" sz="2500">
                <a:solidFill>
                  <a:srgbClr val="000000"/>
                </a:solidFill>
                <a:latin typeface="Canva Sans"/>
                <a:ea typeface="Canva Sans"/>
                <a:cs typeface="Canva Sans"/>
                <a:sym typeface="Canva Sans"/>
              </a:rPr>
              <a:t>Integration with DeFi (Decentralized Finance</a:t>
            </a:r>
          </a:p>
          <a:p>
            <a:pPr algn="just" marL="539754" indent="-269877" lvl="1">
              <a:lnSpc>
                <a:spcPts val="4325"/>
              </a:lnSpc>
              <a:buFont typeface="Arial"/>
              <a:buChar char="•"/>
            </a:pPr>
            <a:r>
              <a:rPr lang="en-US" sz="2500">
                <a:solidFill>
                  <a:srgbClr val="000000"/>
                </a:solidFill>
                <a:latin typeface="Canva Sans"/>
                <a:ea typeface="Canva Sans"/>
                <a:cs typeface="Canva Sans"/>
                <a:sym typeface="Canva Sans"/>
              </a:rPr>
              <a:t>Initial DEX Offerings (IDOs)</a:t>
            </a:r>
          </a:p>
          <a:p>
            <a:pPr algn="just" marL="539754" indent="-269877" lvl="1">
              <a:lnSpc>
                <a:spcPts val="4325"/>
              </a:lnSpc>
              <a:buFont typeface="Arial"/>
              <a:buChar char="•"/>
            </a:pPr>
            <a:r>
              <a:rPr lang="en-US" sz="2500">
                <a:solidFill>
                  <a:srgbClr val="000000"/>
                </a:solidFill>
                <a:latin typeface="Canva Sans"/>
                <a:ea typeface="Canva Sans"/>
                <a:cs typeface="Canva Sans"/>
                <a:sym typeface="Canva Sans"/>
              </a:rPr>
              <a:t>Improved User Experience</a:t>
            </a:r>
          </a:p>
        </p:txBody>
      </p:sp>
      <p:sp>
        <p:nvSpPr>
          <p:cNvPr name="Freeform 13" id="13"/>
          <p:cNvSpPr/>
          <p:nvPr/>
        </p:nvSpPr>
        <p:spPr>
          <a:xfrm flipH="false" flipV="false" rot="0">
            <a:off x="14410042" y="1108015"/>
            <a:ext cx="2556503" cy="805299"/>
          </a:xfrm>
          <a:custGeom>
            <a:avLst/>
            <a:gdLst/>
            <a:ahLst/>
            <a:cxnLst/>
            <a:rect r="r" b="b" t="t" l="l"/>
            <a:pathLst>
              <a:path h="805299" w="2556503">
                <a:moveTo>
                  <a:pt x="0" y="0"/>
                </a:moveTo>
                <a:lnTo>
                  <a:pt x="2556503" y="0"/>
                </a:lnTo>
                <a:lnTo>
                  <a:pt x="2556503" y="805298"/>
                </a:lnTo>
                <a:lnTo>
                  <a:pt x="0" y="805298"/>
                </a:lnTo>
                <a:lnTo>
                  <a:pt x="0" y="0"/>
                </a:lnTo>
                <a:close/>
              </a:path>
            </a:pathLst>
          </a:custGeom>
          <a:blipFill>
            <a:blip r:embed="rId7"/>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1028700"/>
          <a:ext cx="14918070" cy="895440"/>
        </p:xfrm>
        <a:graphic>
          <a:graphicData uri="http://schemas.openxmlformats.org/drawingml/2006/table">
            <a:tbl>
              <a:tblPr/>
              <a:tblGrid>
                <a:gridCol w="14918070"/>
              </a:tblGrid>
              <a:tr h="895440">
                <a:tc>
                  <a:txBody>
                    <a:bodyPr anchor="t" rtlCol="false"/>
                    <a:lstStyle/>
                    <a:p>
                      <a:pPr algn="ctr">
                        <a:lnSpc>
                          <a:spcPts val="2316"/>
                        </a:lnSpc>
                        <a:defRPr/>
                      </a:pPr>
                      <a:endParaRPr lang="en-US" sz="1100"/>
                    </a:p>
                  </a:txBody>
                  <a:tcPr marL="175095" marR="175095" marT="175095" marB="175095" anchor="ctr">
                    <a:lnL cmpd="sng" algn="ctr" cap="flat" w="0">
                      <a:solidFill>
                        <a:srgbClr val="81865D"/>
                      </a:solidFill>
                      <a:prstDash val="solid"/>
                      <a:round/>
                      <a:headEnd type="none" w="med" len="med"/>
                      <a:tailEnd type="none" w="med" len="med"/>
                    </a:lnL>
                    <a:lnR cmpd="sng" algn="ctr" cap="flat" w="0">
                      <a:solidFill>
                        <a:srgbClr val="81865D"/>
                      </a:solidFill>
                      <a:prstDash val="solid"/>
                      <a:round/>
                      <a:headEnd type="none" w="med" len="med"/>
                      <a:tailEnd type="none" w="med" len="med"/>
                    </a:lnR>
                    <a:lnT cmpd="sng" algn="ctr" cap="flat" w="17509">
                      <a:solidFill>
                        <a:srgbClr val="81865D"/>
                      </a:solidFill>
                      <a:prstDash val="solid"/>
                      <a:round/>
                      <a:headEnd type="none" w="med" len="med"/>
                      <a:tailEnd type="none" w="med" len="med"/>
                    </a:lnT>
                    <a:lnB cmpd="sng" algn="ctr" cap="flat" w="17509">
                      <a:solidFill>
                        <a:srgbClr val="81865D"/>
                      </a:solidFill>
                      <a:prstDash val="solid"/>
                      <a:round/>
                      <a:headEnd type="none" w="med" len="med"/>
                      <a:tailEnd type="none" w="med" len="med"/>
                    </a:lnB>
                  </a:tcPr>
                </a:tc>
              </a:tr>
            </a:tbl>
          </a:graphicData>
        </a:graphic>
      </p:graphicFrame>
      <p:sp>
        <p:nvSpPr>
          <p:cNvPr name="Freeform 3" id="3"/>
          <p:cNvSpPr/>
          <p:nvPr/>
        </p:nvSpPr>
        <p:spPr>
          <a:xfrm flipH="false" flipV="false" rot="0">
            <a:off x="1536035" y="1365816"/>
            <a:ext cx="501047" cy="289696"/>
          </a:xfrm>
          <a:custGeom>
            <a:avLst/>
            <a:gdLst/>
            <a:ahLst/>
            <a:cxnLst/>
            <a:rect r="r" b="b" t="t" l="l"/>
            <a:pathLst>
              <a:path h="289696" w="501047">
                <a:moveTo>
                  <a:pt x="0" y="0"/>
                </a:moveTo>
                <a:lnTo>
                  <a:pt x="501047" y="0"/>
                </a:lnTo>
                <a:lnTo>
                  <a:pt x="501047" y="289696"/>
                </a:lnTo>
                <a:lnTo>
                  <a:pt x="0" y="2896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028700" y="7577980"/>
            <a:ext cx="8133112" cy="1149350"/>
          </a:xfrm>
          <a:prstGeom prst="rect">
            <a:avLst/>
          </a:prstGeom>
        </p:spPr>
        <p:txBody>
          <a:bodyPr anchor="t" rtlCol="false" tIns="0" lIns="0" bIns="0" rIns="0">
            <a:spAutoFit/>
          </a:bodyPr>
          <a:lstStyle/>
          <a:p>
            <a:pPr algn="l">
              <a:lnSpc>
                <a:spcPts val="8800"/>
              </a:lnSpc>
            </a:pPr>
            <a:r>
              <a:rPr lang="en-US" sz="8000">
                <a:solidFill>
                  <a:srgbClr val="635B4B"/>
                </a:solidFill>
                <a:latin typeface="Open Sauce"/>
                <a:ea typeface="Open Sauce"/>
                <a:cs typeface="Open Sauce"/>
                <a:sym typeface="Open Sauce"/>
              </a:rPr>
              <a:t>Conclusion</a:t>
            </a:r>
          </a:p>
        </p:txBody>
      </p:sp>
      <p:sp>
        <p:nvSpPr>
          <p:cNvPr name="Freeform 5" id="5"/>
          <p:cNvSpPr/>
          <p:nvPr/>
        </p:nvSpPr>
        <p:spPr>
          <a:xfrm flipH="false" flipV="false" rot="0">
            <a:off x="6689367" y="7859300"/>
            <a:ext cx="1157974" cy="520036"/>
          </a:xfrm>
          <a:custGeom>
            <a:avLst/>
            <a:gdLst/>
            <a:ahLst/>
            <a:cxnLst/>
            <a:rect r="r" b="b" t="t" l="l"/>
            <a:pathLst>
              <a:path h="520036" w="1157974">
                <a:moveTo>
                  <a:pt x="0" y="0"/>
                </a:moveTo>
                <a:lnTo>
                  <a:pt x="1157974" y="0"/>
                </a:lnTo>
                <a:lnTo>
                  <a:pt x="1157974" y="520035"/>
                </a:lnTo>
                <a:lnTo>
                  <a:pt x="0" y="5200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6" id="6"/>
          <p:cNvSpPr/>
          <p:nvPr/>
        </p:nvSpPr>
        <p:spPr>
          <a:xfrm>
            <a:off x="1028700" y="9253538"/>
            <a:ext cx="16230600" cy="0"/>
          </a:xfrm>
          <a:prstGeom prst="line">
            <a:avLst/>
          </a:prstGeom>
          <a:ln cap="flat" w="19050">
            <a:solidFill>
              <a:srgbClr val="81865D"/>
            </a:solidFill>
            <a:prstDash val="solid"/>
            <a:headEnd type="none" len="sm" w="sm"/>
            <a:tailEnd type="none" len="sm" w="sm"/>
          </a:ln>
        </p:spPr>
      </p:sp>
      <p:grpSp>
        <p:nvGrpSpPr>
          <p:cNvPr name="Group 7" id="7"/>
          <p:cNvGrpSpPr/>
          <p:nvPr/>
        </p:nvGrpSpPr>
        <p:grpSpPr>
          <a:xfrm rot="0">
            <a:off x="1028700" y="2510698"/>
            <a:ext cx="6463384" cy="4854349"/>
            <a:chOff x="0" y="0"/>
            <a:chExt cx="8617846" cy="6472465"/>
          </a:xfrm>
        </p:grpSpPr>
        <p:pic>
          <p:nvPicPr>
            <p:cNvPr name="Picture 8" id="8"/>
            <p:cNvPicPr>
              <a:picLocks noChangeAspect="true"/>
            </p:cNvPicPr>
            <p:nvPr/>
          </p:nvPicPr>
          <p:blipFill>
            <a:blip r:embed="rId6"/>
            <a:srcRect l="5645" t="0" r="5645" b="0"/>
            <a:stretch>
              <a:fillRect/>
            </a:stretch>
          </p:blipFill>
          <p:spPr>
            <a:xfrm flipH="false" flipV="false">
              <a:off x="0" y="0"/>
              <a:ext cx="8617846" cy="6472465"/>
            </a:xfrm>
            <a:prstGeom prst="rect">
              <a:avLst/>
            </a:prstGeom>
          </p:spPr>
        </p:pic>
      </p:grpSp>
      <p:sp>
        <p:nvSpPr>
          <p:cNvPr name="TextBox 9" id="9"/>
          <p:cNvSpPr txBox="true"/>
          <p:nvPr/>
        </p:nvSpPr>
        <p:spPr>
          <a:xfrm rot="0">
            <a:off x="8266975" y="2463073"/>
            <a:ext cx="8992325" cy="6273165"/>
          </a:xfrm>
          <a:prstGeom prst="rect">
            <a:avLst/>
          </a:prstGeom>
        </p:spPr>
        <p:txBody>
          <a:bodyPr anchor="t" rtlCol="false" tIns="0" lIns="0" bIns="0" rIns="0">
            <a:spAutoFit/>
          </a:bodyPr>
          <a:lstStyle/>
          <a:p>
            <a:pPr algn="just">
              <a:lnSpc>
                <a:spcPts val="3359"/>
              </a:lnSpc>
            </a:pPr>
            <a:r>
              <a:rPr lang="en-US" sz="2400">
                <a:solidFill>
                  <a:srgbClr val="191919"/>
                </a:solidFill>
                <a:latin typeface="TT Norms"/>
                <a:ea typeface="TT Norms"/>
                <a:cs typeface="TT Norms"/>
                <a:sym typeface="TT Norms"/>
              </a:rPr>
              <a:t>The introduction of blockchain technology transformed Initial Coin Offerings (ICOs) to become a new method for project fundraising. The decentralized nature of blockchain enables ICOs to create more efficient fundraising alternatives that operate throughout the globe and rely on trust-driven features. ICO processes become streamlined because smart contracts alongside tokenization help eliminate intermediaries while providing better investor safeguards.</a:t>
            </a:r>
          </a:p>
          <a:p>
            <a:pPr algn="just">
              <a:lnSpc>
                <a:spcPts val="3359"/>
              </a:lnSpc>
            </a:pPr>
          </a:p>
          <a:p>
            <a:pPr algn="just">
              <a:lnSpc>
                <a:spcPts val="3359"/>
              </a:lnSpc>
            </a:pPr>
            <a:r>
              <a:rPr lang="en-US" sz="2400">
                <a:solidFill>
                  <a:srgbClr val="191919"/>
                </a:solidFill>
                <a:latin typeface="TT Norms"/>
                <a:ea typeface="TT Norms"/>
                <a:cs typeface="TT Norms"/>
                <a:sym typeface="TT Norms"/>
              </a:rPr>
              <a:t>The future success of ICOs depends on both the regulatory framework development and </a:t>
            </a:r>
            <a:r>
              <a:rPr lang="en-US" b="true" sz="2400" u="sng">
                <a:solidFill>
                  <a:srgbClr val="191919"/>
                </a:solidFill>
                <a:latin typeface="TT Norms Bold"/>
                <a:ea typeface="TT Norms Bold"/>
                <a:cs typeface="TT Norms Bold"/>
                <a:sym typeface="TT Norms Bold"/>
                <a:hlinkClick r:id="rId7" tooltip="https://www.blockchainx.tech"/>
              </a:rPr>
              <a:t>blockchain technology</a:t>
            </a:r>
            <a:r>
              <a:rPr lang="en-US" sz="2400">
                <a:solidFill>
                  <a:srgbClr val="191919"/>
                </a:solidFill>
                <a:latin typeface="TT Norms"/>
                <a:ea typeface="TT Norms"/>
                <a:cs typeface="TT Norms"/>
                <a:sym typeface="TT Norms"/>
              </a:rPr>
              <a:t> advancements along with a widespread decentralization of financial services. ICO popularity could grow to become a leading financing method for the blockchain and cryptocurrency sector when these supporting factors become established.</a:t>
            </a:r>
          </a:p>
        </p:txBody>
      </p:sp>
      <p:sp>
        <p:nvSpPr>
          <p:cNvPr name="Freeform 10" id="10"/>
          <p:cNvSpPr/>
          <p:nvPr/>
        </p:nvSpPr>
        <p:spPr>
          <a:xfrm flipH="false" flipV="false" rot="0">
            <a:off x="14448181" y="1108015"/>
            <a:ext cx="2556503" cy="805299"/>
          </a:xfrm>
          <a:custGeom>
            <a:avLst/>
            <a:gdLst/>
            <a:ahLst/>
            <a:cxnLst/>
            <a:rect r="r" b="b" t="t" l="l"/>
            <a:pathLst>
              <a:path h="805299" w="2556503">
                <a:moveTo>
                  <a:pt x="0" y="0"/>
                </a:moveTo>
                <a:lnTo>
                  <a:pt x="2556504" y="0"/>
                </a:lnTo>
                <a:lnTo>
                  <a:pt x="2556504" y="805298"/>
                </a:lnTo>
                <a:lnTo>
                  <a:pt x="0" y="805298"/>
                </a:lnTo>
                <a:lnTo>
                  <a:pt x="0" y="0"/>
                </a:lnTo>
                <a:close/>
              </a:path>
            </a:pathLst>
          </a:custGeom>
          <a:blipFill>
            <a:blip r:embed="rId8"/>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DAGiQXjq8Aw</dc:identifier>
  <dcterms:modified xsi:type="dcterms:W3CDTF">2011-08-01T06:04:30Z</dcterms:modified>
  <cp:revision>1</cp:revision>
  <dc:title>What role does blockchain play in ICO fundraising?</dc:title>
</cp:coreProperties>
</file>