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ontserrat Ultra-Bold" charset="1" panose="00000900000000000000"/>
      <p:regular r:id="rId15"/>
    </p:embeddedFont>
    <p:embeddedFont>
      <p:font typeface="Montserrat Bold" charset="1" panose="00000800000000000000"/>
      <p:regular r:id="rId16"/>
    </p:embeddedFont>
    <p:embeddedFont>
      <p:font typeface="Canva Sans Bold" charset="1" panose="020B0803030501040103"/>
      <p:regular r:id="rId17"/>
    </p:embeddedFont>
    <p:embeddedFont>
      <p:font typeface="Montserrat Classic" charset="1" panose="00000500000000000000"/>
      <p:regular r:id="rId18"/>
    </p:embeddedFont>
    <p:embeddedFont>
      <p:font typeface="Montserrat Classic Bold" charset="1" panose="00000800000000000000"/>
      <p:regular r:id="rId19"/>
    </p:embeddedFont>
    <p:embeddedFont>
      <p:font typeface="Canva Sans" charset="1" panose="020B0503030501040103"/>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445567" cy="2103338"/>
          </a:xfrm>
          <a:custGeom>
            <a:avLst/>
            <a:gdLst/>
            <a:ahLst/>
            <a:cxnLst/>
            <a:rect r="r" b="b" t="t" l="l"/>
            <a:pathLst>
              <a:path h="2103338" w="1445567">
                <a:moveTo>
                  <a:pt x="0" y="0"/>
                </a:moveTo>
                <a:lnTo>
                  <a:pt x="1445567" y="0"/>
                </a:lnTo>
                <a:lnTo>
                  <a:pt x="1445567" y="2103338"/>
                </a:lnTo>
                <a:lnTo>
                  <a:pt x="0" y="21033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6842433" y="8183662"/>
            <a:ext cx="1445567" cy="2103338"/>
          </a:xfrm>
          <a:custGeom>
            <a:avLst/>
            <a:gdLst/>
            <a:ahLst/>
            <a:cxnLst/>
            <a:rect r="r" b="b" t="t" l="l"/>
            <a:pathLst>
              <a:path h="2103338" w="1445567">
                <a:moveTo>
                  <a:pt x="0" y="0"/>
                </a:moveTo>
                <a:lnTo>
                  <a:pt x="1445567" y="0"/>
                </a:lnTo>
                <a:lnTo>
                  <a:pt x="1445567" y="2103338"/>
                </a:lnTo>
                <a:lnTo>
                  <a:pt x="0" y="21033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0" y="8310769"/>
            <a:ext cx="1946105" cy="1946105"/>
          </a:xfrm>
          <a:custGeom>
            <a:avLst/>
            <a:gdLst/>
            <a:ahLst/>
            <a:cxnLst/>
            <a:rect r="r" b="b" t="t" l="l"/>
            <a:pathLst>
              <a:path h="1946105" w="1946105">
                <a:moveTo>
                  <a:pt x="0" y="0"/>
                </a:moveTo>
                <a:lnTo>
                  <a:pt x="1946105" y="0"/>
                </a:lnTo>
                <a:lnTo>
                  <a:pt x="1946105" y="1946105"/>
                </a:lnTo>
                <a:lnTo>
                  <a:pt x="0" y="194610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16341895" y="55647"/>
            <a:ext cx="1946105" cy="1946105"/>
          </a:xfrm>
          <a:custGeom>
            <a:avLst/>
            <a:gdLst/>
            <a:ahLst/>
            <a:cxnLst/>
            <a:rect r="r" b="b" t="t" l="l"/>
            <a:pathLst>
              <a:path h="1946105" w="1946105">
                <a:moveTo>
                  <a:pt x="0" y="0"/>
                </a:moveTo>
                <a:lnTo>
                  <a:pt x="1946105" y="0"/>
                </a:lnTo>
                <a:lnTo>
                  <a:pt x="1946105" y="1946106"/>
                </a:lnTo>
                <a:lnTo>
                  <a:pt x="0" y="19461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2788868" y="1028700"/>
            <a:ext cx="4089580" cy="1300146"/>
          </a:xfrm>
          <a:custGeom>
            <a:avLst/>
            <a:gdLst/>
            <a:ahLst/>
            <a:cxnLst/>
            <a:rect r="r" b="b" t="t" l="l"/>
            <a:pathLst>
              <a:path h="1300146" w="4089580">
                <a:moveTo>
                  <a:pt x="0" y="0"/>
                </a:moveTo>
                <a:lnTo>
                  <a:pt x="4089581" y="0"/>
                </a:lnTo>
                <a:lnTo>
                  <a:pt x="4089581" y="1300146"/>
                </a:lnTo>
                <a:lnTo>
                  <a:pt x="0" y="1300146"/>
                </a:lnTo>
                <a:lnTo>
                  <a:pt x="0" y="0"/>
                </a:lnTo>
                <a:close/>
              </a:path>
            </a:pathLst>
          </a:custGeom>
          <a:blipFill>
            <a:blip r:embed="rId6"/>
            <a:stretch>
              <a:fillRect l="0" t="0" r="0" b="0"/>
            </a:stretch>
          </a:blipFill>
        </p:spPr>
      </p:sp>
      <p:sp>
        <p:nvSpPr>
          <p:cNvPr name="Freeform 7" id="7"/>
          <p:cNvSpPr/>
          <p:nvPr/>
        </p:nvSpPr>
        <p:spPr>
          <a:xfrm flipH="false" flipV="false" rot="0">
            <a:off x="9460587" y="2001753"/>
            <a:ext cx="7561927" cy="6503257"/>
          </a:xfrm>
          <a:custGeom>
            <a:avLst/>
            <a:gdLst/>
            <a:ahLst/>
            <a:cxnLst/>
            <a:rect r="r" b="b" t="t" l="l"/>
            <a:pathLst>
              <a:path h="6503257" w="7561927">
                <a:moveTo>
                  <a:pt x="0" y="0"/>
                </a:moveTo>
                <a:lnTo>
                  <a:pt x="7561926" y="0"/>
                </a:lnTo>
                <a:lnTo>
                  <a:pt x="7561926" y="6503257"/>
                </a:lnTo>
                <a:lnTo>
                  <a:pt x="0" y="6503257"/>
                </a:lnTo>
                <a:lnTo>
                  <a:pt x="0" y="0"/>
                </a:lnTo>
                <a:close/>
              </a:path>
            </a:pathLst>
          </a:custGeom>
          <a:blipFill>
            <a:blip r:embed="rId7"/>
            <a:stretch>
              <a:fillRect l="0" t="0" r="0" b="0"/>
            </a:stretch>
          </a:blipFill>
        </p:spPr>
      </p:sp>
      <p:sp>
        <p:nvSpPr>
          <p:cNvPr name="TextBox 8" id="8"/>
          <p:cNvSpPr txBox="true"/>
          <p:nvPr/>
        </p:nvSpPr>
        <p:spPr>
          <a:xfrm rot="0">
            <a:off x="840988" y="2965059"/>
            <a:ext cx="8439519" cy="4541139"/>
          </a:xfrm>
          <a:prstGeom prst="rect">
            <a:avLst/>
          </a:prstGeom>
        </p:spPr>
        <p:txBody>
          <a:bodyPr anchor="t" rtlCol="false" tIns="0" lIns="0" bIns="0" rIns="0">
            <a:spAutoFit/>
          </a:bodyPr>
          <a:lstStyle/>
          <a:p>
            <a:pPr algn="ctr">
              <a:lnSpc>
                <a:spcPts val="7177"/>
              </a:lnSpc>
            </a:pPr>
            <a:r>
              <a:rPr lang="en-US" b="true" sz="6466" spc="168">
                <a:solidFill>
                  <a:srgbClr val="467010"/>
                </a:solidFill>
                <a:latin typeface="Montserrat Ultra-Bold"/>
                <a:ea typeface="Montserrat Ultra-Bold"/>
                <a:cs typeface="Montserrat Ultra-Bold"/>
                <a:sym typeface="Montserrat Ultra-Bold"/>
              </a:rPr>
              <a:t>How Web3 Can Enable Peer-to-Peer Energy Trading Using Blockchain</a:t>
            </a:r>
          </a:p>
        </p:txBody>
      </p:sp>
      <p:sp>
        <p:nvSpPr>
          <p:cNvPr name="TextBox 9" id="9"/>
          <p:cNvSpPr txBox="true"/>
          <p:nvPr/>
        </p:nvSpPr>
        <p:spPr>
          <a:xfrm rot="0">
            <a:off x="2471955" y="8903111"/>
            <a:ext cx="5722597" cy="597764"/>
          </a:xfrm>
          <a:prstGeom prst="rect">
            <a:avLst/>
          </a:prstGeom>
        </p:spPr>
        <p:txBody>
          <a:bodyPr anchor="t" rtlCol="false" tIns="0" lIns="0" bIns="0" rIns="0">
            <a:spAutoFit/>
          </a:bodyPr>
          <a:lstStyle/>
          <a:p>
            <a:pPr algn="l">
              <a:lnSpc>
                <a:spcPts val="4942"/>
              </a:lnSpc>
            </a:pPr>
            <a:r>
              <a:rPr lang="en-US" sz="3530" b="true">
                <a:solidFill>
                  <a:srgbClr val="6F442D"/>
                </a:solidFill>
                <a:latin typeface="Montserrat Bold"/>
                <a:ea typeface="Montserrat Bold"/>
                <a:cs typeface="Montserrat Bold"/>
                <a:sym typeface="Montserrat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467010"/>
        </a:solidFill>
      </p:bgPr>
    </p:bg>
    <p:spTree>
      <p:nvGrpSpPr>
        <p:cNvPr id="1" name=""/>
        <p:cNvGrpSpPr/>
        <p:nvPr/>
      </p:nvGrpSpPr>
      <p:grpSpPr>
        <a:xfrm>
          <a:off x="0" y="0"/>
          <a:ext cx="0" cy="0"/>
          <a:chOff x="0" y="0"/>
          <a:chExt cx="0" cy="0"/>
        </a:xfrm>
      </p:grpSpPr>
      <p:grpSp>
        <p:nvGrpSpPr>
          <p:cNvPr name="Group 2" id="2"/>
          <p:cNvGrpSpPr/>
          <p:nvPr/>
        </p:nvGrpSpPr>
        <p:grpSpPr>
          <a:xfrm rot="0">
            <a:off x="823974" y="756194"/>
            <a:ext cx="16593249" cy="8683777"/>
            <a:chOff x="0" y="0"/>
            <a:chExt cx="4370238" cy="2287085"/>
          </a:xfrm>
        </p:grpSpPr>
        <p:sp>
          <p:nvSpPr>
            <p:cNvPr name="Freeform 3" id="3"/>
            <p:cNvSpPr/>
            <p:nvPr/>
          </p:nvSpPr>
          <p:spPr>
            <a:xfrm flipH="false" flipV="false" rot="0">
              <a:off x="0" y="0"/>
              <a:ext cx="4370238" cy="2287085"/>
            </a:xfrm>
            <a:custGeom>
              <a:avLst/>
              <a:gdLst/>
              <a:ahLst/>
              <a:cxnLst/>
              <a:rect r="r" b="b" t="t" l="l"/>
              <a:pathLst>
                <a:path h="2287085" w="4370238">
                  <a:moveTo>
                    <a:pt x="0" y="0"/>
                  </a:moveTo>
                  <a:lnTo>
                    <a:pt x="4370238" y="0"/>
                  </a:lnTo>
                  <a:lnTo>
                    <a:pt x="4370238" y="2287085"/>
                  </a:lnTo>
                  <a:lnTo>
                    <a:pt x="0" y="2287085"/>
                  </a:lnTo>
                  <a:close/>
                </a:path>
              </a:pathLst>
            </a:custGeom>
            <a:solidFill>
              <a:srgbClr val="D9D9D9"/>
            </a:solidFill>
          </p:spPr>
        </p:sp>
        <p:sp>
          <p:nvSpPr>
            <p:cNvPr name="TextBox 4" id="4"/>
            <p:cNvSpPr txBox="true"/>
            <p:nvPr/>
          </p:nvSpPr>
          <p:spPr>
            <a:xfrm>
              <a:off x="0" y="-47625"/>
              <a:ext cx="4370238" cy="2334710"/>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544026" y="1023112"/>
            <a:ext cx="15199949" cy="8054691"/>
          </a:xfrm>
          <a:prstGeom prst="rect">
            <a:avLst/>
          </a:prstGeom>
        </p:spPr>
        <p:txBody>
          <a:bodyPr anchor="t" rtlCol="false" tIns="0" lIns="0" bIns="0" rIns="0">
            <a:spAutoFit/>
          </a:bodyPr>
          <a:lstStyle/>
          <a:p>
            <a:pPr algn="ctr" marL="0" indent="0" lvl="0">
              <a:lnSpc>
                <a:spcPts val="4018"/>
              </a:lnSpc>
            </a:pPr>
            <a:r>
              <a:rPr lang="en-US" b="true" sz="2575">
                <a:solidFill>
                  <a:srgbClr val="A30052"/>
                </a:solidFill>
                <a:latin typeface="Montserrat Bold"/>
                <a:ea typeface="Montserrat Bold"/>
                <a:cs typeface="Montserrat Bold"/>
                <a:sym typeface="Montserrat Bold"/>
              </a:rPr>
              <a:t>Web3 has begun to change many industries, and its entry into the energy domain is most effective. This decentralized peer-to-peer trading eliminates the role of intermediaries, enabling individuals and companies to trade energy through Web3 development services. The transparency, security, and efficiency provided by blockchain technology create a healthy environment for peer-to-peer (P2P) energy trading. Through </a:t>
            </a:r>
            <a:r>
              <a:rPr lang="en-US" b="true" sz="2575" u="sng">
                <a:solidFill>
                  <a:srgbClr val="054B81"/>
                </a:solidFill>
                <a:latin typeface="Montserrat Bold"/>
                <a:ea typeface="Montserrat Bold"/>
                <a:cs typeface="Montserrat Bold"/>
                <a:sym typeface="Montserrat Bold"/>
                <a:hlinkClick r:id="rId2" tooltip="https://www.blockchainx.tech/web3-development-company/"/>
              </a:rPr>
              <a:t>Web3 Development Services</a:t>
            </a:r>
            <a:r>
              <a:rPr lang="en-US" b="true" sz="2575">
                <a:solidFill>
                  <a:srgbClr val="A30052"/>
                </a:solidFill>
                <a:latin typeface="Montserrat Bold"/>
                <a:ea typeface="Montserrat Bold"/>
                <a:cs typeface="Montserrat Bold"/>
                <a:sym typeface="Montserrat Bold"/>
              </a:rPr>
              <a:t>, these technologies become seamlessly integrated, allowing businesses to set up scalable and more efficient energy trading platforms. This innovation opens new avenues for direct transactions between energy consumers and producers, hence cutting costs and promoting sustainability. It makes the energy exchange democratized by bringing</a:t>
            </a:r>
            <a:r>
              <a:rPr lang="en-US" b="true" sz="2575" u="none">
                <a:solidFill>
                  <a:srgbClr val="A30052"/>
                </a:solidFill>
                <a:latin typeface="Montserrat Bold"/>
                <a:ea typeface="Montserrat Bold"/>
                <a:cs typeface="Montserrat Bold"/>
                <a:sym typeface="Montserrat Bold"/>
              </a:rPr>
              <a:t> i</a:t>
            </a:r>
            <a:r>
              <a:rPr lang="en-US" b="true" sz="2575">
                <a:solidFill>
                  <a:srgbClr val="A30052"/>
                </a:solidFill>
                <a:latin typeface="Montserrat Bold"/>
                <a:ea typeface="Montserrat Bold"/>
                <a:cs typeface="Montserrat Bold"/>
                <a:sym typeface="Montserrat Bold"/>
              </a:rPr>
              <a:t>t clos</a:t>
            </a:r>
            <a:r>
              <a:rPr lang="en-US" b="true" sz="2575" u="none">
                <a:solidFill>
                  <a:srgbClr val="A30052"/>
                </a:solidFill>
                <a:latin typeface="Montserrat Bold"/>
                <a:ea typeface="Montserrat Bold"/>
                <a:cs typeface="Montserrat Bold"/>
                <a:sym typeface="Montserrat Bold"/>
              </a:rPr>
              <a:t>e </a:t>
            </a:r>
            <a:r>
              <a:rPr lang="en-US" b="true" sz="2575">
                <a:solidFill>
                  <a:srgbClr val="A30052"/>
                </a:solidFill>
                <a:latin typeface="Montserrat Bold"/>
                <a:ea typeface="Montserrat Bold"/>
                <a:cs typeface="Montserrat Bold"/>
                <a:sym typeface="Montserrat Bold"/>
              </a:rPr>
              <a:t>to</a:t>
            </a:r>
            <a:r>
              <a:rPr lang="en-US" b="true" sz="2575" u="none">
                <a:solidFill>
                  <a:srgbClr val="A30052"/>
                </a:solidFill>
                <a:latin typeface="Montserrat Bold"/>
                <a:ea typeface="Montserrat Bold"/>
                <a:cs typeface="Montserrat Bold"/>
                <a:sym typeface="Montserrat Bold"/>
              </a:rPr>
              <a:t> us</a:t>
            </a:r>
            <a:r>
              <a:rPr lang="en-US" b="true" sz="2575">
                <a:solidFill>
                  <a:srgbClr val="A30052"/>
                </a:solidFill>
                <a:latin typeface="Montserrat Bold"/>
                <a:ea typeface="Montserrat Bold"/>
                <a:cs typeface="Montserrat Bold"/>
                <a:sym typeface="Montserrat Bold"/>
              </a:rPr>
              <a:t>ers </a:t>
            </a:r>
            <a:r>
              <a:rPr lang="en-US" b="true" sz="2575" u="none">
                <a:solidFill>
                  <a:srgbClr val="A30052"/>
                </a:solidFill>
                <a:latin typeface="Montserrat Bold"/>
                <a:ea typeface="Montserrat Bold"/>
                <a:cs typeface="Montserrat Bold"/>
                <a:sym typeface="Montserrat Bold"/>
              </a:rPr>
              <a:t>t</a:t>
            </a:r>
            <a:r>
              <a:rPr lang="en-US" b="true" sz="2575">
                <a:solidFill>
                  <a:srgbClr val="A30052"/>
                </a:solidFill>
                <a:latin typeface="Montserrat Bold"/>
                <a:ea typeface="Montserrat Bold"/>
                <a:cs typeface="Montserrat Bold"/>
                <a:sym typeface="Montserrat Bold"/>
              </a:rPr>
              <a:t>hrough</a:t>
            </a:r>
            <a:r>
              <a:rPr lang="en-US" b="true" sz="2575" u="none">
                <a:solidFill>
                  <a:srgbClr val="A30052"/>
                </a:solidFill>
                <a:latin typeface="Montserrat Bold"/>
                <a:ea typeface="Montserrat Bold"/>
                <a:cs typeface="Montserrat Bold"/>
                <a:sym typeface="Montserrat Bold"/>
              </a:rPr>
              <a:t> </a:t>
            </a:r>
            <a:r>
              <a:rPr lang="en-US" b="true" sz="2575">
                <a:solidFill>
                  <a:srgbClr val="A30052"/>
                </a:solidFill>
                <a:latin typeface="Montserrat Bold"/>
                <a:ea typeface="Montserrat Bold"/>
                <a:cs typeface="Montserrat Bold"/>
                <a:sym typeface="Montserrat Bold"/>
              </a:rPr>
              <a:t>W</a:t>
            </a:r>
            <a:r>
              <a:rPr lang="en-US" b="true" sz="2575" u="none">
                <a:solidFill>
                  <a:srgbClr val="A30052"/>
                </a:solidFill>
                <a:latin typeface="Montserrat Bold"/>
                <a:ea typeface="Montserrat Bold"/>
                <a:cs typeface="Montserrat Bold"/>
                <a:sym typeface="Montserrat Bold"/>
              </a:rPr>
              <a:t>e</a:t>
            </a:r>
            <a:r>
              <a:rPr lang="en-US" b="true" sz="2575">
                <a:solidFill>
                  <a:srgbClr val="A30052"/>
                </a:solidFill>
                <a:latin typeface="Montserrat Bold"/>
                <a:ea typeface="Montserrat Bold"/>
                <a:cs typeface="Montserrat Bold"/>
                <a:sym typeface="Montserrat Bold"/>
              </a:rPr>
              <a:t>b3 contro</a:t>
            </a:r>
            <a:r>
              <a:rPr lang="en-US" b="true" sz="2575" u="none">
                <a:solidFill>
                  <a:srgbClr val="A30052"/>
                </a:solidFill>
                <a:latin typeface="Montserrat Bold"/>
                <a:ea typeface="Montserrat Bold"/>
                <a:cs typeface="Montserrat Bold"/>
                <a:sym typeface="Montserrat Bold"/>
              </a:rPr>
              <a:t>l</a:t>
            </a:r>
            <a:r>
              <a:rPr lang="en-US" b="true" sz="2575">
                <a:solidFill>
                  <a:srgbClr val="A30052"/>
                </a:solidFill>
                <a:latin typeface="Montserrat Bold"/>
                <a:ea typeface="Montserrat Bold"/>
                <a:cs typeface="Montserrat Bold"/>
                <a:sym typeface="Montserrat Bold"/>
              </a:rPr>
              <a:t> </a:t>
            </a:r>
            <a:r>
              <a:rPr lang="en-US" b="true" sz="2575" u="none">
                <a:solidFill>
                  <a:srgbClr val="A30052"/>
                </a:solidFill>
                <a:latin typeface="Montserrat Bold"/>
                <a:ea typeface="Montserrat Bold"/>
                <a:cs typeface="Montserrat Bold"/>
                <a:sym typeface="Montserrat Bold"/>
              </a:rPr>
              <a:t>o</a:t>
            </a:r>
            <a:r>
              <a:rPr lang="en-US" b="true" sz="2575">
                <a:solidFill>
                  <a:srgbClr val="A30052"/>
                </a:solidFill>
                <a:latin typeface="Montserrat Bold"/>
                <a:ea typeface="Montserrat Bold"/>
                <a:cs typeface="Montserrat Bold"/>
                <a:sym typeface="Montserrat Bold"/>
              </a:rPr>
              <a:t>v</a:t>
            </a:r>
            <a:r>
              <a:rPr lang="en-US" b="true" sz="2575" u="none">
                <a:solidFill>
                  <a:srgbClr val="A30052"/>
                </a:solidFill>
                <a:latin typeface="Montserrat Bold"/>
                <a:ea typeface="Montserrat Bold"/>
                <a:cs typeface="Montserrat Bold"/>
                <a:sym typeface="Montserrat Bold"/>
              </a:rPr>
              <a:t>er</a:t>
            </a:r>
            <a:r>
              <a:rPr lang="en-US" b="true" sz="2575">
                <a:solidFill>
                  <a:srgbClr val="A30052"/>
                </a:solidFill>
                <a:latin typeface="Montserrat Bold"/>
                <a:ea typeface="Montserrat Bold"/>
                <a:cs typeface="Montserrat Bold"/>
                <a:sym typeface="Montserrat Bold"/>
              </a:rPr>
              <a:t> consumption and optimization of energy usage, contributing to a greener future. Further, smart grids integrated with blockchain technology can enhance an efficient distribution of electricity through surplus power sharing and utilization. Finally, with an ever-increasing demand for energy around the world, the decentralized approach will certainly create a better, scalable, and more resilient approach toward traditional power grids for urban and rural communities alike.</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467010"/>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2222718" y="678280"/>
            <a:ext cx="13842563"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The Need for Decentralized Energy Trading</a:t>
            </a:r>
          </a:p>
        </p:txBody>
      </p:sp>
      <p:sp>
        <p:nvSpPr>
          <p:cNvPr name="TextBox 6" id="6"/>
          <p:cNvSpPr txBox="true"/>
          <p:nvPr/>
        </p:nvSpPr>
        <p:spPr>
          <a:xfrm rot="0">
            <a:off x="485644" y="2727962"/>
            <a:ext cx="17316713" cy="6919525"/>
          </a:xfrm>
          <a:prstGeom prst="rect">
            <a:avLst/>
          </a:prstGeom>
        </p:spPr>
        <p:txBody>
          <a:bodyPr anchor="t" rtlCol="false" tIns="0" lIns="0" bIns="0" rIns="0">
            <a:spAutoFit/>
          </a:bodyPr>
          <a:lstStyle/>
          <a:p>
            <a:pPr algn="ctr">
              <a:lnSpc>
                <a:spcPts val="3958"/>
              </a:lnSpc>
            </a:pPr>
            <a:r>
              <a:rPr lang="en-US" sz="2827">
                <a:solidFill>
                  <a:srgbClr val="6F442D"/>
                </a:solidFill>
                <a:latin typeface="Montserrat Classic"/>
                <a:ea typeface="Montserrat Classic"/>
                <a:cs typeface="Montserrat Classic"/>
                <a:sym typeface="Montserrat Classic"/>
              </a:rPr>
              <a:t>Traditional energy markets generally rely on centralized grids and utility companies for the delivery of electric energy. Such systems usually experience challenges such as high transmission costs, regulatory constraints, and mismatches in supply and demand. Moreover, the centralized nature of such authorities brings increased vulnerability to power outages and monopolistic pricing. Increasing adoption of renewable energy sources such as solar and wind would benefit from a decentralized scenario whereby the prosumers (producers and consumers) sell excess energy directly to users in need, thereby paving the way for a more resilient and cost-effective system. Not only does this model give financial benefits to energy producers, but it also reduces their dependence on fossil fuels and promotes a cleaner energy future in a sustainable manner. In addition, decentralization avoids a central point of failure to increase the dependability of energy distribution, especially in regions vulnerable to disasters or underserved areas where traditional grids are unlikely to work efficiently. By allowing direct trade among users, decentralized networks of energy promote local energy independence and thus diminish the reliance on exogenous suppliers in favor of creating community-based energy programs.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467010"/>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608654" y="678280"/>
            <a:ext cx="15070693"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How Blockchain Facilitates P2P Energy Trading</a:t>
            </a:r>
          </a:p>
        </p:txBody>
      </p:sp>
      <p:sp>
        <p:nvSpPr>
          <p:cNvPr name="TextBox 6" id="6"/>
          <p:cNvSpPr txBox="true"/>
          <p:nvPr/>
        </p:nvSpPr>
        <p:spPr>
          <a:xfrm rot="0">
            <a:off x="485644" y="2727962"/>
            <a:ext cx="17316713" cy="6919525"/>
          </a:xfrm>
          <a:prstGeom prst="rect">
            <a:avLst/>
          </a:prstGeom>
        </p:spPr>
        <p:txBody>
          <a:bodyPr anchor="t" rtlCol="false" tIns="0" lIns="0" bIns="0" rIns="0">
            <a:spAutoFit/>
          </a:bodyPr>
          <a:lstStyle/>
          <a:p>
            <a:pPr algn="l" marL="610512" indent="-305256" lvl="1">
              <a:lnSpc>
                <a:spcPts val="3958"/>
              </a:lnSpc>
              <a:buFont typeface="Arial"/>
              <a:buChar char="•"/>
            </a:pPr>
            <a:r>
              <a:rPr lang="en-US" b="true" sz="2827">
                <a:solidFill>
                  <a:srgbClr val="A30052"/>
                </a:solidFill>
                <a:latin typeface="Montserrat Classic Bold"/>
                <a:ea typeface="Montserrat Classic Bold"/>
                <a:cs typeface="Montserrat Classic Bold"/>
                <a:sym typeface="Montserrat Classic Bold"/>
              </a:rPr>
              <a:t>Smart Contracts:</a:t>
            </a:r>
            <a:r>
              <a:rPr lang="en-US" b="true" sz="2827">
                <a:solidFill>
                  <a:srgbClr val="6F442D"/>
                </a:solidFill>
                <a:latin typeface="Montserrat Classic Bold"/>
                <a:ea typeface="Montserrat Classic Bold"/>
                <a:cs typeface="Montserrat Classic Bold"/>
                <a:sym typeface="Montserrat Classic Bold"/>
              </a:rPr>
              <a:t> </a:t>
            </a:r>
            <a:r>
              <a:rPr lang="en-US" sz="2827">
                <a:solidFill>
                  <a:srgbClr val="6F442D"/>
                </a:solidFill>
                <a:latin typeface="Montserrat Classic"/>
                <a:ea typeface="Montserrat Classic"/>
                <a:cs typeface="Montserrat Classic"/>
                <a:sym typeface="Montserrat Classic"/>
              </a:rPr>
              <a:t>Automatically govern energy transactions, using specified conditions that maintain trust while minimizing human intervention. Smart contracts manage disputes and enforce agreements without a need for third-party intervention. Contracting can take a further step and allow dynamic pricing systems, whereby energy prices vary with real-time supply and demand. They can also trigger automated billing and instant payment settlement, therefore further reducing delay and loss in efficiency.</a:t>
            </a:r>
          </a:p>
          <a:p>
            <a:pPr algn="l">
              <a:lnSpc>
                <a:spcPts val="3958"/>
              </a:lnSpc>
            </a:pPr>
          </a:p>
          <a:p>
            <a:pPr algn="l" marL="610512" indent="-305256" lvl="1">
              <a:lnSpc>
                <a:spcPts val="3958"/>
              </a:lnSpc>
              <a:buFont typeface="Arial"/>
              <a:buChar char="•"/>
            </a:pPr>
            <a:r>
              <a:rPr lang="en-US" b="true" sz="2827">
                <a:solidFill>
                  <a:srgbClr val="A30052"/>
                </a:solidFill>
                <a:latin typeface="Montserrat Classic Bold"/>
                <a:ea typeface="Montserrat Classic Bold"/>
                <a:cs typeface="Montserrat Classic Bold"/>
                <a:sym typeface="Montserrat Classic Bold"/>
              </a:rPr>
              <a:t>Transparency: </a:t>
            </a:r>
            <a:r>
              <a:rPr lang="en-US" sz="2827">
                <a:solidFill>
                  <a:srgbClr val="6F442D"/>
                </a:solidFill>
                <a:latin typeface="Montserrat Classic"/>
                <a:ea typeface="Montserrat Classic"/>
                <a:cs typeface="Montserrat Classic"/>
                <a:sym typeface="Montserrat Classic"/>
              </a:rPr>
              <a:t>A decentralized ledger tracks every transaction, allowing real-time visibility and the ability to deter fraud. Each player in the network can verify the transactions, therefore, enhancing their credibility while also diminishing the risk of manipulation. This type of transparency guarantees fairness; hence, trust is developed between buyers and sellers in the energy market. The immutable records of energy transactions can also serve as a tool for regulators and policymakers needing to monitor market activities without interfering directly in transactions.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485644" y="169262"/>
            <a:ext cx="17316713" cy="9891325"/>
          </a:xfrm>
          <a:prstGeom prst="rect">
            <a:avLst/>
          </a:prstGeom>
        </p:spPr>
        <p:txBody>
          <a:bodyPr anchor="t" rtlCol="false" tIns="0" lIns="0" bIns="0" rIns="0">
            <a:spAutoFit/>
          </a:bodyPr>
          <a:lstStyle/>
          <a:p>
            <a:pPr algn="l" marL="610512" indent="-305256" lvl="1">
              <a:lnSpc>
                <a:spcPts val="3958"/>
              </a:lnSpc>
              <a:buFont typeface="Arial"/>
              <a:buChar char="•"/>
            </a:pPr>
            <a:r>
              <a:rPr lang="en-US" b="true" sz="2827">
                <a:solidFill>
                  <a:srgbClr val="A30052"/>
                </a:solidFill>
                <a:latin typeface="Montserrat Classic Bold"/>
                <a:ea typeface="Montserrat Classic Bold"/>
                <a:cs typeface="Montserrat Classic Bold"/>
                <a:sym typeface="Montserrat Classic Bold"/>
              </a:rPr>
              <a:t>Security: </a:t>
            </a:r>
            <a:r>
              <a:rPr lang="en-US" sz="2827">
                <a:solidFill>
                  <a:srgbClr val="6F442D"/>
                </a:solidFill>
                <a:latin typeface="Montserrat Classic"/>
                <a:ea typeface="Montserrat Classic"/>
                <a:cs typeface="Montserrat Classic"/>
                <a:sym typeface="Montserrat Classic"/>
              </a:rPr>
              <a:t>Data integrity is guaranteed by cryptographic techniques, which also protect users from any kind of cyberattack. In contrast to traditional energy networks, blockchain systems are heavy-proofed against illegitimate access or hacking. Furthermore, decentralized identity solutions strengthen authentication for users thereby preventing fraudulent energy claims. Use of blockchain also lessens risks on double-spend and guarantees energy transactions to be accurate and verifiable at any point in time. </a:t>
            </a:r>
          </a:p>
          <a:p>
            <a:pPr algn="l">
              <a:lnSpc>
                <a:spcPts val="3958"/>
              </a:lnSpc>
            </a:pPr>
          </a:p>
          <a:p>
            <a:pPr algn="l" marL="610512" indent="-305256" lvl="1">
              <a:lnSpc>
                <a:spcPts val="3958"/>
              </a:lnSpc>
              <a:buFont typeface="Arial"/>
              <a:buChar char="•"/>
            </a:pPr>
            <a:r>
              <a:rPr lang="en-US" b="true" sz="2827">
                <a:solidFill>
                  <a:srgbClr val="A30052"/>
                </a:solidFill>
                <a:latin typeface="Montserrat Classic Bold"/>
                <a:ea typeface="Montserrat Classic Bold"/>
                <a:cs typeface="Montserrat Classic Bold"/>
                <a:sym typeface="Montserrat Classic Bold"/>
              </a:rPr>
              <a:t>Reduced Costs: </a:t>
            </a:r>
            <a:r>
              <a:rPr lang="en-US" sz="2827">
                <a:solidFill>
                  <a:srgbClr val="6F442D"/>
                </a:solidFill>
                <a:latin typeface="Montserrat Classic"/>
                <a:ea typeface="Montserrat Classic"/>
                <a:cs typeface="Montserrat Classic"/>
                <a:sym typeface="Montserrat Classic"/>
              </a:rPr>
              <a:t>Transaction costs are lowered by eliminating intermediaries, thus making energy trading more affordable. With the elimination of intermediaries, consumers and producers can negotiate better prices with more financial rewards. The elimination of bureaucracy also accelerates the process of energy getting to its destination, making transactions almost immediate. Lowering transaction costs can encourage increased participation that will bring many households and businesses into the decentralized energy market.</a:t>
            </a:r>
          </a:p>
          <a:p>
            <a:pPr algn="l">
              <a:lnSpc>
                <a:spcPts val="3958"/>
              </a:lnSpc>
            </a:pPr>
          </a:p>
          <a:p>
            <a:pPr algn="l" marL="610512" indent="-305256" lvl="1">
              <a:lnSpc>
                <a:spcPts val="3958"/>
              </a:lnSpc>
              <a:buFont typeface="Arial"/>
              <a:buChar char="•"/>
            </a:pPr>
            <a:r>
              <a:rPr lang="en-US" b="true" sz="2827">
                <a:solidFill>
                  <a:srgbClr val="A30052"/>
                </a:solidFill>
                <a:latin typeface="Montserrat Classic Bold"/>
                <a:ea typeface="Montserrat Classic Bold"/>
                <a:cs typeface="Montserrat Classic Bold"/>
                <a:sym typeface="Montserrat Classic Bold"/>
              </a:rPr>
              <a:t>Improved Grid Efficiency: </a:t>
            </a:r>
            <a:r>
              <a:rPr lang="en-US" sz="2827">
                <a:solidFill>
                  <a:srgbClr val="6F442D"/>
                </a:solidFill>
                <a:latin typeface="Montserrat Classic"/>
                <a:ea typeface="Montserrat Classic"/>
                <a:cs typeface="Montserrat Classic"/>
                <a:sym typeface="Montserrat Classic"/>
              </a:rPr>
              <a:t>With distributed trading, energy supply-demand balance will be achieved and less pressure applied to traditional grids; this will also help save energy. Smart contracts will enable dynamic energy dispatch to divert surplus energy where it is needed most. Thereby enabling utilization of energy resources in real time to stabilize the grid where energy supply fluctuates.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467010"/>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3658850" y="678280"/>
            <a:ext cx="10970300"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Web3-Based Energy Marketplaces</a:t>
            </a:r>
          </a:p>
        </p:txBody>
      </p:sp>
      <p:sp>
        <p:nvSpPr>
          <p:cNvPr name="TextBox 6" id="6"/>
          <p:cNvSpPr txBox="true"/>
          <p:nvPr/>
        </p:nvSpPr>
        <p:spPr>
          <a:xfrm rot="0">
            <a:off x="485644" y="2727962"/>
            <a:ext cx="17316713" cy="6919525"/>
          </a:xfrm>
          <a:prstGeom prst="rect">
            <a:avLst/>
          </a:prstGeom>
        </p:spPr>
        <p:txBody>
          <a:bodyPr anchor="t" rtlCol="false" tIns="0" lIns="0" bIns="0" rIns="0">
            <a:spAutoFit/>
          </a:bodyPr>
          <a:lstStyle/>
          <a:p>
            <a:pPr algn="ctr">
              <a:lnSpc>
                <a:spcPts val="3958"/>
              </a:lnSpc>
            </a:pPr>
            <a:r>
              <a:rPr lang="en-US" sz="2827">
                <a:solidFill>
                  <a:srgbClr val="6F442D"/>
                </a:solidFill>
                <a:latin typeface="Montserrat Classic"/>
                <a:ea typeface="Montserrat Classic"/>
                <a:cs typeface="Montserrat Classic"/>
                <a:sym typeface="Montserrat Classic"/>
              </a:rPr>
              <a:t>Web3-powered platforms allow users to easily find an energy marketplace and trade their own energy with each other, using dApps that link both energy producers and consumers as well as transaction facilitation through blockchain technology. Users will be able to set their tariffs, understand how the energy is used, and even automate payments for energy using digital tokens or cryptocurrencies. Further, AI and IoT will further optimize the energy distribution systems and improve the efficiency of grids. These efforts would support energy democratization and improve grid stability, allowing a smarter and more flexible energy ecosystem. Decentralized energy markets, on the other hand, would empower communities and allow the use of microgrids in an independent manner, encouraging economic development in distant areas. Advancing these web marketplaces will also come up with such features like real-time pricing among site consumers and AI-powered demand forecasts for further improving energy trading efficiency and affordability. Finally, these new types of energy marketplaces offer opportunities for enterprises and start-ups focused on creating solutions that replicate the principles of sustainability and decentralization, ushering in a new era of energy entrepreneurship.</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467010"/>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3836194" y="678280"/>
            <a:ext cx="10615612" cy="887095"/>
          </a:xfrm>
          <a:prstGeom prst="rect">
            <a:avLst/>
          </a:prstGeom>
        </p:spPr>
        <p:txBody>
          <a:bodyPr anchor="t" rtlCol="false" tIns="0" lIns="0" bIns="0" rIns="0">
            <a:spAutoFit/>
          </a:bodyPr>
          <a:lstStyle/>
          <a:p>
            <a:pPr algn="ctr">
              <a:lnSpc>
                <a:spcPts val="7279"/>
              </a:lnSpc>
            </a:pPr>
            <a:r>
              <a:rPr lang="en-US" sz="5199" b="true">
                <a:solidFill>
                  <a:srgbClr val="D3EDEA"/>
                </a:solidFill>
                <a:latin typeface="Canva Sans Bold"/>
                <a:ea typeface="Canva Sans Bold"/>
                <a:cs typeface="Canva Sans Bold"/>
                <a:sym typeface="Canva Sans Bold"/>
              </a:rPr>
              <a:t>Challenges and Future Prospects</a:t>
            </a:r>
          </a:p>
        </p:txBody>
      </p:sp>
      <p:sp>
        <p:nvSpPr>
          <p:cNvPr name="TextBox 6" id="6"/>
          <p:cNvSpPr txBox="true"/>
          <p:nvPr/>
        </p:nvSpPr>
        <p:spPr>
          <a:xfrm rot="0">
            <a:off x="325258" y="2625211"/>
            <a:ext cx="17316713" cy="7367033"/>
          </a:xfrm>
          <a:prstGeom prst="rect">
            <a:avLst/>
          </a:prstGeom>
        </p:spPr>
        <p:txBody>
          <a:bodyPr anchor="t" rtlCol="false" tIns="0" lIns="0" bIns="0" rIns="0">
            <a:spAutoFit/>
          </a:bodyPr>
          <a:lstStyle/>
          <a:p>
            <a:pPr algn="ctr">
              <a:lnSpc>
                <a:spcPts val="3689"/>
              </a:lnSpc>
            </a:pPr>
            <a:r>
              <a:rPr lang="en-US" sz="2635">
                <a:solidFill>
                  <a:srgbClr val="6F442D"/>
                </a:solidFill>
                <a:latin typeface="Montserrat Classic"/>
                <a:ea typeface="Montserrat Classic"/>
                <a:cs typeface="Montserrat Classic"/>
                <a:sym typeface="Montserrat Classic"/>
              </a:rPr>
              <a:t>Though Web3-based energy trading has lots of real-world potential, we still face issues such as regulatory uncertainty, technological adoption issues, and scalability. Governments and energy regulators should put frameworks into place that permit blockchain-based trading of energy while maintaining the reliability of grids. Awareness and education on blockchain for energy trading would be important in supporting the movement toward adoption. Many consumers and businesses alike are not very aware of blockchain technology and the advantages that it may contribute to the energy sector. High scalability solutions and interoperability will, as the Web3 evolves, engender smooth adoption into the energy sector. Technologies like Layer 2 solutions and cross-chain interoperability will work on tackling the existing bottlenecks in making blockchain-based energy trading more efficient and viable for public participation. Also, a close collaboration between blockchain innovators and energy providers will boost adoption by integrating decentralised solutions into the existing infrastructure, creating a hybridization of both traditional and modern systems for energy distribution. To enable states to act as agents of change, an active partnership among regulatory authorities, blockchain developers, and energy distributors should be there to underpin innovative policies that secure energy safety. With the eventual elimination of these barriers, the vision of a decentralized energy economy powered by peer-to-peer trading will begin to find realization.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467010"/>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5764011" y="278936"/>
            <a:ext cx="6966098" cy="1712484"/>
          </a:xfrm>
          <a:prstGeom prst="rect">
            <a:avLst/>
          </a:prstGeom>
        </p:spPr>
        <p:txBody>
          <a:bodyPr anchor="t" rtlCol="false" tIns="0" lIns="0" bIns="0" rIns="0">
            <a:spAutoFit/>
          </a:bodyPr>
          <a:lstStyle/>
          <a:p>
            <a:pPr algn="ctr">
              <a:lnSpc>
                <a:spcPts val="13992"/>
              </a:lnSpc>
            </a:pPr>
            <a:r>
              <a:rPr lang="en-US" sz="9994" b="true">
                <a:solidFill>
                  <a:srgbClr val="D3EDEA"/>
                </a:solidFill>
                <a:latin typeface="Canva Sans Bold"/>
                <a:ea typeface="Canva Sans Bold"/>
                <a:cs typeface="Canva Sans Bold"/>
                <a:sym typeface="Canva Sans Bold"/>
              </a:rPr>
              <a:t>Conclusion</a:t>
            </a:r>
          </a:p>
        </p:txBody>
      </p:sp>
      <p:sp>
        <p:nvSpPr>
          <p:cNvPr name="TextBox 6" id="6"/>
          <p:cNvSpPr txBox="true"/>
          <p:nvPr/>
        </p:nvSpPr>
        <p:spPr>
          <a:xfrm rot="0">
            <a:off x="432884" y="2654825"/>
            <a:ext cx="17426227" cy="7311991"/>
          </a:xfrm>
          <a:prstGeom prst="rect">
            <a:avLst/>
          </a:prstGeom>
        </p:spPr>
        <p:txBody>
          <a:bodyPr anchor="t" rtlCol="false" tIns="0" lIns="0" bIns="0" rIns="0">
            <a:spAutoFit/>
          </a:bodyPr>
          <a:lstStyle/>
          <a:p>
            <a:pPr algn="ctr">
              <a:lnSpc>
                <a:spcPts val="3869"/>
              </a:lnSpc>
            </a:pPr>
            <a:r>
              <a:rPr lang="en-US" sz="2763">
                <a:solidFill>
                  <a:srgbClr val="A30052"/>
                </a:solidFill>
                <a:latin typeface="Montserrat Classic"/>
                <a:ea typeface="Montserrat Classic"/>
                <a:cs typeface="Montserrat Classic"/>
                <a:sym typeface="Montserrat Classic"/>
              </a:rPr>
              <a:t>The incumbent Web3 and blockchain technology on energy are applicable for forging an energy market that is more efficient, decentralized, and sustainable. With the help of a </a:t>
            </a:r>
            <a:r>
              <a:rPr lang="en-US" b="true" sz="2763" u="sng">
                <a:solidFill>
                  <a:srgbClr val="054B81"/>
                </a:solidFill>
                <a:latin typeface="Montserrat Classic Bold"/>
                <a:ea typeface="Montserrat Classic Bold"/>
                <a:cs typeface="Montserrat Classic Bold"/>
                <a:sym typeface="Montserrat Classic Bold"/>
                <a:hlinkClick r:id="rId2" tooltip="https://www.blockchainx.tech/web3-development-company/"/>
              </a:rPr>
              <a:t>Web3 development company</a:t>
            </a:r>
            <a:r>
              <a:rPr lang="en-US" sz="2763">
                <a:solidFill>
                  <a:srgbClr val="A30052"/>
                </a:solidFill>
                <a:latin typeface="Montserrat Classic"/>
                <a:ea typeface="Montserrat Classic"/>
                <a:cs typeface="Montserrat Classic"/>
                <a:sym typeface="Montserrat Classic"/>
              </a:rPr>
              <a:t>, businesses and individuals can use blockchain-powered energy trades through private networks and peer-to-peer applications, thus reducing their dependence on traditional energy grids. Increasing acceptance of such technology would make peer-to-peer energy trading a vital component of the future energy ecosystem with economic and environmental gains, making energy distribution more equitable and fast-tracking progress toward renewables around the world. This is not merely a better approach towards energy distribution; it will also hasten global changes to cleaner energy sources and improve wellness in the world as a whole. As the infrastructure of Web3 continues to grow, blockchain technology coupled with AI and IoT will open up an entirely new sphere of possibilities for even greater accessibility and efficiency </a:t>
            </a:r>
            <a:r>
              <a:rPr lang="en-US" sz="2763" u="none">
                <a:solidFill>
                  <a:srgbClr val="A30052"/>
                </a:solidFill>
                <a:latin typeface="Montserrat Classic"/>
                <a:ea typeface="Montserrat Classic"/>
                <a:cs typeface="Montserrat Classic"/>
                <a:sym typeface="Montserrat Classic"/>
              </a:rPr>
              <a:t>i</a:t>
            </a:r>
            <a:r>
              <a:rPr lang="en-US" sz="2763">
                <a:solidFill>
                  <a:srgbClr val="A30052"/>
                </a:solidFill>
                <a:latin typeface="Montserrat Classic"/>
                <a:ea typeface="Montserrat Classic"/>
                <a:cs typeface="Montserrat Classic"/>
                <a:sym typeface="Montserrat Classic"/>
              </a:rPr>
              <a:t>n</a:t>
            </a:r>
            <a:r>
              <a:rPr lang="en-US" sz="2763" u="none">
                <a:solidFill>
                  <a:srgbClr val="A30052"/>
                </a:solidFill>
                <a:latin typeface="Montserrat Classic"/>
                <a:ea typeface="Montserrat Classic"/>
                <a:cs typeface="Montserrat Classic"/>
                <a:sym typeface="Montserrat Classic"/>
              </a:rPr>
              <a:t> us</a:t>
            </a:r>
            <a:r>
              <a:rPr lang="en-US" sz="2763">
                <a:solidFill>
                  <a:srgbClr val="A30052"/>
                </a:solidFill>
                <a:latin typeface="Montserrat Classic"/>
                <a:ea typeface="Montserrat Classic"/>
                <a:cs typeface="Montserrat Classic"/>
                <a:sym typeface="Montserrat Classic"/>
              </a:rPr>
              <a:t>ing</a:t>
            </a:r>
            <a:r>
              <a:rPr lang="en-US" sz="2763" u="none">
                <a:solidFill>
                  <a:srgbClr val="A30052"/>
                </a:solidFill>
                <a:latin typeface="Montserrat Classic"/>
                <a:ea typeface="Montserrat Classic"/>
                <a:cs typeface="Montserrat Classic"/>
                <a:sym typeface="Montserrat Classic"/>
              </a:rPr>
              <a:t> de</a:t>
            </a:r>
            <a:r>
              <a:rPr lang="en-US" sz="2763">
                <a:solidFill>
                  <a:srgbClr val="A30052"/>
                </a:solidFill>
                <a:latin typeface="Montserrat Classic"/>
                <a:ea typeface="Montserrat Classic"/>
                <a:cs typeface="Montserrat Classic"/>
                <a:sym typeface="Montserrat Classic"/>
              </a:rPr>
              <a:t>c</a:t>
            </a:r>
            <a:r>
              <a:rPr lang="en-US" sz="2763" u="none">
                <a:solidFill>
                  <a:srgbClr val="A30052"/>
                </a:solidFill>
                <a:latin typeface="Montserrat Classic"/>
                <a:ea typeface="Montserrat Classic"/>
                <a:cs typeface="Montserrat Classic"/>
                <a:sym typeface="Montserrat Classic"/>
              </a:rPr>
              <a:t>e</a:t>
            </a:r>
            <a:r>
              <a:rPr lang="en-US" sz="2763">
                <a:solidFill>
                  <a:srgbClr val="A30052"/>
                </a:solidFill>
                <a:latin typeface="Montserrat Classic"/>
                <a:ea typeface="Montserrat Classic"/>
                <a:cs typeface="Montserrat Classic"/>
                <a:sym typeface="Montserrat Classic"/>
              </a:rPr>
              <a:t>ntra</a:t>
            </a:r>
            <a:r>
              <a:rPr lang="en-US" sz="2763" u="none">
                <a:solidFill>
                  <a:srgbClr val="A30052"/>
                </a:solidFill>
                <a:latin typeface="Montserrat Classic"/>
                <a:ea typeface="Montserrat Classic"/>
                <a:cs typeface="Montserrat Classic"/>
                <a:sym typeface="Montserrat Classic"/>
              </a:rPr>
              <a:t>l</a:t>
            </a:r>
            <a:r>
              <a:rPr lang="en-US" sz="2763">
                <a:solidFill>
                  <a:srgbClr val="A30052"/>
                </a:solidFill>
                <a:latin typeface="Montserrat Classic"/>
                <a:ea typeface="Montserrat Classic"/>
                <a:cs typeface="Montserrat Classic"/>
                <a:sym typeface="Montserrat Classic"/>
              </a:rPr>
              <a:t>ized en</a:t>
            </a:r>
            <a:r>
              <a:rPr lang="en-US" sz="2763" u="none">
                <a:solidFill>
                  <a:srgbClr val="A30052"/>
                </a:solidFill>
                <a:latin typeface="Montserrat Classic"/>
                <a:ea typeface="Montserrat Classic"/>
                <a:cs typeface="Montserrat Classic"/>
                <a:sym typeface="Montserrat Classic"/>
              </a:rPr>
              <a:t>er</a:t>
            </a:r>
            <a:r>
              <a:rPr lang="en-US" sz="2763">
                <a:solidFill>
                  <a:srgbClr val="A30052"/>
                </a:solidFill>
                <a:latin typeface="Montserrat Classic"/>
                <a:ea typeface="Montserrat Classic"/>
                <a:cs typeface="Montserrat Classic"/>
                <a:sym typeface="Montserrat Classic"/>
              </a:rPr>
              <a:t>gy trading. To achieve this vision, governments, technology enterprises, and energy providers will have to work hand in hand so that these decentralized energy solutions will be practically feasible and beneficial to everyone. Energy of the Future will be Decentralized and Web3 will lead the way in making this transformation into reality.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467010"/>
        </a:solidFill>
      </p:bgPr>
    </p:bg>
    <p:spTree>
      <p:nvGrpSpPr>
        <p:cNvPr id="1" name=""/>
        <p:cNvGrpSpPr/>
        <p:nvPr/>
      </p:nvGrpSpPr>
      <p:grpSpPr>
        <a:xfrm>
          <a:off x="0" y="0"/>
          <a:ext cx="0" cy="0"/>
          <a:chOff x="0" y="0"/>
          <a:chExt cx="0" cy="0"/>
        </a:xfrm>
      </p:grpSpPr>
      <p:grpSp>
        <p:nvGrpSpPr>
          <p:cNvPr name="Group 2" id="2"/>
          <p:cNvGrpSpPr/>
          <p:nvPr/>
        </p:nvGrpSpPr>
        <p:grpSpPr>
          <a:xfrm rot="0">
            <a:off x="1565262" y="1129265"/>
            <a:ext cx="15108257" cy="8269714"/>
            <a:chOff x="0" y="0"/>
            <a:chExt cx="2024078" cy="1107907"/>
          </a:xfrm>
        </p:grpSpPr>
        <p:sp>
          <p:nvSpPr>
            <p:cNvPr name="Freeform 3" id="3"/>
            <p:cNvSpPr/>
            <p:nvPr/>
          </p:nvSpPr>
          <p:spPr>
            <a:xfrm flipH="false" flipV="false" rot="0">
              <a:off x="0" y="0"/>
              <a:ext cx="2024078" cy="1107907"/>
            </a:xfrm>
            <a:custGeom>
              <a:avLst/>
              <a:gdLst/>
              <a:ahLst/>
              <a:cxnLst/>
              <a:rect r="r" b="b" t="t" l="l"/>
              <a:pathLst>
                <a:path h="1107907" w="2024078">
                  <a:moveTo>
                    <a:pt x="0" y="0"/>
                  </a:moveTo>
                  <a:lnTo>
                    <a:pt x="2024078" y="0"/>
                  </a:lnTo>
                  <a:lnTo>
                    <a:pt x="2024078" y="1107907"/>
                  </a:lnTo>
                  <a:lnTo>
                    <a:pt x="0" y="1107907"/>
                  </a:lnTo>
                  <a:close/>
                </a:path>
              </a:pathLst>
            </a:custGeom>
            <a:solidFill>
              <a:srgbClr val="D9D9D9"/>
            </a:solidFill>
          </p:spPr>
        </p:sp>
        <p:sp>
          <p:nvSpPr>
            <p:cNvPr name="TextBox 4" id="4"/>
            <p:cNvSpPr txBox="true"/>
            <p:nvPr/>
          </p:nvSpPr>
          <p:spPr>
            <a:xfrm>
              <a:off x="0" y="-47625"/>
              <a:ext cx="2024078" cy="1155532"/>
            </a:xfrm>
            <a:prstGeom prst="rect">
              <a:avLst/>
            </a:prstGeom>
          </p:spPr>
          <p:txBody>
            <a:bodyPr anchor="ctr" rtlCol="false" tIns="50800" lIns="50800" bIns="50800" rIns="50800"/>
            <a:lstStyle/>
            <a:p>
              <a:pPr algn="ctr">
                <a:lnSpc>
                  <a:spcPts val="3359"/>
                </a:lnSpc>
              </a:pPr>
            </a:p>
          </p:txBody>
        </p:sp>
      </p:grpSp>
      <p:sp>
        <p:nvSpPr>
          <p:cNvPr name="Freeform 5" id="5"/>
          <p:cNvSpPr/>
          <p:nvPr/>
        </p:nvSpPr>
        <p:spPr>
          <a:xfrm flipH="false" flipV="false" rot="0">
            <a:off x="6108395" y="5712377"/>
            <a:ext cx="745986" cy="745986"/>
          </a:xfrm>
          <a:custGeom>
            <a:avLst/>
            <a:gdLst/>
            <a:ahLst/>
            <a:cxnLst/>
            <a:rect r="r" b="b" t="t" l="l"/>
            <a:pathLst>
              <a:path h="745986" w="745986">
                <a:moveTo>
                  <a:pt x="0" y="0"/>
                </a:moveTo>
                <a:lnTo>
                  <a:pt x="745986" y="0"/>
                </a:lnTo>
                <a:lnTo>
                  <a:pt x="745986" y="745986"/>
                </a:lnTo>
                <a:lnTo>
                  <a:pt x="0" y="7459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6108395" y="7116286"/>
            <a:ext cx="742537" cy="742537"/>
          </a:xfrm>
          <a:custGeom>
            <a:avLst/>
            <a:gdLst/>
            <a:ahLst/>
            <a:cxnLst/>
            <a:rect r="r" b="b" t="t" l="l"/>
            <a:pathLst>
              <a:path h="742537" w="742537">
                <a:moveTo>
                  <a:pt x="0" y="0"/>
                </a:moveTo>
                <a:lnTo>
                  <a:pt x="742537" y="0"/>
                </a:lnTo>
                <a:lnTo>
                  <a:pt x="742537" y="742537"/>
                </a:lnTo>
                <a:lnTo>
                  <a:pt x="0" y="7425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108395" y="8516746"/>
            <a:ext cx="741554" cy="741554"/>
          </a:xfrm>
          <a:custGeom>
            <a:avLst/>
            <a:gdLst/>
            <a:ahLst/>
            <a:cxnLst/>
            <a:rect r="r" b="b" t="t" l="l"/>
            <a:pathLst>
              <a:path h="741554" w="741554">
                <a:moveTo>
                  <a:pt x="0" y="0"/>
                </a:moveTo>
                <a:lnTo>
                  <a:pt x="741554" y="0"/>
                </a:lnTo>
                <a:lnTo>
                  <a:pt x="741554" y="741554"/>
                </a:lnTo>
                <a:lnTo>
                  <a:pt x="0" y="7415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966710" y="5634149"/>
            <a:ext cx="3706812" cy="3706812"/>
          </a:xfrm>
          <a:custGeom>
            <a:avLst/>
            <a:gdLst/>
            <a:ahLst/>
            <a:cxnLst/>
            <a:rect r="r" b="b" t="t" l="l"/>
            <a:pathLst>
              <a:path h="3706812" w="3706812">
                <a:moveTo>
                  <a:pt x="0" y="0"/>
                </a:moveTo>
                <a:lnTo>
                  <a:pt x="3706811" y="0"/>
                </a:lnTo>
                <a:lnTo>
                  <a:pt x="3706811" y="3706812"/>
                </a:lnTo>
                <a:lnTo>
                  <a:pt x="0" y="3706812"/>
                </a:lnTo>
                <a:lnTo>
                  <a:pt x="0" y="0"/>
                </a:lnTo>
                <a:close/>
              </a:path>
            </a:pathLst>
          </a:custGeom>
          <a:blipFill>
            <a:blip r:embed="rId8"/>
            <a:stretch>
              <a:fillRect l="0" t="0" r="0" b="0"/>
            </a:stretch>
          </a:blipFill>
        </p:spPr>
      </p:sp>
      <p:sp>
        <p:nvSpPr>
          <p:cNvPr name="TextBox 9" id="9"/>
          <p:cNvSpPr txBox="true"/>
          <p:nvPr/>
        </p:nvSpPr>
        <p:spPr>
          <a:xfrm rot="0">
            <a:off x="4414865" y="1524000"/>
            <a:ext cx="9590723" cy="3610142"/>
          </a:xfrm>
          <a:prstGeom prst="rect">
            <a:avLst/>
          </a:prstGeom>
        </p:spPr>
        <p:txBody>
          <a:bodyPr anchor="t" rtlCol="false" tIns="0" lIns="0" bIns="0" rIns="0">
            <a:spAutoFit/>
          </a:bodyPr>
          <a:lstStyle/>
          <a:p>
            <a:pPr algn="ctr">
              <a:lnSpc>
                <a:spcPts val="13646"/>
              </a:lnSpc>
            </a:pPr>
            <a:r>
              <a:rPr lang="en-US" b="true" sz="15685">
                <a:solidFill>
                  <a:srgbClr val="064472"/>
                </a:solidFill>
                <a:latin typeface="Montserrat Bold"/>
                <a:ea typeface="Montserrat Bold"/>
                <a:cs typeface="Montserrat Bold"/>
                <a:sym typeface="Montserrat Bold"/>
              </a:rPr>
              <a:t>THANK</a:t>
            </a:r>
          </a:p>
          <a:p>
            <a:pPr algn="ctr" marL="0" indent="0" lvl="0">
              <a:lnSpc>
                <a:spcPts val="13646"/>
              </a:lnSpc>
            </a:pPr>
            <a:r>
              <a:rPr lang="en-US" b="true" sz="15685">
                <a:solidFill>
                  <a:srgbClr val="064472"/>
                </a:solidFill>
                <a:latin typeface="Montserrat Bold"/>
                <a:ea typeface="Montserrat Bold"/>
                <a:cs typeface="Montserrat Bold"/>
                <a:sym typeface="Montserrat Bold"/>
              </a:rPr>
              <a:t>YOU</a:t>
            </a:r>
          </a:p>
        </p:txBody>
      </p:sp>
      <p:sp>
        <p:nvSpPr>
          <p:cNvPr name="TextBox 10" id="10"/>
          <p:cNvSpPr txBox="true"/>
          <p:nvPr/>
        </p:nvSpPr>
        <p:spPr>
          <a:xfrm rot="0">
            <a:off x="7499617" y="5645702"/>
            <a:ext cx="465129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www.blockchainx.tech</a:t>
            </a:r>
          </a:p>
        </p:txBody>
      </p:sp>
      <p:sp>
        <p:nvSpPr>
          <p:cNvPr name="TextBox 11" id="11"/>
          <p:cNvSpPr txBox="true"/>
          <p:nvPr/>
        </p:nvSpPr>
        <p:spPr>
          <a:xfrm rot="0">
            <a:off x="7499617" y="7100276"/>
            <a:ext cx="554914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contact@blockchainx.tech</a:t>
            </a:r>
          </a:p>
        </p:txBody>
      </p:sp>
      <p:sp>
        <p:nvSpPr>
          <p:cNvPr name="TextBox 12" id="12"/>
          <p:cNvSpPr txBox="true"/>
          <p:nvPr/>
        </p:nvSpPr>
        <p:spPr>
          <a:xfrm rot="0">
            <a:off x="7514062" y="8556966"/>
            <a:ext cx="3392329"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DAGiPmWlCx0</dc:identifier>
  <dcterms:modified xsi:type="dcterms:W3CDTF">2011-08-01T06:04:30Z</dcterms:modified>
  <cp:revision>1</cp:revision>
  <dc:title>How Web3 Can Enable Peer-to-Peer Energy Trading Using Blockchain</dc:title>
</cp:coreProperties>
</file>